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91" r:id="rId2"/>
    <p:sldId id="504" r:id="rId3"/>
    <p:sldId id="515" r:id="rId4"/>
    <p:sldId id="516" r:id="rId5"/>
    <p:sldId id="517" r:id="rId6"/>
    <p:sldId id="518" r:id="rId7"/>
    <p:sldId id="519" r:id="rId8"/>
    <p:sldId id="520" r:id="rId9"/>
    <p:sldId id="521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>
        <p:scale>
          <a:sx n="94" d="100"/>
          <a:sy n="94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33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27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3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33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27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3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ו'/אדר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פונקציות שלא מחזירות ערך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4194" y="-37837"/>
            <a:ext cx="8955613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מבנה תרשים זרימה לפונקציה שלא מחזירה ערך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xmlns="" id="{03A17BE3-4016-4C95-B91B-C93D96843CEF}"/>
              </a:ext>
            </a:extLst>
          </p:cNvPr>
          <p:cNvCxnSpPr>
            <a:cxnSpLocks/>
          </p:cNvCxnSpPr>
          <p:nvPr/>
        </p:nvCxnSpPr>
        <p:spPr>
          <a:xfrm>
            <a:off x="4572000" y="1769465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60" y="1070779"/>
            <a:ext cx="5835680" cy="698686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הפונקציה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פרמטר1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פרמטר2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רשים זרימה: נתונים 5">
            <a:extLst>
              <a:ext uri="{FF2B5EF4-FFF2-40B4-BE49-F238E27FC236}">
                <a16:creationId xmlns:a16="http://schemas.microsoft.com/office/drawing/2014/main" xmlns="" id="{7C14939E-6CAD-4752-BD2F-75DB6C03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74" y="1939220"/>
            <a:ext cx="2748453" cy="719933"/>
          </a:xfrm>
          <a:prstGeom prst="flowChartInputOutpu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תרשים זרימה: מסיים 50">
            <a:extLst>
              <a:ext uri="{FF2B5EF4-FFF2-40B4-BE49-F238E27FC236}">
                <a16:creationId xmlns:a16="http://schemas.microsoft.com/office/drawing/2014/main" xmlns="" id="{3CB74354-6600-4898-A6E2-896C71BB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928" y="3528929"/>
            <a:ext cx="1314144" cy="579668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תרשים זרימה: נתונים 16">
            <a:extLst>
              <a:ext uri="{FF2B5EF4-FFF2-40B4-BE49-F238E27FC236}">
                <a16:creationId xmlns:a16="http://schemas.microsoft.com/office/drawing/2014/main" xmlns="" id="{B1AED48C-BAAC-4DD9-B94B-29A82F23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74" y="2280624"/>
            <a:ext cx="2748453" cy="719933"/>
          </a:xfrm>
          <a:prstGeom prst="flowChartInputOutpu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תרשים זרימה: נתונים 17">
            <a:extLst>
              <a:ext uri="{FF2B5EF4-FFF2-40B4-BE49-F238E27FC236}">
                <a16:creationId xmlns:a16="http://schemas.microsoft.com/office/drawing/2014/main" xmlns="" id="{F4599FC7-E9DE-4710-8EB9-E5C96CC8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774" y="2685485"/>
            <a:ext cx="2748453" cy="719933"/>
          </a:xfrm>
          <a:prstGeom prst="flowChartInputOutpu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xmlns="" id="{A107E855-988F-4BF8-8525-440B9AFA82C2}"/>
              </a:ext>
            </a:extLst>
          </p:cNvPr>
          <p:cNvCxnSpPr>
            <a:cxnSpLocks/>
          </p:cNvCxnSpPr>
          <p:nvPr/>
        </p:nvCxnSpPr>
        <p:spPr>
          <a:xfrm>
            <a:off x="4572000" y="3307267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לפונקציה שלא מחזירה ערך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xmlns="" id="{03A17BE3-4016-4C95-B91B-C93D96843CEF}"/>
              </a:ext>
            </a:extLst>
          </p:cNvPr>
          <p:cNvCxnSpPr>
            <a:cxnSpLocks/>
          </p:cNvCxnSpPr>
          <p:nvPr/>
        </p:nvCxnSpPr>
        <p:spPr>
          <a:xfrm>
            <a:off x="4572000" y="2495560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759" y="1703758"/>
            <a:ext cx="4392482" cy="791616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draw_rectangle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gova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rochav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644692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שמקבלת גובה ורוחב של מלבן ומדפיסה מלבן	מכוכביות ברוחב ובגובה שהתקבלו כפרמטרים.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34EB60D6-E343-4110-9B6C-96AC2A086C8C}"/>
              </a:ext>
            </a:extLst>
          </p:cNvPr>
          <p:cNvSpPr/>
          <p:nvPr/>
        </p:nvSpPr>
        <p:spPr>
          <a:xfrm>
            <a:off x="2915817" y="684455"/>
            <a:ext cx="28803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EB78A3BD-C9E8-4840-AD47-D0CE30CB023E}"/>
              </a:ext>
            </a:extLst>
          </p:cNvPr>
          <p:cNvSpPr/>
          <p:nvPr/>
        </p:nvSpPr>
        <p:spPr>
          <a:xfrm>
            <a:off x="5931151" y="4796774"/>
            <a:ext cx="3115678" cy="183197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פרמטרים, גובה ורוחב של מלבן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השורות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הכוכביות בשורה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xmlns="" id="{7D9E7D16-936E-4B95-AF9E-AF59C1A3A0DA}"/>
              </a:ext>
            </a:extLst>
          </p:cNvPr>
          <p:cNvCxnSpPr>
            <a:cxnSpLocks/>
          </p:cNvCxnSpPr>
          <p:nvPr/>
        </p:nvCxnSpPr>
        <p:spPr>
          <a:xfrm>
            <a:off x="4572000" y="3096284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רשים זרימה: נתונים 56">
            <a:extLst>
              <a:ext uri="{FF2B5EF4-FFF2-40B4-BE49-F238E27FC236}">
                <a16:creationId xmlns:a16="http://schemas.microsoft.com/office/drawing/2014/main" xmlns="" id="{1766DA81-00E9-4837-8B8F-AC55ED2D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461" y="3324679"/>
            <a:ext cx="2423079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 &lt;= </a:t>
            </a: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gova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xmlns="" id="{C14AF910-B533-4979-9EE5-2ACE4690C8C7}"/>
              </a:ext>
            </a:extLst>
          </p:cNvPr>
          <p:cNvCxnSpPr>
            <a:cxnSpLocks/>
            <a:stCxn id="14" idx="1"/>
            <a:endCxn id="29" idx="0"/>
          </p:cNvCxnSpPr>
          <p:nvPr/>
        </p:nvCxnSpPr>
        <p:spPr>
          <a:xfrm rot="10800000" flipV="1">
            <a:off x="3097183" y="3634903"/>
            <a:ext cx="263278" cy="371662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CD79014C-E062-40AB-90DE-2935872763E5}"/>
              </a:ext>
            </a:extLst>
          </p:cNvPr>
          <p:cNvSpPr/>
          <p:nvPr/>
        </p:nvSpPr>
        <p:spPr>
          <a:xfrm>
            <a:off x="2525685" y="3239237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xmlns="" id="{7ABECC4B-CB57-4ADA-90BE-04EEBC8E9A35}"/>
              </a:ext>
            </a:extLst>
          </p:cNvPr>
          <p:cNvCxnSpPr>
            <a:cxnSpLocks/>
            <a:stCxn id="14" idx="3"/>
            <a:endCxn id="73" idx="0"/>
          </p:cNvCxnSpPr>
          <p:nvPr/>
        </p:nvCxnSpPr>
        <p:spPr>
          <a:xfrm>
            <a:off x="5783540" y="3634903"/>
            <a:ext cx="295224" cy="310224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xmlns="" id="{0506B3F7-6615-439A-9066-D925EEADE9AE}"/>
              </a:ext>
            </a:extLst>
          </p:cNvPr>
          <p:cNvSpPr/>
          <p:nvPr/>
        </p:nvSpPr>
        <p:spPr>
          <a:xfrm>
            <a:off x="5628729" y="3259729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sp>
        <p:nvSpPr>
          <p:cNvPr id="22" name="תרשים זרימה: נתונים 56">
            <a:extLst>
              <a:ext uri="{FF2B5EF4-FFF2-40B4-BE49-F238E27FC236}">
                <a16:creationId xmlns:a16="http://schemas.microsoft.com/office/drawing/2014/main" xmlns="" id="{FC9B4746-C63C-4DB5-B52A-CAA44A8F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44" y="2708934"/>
            <a:ext cx="165211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xmlns="" id="{9173A4A1-757F-42D6-9B3A-FDFD14709363}"/>
              </a:ext>
            </a:extLst>
          </p:cNvPr>
          <p:cNvCxnSpPr>
            <a:cxnSpLocks/>
          </p:cNvCxnSpPr>
          <p:nvPr/>
        </p:nvCxnSpPr>
        <p:spPr>
          <a:xfrm>
            <a:off x="3065237" y="4415272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רשים זרימה: נתונים 56">
            <a:extLst>
              <a:ext uri="{FF2B5EF4-FFF2-40B4-BE49-F238E27FC236}">
                <a16:creationId xmlns:a16="http://schemas.microsoft.com/office/drawing/2014/main" xmlns="" id="{EB22D34F-B856-4736-B453-22FB6BE7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86" y="4654404"/>
            <a:ext cx="2880101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j &lt;= </a:t>
            </a: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rochav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xmlns="" id="{5F8E198D-2DC1-4372-888C-B3DB83270774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1542836" y="4964627"/>
            <a:ext cx="82350" cy="381911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xmlns="" id="{B39EAB47-3ACC-417C-AFBF-82620491828B}"/>
              </a:ext>
            </a:extLst>
          </p:cNvPr>
          <p:cNvSpPr/>
          <p:nvPr/>
        </p:nvSpPr>
        <p:spPr>
          <a:xfrm>
            <a:off x="1505976" y="4582717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xmlns="" id="{2DB9B89C-8A22-4C91-B2D1-035E9608A3C5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>
            <a:off x="4505287" y="4964628"/>
            <a:ext cx="167336" cy="395176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 27">
            <a:extLst>
              <a:ext uri="{FF2B5EF4-FFF2-40B4-BE49-F238E27FC236}">
                <a16:creationId xmlns:a16="http://schemas.microsoft.com/office/drawing/2014/main" xmlns="" id="{F3EBDC99-5E65-440A-B7E0-5518C320C048}"/>
              </a:ext>
            </a:extLst>
          </p:cNvPr>
          <p:cNvSpPr/>
          <p:nvPr/>
        </p:nvSpPr>
        <p:spPr>
          <a:xfrm>
            <a:off x="3982792" y="4581331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sp>
        <p:nvSpPr>
          <p:cNvPr id="29" name="תרשים זרימה: נתונים 56">
            <a:extLst>
              <a:ext uri="{FF2B5EF4-FFF2-40B4-BE49-F238E27FC236}">
                <a16:creationId xmlns:a16="http://schemas.microsoft.com/office/drawing/2014/main" xmlns="" id="{8C7D7A30-484E-45DF-ABB9-9B7D00B2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672" y="4006565"/>
            <a:ext cx="78302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רשים זרימה: נתונים 31">
            <a:extLst>
              <a:ext uri="{FF2B5EF4-FFF2-40B4-BE49-F238E27FC236}">
                <a16:creationId xmlns:a16="http://schemas.microsoft.com/office/drawing/2014/main" xmlns="" id="{329F8D67-BA06-47A9-B082-0D7AF7A7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41" y="5367564"/>
            <a:ext cx="1842116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“*”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רשים זרימה: נתונים 56">
            <a:extLst>
              <a:ext uri="{FF2B5EF4-FFF2-40B4-BE49-F238E27FC236}">
                <a16:creationId xmlns:a16="http://schemas.microsoft.com/office/drawing/2014/main" xmlns="" id="{450BBED2-FA41-49C7-B476-4FDBD9ED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52" y="5889426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j++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xmlns="" id="{D9779392-FFFF-4680-9AC5-BEF2C292A182}"/>
              </a:ext>
            </a:extLst>
          </p:cNvPr>
          <p:cNvCxnSpPr>
            <a:cxnSpLocks/>
          </p:cNvCxnSpPr>
          <p:nvPr/>
        </p:nvCxnSpPr>
        <p:spPr>
          <a:xfrm>
            <a:off x="1542836" y="5678422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xmlns="" id="{90BFE84E-FC9A-4D86-87FE-823A9BA852AA}"/>
              </a:ext>
            </a:extLst>
          </p:cNvPr>
          <p:cNvCxnSpPr>
            <a:cxnSpLocks/>
          </p:cNvCxnSpPr>
          <p:nvPr/>
        </p:nvCxnSpPr>
        <p:spPr>
          <a:xfrm flipV="1">
            <a:off x="619656" y="4529469"/>
            <a:ext cx="2312570" cy="1848758"/>
          </a:xfrm>
          <a:prstGeom prst="bentConnector3">
            <a:avLst>
              <a:gd name="adj1" fmla="val 676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xmlns="" id="{775A118F-3028-43E1-97CE-D2317769E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778" y="6275481"/>
            <a:ext cx="859199" cy="102744"/>
          </a:xfrm>
          <a:prstGeom prst="bentConnector3">
            <a:avLst>
              <a:gd name="adj1" fmla="val -3761"/>
            </a:avLst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תרשים זרימה: נתונים 52">
            <a:extLst>
              <a:ext uri="{FF2B5EF4-FFF2-40B4-BE49-F238E27FC236}">
                <a16:creationId xmlns:a16="http://schemas.microsoft.com/office/drawing/2014/main" xmlns="" id="{C99B4AEE-CB3D-448F-813E-1C9C9BAC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138" y="5359804"/>
            <a:ext cx="1990808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"\n”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תרשים זרימה: נתונים 56">
            <a:extLst>
              <a:ext uri="{FF2B5EF4-FFF2-40B4-BE49-F238E27FC236}">
                <a16:creationId xmlns:a16="http://schemas.microsoft.com/office/drawing/2014/main" xmlns="" id="{93561D79-94B8-42F0-9DF8-A96329A53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953" y="5880570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xmlns="" id="{97B3F983-FC1F-4186-943E-93A9042BF678}"/>
              </a:ext>
            </a:extLst>
          </p:cNvPr>
          <p:cNvCxnSpPr>
            <a:cxnSpLocks/>
          </p:cNvCxnSpPr>
          <p:nvPr/>
        </p:nvCxnSpPr>
        <p:spPr>
          <a:xfrm>
            <a:off x="4679269" y="5661031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: מרפקי 56">
            <a:extLst>
              <a:ext uri="{FF2B5EF4-FFF2-40B4-BE49-F238E27FC236}">
                <a16:creationId xmlns:a16="http://schemas.microsoft.com/office/drawing/2014/main" xmlns="" id="{4611C9F2-B62B-4532-834D-5FEEFF3CE262}"/>
              </a:ext>
            </a:extLst>
          </p:cNvPr>
          <p:cNvCxnSpPr>
            <a:cxnSpLocks/>
          </p:cNvCxnSpPr>
          <p:nvPr/>
        </p:nvCxnSpPr>
        <p:spPr>
          <a:xfrm flipV="1">
            <a:off x="125068" y="3210481"/>
            <a:ext cx="3771513" cy="3489615"/>
          </a:xfrm>
          <a:prstGeom prst="bentConnector3">
            <a:avLst>
              <a:gd name="adj1" fmla="val 26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xmlns="" id="{ADC57784-8E71-4A4D-8ADA-8087DDAD0C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069" y="6292869"/>
            <a:ext cx="4554201" cy="403111"/>
          </a:xfrm>
          <a:prstGeom prst="bentConnector3">
            <a:avLst>
              <a:gd name="adj1" fmla="val 529"/>
            </a:avLst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תרשים זרימה: מסיים 50">
            <a:extLst>
              <a:ext uri="{FF2B5EF4-FFF2-40B4-BE49-F238E27FC236}">
                <a16:creationId xmlns:a16="http://schemas.microsoft.com/office/drawing/2014/main" xmlns="" id="{040C4C95-3E5E-4832-A674-D504836D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307" y="3945127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14" grpId="0" animBg="1"/>
      <p:bldP spid="21" grpId="0"/>
      <p:bldP spid="22" grpId="0" animBg="1"/>
      <p:bldP spid="24" grpId="0" animBg="1"/>
      <p:bldP spid="28" grpId="0"/>
      <p:bldP spid="29" grpId="0" animBg="1"/>
      <p:bldP spid="32" grpId="0" animBg="1"/>
      <p:bldP spid="36" grpId="0" animBg="1"/>
      <p:bldP spid="53" grpId="0" animBg="1"/>
      <p:bldP spid="55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לתרשים שקורא לפונקציה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644692"/>
            <a:ext cx="9143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גובה ורוחב של מלבן גדולים מ-0, ומציירת מלבן בעזרת הפונקציה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draw_rectangle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אם הגובה או הרוחב לא גדולים מ-0, התוכנית תקלוט אותם שוב.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xmlns="" id="{A951ABC0-92D8-41F3-B246-7B03AF1890CB}"/>
              </a:ext>
            </a:extLst>
          </p:cNvPr>
          <p:cNvCxnSpPr>
            <a:cxnSpLocks/>
          </p:cNvCxnSpPr>
          <p:nvPr/>
        </p:nvCxnSpPr>
        <p:spPr>
          <a:xfrm>
            <a:off x="3296862" y="2475188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xmlns="" id="{56A2FCBB-FBA6-4945-9E2F-1E50130E82D4}"/>
              </a:ext>
            </a:extLst>
          </p:cNvPr>
          <p:cNvCxnSpPr>
            <a:cxnSpLocks/>
          </p:cNvCxnSpPr>
          <p:nvPr/>
        </p:nvCxnSpPr>
        <p:spPr>
          <a:xfrm>
            <a:off x="3290595" y="3089385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רשים זרימה: נתונים 56">
            <a:extLst>
              <a:ext uri="{FF2B5EF4-FFF2-40B4-BE49-F238E27FC236}">
                <a16:creationId xmlns:a16="http://schemas.microsoft.com/office/drawing/2014/main" xmlns="" id="{32F6D760-AAD2-4AE8-874A-D45A87C6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323" y="3332516"/>
            <a:ext cx="2318391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gova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&lt;=0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תרשים זרימה: נתונים 56">
            <a:extLst>
              <a:ext uri="{FF2B5EF4-FFF2-40B4-BE49-F238E27FC236}">
                <a16:creationId xmlns:a16="http://schemas.microsoft.com/office/drawing/2014/main" xmlns="" id="{74A28C7A-9557-44AC-AF4E-1FAAD235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801" y="2711184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xmlns="" id="{977D6612-72CE-4490-812C-0B3131AFB126}"/>
              </a:ext>
            </a:extLst>
          </p:cNvPr>
          <p:cNvCxnSpPr>
            <a:cxnSpLocks/>
          </p:cNvCxnSpPr>
          <p:nvPr/>
        </p:nvCxnSpPr>
        <p:spPr>
          <a:xfrm flipV="1">
            <a:off x="230515" y="3174688"/>
            <a:ext cx="2976656" cy="2307044"/>
          </a:xfrm>
          <a:prstGeom prst="bentConnector3">
            <a:avLst>
              <a:gd name="adj1" fmla="val 28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xmlns="" id="{9A390C5D-04DD-4D1D-92AE-A227B886F5AB}"/>
              </a:ext>
            </a:extLst>
          </p:cNvPr>
          <p:cNvSpPr/>
          <p:nvPr/>
        </p:nvSpPr>
        <p:spPr>
          <a:xfrm>
            <a:off x="1731334" y="3256830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xmlns="" id="{51EDAE5B-A47B-482F-88BF-38C9C721184D}"/>
              </a:ext>
            </a:extLst>
          </p:cNvPr>
          <p:cNvCxnSpPr>
            <a:cxnSpLocks/>
          </p:cNvCxnSpPr>
          <p:nvPr/>
        </p:nvCxnSpPr>
        <p:spPr>
          <a:xfrm rot="5400000">
            <a:off x="888574" y="4518790"/>
            <a:ext cx="304883" cy="1621001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xmlns="" id="{EFF0EE3E-3787-4C70-BD4F-B2CF45CFFE76}"/>
              </a:ext>
            </a:extLst>
          </p:cNvPr>
          <p:cNvCxnSpPr>
            <a:cxnSpLocks/>
            <a:stCxn id="29" idx="2"/>
            <a:endCxn id="43" idx="1"/>
          </p:cNvCxnSpPr>
          <p:nvPr/>
        </p:nvCxnSpPr>
        <p:spPr>
          <a:xfrm rot="16200000" flipH="1">
            <a:off x="4926422" y="3270481"/>
            <a:ext cx="185999" cy="1017697"/>
          </a:xfrm>
          <a:prstGeom prst="bentConnector3">
            <a:avLst>
              <a:gd name="adj1" fmla="val -15886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F3FD4233-ADF1-4FB4-8F78-4C586045567B}"/>
              </a:ext>
            </a:extLst>
          </p:cNvPr>
          <p:cNvSpPr/>
          <p:nvPr/>
        </p:nvSpPr>
        <p:spPr>
          <a:xfrm>
            <a:off x="4208150" y="3255444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xmlns="" id="{969739C9-076C-4B22-A357-7FA1946FF30F}"/>
              </a:ext>
            </a:extLst>
          </p:cNvPr>
          <p:cNvCxnSpPr>
            <a:cxnSpLocks/>
          </p:cNvCxnSpPr>
          <p:nvPr/>
        </p:nvCxnSpPr>
        <p:spPr>
          <a:xfrm>
            <a:off x="1861679" y="4633288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רשים זרימה: מסיים 50">
            <a:extLst>
              <a:ext uri="{FF2B5EF4-FFF2-40B4-BE49-F238E27FC236}">
                <a16:creationId xmlns:a16="http://schemas.microsoft.com/office/drawing/2014/main" xmlns="" id="{3B593271-4E9F-4E4F-85EC-1BEED06E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39" y="2087838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רשים זרימה: נתונים 56">
            <a:extLst>
              <a:ext uri="{FF2B5EF4-FFF2-40B4-BE49-F238E27FC236}">
                <a16:creationId xmlns:a16="http://schemas.microsoft.com/office/drawing/2014/main" xmlns="" id="{042641CA-0B8F-4899-92DF-A2B7AFBE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193" y="5152532"/>
            <a:ext cx="2808312" cy="771627"/>
          </a:xfrm>
          <a:prstGeom prst="flowChartPredefined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 err="1">
                <a:latin typeface="Arial" panose="020B0604020202020204" pitchFamily="34" charset="0"/>
              </a:rPr>
              <a:t>draw_rectangle</a:t>
            </a:r>
            <a:r>
              <a:rPr lang="en-US" altLang="he-IL" sz="2200" dirty="0">
                <a:latin typeface="Arial" panose="020B0604020202020204" pitchFamily="34" charset="0"/>
              </a:rPr>
              <a:t> (</a:t>
            </a:r>
            <a:r>
              <a:rPr lang="en-US" altLang="he-IL" sz="2200" dirty="0" err="1">
                <a:latin typeface="Arial" panose="020B0604020202020204" pitchFamily="34" charset="0"/>
              </a:rPr>
              <a:t>gova</a:t>
            </a:r>
            <a:r>
              <a:rPr lang="en-US" altLang="he-IL" sz="2200" dirty="0">
                <a:latin typeface="Arial" panose="020B0604020202020204" pitchFamily="34" charset="0"/>
              </a:rPr>
              <a:t>, </a:t>
            </a:r>
            <a:r>
              <a:rPr lang="en-US" altLang="he-IL" sz="2200" dirty="0" err="1">
                <a:latin typeface="Arial" panose="020B0604020202020204" pitchFamily="34" charset="0"/>
              </a:rPr>
              <a:t>rochav</a:t>
            </a:r>
            <a:r>
              <a:rPr lang="en-US" altLang="he-IL" sz="2200" dirty="0">
                <a:latin typeface="Arial" panose="020B0604020202020204" pitchFamily="34" charset="0"/>
              </a:rPr>
              <a:t>)</a:t>
            </a:r>
            <a:endParaRPr lang="he-IL" altLang="he-IL" sz="2200" dirty="0">
              <a:latin typeface="Arial" panose="020B0604020202020204" pitchFamily="34" charset="0"/>
            </a:endParaRPr>
          </a:p>
        </p:txBody>
      </p:sp>
      <p:sp>
        <p:nvSpPr>
          <p:cNvPr id="33" name="תרשים זרימה: נתונים 32">
            <a:extLst>
              <a:ext uri="{FF2B5EF4-FFF2-40B4-BE49-F238E27FC236}">
                <a16:creationId xmlns:a16="http://schemas.microsoft.com/office/drawing/2014/main" xmlns="" id="{19ADE768-01FE-4A88-97B0-C67DD8D0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07" y="4001058"/>
            <a:ext cx="2381218" cy="62044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lang="he-IL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הודעת שגיאה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רשים זרימה: מסיים 50">
            <a:extLst>
              <a:ext uri="{FF2B5EF4-FFF2-40B4-BE49-F238E27FC236}">
                <a16:creationId xmlns:a16="http://schemas.microsoft.com/office/drawing/2014/main" xmlns="" id="{5DF0811C-1141-4B66-9C35-62732616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92" y="6286016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xmlns="" id="{52CF6BC6-BEFB-4AAA-8B11-2283061323F6}"/>
              </a:ext>
            </a:extLst>
          </p:cNvPr>
          <p:cNvSpPr/>
          <p:nvPr/>
        </p:nvSpPr>
        <p:spPr>
          <a:xfrm>
            <a:off x="5797807" y="2149437"/>
            <a:ext cx="3115678" cy="112409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גובה ורוחב של מלבן</a:t>
            </a:r>
          </a:p>
        </p:txBody>
      </p: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xmlns="" id="{F5DF95EF-833E-4ED3-979F-4F77398474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3402" y="3632397"/>
            <a:ext cx="263278" cy="371662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תרשים זרימה: נתונים 56">
            <a:extLst>
              <a:ext uri="{FF2B5EF4-FFF2-40B4-BE49-F238E27FC236}">
                <a16:creationId xmlns:a16="http://schemas.microsoft.com/office/drawing/2014/main" xmlns="" id="{C90937B6-8700-4791-9C7F-30959D12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0" y="4825670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xmlns="" id="{0E5D2273-8422-4E2D-9AF2-04607A476999}"/>
              </a:ext>
            </a:extLst>
          </p:cNvPr>
          <p:cNvCxnSpPr>
            <a:cxnSpLocks/>
          </p:cNvCxnSpPr>
          <p:nvPr/>
        </p:nvCxnSpPr>
        <p:spPr>
          <a:xfrm>
            <a:off x="7566349" y="5969205"/>
            <a:ext cx="0" cy="31681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xmlns="" id="{C7F3B4F2-5237-4C32-9DEA-77AE94BB310A}"/>
              </a:ext>
            </a:extLst>
          </p:cNvPr>
          <p:cNvCxnSpPr>
            <a:cxnSpLocks/>
          </p:cNvCxnSpPr>
          <p:nvPr/>
        </p:nvCxnSpPr>
        <p:spPr>
          <a:xfrm>
            <a:off x="5720269" y="4250531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רשים זרימה: נתונים 56">
            <a:extLst>
              <a:ext uri="{FF2B5EF4-FFF2-40B4-BE49-F238E27FC236}">
                <a16:creationId xmlns:a16="http://schemas.microsoft.com/office/drawing/2014/main" xmlns="" id="{6202ACF4-2DE8-4AB2-83B4-23709E68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830" y="4488493"/>
            <a:ext cx="2727380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rochav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&lt;=0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תרשים זרימה: נתונים 56">
            <a:extLst>
              <a:ext uri="{FF2B5EF4-FFF2-40B4-BE49-F238E27FC236}">
                <a16:creationId xmlns:a16="http://schemas.microsoft.com/office/drawing/2014/main" xmlns="" id="{EA825D5B-A92D-4E0A-B2EB-FA665097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423" y="3872330"/>
            <a:ext cx="2615694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xmlns="" id="{6C1AB6BD-DB2B-4750-B421-CE21ED64BE26}"/>
              </a:ext>
            </a:extLst>
          </p:cNvPr>
          <p:cNvCxnSpPr>
            <a:cxnSpLocks/>
          </p:cNvCxnSpPr>
          <p:nvPr/>
        </p:nvCxnSpPr>
        <p:spPr>
          <a:xfrm flipV="1">
            <a:off x="2972401" y="4356547"/>
            <a:ext cx="2655458" cy="2236692"/>
          </a:xfrm>
          <a:prstGeom prst="bentConnector3">
            <a:avLst>
              <a:gd name="adj1" fmla="val -765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מלבן 44">
            <a:extLst>
              <a:ext uri="{FF2B5EF4-FFF2-40B4-BE49-F238E27FC236}">
                <a16:creationId xmlns:a16="http://schemas.microsoft.com/office/drawing/2014/main" xmlns="" id="{9AAE6CD9-B225-4ADA-A0FB-B98202D0EACD}"/>
              </a:ext>
            </a:extLst>
          </p:cNvPr>
          <p:cNvSpPr/>
          <p:nvPr/>
        </p:nvSpPr>
        <p:spPr>
          <a:xfrm>
            <a:off x="4114890" y="4431442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46" name="מחבר: מרפקי 45">
            <a:extLst>
              <a:ext uri="{FF2B5EF4-FFF2-40B4-BE49-F238E27FC236}">
                <a16:creationId xmlns:a16="http://schemas.microsoft.com/office/drawing/2014/main" xmlns="" id="{65B96660-597A-4A67-8A09-94F94CEADCCB}"/>
              </a:ext>
            </a:extLst>
          </p:cNvPr>
          <p:cNvCxnSpPr>
            <a:cxnSpLocks/>
            <a:stCxn id="52" idx="3"/>
          </p:cNvCxnSpPr>
          <p:nvPr/>
        </p:nvCxnSpPr>
        <p:spPr>
          <a:xfrm rot="5400000">
            <a:off x="3412658" y="5872029"/>
            <a:ext cx="251274" cy="1186248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xmlns="" id="{ED636495-7701-47D1-843C-7292A09DBB9E}"/>
              </a:ext>
            </a:extLst>
          </p:cNvPr>
          <p:cNvCxnSpPr>
            <a:cxnSpLocks/>
            <a:stCxn id="42" idx="3"/>
            <a:endCxn id="32" idx="0"/>
          </p:cNvCxnSpPr>
          <p:nvPr/>
        </p:nvCxnSpPr>
        <p:spPr>
          <a:xfrm>
            <a:off x="7059210" y="4798717"/>
            <a:ext cx="507139" cy="35381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מלבן 47">
            <a:extLst>
              <a:ext uri="{FF2B5EF4-FFF2-40B4-BE49-F238E27FC236}">
                <a16:creationId xmlns:a16="http://schemas.microsoft.com/office/drawing/2014/main" xmlns="" id="{E2AB490D-CFBF-4098-82A3-20848D274B86}"/>
              </a:ext>
            </a:extLst>
          </p:cNvPr>
          <p:cNvSpPr/>
          <p:nvPr/>
        </p:nvSpPr>
        <p:spPr>
          <a:xfrm>
            <a:off x="6808645" y="4411421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xmlns="" id="{2CE3D7A3-1FE2-41DC-84DF-32BF8BD4D0B3}"/>
              </a:ext>
            </a:extLst>
          </p:cNvPr>
          <p:cNvCxnSpPr>
            <a:cxnSpLocks/>
          </p:cNvCxnSpPr>
          <p:nvPr/>
        </p:nvCxnSpPr>
        <p:spPr>
          <a:xfrm>
            <a:off x="4207236" y="5777639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רשים זרימה: נתונים 49">
            <a:extLst>
              <a:ext uri="{FF2B5EF4-FFF2-40B4-BE49-F238E27FC236}">
                <a16:creationId xmlns:a16="http://schemas.microsoft.com/office/drawing/2014/main" xmlns="" id="{DB3A8C86-6755-4748-93E5-28C306AC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40" y="5157192"/>
            <a:ext cx="2381218" cy="62044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lang="he-IL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הודעת שגיאה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xmlns="" id="{0E7C3C12-CA33-4C9A-AE1C-861EF127A773}"/>
              </a:ext>
            </a:extLst>
          </p:cNvPr>
          <p:cNvCxnSpPr>
            <a:cxnSpLocks/>
            <a:stCxn id="42" idx="1"/>
            <a:endCxn id="50" idx="1"/>
          </p:cNvCxnSpPr>
          <p:nvPr/>
        </p:nvCxnSpPr>
        <p:spPr>
          <a:xfrm rot="10800000" flipV="1">
            <a:off x="4236350" y="4798716"/>
            <a:ext cx="95481" cy="3584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תרשים זרימה: נתונים 56">
            <a:extLst>
              <a:ext uri="{FF2B5EF4-FFF2-40B4-BE49-F238E27FC236}">
                <a16:creationId xmlns:a16="http://schemas.microsoft.com/office/drawing/2014/main" xmlns="" id="{C6C04F38-B1B0-4C6E-801C-50756AFD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685" y="5969205"/>
            <a:ext cx="2606835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31" grpId="0" animBg="1"/>
      <p:bldP spid="32" grpId="0" animBg="1"/>
      <p:bldP spid="33" grpId="0" animBg="1"/>
      <p:bldP spid="36" grpId="0" animBg="1"/>
      <p:bldP spid="39" grpId="0" animBg="1"/>
      <p:bldP spid="42" grpId="0" animBg="1"/>
      <p:bldP spid="43" grpId="0" animBg="1"/>
      <p:bldP spid="50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שנפתור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98072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לפונקציה שמדפיסה את אותיות ה-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ABC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הגדולות.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0E24343C-71D9-42E2-BEF9-76D08F19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851593"/>
            <a:ext cx="5581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4194" y="-37837"/>
            <a:ext cx="8955613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מבנה פונקציה שלא מחזירה ערך בשפת 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9970AB29-9C5B-42B8-94D4-D65F5378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35" y="3866013"/>
            <a:ext cx="4992930" cy="2741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D2F092F3-763B-4547-ADEC-D1FD19B52E36}"/>
              </a:ext>
            </a:extLst>
          </p:cNvPr>
          <p:cNvSpPr/>
          <p:nvPr/>
        </p:nvSpPr>
        <p:spPr>
          <a:xfrm>
            <a:off x="103067" y="779162"/>
            <a:ext cx="8937866" cy="28931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2600" dirty="0">
                <a:solidFill>
                  <a:srgbClr val="000000"/>
                </a:solidFill>
                <a:latin typeface="Consolas" panose="020B0609020204030204" pitchFamily="49" charset="0"/>
              </a:rPr>
              <a:t>שם הפונקציה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e-IL" sz="2600" dirty="0">
                <a:solidFill>
                  <a:srgbClr val="0000FF"/>
                </a:solidFill>
                <a:latin typeface="Consolas" panose="020B0609020204030204" pitchFamily="49" charset="0"/>
              </a:rPr>
              <a:t>טיפוס פרמטר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e-IL" sz="2600" dirty="0">
                <a:latin typeface="Consolas" panose="020B0609020204030204" pitchFamily="49" charset="0"/>
              </a:rPr>
              <a:t>שם פרמטר</a:t>
            </a:r>
            <a:r>
              <a:rPr lang="en-US" sz="2600" dirty="0">
                <a:latin typeface="Consolas" panose="020B0609020204030204" pitchFamily="49" charset="0"/>
              </a:rPr>
              <a:t>, …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e-IL" sz="2600" dirty="0">
                <a:solidFill>
                  <a:srgbClr val="000000"/>
                </a:solidFill>
                <a:latin typeface="Consolas" panose="020B0609020204030204" pitchFamily="49" charset="0"/>
              </a:rPr>
              <a:t>הגדרת משתנים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 rtl="0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e-IL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פקודה</a:t>
            </a:r>
            <a:r>
              <a:rPr lang="en-US" altLang="he-IL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alt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 rtl="0"/>
            <a:r>
              <a:rPr lang="en-US" sz="2600" dirty="0"/>
              <a:t>}</a:t>
            </a:r>
            <a:endParaRPr lang="he-IL" sz="2600" dirty="0"/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xmlns="" id="{8FBECB9E-E3AE-4FE1-BB00-27B04E4F0551}"/>
              </a:ext>
            </a:extLst>
          </p:cNvPr>
          <p:cNvSpPr/>
          <p:nvPr/>
        </p:nvSpPr>
        <p:spPr>
          <a:xfrm>
            <a:off x="4283968" y="2132856"/>
            <a:ext cx="3744416" cy="1152128"/>
          </a:xfrm>
          <a:prstGeom prst="wedgeRoundRectCallout">
            <a:avLst>
              <a:gd name="adj1" fmla="val -114990"/>
              <a:gd name="adj2" fmla="val 346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אין </a:t>
            </a: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, אלא אם כן רוצים לסיים את הפונקציה לאחר בדיקת תנאי מסוים.</a:t>
            </a:r>
            <a:endParaRPr lang="he-IL" sz="22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נתרגם את הדוגמא לשפת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xmlns="" id="{03A17BE3-4016-4C95-B91B-C93D96843CEF}"/>
              </a:ext>
            </a:extLst>
          </p:cNvPr>
          <p:cNvCxnSpPr>
            <a:cxnSpLocks/>
          </p:cNvCxnSpPr>
          <p:nvPr/>
        </p:nvCxnSpPr>
        <p:spPr>
          <a:xfrm>
            <a:off x="4572000" y="2495560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מסיים 50">
            <a:extLst>
              <a:ext uri="{FF2B5EF4-FFF2-40B4-BE49-F238E27FC236}">
                <a16:creationId xmlns:a16="http://schemas.microsoft.com/office/drawing/2014/main" xmlns="" id="{031D7D23-224E-4889-8348-3B8F782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759" y="1703758"/>
            <a:ext cx="4392482" cy="791616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draw_rectangle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gova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rochav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644692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שמקבלת גובה ורוחב של מלבן ומדפיסה מלבן	מכוכביות ברוחב ובגובה שהתקבלו כפרמטרים.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xmlns="" id="{34EB60D6-E343-4110-9B6C-96AC2A086C8C}"/>
              </a:ext>
            </a:extLst>
          </p:cNvPr>
          <p:cNvSpPr/>
          <p:nvPr/>
        </p:nvSpPr>
        <p:spPr>
          <a:xfrm>
            <a:off x="2915817" y="684455"/>
            <a:ext cx="28803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EB78A3BD-C9E8-4840-AD47-D0CE30CB023E}"/>
              </a:ext>
            </a:extLst>
          </p:cNvPr>
          <p:cNvSpPr/>
          <p:nvPr/>
        </p:nvSpPr>
        <p:spPr>
          <a:xfrm>
            <a:off x="5931151" y="4796774"/>
            <a:ext cx="3115678" cy="183197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פרמטרים, גובה ורוחב של מלבן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השורות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הכוכביות בשורה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xmlns="" id="{7D9E7D16-936E-4B95-AF9E-AF59C1A3A0DA}"/>
              </a:ext>
            </a:extLst>
          </p:cNvPr>
          <p:cNvCxnSpPr>
            <a:cxnSpLocks/>
          </p:cNvCxnSpPr>
          <p:nvPr/>
        </p:nvCxnSpPr>
        <p:spPr>
          <a:xfrm>
            <a:off x="4572000" y="3096284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רשים זרימה: נתונים 56">
            <a:extLst>
              <a:ext uri="{FF2B5EF4-FFF2-40B4-BE49-F238E27FC236}">
                <a16:creationId xmlns:a16="http://schemas.microsoft.com/office/drawing/2014/main" xmlns="" id="{1766DA81-00E9-4837-8B8F-AC55ED2D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461" y="3324679"/>
            <a:ext cx="2423079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 &lt;= </a:t>
            </a: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gova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xmlns="" id="{C14AF910-B533-4979-9EE5-2ACE4690C8C7}"/>
              </a:ext>
            </a:extLst>
          </p:cNvPr>
          <p:cNvCxnSpPr>
            <a:cxnSpLocks/>
            <a:stCxn id="14" idx="1"/>
            <a:endCxn id="29" idx="0"/>
          </p:cNvCxnSpPr>
          <p:nvPr/>
        </p:nvCxnSpPr>
        <p:spPr>
          <a:xfrm rot="10800000" flipV="1">
            <a:off x="3097183" y="3634903"/>
            <a:ext cx="263278" cy="371662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CD79014C-E062-40AB-90DE-2935872763E5}"/>
              </a:ext>
            </a:extLst>
          </p:cNvPr>
          <p:cNvSpPr/>
          <p:nvPr/>
        </p:nvSpPr>
        <p:spPr>
          <a:xfrm>
            <a:off x="2525685" y="3239237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xmlns="" id="{7ABECC4B-CB57-4ADA-90BE-04EEBC8E9A35}"/>
              </a:ext>
            </a:extLst>
          </p:cNvPr>
          <p:cNvCxnSpPr>
            <a:cxnSpLocks/>
            <a:stCxn id="14" idx="3"/>
            <a:endCxn id="73" idx="0"/>
          </p:cNvCxnSpPr>
          <p:nvPr/>
        </p:nvCxnSpPr>
        <p:spPr>
          <a:xfrm>
            <a:off x="5783540" y="3634903"/>
            <a:ext cx="295224" cy="310224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xmlns="" id="{0506B3F7-6615-439A-9066-D925EEADE9AE}"/>
              </a:ext>
            </a:extLst>
          </p:cNvPr>
          <p:cNvSpPr/>
          <p:nvPr/>
        </p:nvSpPr>
        <p:spPr>
          <a:xfrm>
            <a:off x="5628729" y="3259729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sp>
        <p:nvSpPr>
          <p:cNvPr id="22" name="תרשים זרימה: נתונים 56">
            <a:extLst>
              <a:ext uri="{FF2B5EF4-FFF2-40B4-BE49-F238E27FC236}">
                <a16:creationId xmlns:a16="http://schemas.microsoft.com/office/drawing/2014/main" xmlns="" id="{FC9B4746-C63C-4DB5-B52A-CAA44A8F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44" y="2708934"/>
            <a:ext cx="165211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xmlns="" id="{9173A4A1-757F-42D6-9B3A-FDFD14709363}"/>
              </a:ext>
            </a:extLst>
          </p:cNvPr>
          <p:cNvCxnSpPr>
            <a:cxnSpLocks/>
          </p:cNvCxnSpPr>
          <p:nvPr/>
        </p:nvCxnSpPr>
        <p:spPr>
          <a:xfrm>
            <a:off x="3065237" y="4415272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רשים זרימה: נתונים 56">
            <a:extLst>
              <a:ext uri="{FF2B5EF4-FFF2-40B4-BE49-F238E27FC236}">
                <a16:creationId xmlns:a16="http://schemas.microsoft.com/office/drawing/2014/main" xmlns="" id="{EB22D34F-B856-4736-B453-22FB6BE7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86" y="4654404"/>
            <a:ext cx="2880101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j &lt;= </a:t>
            </a: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rochav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xmlns="" id="{5F8E198D-2DC1-4372-888C-B3DB83270774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1542836" y="4964627"/>
            <a:ext cx="82350" cy="381911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xmlns="" id="{B39EAB47-3ACC-417C-AFBF-82620491828B}"/>
              </a:ext>
            </a:extLst>
          </p:cNvPr>
          <p:cNvSpPr/>
          <p:nvPr/>
        </p:nvSpPr>
        <p:spPr>
          <a:xfrm>
            <a:off x="1505976" y="4582717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xmlns="" id="{2DB9B89C-8A22-4C91-B2D1-035E9608A3C5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>
            <a:off x="4505287" y="4964628"/>
            <a:ext cx="167336" cy="395176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 27">
            <a:extLst>
              <a:ext uri="{FF2B5EF4-FFF2-40B4-BE49-F238E27FC236}">
                <a16:creationId xmlns:a16="http://schemas.microsoft.com/office/drawing/2014/main" xmlns="" id="{F3EBDC99-5E65-440A-B7E0-5518C320C048}"/>
              </a:ext>
            </a:extLst>
          </p:cNvPr>
          <p:cNvSpPr/>
          <p:nvPr/>
        </p:nvSpPr>
        <p:spPr>
          <a:xfrm>
            <a:off x="3982792" y="4581331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sp>
        <p:nvSpPr>
          <p:cNvPr id="29" name="תרשים זרימה: נתונים 56">
            <a:extLst>
              <a:ext uri="{FF2B5EF4-FFF2-40B4-BE49-F238E27FC236}">
                <a16:creationId xmlns:a16="http://schemas.microsoft.com/office/drawing/2014/main" xmlns="" id="{8C7D7A30-484E-45DF-ABB9-9B7D00B2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672" y="4006565"/>
            <a:ext cx="78302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רשים זרימה: נתונים 31">
            <a:extLst>
              <a:ext uri="{FF2B5EF4-FFF2-40B4-BE49-F238E27FC236}">
                <a16:creationId xmlns:a16="http://schemas.microsoft.com/office/drawing/2014/main" xmlns="" id="{329F8D67-BA06-47A9-B082-0D7AF7A7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41" y="5367564"/>
            <a:ext cx="1842116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“*”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רשים זרימה: נתונים 56">
            <a:extLst>
              <a:ext uri="{FF2B5EF4-FFF2-40B4-BE49-F238E27FC236}">
                <a16:creationId xmlns:a16="http://schemas.microsoft.com/office/drawing/2014/main" xmlns="" id="{450BBED2-FA41-49C7-B476-4FDBD9ED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52" y="5889426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j++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xmlns="" id="{D9779392-FFFF-4680-9AC5-BEF2C292A182}"/>
              </a:ext>
            </a:extLst>
          </p:cNvPr>
          <p:cNvCxnSpPr>
            <a:cxnSpLocks/>
          </p:cNvCxnSpPr>
          <p:nvPr/>
        </p:nvCxnSpPr>
        <p:spPr>
          <a:xfrm>
            <a:off x="1542836" y="5678422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xmlns="" id="{90BFE84E-FC9A-4D86-87FE-823A9BA852AA}"/>
              </a:ext>
            </a:extLst>
          </p:cNvPr>
          <p:cNvCxnSpPr>
            <a:cxnSpLocks/>
          </p:cNvCxnSpPr>
          <p:nvPr/>
        </p:nvCxnSpPr>
        <p:spPr>
          <a:xfrm flipV="1">
            <a:off x="619656" y="4529469"/>
            <a:ext cx="2312570" cy="1848758"/>
          </a:xfrm>
          <a:prstGeom prst="bentConnector3">
            <a:avLst>
              <a:gd name="adj1" fmla="val 676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xmlns="" id="{775A118F-3028-43E1-97CE-D2317769E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778" y="6275481"/>
            <a:ext cx="859199" cy="102744"/>
          </a:xfrm>
          <a:prstGeom prst="bentConnector3">
            <a:avLst>
              <a:gd name="adj1" fmla="val -3761"/>
            </a:avLst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תרשים זרימה: נתונים 52">
            <a:extLst>
              <a:ext uri="{FF2B5EF4-FFF2-40B4-BE49-F238E27FC236}">
                <a16:creationId xmlns:a16="http://schemas.microsoft.com/office/drawing/2014/main" xmlns="" id="{C99B4AEE-CB3D-448F-813E-1C9C9BAC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138" y="5359804"/>
            <a:ext cx="1990808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"\n”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תרשים זרימה: נתונים 56">
            <a:extLst>
              <a:ext uri="{FF2B5EF4-FFF2-40B4-BE49-F238E27FC236}">
                <a16:creationId xmlns:a16="http://schemas.microsoft.com/office/drawing/2014/main" xmlns="" id="{93561D79-94B8-42F0-9DF8-A96329A53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953" y="5880570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xmlns="" id="{97B3F983-FC1F-4186-943E-93A9042BF678}"/>
              </a:ext>
            </a:extLst>
          </p:cNvPr>
          <p:cNvCxnSpPr>
            <a:cxnSpLocks/>
          </p:cNvCxnSpPr>
          <p:nvPr/>
        </p:nvCxnSpPr>
        <p:spPr>
          <a:xfrm>
            <a:off x="4679269" y="5661031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: מרפקי 56">
            <a:extLst>
              <a:ext uri="{FF2B5EF4-FFF2-40B4-BE49-F238E27FC236}">
                <a16:creationId xmlns:a16="http://schemas.microsoft.com/office/drawing/2014/main" xmlns="" id="{4611C9F2-B62B-4532-834D-5FEEFF3CE262}"/>
              </a:ext>
            </a:extLst>
          </p:cNvPr>
          <p:cNvCxnSpPr>
            <a:cxnSpLocks/>
          </p:cNvCxnSpPr>
          <p:nvPr/>
        </p:nvCxnSpPr>
        <p:spPr>
          <a:xfrm flipV="1">
            <a:off x="125068" y="3210481"/>
            <a:ext cx="3771513" cy="3489615"/>
          </a:xfrm>
          <a:prstGeom prst="bentConnector3">
            <a:avLst>
              <a:gd name="adj1" fmla="val 26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xmlns="" id="{ADC57784-8E71-4A4D-8ADA-8087DDAD0C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069" y="6292869"/>
            <a:ext cx="4554201" cy="403111"/>
          </a:xfrm>
          <a:prstGeom prst="bentConnector3">
            <a:avLst>
              <a:gd name="adj1" fmla="val 529"/>
            </a:avLst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תרשים זרימה: מסיים 50">
            <a:extLst>
              <a:ext uri="{FF2B5EF4-FFF2-40B4-BE49-F238E27FC236}">
                <a16:creationId xmlns:a16="http://schemas.microsoft.com/office/drawing/2014/main" xmlns="" id="{040C4C95-3E5E-4832-A674-D504836D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307" y="3945127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7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14" grpId="0" animBg="1"/>
      <p:bldP spid="21" grpId="0"/>
      <p:bldP spid="22" grpId="0" animBg="1"/>
      <p:bldP spid="24" grpId="0" animBg="1"/>
      <p:bldP spid="28" grpId="0"/>
      <p:bldP spid="29" grpId="0" animBg="1"/>
      <p:bldP spid="32" grpId="0" animBg="1"/>
      <p:bldP spid="36" grpId="0" animBg="1"/>
      <p:bldP spid="53" grpId="0" animBg="1"/>
      <p:bldP spid="55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נתרגם גם את התוכנית הראשית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644692"/>
            <a:ext cx="9143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גובה ורוחב של מלבן גדולים מ-0, ומציירת מלבן בעזרת הפונקציה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draw_rectangle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אם הגובה או הרוחב לא גדולים מ-0, התוכנית תקלוט אותם שוב.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xmlns="" id="{A951ABC0-92D8-41F3-B246-7B03AF1890CB}"/>
              </a:ext>
            </a:extLst>
          </p:cNvPr>
          <p:cNvCxnSpPr>
            <a:cxnSpLocks/>
          </p:cNvCxnSpPr>
          <p:nvPr/>
        </p:nvCxnSpPr>
        <p:spPr>
          <a:xfrm>
            <a:off x="3296862" y="2475188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xmlns="" id="{56A2FCBB-FBA6-4945-9E2F-1E50130E82D4}"/>
              </a:ext>
            </a:extLst>
          </p:cNvPr>
          <p:cNvCxnSpPr>
            <a:cxnSpLocks/>
          </p:cNvCxnSpPr>
          <p:nvPr/>
        </p:nvCxnSpPr>
        <p:spPr>
          <a:xfrm>
            <a:off x="3290595" y="3089385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רשים זרימה: נתונים 56">
            <a:extLst>
              <a:ext uri="{FF2B5EF4-FFF2-40B4-BE49-F238E27FC236}">
                <a16:creationId xmlns:a16="http://schemas.microsoft.com/office/drawing/2014/main" xmlns="" id="{32F6D760-AAD2-4AE8-874A-D45A87C6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323" y="3332516"/>
            <a:ext cx="2318391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gova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&lt;=0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תרשים זרימה: נתונים 56">
            <a:extLst>
              <a:ext uri="{FF2B5EF4-FFF2-40B4-BE49-F238E27FC236}">
                <a16:creationId xmlns:a16="http://schemas.microsoft.com/office/drawing/2014/main" xmlns="" id="{74A28C7A-9557-44AC-AF4E-1FAAD235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801" y="2711184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xmlns="" id="{977D6612-72CE-4490-812C-0B3131AFB126}"/>
              </a:ext>
            </a:extLst>
          </p:cNvPr>
          <p:cNvCxnSpPr>
            <a:cxnSpLocks/>
          </p:cNvCxnSpPr>
          <p:nvPr/>
        </p:nvCxnSpPr>
        <p:spPr>
          <a:xfrm flipV="1">
            <a:off x="230515" y="3174688"/>
            <a:ext cx="2976656" cy="2307044"/>
          </a:xfrm>
          <a:prstGeom prst="bentConnector3">
            <a:avLst>
              <a:gd name="adj1" fmla="val 28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xmlns="" id="{9A390C5D-04DD-4D1D-92AE-A227B886F5AB}"/>
              </a:ext>
            </a:extLst>
          </p:cNvPr>
          <p:cNvSpPr/>
          <p:nvPr/>
        </p:nvSpPr>
        <p:spPr>
          <a:xfrm>
            <a:off x="1731334" y="3256830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xmlns="" id="{51EDAE5B-A47B-482F-88BF-38C9C721184D}"/>
              </a:ext>
            </a:extLst>
          </p:cNvPr>
          <p:cNvCxnSpPr>
            <a:cxnSpLocks/>
          </p:cNvCxnSpPr>
          <p:nvPr/>
        </p:nvCxnSpPr>
        <p:spPr>
          <a:xfrm rot="5400000">
            <a:off x="888574" y="4518790"/>
            <a:ext cx="304883" cy="1621001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xmlns="" id="{EFF0EE3E-3787-4C70-BD4F-B2CF45CFFE76}"/>
              </a:ext>
            </a:extLst>
          </p:cNvPr>
          <p:cNvCxnSpPr>
            <a:cxnSpLocks/>
            <a:stCxn id="29" idx="2"/>
            <a:endCxn id="43" idx="1"/>
          </p:cNvCxnSpPr>
          <p:nvPr/>
        </p:nvCxnSpPr>
        <p:spPr>
          <a:xfrm rot="16200000" flipH="1">
            <a:off x="4926422" y="3270481"/>
            <a:ext cx="185999" cy="1017697"/>
          </a:xfrm>
          <a:prstGeom prst="bentConnector3">
            <a:avLst>
              <a:gd name="adj1" fmla="val -15886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F3FD4233-ADF1-4FB4-8F78-4C586045567B}"/>
              </a:ext>
            </a:extLst>
          </p:cNvPr>
          <p:cNvSpPr/>
          <p:nvPr/>
        </p:nvSpPr>
        <p:spPr>
          <a:xfrm>
            <a:off x="4208150" y="3255444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xmlns="" id="{969739C9-076C-4B22-A357-7FA1946FF30F}"/>
              </a:ext>
            </a:extLst>
          </p:cNvPr>
          <p:cNvCxnSpPr>
            <a:cxnSpLocks/>
          </p:cNvCxnSpPr>
          <p:nvPr/>
        </p:nvCxnSpPr>
        <p:spPr>
          <a:xfrm>
            <a:off x="1861679" y="4633288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רשים זרימה: מסיים 50">
            <a:extLst>
              <a:ext uri="{FF2B5EF4-FFF2-40B4-BE49-F238E27FC236}">
                <a16:creationId xmlns:a16="http://schemas.microsoft.com/office/drawing/2014/main" xmlns="" id="{3B593271-4E9F-4E4F-85EC-1BEED06E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39" y="2087838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רשים זרימה: נתונים 56">
            <a:extLst>
              <a:ext uri="{FF2B5EF4-FFF2-40B4-BE49-F238E27FC236}">
                <a16:creationId xmlns:a16="http://schemas.microsoft.com/office/drawing/2014/main" xmlns="" id="{042641CA-0B8F-4899-92DF-A2B7AFBE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193" y="5152532"/>
            <a:ext cx="2808312" cy="771627"/>
          </a:xfrm>
          <a:prstGeom prst="flowChartPredefined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 err="1">
                <a:latin typeface="Arial" panose="020B0604020202020204" pitchFamily="34" charset="0"/>
              </a:rPr>
              <a:t>draw_rectangle</a:t>
            </a:r>
            <a:r>
              <a:rPr lang="en-US" altLang="he-IL" sz="2200" dirty="0">
                <a:latin typeface="Arial" panose="020B0604020202020204" pitchFamily="34" charset="0"/>
              </a:rPr>
              <a:t> (</a:t>
            </a:r>
            <a:r>
              <a:rPr lang="en-US" altLang="he-IL" sz="2200" dirty="0" err="1">
                <a:latin typeface="Arial" panose="020B0604020202020204" pitchFamily="34" charset="0"/>
              </a:rPr>
              <a:t>gova</a:t>
            </a:r>
            <a:r>
              <a:rPr lang="en-US" altLang="he-IL" sz="2200" dirty="0">
                <a:latin typeface="Arial" panose="020B0604020202020204" pitchFamily="34" charset="0"/>
              </a:rPr>
              <a:t>, </a:t>
            </a:r>
            <a:r>
              <a:rPr lang="en-US" altLang="he-IL" sz="2200" dirty="0" err="1">
                <a:latin typeface="Arial" panose="020B0604020202020204" pitchFamily="34" charset="0"/>
              </a:rPr>
              <a:t>rochav</a:t>
            </a:r>
            <a:r>
              <a:rPr lang="en-US" altLang="he-IL" sz="2200" dirty="0">
                <a:latin typeface="Arial" panose="020B0604020202020204" pitchFamily="34" charset="0"/>
              </a:rPr>
              <a:t>)</a:t>
            </a:r>
            <a:endParaRPr lang="he-IL" altLang="he-IL" sz="2200" dirty="0">
              <a:latin typeface="Arial" panose="020B0604020202020204" pitchFamily="34" charset="0"/>
            </a:endParaRPr>
          </a:p>
        </p:txBody>
      </p:sp>
      <p:sp>
        <p:nvSpPr>
          <p:cNvPr id="33" name="תרשים זרימה: נתונים 32">
            <a:extLst>
              <a:ext uri="{FF2B5EF4-FFF2-40B4-BE49-F238E27FC236}">
                <a16:creationId xmlns:a16="http://schemas.microsoft.com/office/drawing/2014/main" xmlns="" id="{19ADE768-01FE-4A88-97B0-C67DD8D0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07" y="4001058"/>
            <a:ext cx="2381218" cy="62044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lang="he-IL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הודעת שגיאה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רשים זרימה: מסיים 50">
            <a:extLst>
              <a:ext uri="{FF2B5EF4-FFF2-40B4-BE49-F238E27FC236}">
                <a16:creationId xmlns:a16="http://schemas.microsoft.com/office/drawing/2014/main" xmlns="" id="{5DF0811C-1141-4B66-9C35-62732616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92" y="6286016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xmlns="" id="{52CF6BC6-BEFB-4AAA-8B11-2283061323F6}"/>
              </a:ext>
            </a:extLst>
          </p:cNvPr>
          <p:cNvSpPr/>
          <p:nvPr/>
        </p:nvSpPr>
        <p:spPr>
          <a:xfrm>
            <a:off x="5797807" y="2149437"/>
            <a:ext cx="3115678" cy="112409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גובה ורוחב של מלבן</a:t>
            </a:r>
          </a:p>
        </p:txBody>
      </p: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xmlns="" id="{F5DF95EF-833E-4ED3-979F-4F77398474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3402" y="3632397"/>
            <a:ext cx="263278" cy="371662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תרשים זרימה: נתונים 56">
            <a:extLst>
              <a:ext uri="{FF2B5EF4-FFF2-40B4-BE49-F238E27FC236}">
                <a16:creationId xmlns:a16="http://schemas.microsoft.com/office/drawing/2014/main" xmlns="" id="{C90937B6-8700-4791-9C7F-30959D12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0" y="4825670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gova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xmlns="" id="{0E5D2273-8422-4E2D-9AF2-04607A476999}"/>
              </a:ext>
            </a:extLst>
          </p:cNvPr>
          <p:cNvCxnSpPr>
            <a:cxnSpLocks/>
          </p:cNvCxnSpPr>
          <p:nvPr/>
        </p:nvCxnSpPr>
        <p:spPr>
          <a:xfrm>
            <a:off x="7566349" y="5969205"/>
            <a:ext cx="0" cy="31681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xmlns="" id="{C7F3B4F2-5237-4C32-9DEA-77AE94BB310A}"/>
              </a:ext>
            </a:extLst>
          </p:cNvPr>
          <p:cNvCxnSpPr>
            <a:cxnSpLocks/>
          </p:cNvCxnSpPr>
          <p:nvPr/>
        </p:nvCxnSpPr>
        <p:spPr>
          <a:xfrm>
            <a:off x="5720269" y="4250531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רשים זרימה: נתונים 56">
            <a:extLst>
              <a:ext uri="{FF2B5EF4-FFF2-40B4-BE49-F238E27FC236}">
                <a16:creationId xmlns:a16="http://schemas.microsoft.com/office/drawing/2014/main" xmlns="" id="{6202ACF4-2DE8-4AB2-83B4-23709E68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830" y="4488493"/>
            <a:ext cx="2727380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rochav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&lt;=0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תרשים זרימה: נתונים 56">
            <a:extLst>
              <a:ext uri="{FF2B5EF4-FFF2-40B4-BE49-F238E27FC236}">
                <a16:creationId xmlns:a16="http://schemas.microsoft.com/office/drawing/2014/main" xmlns="" id="{EA825D5B-A92D-4E0A-B2EB-FA665097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423" y="3872330"/>
            <a:ext cx="2615694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xmlns="" id="{6C1AB6BD-DB2B-4750-B421-CE21ED64BE26}"/>
              </a:ext>
            </a:extLst>
          </p:cNvPr>
          <p:cNvCxnSpPr>
            <a:cxnSpLocks/>
          </p:cNvCxnSpPr>
          <p:nvPr/>
        </p:nvCxnSpPr>
        <p:spPr>
          <a:xfrm flipV="1">
            <a:off x="2972401" y="4356547"/>
            <a:ext cx="2655458" cy="2236692"/>
          </a:xfrm>
          <a:prstGeom prst="bentConnector3">
            <a:avLst>
              <a:gd name="adj1" fmla="val -765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מלבן 44">
            <a:extLst>
              <a:ext uri="{FF2B5EF4-FFF2-40B4-BE49-F238E27FC236}">
                <a16:creationId xmlns:a16="http://schemas.microsoft.com/office/drawing/2014/main" xmlns="" id="{9AAE6CD9-B225-4ADA-A0FB-B98202D0EACD}"/>
              </a:ext>
            </a:extLst>
          </p:cNvPr>
          <p:cNvSpPr/>
          <p:nvPr/>
        </p:nvSpPr>
        <p:spPr>
          <a:xfrm>
            <a:off x="4114890" y="4431442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46" name="מחבר: מרפקי 45">
            <a:extLst>
              <a:ext uri="{FF2B5EF4-FFF2-40B4-BE49-F238E27FC236}">
                <a16:creationId xmlns:a16="http://schemas.microsoft.com/office/drawing/2014/main" xmlns="" id="{65B96660-597A-4A67-8A09-94F94CEADCCB}"/>
              </a:ext>
            </a:extLst>
          </p:cNvPr>
          <p:cNvCxnSpPr>
            <a:cxnSpLocks/>
            <a:stCxn id="52" idx="3"/>
          </p:cNvCxnSpPr>
          <p:nvPr/>
        </p:nvCxnSpPr>
        <p:spPr>
          <a:xfrm rot="5400000">
            <a:off x="3412658" y="5872029"/>
            <a:ext cx="251274" cy="1186248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xmlns="" id="{ED636495-7701-47D1-843C-7292A09DBB9E}"/>
              </a:ext>
            </a:extLst>
          </p:cNvPr>
          <p:cNvCxnSpPr>
            <a:cxnSpLocks/>
            <a:stCxn id="42" idx="3"/>
            <a:endCxn id="32" idx="0"/>
          </p:cNvCxnSpPr>
          <p:nvPr/>
        </p:nvCxnSpPr>
        <p:spPr>
          <a:xfrm>
            <a:off x="7059210" y="4798717"/>
            <a:ext cx="507139" cy="35381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מלבן 47">
            <a:extLst>
              <a:ext uri="{FF2B5EF4-FFF2-40B4-BE49-F238E27FC236}">
                <a16:creationId xmlns:a16="http://schemas.microsoft.com/office/drawing/2014/main" xmlns="" id="{E2AB490D-CFBF-4098-82A3-20848D274B86}"/>
              </a:ext>
            </a:extLst>
          </p:cNvPr>
          <p:cNvSpPr/>
          <p:nvPr/>
        </p:nvSpPr>
        <p:spPr>
          <a:xfrm>
            <a:off x="6808645" y="4411421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xmlns="" id="{2CE3D7A3-1FE2-41DC-84DF-32BF8BD4D0B3}"/>
              </a:ext>
            </a:extLst>
          </p:cNvPr>
          <p:cNvCxnSpPr>
            <a:cxnSpLocks/>
          </p:cNvCxnSpPr>
          <p:nvPr/>
        </p:nvCxnSpPr>
        <p:spPr>
          <a:xfrm>
            <a:off x="4207236" y="5777639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רשים זרימה: נתונים 49">
            <a:extLst>
              <a:ext uri="{FF2B5EF4-FFF2-40B4-BE49-F238E27FC236}">
                <a16:creationId xmlns:a16="http://schemas.microsoft.com/office/drawing/2014/main" xmlns="" id="{DB3A8C86-6755-4748-93E5-28C306AC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40" y="5157192"/>
            <a:ext cx="2381218" cy="62044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lang="he-IL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הודעת שגיאה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xmlns="" id="{0E7C3C12-CA33-4C9A-AE1C-861EF127A773}"/>
              </a:ext>
            </a:extLst>
          </p:cNvPr>
          <p:cNvCxnSpPr>
            <a:cxnSpLocks/>
            <a:stCxn id="42" idx="1"/>
            <a:endCxn id="50" idx="1"/>
          </p:cNvCxnSpPr>
          <p:nvPr/>
        </p:nvCxnSpPr>
        <p:spPr>
          <a:xfrm rot="10800000" flipV="1">
            <a:off x="4236350" y="4798716"/>
            <a:ext cx="95481" cy="3584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תרשים זרימה: נתונים 56">
            <a:extLst>
              <a:ext uri="{FF2B5EF4-FFF2-40B4-BE49-F238E27FC236}">
                <a16:creationId xmlns:a16="http://schemas.microsoft.com/office/drawing/2014/main" xmlns="" id="{C6C04F38-B1B0-4C6E-801C-50756AFD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685" y="5969205"/>
            <a:ext cx="2606835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rochav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0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2" grpId="0" animBg="1"/>
      <p:bldP spid="31" grpId="0" animBg="1"/>
      <p:bldP spid="32" grpId="0" animBg="1"/>
      <p:bldP spid="33" grpId="0" animBg="1"/>
      <p:bldP spid="36" grpId="0" animBg="1"/>
      <p:bldP spid="39" grpId="0" animBg="1"/>
      <p:bldP spid="42" grpId="0" animBg="1"/>
      <p:bldP spid="43" grpId="0" animBg="1"/>
      <p:bldP spid="50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שנפתור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0743D3B9-08B0-49CD-A0E5-70D86F4B1F6A}"/>
              </a:ext>
            </a:extLst>
          </p:cNvPr>
          <p:cNvSpPr/>
          <p:nvPr/>
        </p:nvSpPr>
        <p:spPr>
          <a:xfrm>
            <a:off x="1" y="98072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פונקציה שמדפיסה את אותיות ה-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ABC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הגדולות.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0E24343C-71D9-42E2-BEF9-76D08F19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851593"/>
            <a:ext cx="5581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372</Words>
  <Application>Microsoft Office PowerPoint</Application>
  <PresentationFormat>‫הצגה על המסך (4:3)</PresentationFormat>
  <Paragraphs>107</Paragraphs>
  <Slides>9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ערכת נושא Office</vt:lpstr>
      <vt:lpstr>מה נלמד היום?</vt:lpstr>
      <vt:lpstr>מבנה תרשים זרימה לפונקציה שלא מחזירה ערך</vt:lpstr>
      <vt:lpstr>דוגמא לפונקציה שלא מחזירה ערך</vt:lpstr>
      <vt:lpstr>דוגמא לתרשים שקורא לפונקציה</vt:lpstr>
      <vt:lpstr>דוגמא שנפתור ביחד</vt:lpstr>
      <vt:lpstr>מבנה פונקציה שלא מחזירה ערך בשפת C</vt:lpstr>
      <vt:lpstr>נתרגם את הדוגמא לשפת C</vt:lpstr>
      <vt:lpstr>נתרגם גם את התוכנית הראשית</vt:lpstr>
      <vt:lpstr>דוגמא שנפתור ביחד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Tirgul</cp:lastModifiedBy>
  <cp:revision>475</cp:revision>
  <dcterms:created xsi:type="dcterms:W3CDTF">2018-02-18T20:21:23Z</dcterms:created>
  <dcterms:modified xsi:type="dcterms:W3CDTF">2019-03-13T09:30:06Z</dcterms:modified>
</cp:coreProperties>
</file>