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91" r:id="rId2"/>
    <p:sldId id="504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23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40" autoAdjust="0"/>
    <p:restoredTop sz="94660"/>
  </p:normalViewPr>
  <p:slideViewPr>
    <p:cSldViewPr>
      <p:cViewPr>
        <p:scale>
          <a:sx n="94" d="100"/>
          <a:sy n="94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כ"ט/אדר א/תשע"ט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98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13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333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227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132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98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9130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661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2271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830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כ"ט/אדר א/תשע"ט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כ"ט/אדר א/תשע"ט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כ"ט/אדר א/תשע"ט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כ"ט/אדר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504056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כתיבת 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981" y="-91697"/>
            <a:ext cx="9014039" cy="730969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300" b="1" dirty="0">
                <a:solidFill>
                  <a:srgbClr val="0070C0"/>
                </a:solidFill>
                <a:cs typeface="+mn-cs"/>
              </a:rPr>
              <a:t>טבלת מעקב לתוכנית שקוראת לפונקציה</a:t>
            </a:r>
            <a:endParaRPr lang="en-US" sz="4300" b="1" dirty="0">
              <a:solidFill>
                <a:srgbClr val="0070C0"/>
              </a:solidFill>
              <a:cs typeface="+mn-cs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xmlns="" id="{2A8C40AF-B9B2-4D40-A5E8-4E96F92C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6904"/>
            <a:ext cx="9144000" cy="338419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0" name="תרשים זרימה: מסיים 50">
            <a:extLst>
              <a:ext uri="{FF2B5EF4-FFF2-40B4-BE49-F238E27FC236}">
                <a16:creationId xmlns:a16="http://schemas.microsoft.com/office/drawing/2014/main" xmlns="" id="{EFDF8798-93C3-4F34-8CB4-E4500241D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37" y="5229200"/>
            <a:ext cx="8767227" cy="12251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נראה גם מעקב ב-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2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נתרגם את הדוגמא שפתרנו ביחד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0743D3B9-08B0-49CD-A0E5-70D86F4B1F6A}"/>
              </a:ext>
            </a:extLst>
          </p:cNvPr>
          <p:cNvSpPr/>
          <p:nvPr/>
        </p:nvSpPr>
        <p:spPr>
          <a:xfrm>
            <a:off x="1" y="980728"/>
            <a:ext cx="9143999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+mj-cs"/>
              <a:buAutoNum type="hebrew2Minus"/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פונקציה שמקבלת כפרמטר תו ומחזירה 1 עם התו הוא אות. אחרת היא תחזיר 0.</a:t>
            </a:r>
          </a:p>
          <a:p>
            <a:pPr lvl="1"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(נכתוב ב-3 דרכים: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if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רגיל,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if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מקוצר, בלי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if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</a:p>
          <a:p>
            <a:pPr lvl="1">
              <a:spcAft>
                <a:spcPts val="600"/>
              </a:spcAft>
              <a:tabLst>
                <a:tab pos="140335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514350" indent="-514350">
              <a:spcAft>
                <a:spcPts val="600"/>
              </a:spcAft>
              <a:buFont typeface="+mj-cs"/>
              <a:buAutoNum type="hebrew2Minus"/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שקולטת תו ומדפיסה האם התו שנקלט הוא אות או לא. עליך להיעזר בפונקציה שכתבת בסעיף א'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2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מבנה תרשים זרימה לפונקציה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xmlns="" id="{03A17BE3-4016-4C95-B91B-C93D96843CEF}"/>
              </a:ext>
            </a:extLst>
          </p:cNvPr>
          <p:cNvCxnSpPr>
            <a:cxnSpLocks/>
          </p:cNvCxnSpPr>
          <p:nvPr/>
        </p:nvCxnSpPr>
        <p:spPr>
          <a:xfrm>
            <a:off x="4572000" y="1769465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רשים זרימה: מסיים 50">
            <a:extLst>
              <a:ext uri="{FF2B5EF4-FFF2-40B4-BE49-F238E27FC236}">
                <a16:creationId xmlns:a16="http://schemas.microsoft.com/office/drawing/2014/main" xmlns="" id="{031D7D23-224E-4889-8348-3B8F7820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60" y="1070779"/>
            <a:ext cx="5835680" cy="698686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שם הפונקציה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פרמטר1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פרמטר2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תרשים זרימה: נתונים 5">
            <a:extLst>
              <a:ext uri="{FF2B5EF4-FFF2-40B4-BE49-F238E27FC236}">
                <a16:creationId xmlns:a16="http://schemas.microsoft.com/office/drawing/2014/main" xmlns="" id="{7C14939E-6CAD-4752-BD2F-75DB6C035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774" y="1939220"/>
            <a:ext cx="2748453" cy="719933"/>
          </a:xfrm>
          <a:prstGeom prst="flowChartInputOutpu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פקודה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תרשים זרימה: מסיים 50">
            <a:extLst>
              <a:ext uri="{FF2B5EF4-FFF2-40B4-BE49-F238E27FC236}">
                <a16:creationId xmlns:a16="http://schemas.microsoft.com/office/drawing/2014/main" xmlns="" id="{3CB74354-6600-4898-A6E2-896C71BB5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888" y="3528929"/>
            <a:ext cx="2052225" cy="579668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ערך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תרשים זרימה: נתונים 16">
            <a:extLst>
              <a:ext uri="{FF2B5EF4-FFF2-40B4-BE49-F238E27FC236}">
                <a16:creationId xmlns:a16="http://schemas.microsoft.com/office/drawing/2014/main" xmlns="" id="{B1AED48C-BAAC-4DD9-B94B-29A82F23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774" y="2280624"/>
            <a:ext cx="2748453" cy="719933"/>
          </a:xfrm>
          <a:prstGeom prst="flowChartInputOutpu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פקודה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תרשים זרימה: נתונים 17">
            <a:extLst>
              <a:ext uri="{FF2B5EF4-FFF2-40B4-BE49-F238E27FC236}">
                <a16:creationId xmlns:a16="http://schemas.microsoft.com/office/drawing/2014/main" xmlns="" id="{F4599FC7-E9DE-4710-8EB9-E5C96CC8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774" y="2685485"/>
            <a:ext cx="2748453" cy="719933"/>
          </a:xfrm>
          <a:prstGeom prst="flowChartInputOutpu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...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xmlns="" id="{A107E855-988F-4BF8-8525-440B9AFA82C2}"/>
              </a:ext>
            </a:extLst>
          </p:cNvPr>
          <p:cNvCxnSpPr>
            <a:cxnSpLocks/>
          </p:cNvCxnSpPr>
          <p:nvPr/>
        </p:nvCxnSpPr>
        <p:spPr>
          <a:xfrm>
            <a:off x="4572000" y="3307267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בועת דיבור: מלבן עם פינות מעוגלות 19">
            <a:extLst>
              <a:ext uri="{FF2B5EF4-FFF2-40B4-BE49-F238E27FC236}">
                <a16:creationId xmlns:a16="http://schemas.microsoft.com/office/drawing/2014/main" xmlns="" id="{6E7CCC7D-9517-44D9-B662-D42993432A9D}"/>
              </a:ext>
            </a:extLst>
          </p:cNvPr>
          <p:cNvSpPr/>
          <p:nvPr/>
        </p:nvSpPr>
        <p:spPr>
          <a:xfrm>
            <a:off x="5946227" y="2136739"/>
            <a:ext cx="3037606" cy="1736646"/>
          </a:xfrm>
          <a:prstGeom prst="wedgeRoundRectCallout">
            <a:avLst>
              <a:gd name="adj1" fmla="val -47265"/>
              <a:gd name="adj2" fmla="val -79175"/>
              <a:gd name="adj3" fmla="val 16667"/>
            </a:avLst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פרמטר הוא משתנה של הפונקציה שאמור לקבל ערך שנשלח ע"י הפונקציה הקוראת.</a:t>
            </a:r>
          </a:p>
        </p:txBody>
      </p:sp>
    </p:spTree>
    <p:extLst>
      <p:ext uri="{BB962C8B-B14F-4D97-AF65-F5344CB8AC3E}">
        <p14:creationId xmlns:p14="http://schemas.microsoft.com/office/powerpoint/2010/main" val="22409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לפונקציה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xmlns="" id="{03A17BE3-4016-4C95-B91B-C93D96843CEF}"/>
              </a:ext>
            </a:extLst>
          </p:cNvPr>
          <p:cNvCxnSpPr>
            <a:cxnSpLocks/>
          </p:cNvCxnSpPr>
          <p:nvPr/>
        </p:nvCxnSpPr>
        <p:spPr>
          <a:xfrm>
            <a:off x="3007628" y="2467359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רשים זרימה: מסיים 50">
            <a:extLst>
              <a:ext uri="{FF2B5EF4-FFF2-40B4-BE49-F238E27FC236}">
                <a16:creationId xmlns:a16="http://schemas.microsoft.com/office/drawing/2014/main" xmlns="" id="{031D7D23-224E-4889-8348-3B8F7820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8673"/>
            <a:ext cx="5652120" cy="698686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sum_of_numbers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(num1,num2)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xmlns="" id="{7C14939E-6CAD-4752-BD2F-75DB6C035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435" y="2637114"/>
            <a:ext cx="2796386" cy="719933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s = num1+num2</a:t>
            </a:r>
            <a:endParaRPr lang="he-IL" alt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תרשים זרימה: מסיים 50">
            <a:extLst>
              <a:ext uri="{FF2B5EF4-FFF2-40B4-BE49-F238E27FC236}">
                <a16:creationId xmlns:a16="http://schemas.microsoft.com/office/drawing/2014/main" xmlns="" id="{3CB74354-6600-4898-A6E2-896C71BB5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540" y="3561875"/>
            <a:ext cx="1584176" cy="579668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altLang="he-IL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xmlns="" id="{A107E855-988F-4BF8-8525-440B9AFA82C2}"/>
              </a:ext>
            </a:extLst>
          </p:cNvPr>
          <p:cNvCxnSpPr>
            <a:cxnSpLocks/>
          </p:cNvCxnSpPr>
          <p:nvPr/>
        </p:nvCxnSpPr>
        <p:spPr>
          <a:xfrm>
            <a:off x="3007628" y="3357089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0743D3B9-08B0-49CD-A0E5-70D86F4B1F6A}"/>
              </a:ext>
            </a:extLst>
          </p:cNvPr>
          <p:cNvSpPr/>
          <p:nvPr/>
        </p:nvSpPr>
        <p:spPr>
          <a:xfrm>
            <a:off x="1" y="644692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פונקציה שמקבלת שני מספרים ומחשבת ומחזירה את חיבור המספרים שהתקבלו.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5366DDED-92D8-4DF2-8FF3-758CD4B66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127" y="4141543"/>
            <a:ext cx="3633587" cy="215638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xmlns="" id="{34EB60D6-E343-4110-9B6C-96AC2A086C8C}"/>
              </a:ext>
            </a:extLst>
          </p:cNvPr>
          <p:cNvSpPr/>
          <p:nvPr/>
        </p:nvSpPr>
        <p:spPr>
          <a:xfrm>
            <a:off x="4067944" y="692696"/>
            <a:ext cx="3111669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xmlns="" id="{D2FA4159-63C1-4450-9668-83131576E589}"/>
              </a:ext>
            </a:extLst>
          </p:cNvPr>
          <p:cNvSpPr/>
          <p:nvPr/>
        </p:nvSpPr>
        <p:spPr>
          <a:xfrm>
            <a:off x="188387" y="692654"/>
            <a:ext cx="2439397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xmlns="" id="{EB78A3BD-C9E8-4840-AD47-D0CE30CB023E}"/>
              </a:ext>
            </a:extLst>
          </p:cNvPr>
          <p:cNvSpPr/>
          <p:nvPr/>
        </p:nvSpPr>
        <p:spPr>
          <a:xfrm>
            <a:off x="6167093" y="1793271"/>
            <a:ext cx="2796386" cy="147803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num1, num2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פרמטרים, שני מספרים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תוצאת החיבור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1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לתרשים שקורא לפונקציה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0743D3B9-08B0-49CD-A0E5-70D86F4B1F6A}"/>
              </a:ext>
            </a:extLst>
          </p:cNvPr>
          <p:cNvSpPr/>
          <p:nvPr/>
        </p:nvSpPr>
        <p:spPr>
          <a:xfrm>
            <a:off x="1" y="644692"/>
            <a:ext cx="9143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לתוכנית שקולטת 10 זוגות של מספרים ועבור כל זוג מספרים היא מדפיסה את החיבור ביניהם בעזרת הפונקציה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sum_of_numbers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xmlns="" id="{EB78A3BD-C9E8-4840-AD47-D0CE30CB023E}"/>
              </a:ext>
            </a:extLst>
          </p:cNvPr>
          <p:cNvSpPr/>
          <p:nvPr/>
        </p:nvSpPr>
        <p:spPr>
          <a:xfrm>
            <a:off x="6181641" y="2216614"/>
            <a:ext cx="2796386" cy="147803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מונה הלולאה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 y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זוג המספרים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חיבור המספרים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xmlns="" id="{6FDD77DD-9AA3-4D5D-A32C-6AD31E2B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76" y="4581128"/>
            <a:ext cx="3901538" cy="1745425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xmlns="" id="{A951ABC0-92D8-41F3-B246-7B03AF1890CB}"/>
              </a:ext>
            </a:extLst>
          </p:cNvPr>
          <p:cNvCxnSpPr>
            <a:cxnSpLocks/>
          </p:cNvCxnSpPr>
          <p:nvPr/>
        </p:nvCxnSpPr>
        <p:spPr>
          <a:xfrm>
            <a:off x="3755744" y="2208501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xmlns="" id="{56A2FCBB-FBA6-4945-9E2F-1E50130E82D4}"/>
              </a:ext>
            </a:extLst>
          </p:cNvPr>
          <p:cNvCxnSpPr>
            <a:cxnSpLocks/>
          </p:cNvCxnSpPr>
          <p:nvPr/>
        </p:nvCxnSpPr>
        <p:spPr>
          <a:xfrm>
            <a:off x="3749477" y="2822698"/>
            <a:ext cx="0" cy="2283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רשים זרימה: נתונים 56">
            <a:extLst>
              <a:ext uri="{FF2B5EF4-FFF2-40B4-BE49-F238E27FC236}">
                <a16:creationId xmlns:a16="http://schemas.microsoft.com/office/drawing/2014/main" xmlns="" id="{32F6D760-AAD2-4AE8-874A-D45A87C6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3074199"/>
            <a:ext cx="2173348" cy="620448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 &lt;= 10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xmlns="" id="{BD8CEB8C-FB6D-4A9F-8B2B-5CB2B0787DD7}"/>
              </a:ext>
            </a:extLst>
          </p:cNvPr>
          <p:cNvCxnSpPr>
            <a:cxnSpLocks/>
          </p:cNvCxnSpPr>
          <p:nvPr/>
        </p:nvCxnSpPr>
        <p:spPr>
          <a:xfrm>
            <a:off x="1854386" y="4080961"/>
            <a:ext cx="1" cy="1726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רשים זרימה: נתונים 56">
            <a:extLst>
              <a:ext uri="{FF2B5EF4-FFF2-40B4-BE49-F238E27FC236}">
                <a16:creationId xmlns:a16="http://schemas.microsoft.com/office/drawing/2014/main" xmlns="" id="{74A28C7A-9557-44AC-AF4E-1FAAD235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15" y="3718616"/>
            <a:ext cx="2237642" cy="370311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lang="en-US" alt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 y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מחבר: מרפקי 22">
            <a:extLst>
              <a:ext uri="{FF2B5EF4-FFF2-40B4-BE49-F238E27FC236}">
                <a16:creationId xmlns:a16="http://schemas.microsoft.com/office/drawing/2014/main" xmlns="" id="{977D6612-72CE-4490-812C-0B3131AFB126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V="1">
            <a:off x="1896436" y="3384422"/>
            <a:ext cx="731348" cy="334193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>
            <a:extLst>
              <a:ext uri="{FF2B5EF4-FFF2-40B4-BE49-F238E27FC236}">
                <a16:creationId xmlns:a16="http://schemas.microsoft.com/office/drawing/2014/main" xmlns="" id="{9A390C5D-04DD-4D1D-92AE-A227B886F5AB}"/>
              </a:ext>
            </a:extLst>
          </p:cNvPr>
          <p:cNvSpPr/>
          <p:nvPr/>
        </p:nvSpPr>
        <p:spPr>
          <a:xfrm>
            <a:off x="2190216" y="2990143"/>
            <a:ext cx="5395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כן</a:t>
            </a:r>
          </a:p>
        </p:txBody>
      </p:sp>
      <p:sp>
        <p:nvSpPr>
          <p:cNvPr id="25" name="תרשים זרימה: נתונים 56">
            <a:extLst>
              <a:ext uri="{FF2B5EF4-FFF2-40B4-BE49-F238E27FC236}">
                <a16:creationId xmlns:a16="http://schemas.microsoft.com/office/drawing/2014/main" xmlns="" id="{1F9B4101-EF69-45BB-85CD-368D40114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074" y="5392014"/>
            <a:ext cx="1160667" cy="38605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++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מחבר: מרפקי 25">
            <a:extLst>
              <a:ext uri="{FF2B5EF4-FFF2-40B4-BE49-F238E27FC236}">
                <a16:creationId xmlns:a16="http://schemas.microsoft.com/office/drawing/2014/main" xmlns="" id="{DA86E325-9978-4197-B43B-DE9BF9A97795}"/>
              </a:ext>
            </a:extLst>
          </p:cNvPr>
          <p:cNvCxnSpPr>
            <a:cxnSpLocks/>
          </p:cNvCxnSpPr>
          <p:nvPr/>
        </p:nvCxnSpPr>
        <p:spPr>
          <a:xfrm flipV="1">
            <a:off x="281407" y="2936895"/>
            <a:ext cx="3343007" cy="3154965"/>
          </a:xfrm>
          <a:prstGeom prst="bentConnector3">
            <a:avLst>
              <a:gd name="adj1" fmla="val -193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xmlns="" id="{51EDAE5B-A47B-482F-88BF-38C9C721184D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>
            <a:off x="939467" y="5120010"/>
            <a:ext cx="304883" cy="1621001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: מרפקי 27">
            <a:extLst>
              <a:ext uri="{FF2B5EF4-FFF2-40B4-BE49-F238E27FC236}">
                <a16:creationId xmlns:a16="http://schemas.microsoft.com/office/drawing/2014/main" xmlns="" id="{EFF0EE3E-3787-4C70-BD4F-B2CF45CFFE7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801132" y="3384423"/>
            <a:ext cx="507140" cy="175488"/>
          </a:xfrm>
          <a:prstGeom prst="bentConnector3">
            <a:avLst>
              <a:gd name="adj1" fmla="val 10018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לבן 28">
            <a:extLst>
              <a:ext uri="{FF2B5EF4-FFF2-40B4-BE49-F238E27FC236}">
                <a16:creationId xmlns:a16="http://schemas.microsoft.com/office/drawing/2014/main" xmlns="" id="{F3FD4233-ADF1-4FB4-8F78-4C586045567B}"/>
              </a:ext>
            </a:extLst>
          </p:cNvPr>
          <p:cNvSpPr/>
          <p:nvPr/>
        </p:nvSpPr>
        <p:spPr>
          <a:xfrm>
            <a:off x="4667032" y="2988757"/>
            <a:ext cx="6048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לא</a:t>
            </a:r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xmlns="" id="{969739C9-076C-4B22-A357-7FA1946FF30F}"/>
              </a:ext>
            </a:extLst>
          </p:cNvPr>
          <p:cNvCxnSpPr>
            <a:cxnSpLocks/>
          </p:cNvCxnSpPr>
          <p:nvPr/>
        </p:nvCxnSpPr>
        <p:spPr>
          <a:xfrm>
            <a:off x="1848716" y="4644460"/>
            <a:ext cx="11946" cy="21025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תרשים זרימה: מסיים 50">
            <a:extLst>
              <a:ext uri="{FF2B5EF4-FFF2-40B4-BE49-F238E27FC236}">
                <a16:creationId xmlns:a16="http://schemas.microsoft.com/office/drawing/2014/main" xmlns="" id="{3B593271-4E9F-4E4F-85EC-1BEED06EB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021" y="1821151"/>
            <a:ext cx="1279446" cy="387350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התחלה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תרשים זרימה: נתונים 56">
            <a:extLst>
              <a:ext uri="{FF2B5EF4-FFF2-40B4-BE49-F238E27FC236}">
                <a16:creationId xmlns:a16="http://schemas.microsoft.com/office/drawing/2014/main" xmlns="" id="{042641CA-0B8F-4899-92DF-A2B7AFBE6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63" y="4222900"/>
            <a:ext cx="4456070" cy="430887"/>
          </a:xfrm>
          <a:prstGeom prst="flowChartPredefined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sum=</a:t>
            </a:r>
            <a:r>
              <a:rPr lang="en-US" altLang="he-IL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sum_of_numbers</a:t>
            </a:r>
            <a:r>
              <a:rPr lang="en-US" alt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altLang="he-IL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x,y</a:t>
            </a:r>
            <a:r>
              <a:rPr lang="en-US" alt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תרשים זרימה: נתונים 32">
            <a:extLst>
              <a:ext uri="{FF2B5EF4-FFF2-40B4-BE49-F238E27FC236}">
                <a16:creationId xmlns:a16="http://schemas.microsoft.com/office/drawing/2014/main" xmlns="" id="{19ADE768-01FE-4A88-97B0-C67DD8D0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85" y="4859499"/>
            <a:ext cx="2005537" cy="318618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xmlns="" id="{10BDB865-00E5-469B-84E6-6F137BD1ECDA}"/>
              </a:ext>
            </a:extLst>
          </p:cNvPr>
          <p:cNvCxnSpPr>
            <a:cxnSpLocks/>
          </p:cNvCxnSpPr>
          <p:nvPr/>
        </p:nvCxnSpPr>
        <p:spPr>
          <a:xfrm>
            <a:off x="1890462" y="5215045"/>
            <a:ext cx="11946" cy="21025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תרשים זרימה: נתונים 56">
            <a:extLst>
              <a:ext uri="{FF2B5EF4-FFF2-40B4-BE49-F238E27FC236}">
                <a16:creationId xmlns:a16="http://schemas.microsoft.com/office/drawing/2014/main" xmlns="" id="{D9077532-974F-4810-A312-20896D2D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426" y="2435348"/>
            <a:ext cx="1652112" cy="38735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תרשים זרימה: מסיים 50">
            <a:extLst>
              <a:ext uri="{FF2B5EF4-FFF2-40B4-BE49-F238E27FC236}">
                <a16:creationId xmlns:a16="http://schemas.microsoft.com/office/drawing/2014/main" xmlns="" id="{5DF0811C-1141-4B66-9C35-627326163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632" y="3559912"/>
            <a:ext cx="846914" cy="310223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סיום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2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2" grpId="0" animBg="1"/>
      <p:bldP spid="25" grpId="0" animBg="1"/>
      <p:bldP spid="31" grpId="0" animBg="1"/>
      <p:bldP spid="32" grpId="0" animBg="1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שנפתור ביחד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0743D3B9-08B0-49CD-A0E5-70D86F4B1F6A}"/>
              </a:ext>
            </a:extLst>
          </p:cNvPr>
          <p:cNvSpPr/>
          <p:nvPr/>
        </p:nvSpPr>
        <p:spPr>
          <a:xfrm>
            <a:off x="1" y="980728"/>
            <a:ext cx="914399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+mj-cs"/>
              <a:buAutoNum type="hebrew2Minus"/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לפונקציה שמקבלת כפרמטר תו ומחזירה 1 עם התו הוא אות. אחרת היא תחזיר 0.</a:t>
            </a:r>
          </a:p>
          <a:p>
            <a:pPr marL="514350" indent="-514350">
              <a:spcAft>
                <a:spcPts val="600"/>
              </a:spcAft>
              <a:buFont typeface="+mj-cs"/>
              <a:buAutoNum type="hebrew2Minus"/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לתוכנית שקולטת תו ומדפיסה האם התו שנקלט הוא אות או לא. עליך להיעזר בפונקציה שכתבת בסעיף א'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מבנה הגדרת פונקציה בשפת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F8E3C405-3642-484B-81A7-8F7B7A88A08C}"/>
              </a:ext>
            </a:extLst>
          </p:cNvPr>
          <p:cNvSpPr/>
          <p:nvPr/>
        </p:nvSpPr>
        <p:spPr>
          <a:xfrm>
            <a:off x="103067" y="764704"/>
            <a:ext cx="8937866" cy="329320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he-IL" sz="2600" dirty="0">
                <a:solidFill>
                  <a:srgbClr val="0000FF"/>
                </a:solidFill>
                <a:latin typeface="Consolas" panose="020B0609020204030204" pitchFamily="49" charset="0"/>
              </a:rPr>
              <a:t>טיפוס הערך המוחזר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e-IL" sz="2600" dirty="0">
                <a:solidFill>
                  <a:srgbClr val="000000"/>
                </a:solidFill>
                <a:latin typeface="Consolas" panose="020B0609020204030204" pitchFamily="49" charset="0"/>
              </a:rPr>
              <a:t>שם הפונקציה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e-IL" sz="2600" dirty="0">
                <a:solidFill>
                  <a:srgbClr val="0000FF"/>
                </a:solidFill>
                <a:latin typeface="Consolas" panose="020B0609020204030204" pitchFamily="49" charset="0"/>
              </a:rPr>
              <a:t>טיפוס פרמטר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he-IL" sz="2600" dirty="0">
                <a:latin typeface="Consolas" panose="020B0609020204030204" pitchFamily="49" charset="0"/>
              </a:rPr>
              <a:t>שם פרמטר</a:t>
            </a:r>
            <a:r>
              <a:rPr lang="en-US" sz="2600" dirty="0">
                <a:latin typeface="Consolas" panose="020B0609020204030204" pitchFamily="49" charset="0"/>
              </a:rPr>
              <a:t>, …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he-IL" sz="2600" dirty="0">
                <a:solidFill>
                  <a:srgbClr val="000000"/>
                </a:solidFill>
                <a:latin typeface="Consolas" panose="020B0609020204030204" pitchFamily="49" charset="0"/>
              </a:rPr>
              <a:t>הגדרת משתנים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 rtl="0"/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he-IL" altLang="he-IL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פקודה</a:t>
            </a:r>
            <a:r>
              <a:rPr lang="en-US" altLang="he-IL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alt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he-IL" altLang="he-IL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פקודה</a:t>
            </a:r>
            <a:r>
              <a:rPr lang="en-US" altLang="he-IL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alt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algn="l" rtl="0"/>
            <a:r>
              <a:rPr lang="en-US" sz="2600" dirty="0"/>
              <a:t>	return </a:t>
            </a:r>
            <a:r>
              <a:rPr lang="he-IL" sz="2600" dirty="0">
                <a:solidFill>
                  <a:srgbClr val="0000FF"/>
                </a:solidFill>
                <a:latin typeface="Consolas" panose="020B0609020204030204" pitchFamily="49" charset="0"/>
              </a:rPr>
              <a:t>ערך מוחזר</a:t>
            </a:r>
            <a:r>
              <a:rPr lang="en-US" sz="2600" dirty="0"/>
              <a:t>;</a:t>
            </a:r>
          </a:p>
          <a:p>
            <a:pPr algn="l" rtl="0"/>
            <a:r>
              <a:rPr lang="en-US" sz="2600" dirty="0"/>
              <a:t>}</a:t>
            </a:r>
            <a:endParaRPr lang="he-IL" sz="2600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xmlns="" id="{A5F0DC80-0156-4C4F-B442-6C666C11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421" y="1524322"/>
            <a:ext cx="3901538" cy="174542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xmlns="" id="{C1C2D402-F620-4A28-9B0B-BECF5F20F82C}"/>
              </a:ext>
            </a:extLst>
          </p:cNvPr>
          <p:cNvSpPr/>
          <p:nvPr/>
        </p:nvSpPr>
        <p:spPr>
          <a:xfrm>
            <a:off x="103066" y="4061971"/>
            <a:ext cx="71332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sum_of_numbers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num1,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num2)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 = num1 + num2;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8" name="בועת דיבור: מלבן עם פינות מעוגלות 7">
            <a:extLst>
              <a:ext uri="{FF2B5EF4-FFF2-40B4-BE49-F238E27FC236}">
                <a16:creationId xmlns:a16="http://schemas.microsoft.com/office/drawing/2014/main" xmlns="" id="{E3C61933-AD02-4102-B541-5E3D48F81A64}"/>
              </a:ext>
            </a:extLst>
          </p:cNvPr>
          <p:cNvSpPr/>
          <p:nvPr/>
        </p:nvSpPr>
        <p:spPr>
          <a:xfrm>
            <a:off x="6444208" y="4699010"/>
            <a:ext cx="1224136" cy="475415"/>
          </a:xfrm>
          <a:prstGeom prst="wedgeRoundRectCallout">
            <a:avLst>
              <a:gd name="adj1" fmla="val -108623"/>
              <a:gd name="adj2" fmla="val -94146"/>
              <a:gd name="adj3" fmla="val 16667"/>
            </a:avLst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פרמטרים</a:t>
            </a:r>
            <a:endParaRPr 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xmlns="" id="{AB2BE380-A09B-4079-BE0E-61229FCD072E}"/>
              </a:ext>
            </a:extLst>
          </p:cNvPr>
          <p:cNvSpPr/>
          <p:nvPr/>
        </p:nvSpPr>
        <p:spPr>
          <a:xfrm>
            <a:off x="4067944" y="4604893"/>
            <a:ext cx="1512168" cy="1128363"/>
          </a:xfrm>
          <a:prstGeom prst="wedgeRoundRectCallout">
            <a:avLst>
              <a:gd name="adj1" fmla="val -200812"/>
              <a:gd name="adj2" fmla="val -12468"/>
              <a:gd name="adj3" fmla="val 16667"/>
            </a:avLst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משתנים מקומיים של הפונקציה</a:t>
            </a:r>
            <a:endParaRPr 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היכן כותבים את הפונקציות?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5" name="תרשים זרימה: מסיים 50">
            <a:extLst>
              <a:ext uri="{FF2B5EF4-FFF2-40B4-BE49-F238E27FC236}">
                <a16:creationId xmlns:a16="http://schemas.microsoft.com/office/drawing/2014/main" xmlns="" id="{031D7D23-224E-4889-8348-3B8F7820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87" y="788076"/>
            <a:ext cx="8767227" cy="12251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יש 2 סגנונות להגדרת פונקציה: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סגנון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כתיבת הפונקציה לפני ה-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F8E3C405-3642-484B-81A7-8F7B7A88A08C}"/>
              </a:ext>
            </a:extLst>
          </p:cNvPr>
          <p:cNvSpPr/>
          <p:nvPr/>
        </p:nvSpPr>
        <p:spPr>
          <a:xfrm>
            <a:off x="1076995" y="2154337"/>
            <a:ext cx="6990011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sum_of_numbers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num1,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num2)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 = num1 + num2;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9041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היכן כותבים את הפונקציות?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5" name="תרשים זרימה: מסיים 50">
            <a:extLst>
              <a:ext uri="{FF2B5EF4-FFF2-40B4-BE49-F238E27FC236}">
                <a16:creationId xmlns:a16="http://schemas.microsoft.com/office/drawing/2014/main" xmlns="" id="{031D7D23-224E-4889-8348-3B8F7820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87" y="430942"/>
            <a:ext cx="8767227" cy="13418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סגנון </a:t>
            </a:r>
            <a:r>
              <a:rPr lang="he-IL" alt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he-IL" altLang="he-IL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רק מצהירים על הפונקציה לפני ה-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main</a:t>
            </a:r>
            <a:endParaRPr lang="he-IL" alt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כתיבת הפונקציה המלאה אחרי ה-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F8E3C405-3642-484B-81A7-8F7B7A88A08C}"/>
              </a:ext>
            </a:extLst>
          </p:cNvPr>
          <p:cNvSpPr/>
          <p:nvPr/>
        </p:nvSpPr>
        <p:spPr>
          <a:xfrm>
            <a:off x="174277" y="1772816"/>
            <a:ext cx="8795446" cy="52014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sum_of_numbers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algn="l" rtl="0"/>
            <a:endParaRPr lang="he-IL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sum_of_numbers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num1,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num2)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 = num1 + num2;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endParaRPr lang="he-IL" sz="2400" dirty="0"/>
          </a:p>
        </p:txBody>
      </p:sp>
      <p:sp>
        <p:nvSpPr>
          <p:cNvPr id="6" name="בועת דיבור: מלבן עם פינות מעוגלות 5">
            <a:extLst>
              <a:ext uri="{FF2B5EF4-FFF2-40B4-BE49-F238E27FC236}">
                <a16:creationId xmlns:a16="http://schemas.microsoft.com/office/drawing/2014/main" xmlns="" id="{EA77B201-C244-4314-A8B6-95CAE2D0AC8C}"/>
              </a:ext>
            </a:extLst>
          </p:cNvPr>
          <p:cNvSpPr/>
          <p:nvPr/>
        </p:nvSpPr>
        <p:spPr>
          <a:xfrm>
            <a:off x="5436096" y="2772262"/>
            <a:ext cx="2592288" cy="728746"/>
          </a:xfrm>
          <a:prstGeom prst="wedgeRoundRectCallout">
            <a:avLst>
              <a:gd name="adj1" fmla="val -86804"/>
              <a:gd name="adj2" fmla="val -81210"/>
              <a:gd name="adj3" fmla="val 16667"/>
            </a:avLst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רק את הטיפוס. אין צורך בשם הפרמטר.</a:t>
            </a:r>
            <a:endParaRPr 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xmlns="" id="{A3117A17-FCB2-45F4-8FEB-18F9BCAE82A5}"/>
              </a:ext>
            </a:extLst>
          </p:cNvPr>
          <p:cNvSpPr/>
          <p:nvPr/>
        </p:nvSpPr>
        <p:spPr>
          <a:xfrm>
            <a:off x="4932040" y="2132856"/>
            <a:ext cx="21602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2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תרגום התרשים לשפת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0743D3B9-08B0-49CD-A0E5-70D86F4B1F6A}"/>
              </a:ext>
            </a:extLst>
          </p:cNvPr>
          <p:cNvSpPr/>
          <p:nvPr/>
        </p:nvSpPr>
        <p:spPr>
          <a:xfrm>
            <a:off x="6348355" y="855415"/>
            <a:ext cx="2771800" cy="489364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שקולטת 10 זוגות של מספרים ועבור כל זוג מספרים היא מדפיסה את החיבור ביניהם בעזרת הפונקציה </a:t>
            </a:r>
            <a:r>
              <a:rPr lang="en-US" sz="27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sum_of_numbers</a:t>
            </a:r>
            <a:r>
              <a:rPr lang="he-IL" sz="27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נתרגם את התרשים ב-2 הסגנונות.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AE33839A-1E8F-4D8C-8BD2-73250AD31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5" y="855415"/>
            <a:ext cx="6192688" cy="514716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4643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5739</TotalTime>
  <Words>438</Words>
  <Application>Microsoft Office PowerPoint</Application>
  <PresentationFormat>‫הצגה על המסך (4:3)</PresentationFormat>
  <Paragraphs>108</Paragraphs>
  <Slides>11</Slides>
  <Notes>10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2" baseType="lpstr">
      <vt:lpstr>ערכת נושא Office</vt:lpstr>
      <vt:lpstr>מה נלמד היום?</vt:lpstr>
      <vt:lpstr>מבנה תרשים זרימה לפונקציה</vt:lpstr>
      <vt:lpstr>דוגמא לפונקציה</vt:lpstr>
      <vt:lpstr>דוגמא לתרשים שקורא לפונקציה</vt:lpstr>
      <vt:lpstr>דוגמא שנפתור ביחד</vt:lpstr>
      <vt:lpstr>מבנה הגדרת פונקציה בשפת C</vt:lpstr>
      <vt:lpstr>היכן כותבים את הפונקציות?</vt:lpstr>
      <vt:lpstr>היכן כותבים את הפונקציות?</vt:lpstr>
      <vt:lpstr>תרגום התרשים לשפת C</vt:lpstr>
      <vt:lpstr>טבלת מעקב לתוכנית שקוראת לפונקציה</vt:lpstr>
      <vt:lpstr>נתרגם את הדוגמא שפתרנו ביחד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Tirgul</cp:lastModifiedBy>
  <cp:revision>467</cp:revision>
  <dcterms:created xsi:type="dcterms:W3CDTF">2018-02-18T20:21:23Z</dcterms:created>
  <dcterms:modified xsi:type="dcterms:W3CDTF">2019-03-06T09:43:03Z</dcterms:modified>
</cp:coreProperties>
</file>