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2"/>
  </p:notesMasterIdLst>
  <p:sldIdLst>
    <p:sldId id="375" r:id="rId2"/>
    <p:sldId id="480" r:id="rId3"/>
    <p:sldId id="506" r:id="rId4"/>
    <p:sldId id="507" r:id="rId5"/>
    <p:sldId id="508" r:id="rId6"/>
    <p:sldId id="509" r:id="rId7"/>
    <p:sldId id="511" r:id="rId8"/>
    <p:sldId id="512" r:id="rId9"/>
    <p:sldId id="514" r:id="rId10"/>
    <p:sldId id="515" r:id="rId1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003" autoAdjust="0"/>
    <p:restoredTop sz="94660"/>
  </p:normalViewPr>
  <p:slideViewPr>
    <p:cSldViewPr>
      <p:cViewPr>
        <p:scale>
          <a:sx n="80" d="100"/>
          <a:sy n="80" d="100"/>
        </p:scale>
        <p:origin x="141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כ"ד/אייר/תשע"ט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כ"ד/אייר/תשע"ט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כ"ד/אייר/תשע"ט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כ"ד/אייר/תשע"ט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כ"ד/אייר/תשע"ט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כ"ד/אייר/תשע"ט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כ"ד/אייר/תשע"ט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כ"ד/אייר/תשע"ט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כ"ד/אייר/תשע"ט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כ"ד/אייר/תשע"ט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כ"ד/אייר/תשע"ט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כ"ד/אייר/תשע"ט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כ"ד/אייר/תשע"ט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D035CCA-1D68-4362-9147-7BBC78B2A893}"/>
              </a:ext>
            </a:extLst>
          </p:cNvPr>
          <p:cNvSpPr txBox="1"/>
          <p:nvPr/>
        </p:nvSpPr>
        <p:spPr>
          <a:xfrm>
            <a:off x="251520" y="1228397"/>
            <a:ext cx="8640960" cy="48320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preprocessor</a:t>
            </a:r>
            <a:r>
              <a:rPr lang="he-IL" sz="2800" dirty="0">
                <a:solidFill>
                  <a:srgbClr val="222222"/>
                </a:solidFill>
                <a:latin typeface="Arial" panose="020B0604020202020204" pitchFamily="34" charset="0"/>
              </a:rPr>
              <a:t> הוא יישום הפועל על התוכנית לפני פעולתו של המהדר (קומפיילר), ויכול לשנות את הטקסט של התוכנית.</a:t>
            </a:r>
          </a:p>
          <a:p>
            <a:endParaRPr lang="he-IL" sz="28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he-IL" sz="2800" dirty="0">
                <a:solidFill>
                  <a:srgbClr val="222222"/>
                </a:solidFill>
                <a:latin typeface="Arial" panose="020B0604020202020204" pitchFamily="34" charset="0"/>
              </a:rPr>
              <a:t>ה-</a:t>
            </a:r>
            <a:r>
              <a:rPr 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preprocessor</a:t>
            </a:r>
            <a:r>
              <a:rPr lang="he-IL" sz="2800" dirty="0">
                <a:solidFill>
                  <a:srgbClr val="222222"/>
                </a:solidFill>
                <a:latin typeface="Arial" panose="020B0604020202020204" pitchFamily="34" charset="0"/>
              </a:rPr>
              <a:t> סורק קבצי טקסט, ומחפש פקודות המתחילות בתו #. כל פעולה כזו </a:t>
            </a:r>
            <a:r>
              <a:rPr lang="he-IL" sz="2800" b="1" dirty="0">
                <a:solidFill>
                  <a:srgbClr val="FF0000"/>
                </a:solidFill>
                <a:latin typeface="Arial" panose="020B0604020202020204" pitchFamily="34" charset="0"/>
              </a:rPr>
              <a:t>מחליפה קטע טקסט בקטע טקסט אחר</a:t>
            </a:r>
            <a:r>
              <a:rPr lang="he-IL" sz="28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endParaRPr lang="he-IL" sz="28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he-IL" sz="2800" dirty="0">
                <a:solidFill>
                  <a:srgbClr val="000000"/>
                </a:solidFill>
                <a:latin typeface="Arial" panose="020B0604020202020204" pitchFamily="34" charset="0"/>
              </a:rPr>
              <a:t>סוגי פקודות של הקדם מעבד: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000000"/>
                </a:solidFill>
                <a:latin typeface="Arial" panose="020B0604020202020204" pitchFamily="34" charset="0"/>
              </a:rPr>
              <a:t>הכללת קבצים - הוראת 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include</a:t>
            </a:r>
            <a:r>
              <a:rPr lang="he-IL" sz="2800" dirty="0">
                <a:solidFill>
                  <a:srgbClr val="000000"/>
                </a:solidFill>
                <a:latin typeface="Arial" panose="020B0604020202020204" pitchFamily="34" charset="0"/>
              </a:rPr>
              <a:t>#</a:t>
            </a:r>
            <a:endParaRPr 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000000"/>
                </a:solidFill>
                <a:latin typeface="Arial" panose="020B0604020202020204" pitchFamily="34" charset="0"/>
              </a:rPr>
              <a:t>הגדרת קבועים - הוראת 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define</a:t>
            </a:r>
            <a:r>
              <a:rPr lang="he-IL" sz="2800" dirty="0">
                <a:solidFill>
                  <a:srgbClr val="000000"/>
                </a:solidFill>
                <a:latin typeface="Arial" panose="020B0604020202020204" pitchFamily="34" charset="0"/>
              </a:rPr>
              <a:t>#</a:t>
            </a:r>
            <a:endParaRPr 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000000"/>
                </a:solidFill>
                <a:latin typeface="Arial" panose="020B0604020202020204" pitchFamily="34" charset="0"/>
              </a:rPr>
              <a:t>הגדרת פונקציות מאקרו</a:t>
            </a:r>
            <a:endParaRPr lang="he-IL" sz="28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46416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ה- 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preprocessor</a:t>
            </a:r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(קדם מעבד)</a:t>
            </a:r>
          </a:p>
        </p:txBody>
      </p:sp>
    </p:spTree>
    <p:extLst>
      <p:ext uri="{BB962C8B-B14F-4D97-AF65-F5344CB8AC3E}">
        <p14:creationId xmlns:p14="http://schemas.microsoft.com/office/powerpoint/2010/main" val="301749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1" y="-227"/>
            <a:ext cx="9144001" cy="740664"/>
          </a:xfrm>
        </p:spPr>
        <p:txBody>
          <a:bodyPr>
            <a:noAutofit/>
          </a:bodyPr>
          <a:lstStyle/>
          <a:p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דוגמא 3 - פונקציות מאקרו שהופיעו במבחני </a:t>
            </a:r>
            <a:r>
              <a:rPr lang="he-IL" sz="3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מה"ט</a:t>
            </a:r>
            <a:endParaRPr lang="he-IL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D6FF80CA-9F69-40BD-8D39-632A27422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482" y="2907413"/>
            <a:ext cx="7425621" cy="740663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36E6A1E4-1227-49C4-8944-50E82B0A8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124744"/>
            <a:ext cx="4211120" cy="864096"/>
          </a:xfrm>
          <a:prstGeom prst="rect">
            <a:avLst/>
          </a:prstGeom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2587E284-C646-4861-9E72-E21091283A82}"/>
              </a:ext>
            </a:extLst>
          </p:cNvPr>
          <p:cNvSpPr txBox="1"/>
          <p:nvPr/>
        </p:nvSpPr>
        <p:spPr>
          <a:xfrm>
            <a:off x="71500" y="4437112"/>
            <a:ext cx="9001000" cy="10412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  <a:tabLst>
                <a:tab pos="4648200" algn="l"/>
              </a:tabLst>
            </a:pPr>
            <a:r>
              <a:rPr lang="he-IL" sz="2800" dirty="0">
                <a:solidFill>
                  <a:srgbClr val="222222"/>
                </a:solidFill>
                <a:latin typeface="Arial" panose="020B0604020202020204" pitchFamily="34" charset="0"/>
              </a:rPr>
              <a:t>כיצד תיראה הפקודה לאחר שעברה עיבוד ע"י ה-</a:t>
            </a:r>
            <a:r>
              <a:rPr 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preprocessor</a:t>
            </a:r>
            <a:r>
              <a:rPr lang="he-IL" sz="2800" dirty="0">
                <a:solidFill>
                  <a:srgbClr val="222222"/>
                </a:solidFill>
                <a:latin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8374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1" y="-227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הגדרת פונקציית מאקרו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AEA2989B-254D-4DF1-A624-70C6DDC5159E}"/>
              </a:ext>
            </a:extLst>
          </p:cNvPr>
          <p:cNvSpPr/>
          <p:nvPr/>
        </p:nvSpPr>
        <p:spPr>
          <a:xfrm>
            <a:off x="0" y="723742"/>
            <a:ext cx="89644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he-IL" sz="2800" dirty="0">
                <a:solidFill>
                  <a:srgbClr val="000000"/>
                </a:solidFill>
                <a:latin typeface="Arial" panose="020B0604020202020204" pitchFamily="34" charset="0"/>
              </a:rPr>
              <a:t>ניתן להגדיר ע"י הקדם-מעבד פעולות לביצוע עם פרמטר, בדומה לפונקציות. </a:t>
            </a:r>
          </a:p>
          <a:p>
            <a:pPr lvl="0"/>
            <a:r>
              <a:rPr lang="he-IL" sz="2800" dirty="0">
                <a:solidFill>
                  <a:srgbClr val="000000"/>
                </a:solidFill>
                <a:latin typeface="Arial" panose="020B0604020202020204" pitchFamily="34" charset="0"/>
              </a:rPr>
              <a:t>ניתן לזמן פונקציות מאקרו כאילו היו פונקציות רגילות</a:t>
            </a:r>
            <a:endParaRPr lang="he-IL" sz="2800" dirty="0">
              <a:solidFill>
                <a:srgbClr val="0070C0"/>
              </a:solidFill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5BED8386-EAE9-4BB1-A5BA-B96935131DD7}"/>
              </a:ext>
            </a:extLst>
          </p:cNvPr>
          <p:cNvSpPr/>
          <p:nvPr/>
        </p:nvSpPr>
        <p:spPr>
          <a:xfrm>
            <a:off x="287524" y="2381960"/>
            <a:ext cx="8568952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 rtl="0"/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e-IL" sz="2400" dirty="0">
                <a:solidFill>
                  <a:srgbClr val="6F008A"/>
                </a:solidFill>
                <a:latin typeface="Consolas" panose="020B0609020204030204" pitchFamily="49" charset="0"/>
              </a:rPr>
              <a:t>שם הפונקציה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שם פרמטר/ים מופרד/ים בפסיק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פעולה/</a:t>
            </a:r>
            <a:r>
              <a:rPr lang="he-IL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ות</a:t>
            </a:r>
            <a:endParaRPr lang="he-IL" sz="24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4169045-CF33-4A3C-B05D-F41543B19BC1}"/>
              </a:ext>
            </a:extLst>
          </p:cNvPr>
          <p:cNvSpPr/>
          <p:nvPr/>
        </p:nvSpPr>
        <p:spPr>
          <a:xfrm>
            <a:off x="-74464" y="3429000"/>
            <a:ext cx="89644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he-IL" sz="2800" dirty="0">
                <a:solidFill>
                  <a:srgbClr val="000000"/>
                </a:solidFill>
                <a:latin typeface="Arial" panose="020B0604020202020204" pitchFamily="34" charset="0"/>
              </a:rPr>
              <a:t>לדוגמא:</a:t>
            </a:r>
          </a:p>
          <a:p>
            <a:pPr lvl="0"/>
            <a:endParaRPr lang="he-IL" sz="2800" dirty="0">
              <a:solidFill>
                <a:srgbClr val="0070C0"/>
              </a:solidFill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026449C7-EC88-4F7C-9309-16BDE8409A82}"/>
              </a:ext>
            </a:extLst>
          </p:cNvPr>
          <p:cNvSpPr/>
          <p:nvPr/>
        </p:nvSpPr>
        <p:spPr>
          <a:xfrm>
            <a:off x="465751" y="3702223"/>
            <a:ext cx="55082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pt-BR" sz="2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6F008A"/>
                </a:solidFill>
                <a:latin typeface="Consolas" panose="020B0609020204030204" pitchFamily="49" charset="0"/>
              </a:rPr>
              <a:t>pi_</a:t>
            </a:r>
            <a:r>
              <a:rPr lang="en-US" sz="2800" dirty="0">
                <a:solidFill>
                  <a:srgbClr val="6F008A"/>
                </a:solidFill>
                <a:latin typeface="Consolas" panose="020B0609020204030204" pitchFamily="49" charset="0"/>
              </a:rPr>
              <a:t>three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(num) num*3</a:t>
            </a:r>
          </a:p>
        </p:txBody>
      </p:sp>
    </p:spTree>
    <p:extLst>
      <p:ext uri="{BB962C8B-B14F-4D97-AF65-F5344CB8AC3E}">
        <p14:creationId xmlns:p14="http://schemas.microsoft.com/office/powerpoint/2010/main" val="112814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227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פונקציית מאקרו – דוגמא 1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5BED8386-EAE9-4BB1-A5BA-B96935131DD7}"/>
              </a:ext>
            </a:extLst>
          </p:cNvPr>
          <p:cNvSpPr/>
          <p:nvPr/>
        </p:nvSpPr>
        <p:spPr>
          <a:xfrm>
            <a:off x="719572" y="1124744"/>
            <a:ext cx="770485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pt-BR" sz="2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6F008A"/>
                </a:solidFill>
                <a:latin typeface="Consolas" panose="020B0609020204030204" pitchFamily="49" charset="0"/>
              </a:rPr>
              <a:t>pi_three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(num) num*3</a:t>
            </a:r>
          </a:p>
          <a:p>
            <a:pPr algn="l" rtl="0"/>
            <a:endParaRPr lang="he-IL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x, y;</a:t>
            </a:r>
          </a:p>
          <a:p>
            <a:pPr lvl="1" algn="l" rtl="0"/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2800" dirty="0">
                <a:solidFill>
                  <a:srgbClr val="A31515"/>
                </a:solidFill>
                <a:latin typeface="Consolas" panose="020B0609020204030204" pitchFamily="49" charset="0"/>
              </a:rPr>
              <a:t>"Enter a number\n"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 rtl="0"/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&amp;x);</a:t>
            </a:r>
          </a:p>
          <a:p>
            <a:pPr lvl="1"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n-US" sz="2800" dirty="0" err="1">
                <a:solidFill>
                  <a:srgbClr val="6F008A"/>
                </a:solidFill>
                <a:latin typeface="Consolas" panose="020B0609020204030204" pitchFamily="49" charset="0"/>
              </a:rPr>
              <a:t>pi_three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(x);			</a:t>
            </a:r>
          </a:p>
          <a:p>
            <a:pPr lvl="1" algn="l" rtl="0"/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n-US" sz="2800" dirty="0" err="1">
                <a:solidFill>
                  <a:srgbClr val="6F008A"/>
                </a:solidFill>
                <a:latin typeface="Consolas" panose="020B0609020204030204" pitchFamily="49" charset="0"/>
              </a:rPr>
              <a:t>pi_three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(20);		</a:t>
            </a:r>
          </a:p>
          <a:p>
            <a:pPr algn="l" rtl="0"/>
            <a:r>
              <a:rPr lang="he-IL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800" dirty="0"/>
          </a:p>
        </p:txBody>
      </p:sp>
      <p:sp>
        <p:nvSpPr>
          <p:cNvPr id="3" name="חץ: ימינה 2">
            <a:extLst>
              <a:ext uri="{FF2B5EF4-FFF2-40B4-BE49-F238E27FC236}">
                <a16:creationId xmlns:a16="http://schemas.microsoft.com/office/drawing/2014/main" id="{5ABD3A87-C516-4324-A2AF-398AD2151971}"/>
              </a:ext>
            </a:extLst>
          </p:cNvPr>
          <p:cNvSpPr/>
          <p:nvPr/>
        </p:nvSpPr>
        <p:spPr>
          <a:xfrm>
            <a:off x="4546794" y="4263023"/>
            <a:ext cx="179101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06791-1EC0-4538-976F-81A0716CC2FC}"/>
              </a:ext>
            </a:extLst>
          </p:cNvPr>
          <p:cNvSpPr txBox="1"/>
          <p:nvPr/>
        </p:nvSpPr>
        <p:spPr>
          <a:xfrm>
            <a:off x="4681628" y="3997221"/>
            <a:ext cx="129614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מוחלף ב...</a:t>
            </a:r>
          </a:p>
        </p:txBody>
      </p:sp>
      <p:sp>
        <p:nvSpPr>
          <p:cNvPr id="14" name="חץ: ימינה 13">
            <a:extLst>
              <a:ext uri="{FF2B5EF4-FFF2-40B4-BE49-F238E27FC236}">
                <a16:creationId xmlns:a16="http://schemas.microsoft.com/office/drawing/2014/main" id="{C60A35C9-32CF-4E75-8016-84B8B963BC88}"/>
              </a:ext>
            </a:extLst>
          </p:cNvPr>
          <p:cNvSpPr/>
          <p:nvPr/>
        </p:nvSpPr>
        <p:spPr>
          <a:xfrm>
            <a:off x="4645106" y="5149082"/>
            <a:ext cx="179101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732AA4-D85A-4A2F-A5B3-3A9FEB6FFBE7}"/>
              </a:ext>
            </a:extLst>
          </p:cNvPr>
          <p:cNvSpPr txBox="1"/>
          <p:nvPr/>
        </p:nvSpPr>
        <p:spPr>
          <a:xfrm>
            <a:off x="4779940" y="4883280"/>
            <a:ext cx="129614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מוחלף ב...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979E2C-3F31-4C66-9467-443106D4978C}"/>
              </a:ext>
            </a:extLst>
          </p:cNvPr>
          <p:cNvSpPr txBox="1"/>
          <p:nvPr/>
        </p:nvSpPr>
        <p:spPr>
          <a:xfrm>
            <a:off x="6436124" y="2060848"/>
            <a:ext cx="512140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4</a:t>
            </a:r>
            <a:endParaRPr lang="he-IL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2DFC5D-D1D3-4B41-B71E-0752BE6075FB}"/>
              </a:ext>
            </a:extLst>
          </p:cNvPr>
          <p:cNvSpPr txBox="1"/>
          <p:nvPr/>
        </p:nvSpPr>
        <p:spPr>
          <a:xfrm>
            <a:off x="6032854" y="2060848"/>
            <a:ext cx="44579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x</a:t>
            </a:r>
            <a:endParaRPr lang="he-IL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2D199F-E602-4EB3-B1EE-3DD891951402}"/>
              </a:ext>
            </a:extLst>
          </p:cNvPr>
          <p:cNvSpPr txBox="1"/>
          <p:nvPr/>
        </p:nvSpPr>
        <p:spPr>
          <a:xfrm>
            <a:off x="6337812" y="4130875"/>
            <a:ext cx="179101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y = x*3;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D30469-25A7-4C64-9D65-F76173AD3D98}"/>
              </a:ext>
            </a:extLst>
          </p:cNvPr>
          <p:cNvSpPr txBox="1"/>
          <p:nvPr/>
        </p:nvSpPr>
        <p:spPr>
          <a:xfrm>
            <a:off x="7758814" y="2060848"/>
            <a:ext cx="665614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12</a:t>
            </a:r>
            <a:endParaRPr lang="he-IL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894CEB-56F0-47EA-9CEB-D999CAFA7A30}"/>
              </a:ext>
            </a:extLst>
          </p:cNvPr>
          <p:cNvSpPr txBox="1"/>
          <p:nvPr/>
        </p:nvSpPr>
        <p:spPr>
          <a:xfrm>
            <a:off x="7355544" y="2060848"/>
            <a:ext cx="44579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y</a:t>
            </a:r>
            <a:endParaRPr lang="he-IL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F63D7A-429B-4579-AB38-728710502BD0}"/>
              </a:ext>
            </a:extLst>
          </p:cNvPr>
          <p:cNvSpPr txBox="1"/>
          <p:nvPr/>
        </p:nvSpPr>
        <p:spPr>
          <a:xfrm>
            <a:off x="6436124" y="5017920"/>
            <a:ext cx="198830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y = 20*3;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975ADD-E0B0-4152-A158-0CBD4B354A0C}"/>
              </a:ext>
            </a:extLst>
          </p:cNvPr>
          <p:cNvSpPr txBox="1"/>
          <p:nvPr/>
        </p:nvSpPr>
        <p:spPr>
          <a:xfrm>
            <a:off x="7758814" y="2652339"/>
            <a:ext cx="665614" cy="52322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60</a:t>
            </a:r>
            <a:endParaRPr lang="he-IL" sz="2800" dirty="0"/>
          </a:p>
        </p:txBody>
      </p:sp>
      <p:sp>
        <p:nvSpPr>
          <p:cNvPr id="25" name="תרשים זרימה: צומת מסכם 24">
            <a:extLst>
              <a:ext uri="{FF2B5EF4-FFF2-40B4-BE49-F238E27FC236}">
                <a16:creationId xmlns:a16="http://schemas.microsoft.com/office/drawing/2014/main" id="{C943CA32-5C1A-4DCE-A03C-544E6661440D}"/>
              </a:ext>
            </a:extLst>
          </p:cNvPr>
          <p:cNvSpPr/>
          <p:nvPr/>
        </p:nvSpPr>
        <p:spPr>
          <a:xfrm>
            <a:off x="7758814" y="2060848"/>
            <a:ext cx="665614" cy="523220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690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9" grpId="0"/>
      <p:bldP spid="14" grpId="0" animBg="1"/>
      <p:bldP spid="16" grpId="0"/>
      <p:bldP spid="18" grpId="0" animBg="1"/>
      <p:bldP spid="19" grpId="0"/>
      <p:bldP spid="20" grpId="0"/>
      <p:bldP spid="21" grpId="0" animBg="1"/>
      <p:bldP spid="22" grpId="0"/>
      <p:bldP spid="23" grpId="0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1" y="-227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פונקציית מאקרו – דוגמא לבעיה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499EC769-153C-45D7-8842-D0D7D1A92D89}"/>
              </a:ext>
            </a:extLst>
          </p:cNvPr>
          <p:cNvSpPr/>
          <p:nvPr/>
        </p:nvSpPr>
        <p:spPr>
          <a:xfrm>
            <a:off x="755576" y="1124744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6F008A"/>
                </a:solidFill>
                <a:latin typeface="Consolas" panose="020B0609020204030204" pitchFamily="49" charset="0"/>
              </a:rPr>
              <a:t>power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(a) a*a</a:t>
            </a:r>
          </a:p>
          <a:p>
            <a:pPr algn="l"/>
            <a:endParaRPr lang="he-IL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algn="l"/>
            <a:r>
              <a:rPr lang="he-IL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</a:p>
          <a:p>
            <a:pPr lvl="1"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n-US" sz="2800" dirty="0">
                <a:solidFill>
                  <a:srgbClr val="6F008A"/>
                </a:solidFill>
                <a:latin typeface="Consolas" panose="020B0609020204030204" pitchFamily="49" charset="0"/>
              </a:rPr>
              <a:t>power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(2+3);</a:t>
            </a:r>
          </a:p>
          <a:p>
            <a:pPr lvl="1" algn="l" rtl="0"/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y);</a:t>
            </a:r>
          </a:p>
          <a:p>
            <a:pPr algn="l"/>
            <a:r>
              <a:rPr lang="he-IL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800" dirty="0"/>
          </a:p>
        </p:txBody>
      </p:sp>
      <p:sp>
        <p:nvSpPr>
          <p:cNvPr id="7" name="חץ: ימינה 6">
            <a:extLst>
              <a:ext uri="{FF2B5EF4-FFF2-40B4-BE49-F238E27FC236}">
                <a16:creationId xmlns:a16="http://schemas.microsoft.com/office/drawing/2014/main" id="{FC3D1486-F99E-443B-8E0F-74966A74AD24}"/>
              </a:ext>
            </a:extLst>
          </p:cNvPr>
          <p:cNvSpPr/>
          <p:nvPr/>
        </p:nvSpPr>
        <p:spPr>
          <a:xfrm>
            <a:off x="4283968" y="3429000"/>
            <a:ext cx="179101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2E2034-3680-421E-ADF5-4262FCEE38E6}"/>
              </a:ext>
            </a:extLst>
          </p:cNvPr>
          <p:cNvSpPr txBox="1"/>
          <p:nvPr/>
        </p:nvSpPr>
        <p:spPr>
          <a:xfrm>
            <a:off x="6228130" y="3200490"/>
            <a:ext cx="254771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y = 2+3*2+3;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A89ADB-093E-43B6-86A5-D4615B62B176}"/>
              </a:ext>
            </a:extLst>
          </p:cNvPr>
          <p:cNvSpPr txBox="1"/>
          <p:nvPr/>
        </p:nvSpPr>
        <p:spPr>
          <a:xfrm>
            <a:off x="4437112" y="3178260"/>
            <a:ext cx="129614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מוחלף ב...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09FE4-089E-4406-8D69-C25F7AA30964}"/>
              </a:ext>
            </a:extLst>
          </p:cNvPr>
          <p:cNvSpPr txBox="1"/>
          <p:nvPr/>
        </p:nvSpPr>
        <p:spPr>
          <a:xfrm>
            <a:off x="4239193" y="4402564"/>
            <a:ext cx="665614" cy="523220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11</a:t>
            </a:r>
            <a:endParaRPr lang="he-IL" sz="2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6FE8E3-4AD5-4566-8574-5CA6B12B0354}"/>
              </a:ext>
            </a:extLst>
          </p:cNvPr>
          <p:cNvSpPr txBox="1"/>
          <p:nvPr/>
        </p:nvSpPr>
        <p:spPr>
          <a:xfrm>
            <a:off x="341530" y="5102012"/>
            <a:ext cx="8460940" cy="48090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algn="ctr">
              <a:lnSpc>
                <a:spcPct val="115000"/>
              </a:lnSpc>
              <a:spcAft>
                <a:spcPts val="1000"/>
              </a:spcAft>
              <a:tabLst>
                <a:tab pos="4648200" algn="l"/>
              </a:tabLst>
            </a:pPr>
            <a:r>
              <a:rPr lang="he-IL" sz="2400" dirty="0">
                <a:solidFill>
                  <a:srgbClr val="222222"/>
                </a:solidFill>
                <a:latin typeface="Arial" panose="020B0604020202020204" pitchFamily="34" charset="0"/>
              </a:rPr>
              <a:t>ציפינו שהפונקציה תדפיס 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(2+3)</a:t>
            </a:r>
            <a:r>
              <a:rPr lang="en-US" sz="2400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2</a:t>
            </a:r>
            <a:r>
              <a:rPr lang="he-IL" sz="2400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he-IL" sz="2400" dirty="0">
                <a:solidFill>
                  <a:srgbClr val="222222"/>
                </a:solidFill>
                <a:latin typeface="Arial" panose="020B0604020202020204" pitchFamily="34" charset="0"/>
              </a:rPr>
              <a:t>שזה 25 ...</a:t>
            </a:r>
          </a:p>
        </p:txBody>
      </p:sp>
    </p:spTree>
    <p:extLst>
      <p:ext uri="{BB962C8B-B14F-4D97-AF65-F5344CB8AC3E}">
        <p14:creationId xmlns:p14="http://schemas.microsoft.com/office/powerpoint/2010/main" val="27919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/>
      <p:bldP spid="9" grpId="0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1" y="-227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פתרון לבעיה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499EC769-153C-45D7-8842-D0D7D1A92D89}"/>
              </a:ext>
            </a:extLst>
          </p:cNvPr>
          <p:cNvSpPr/>
          <p:nvPr/>
        </p:nvSpPr>
        <p:spPr>
          <a:xfrm>
            <a:off x="458417" y="1139318"/>
            <a:ext cx="51845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6F008A"/>
                </a:solidFill>
                <a:latin typeface="Consolas" panose="020B0609020204030204" pitchFamily="49" charset="0"/>
              </a:rPr>
              <a:t>power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(a) 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endParaRPr lang="he-IL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algn="l"/>
            <a:r>
              <a:rPr lang="he-IL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</a:p>
          <a:p>
            <a:pPr lvl="1"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n-US" sz="2800" dirty="0">
                <a:solidFill>
                  <a:srgbClr val="6F008A"/>
                </a:solidFill>
                <a:latin typeface="Consolas" panose="020B0609020204030204" pitchFamily="49" charset="0"/>
              </a:rPr>
              <a:t>power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(2+3);</a:t>
            </a:r>
          </a:p>
          <a:p>
            <a:pPr lvl="1" algn="l" rtl="0"/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y);</a:t>
            </a:r>
          </a:p>
          <a:p>
            <a:pPr algn="l"/>
            <a:r>
              <a:rPr lang="he-IL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800" dirty="0"/>
          </a:p>
        </p:txBody>
      </p:sp>
      <p:sp>
        <p:nvSpPr>
          <p:cNvPr id="7" name="חץ: ימינה 6">
            <a:extLst>
              <a:ext uri="{FF2B5EF4-FFF2-40B4-BE49-F238E27FC236}">
                <a16:creationId xmlns:a16="http://schemas.microsoft.com/office/drawing/2014/main" id="{FC3D1486-F99E-443B-8E0F-74966A74AD24}"/>
              </a:ext>
            </a:extLst>
          </p:cNvPr>
          <p:cNvSpPr/>
          <p:nvPr/>
        </p:nvSpPr>
        <p:spPr>
          <a:xfrm>
            <a:off x="4009298" y="3403349"/>
            <a:ext cx="1633695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2E2034-3680-421E-ADF5-4262FCEE38E6}"/>
              </a:ext>
            </a:extLst>
          </p:cNvPr>
          <p:cNvSpPr txBox="1"/>
          <p:nvPr/>
        </p:nvSpPr>
        <p:spPr>
          <a:xfrm>
            <a:off x="5724128" y="3255966"/>
            <a:ext cx="34198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2+3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2+3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A89ADB-093E-43B6-86A5-D4615B62B176}"/>
              </a:ext>
            </a:extLst>
          </p:cNvPr>
          <p:cNvSpPr txBox="1"/>
          <p:nvPr/>
        </p:nvSpPr>
        <p:spPr>
          <a:xfrm>
            <a:off x="4028108" y="3148244"/>
            <a:ext cx="129614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מוחלף ב...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09FE4-089E-4406-8D69-C25F7AA30964}"/>
              </a:ext>
            </a:extLst>
          </p:cNvPr>
          <p:cNvSpPr txBox="1"/>
          <p:nvPr/>
        </p:nvSpPr>
        <p:spPr>
          <a:xfrm>
            <a:off x="4239193" y="4402564"/>
            <a:ext cx="665614" cy="523220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25</a:t>
            </a:r>
            <a:endParaRPr lang="he-I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2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/>
      <p:bldP spid="9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1" y="-227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דוגמא 2</a:t>
            </a:r>
          </a:p>
        </p:txBody>
      </p:sp>
      <p:sp>
        <p:nvSpPr>
          <p:cNvPr id="7" name="חץ: ימינה 6">
            <a:extLst>
              <a:ext uri="{FF2B5EF4-FFF2-40B4-BE49-F238E27FC236}">
                <a16:creationId xmlns:a16="http://schemas.microsoft.com/office/drawing/2014/main" id="{FC3D1486-F99E-443B-8E0F-74966A74AD24}"/>
              </a:ext>
            </a:extLst>
          </p:cNvPr>
          <p:cNvSpPr/>
          <p:nvPr/>
        </p:nvSpPr>
        <p:spPr>
          <a:xfrm>
            <a:off x="3909616" y="3825958"/>
            <a:ext cx="105244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2E2034-3680-421E-ADF5-4262FCEE38E6}"/>
              </a:ext>
            </a:extLst>
          </p:cNvPr>
          <p:cNvSpPr txBox="1"/>
          <p:nvPr/>
        </p:nvSpPr>
        <p:spPr>
          <a:xfrm>
            <a:off x="5041620" y="3718379"/>
            <a:ext cx="3896587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m=num1&gt;num2?num1:num2;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A89ADB-093E-43B6-86A5-D4615B62B176}"/>
              </a:ext>
            </a:extLst>
          </p:cNvPr>
          <p:cNvSpPr txBox="1"/>
          <p:nvPr/>
        </p:nvSpPr>
        <p:spPr>
          <a:xfrm>
            <a:off x="3737924" y="3539273"/>
            <a:ext cx="13048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מוחלף ב...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09FE4-089E-4406-8D69-C25F7AA30964}"/>
              </a:ext>
            </a:extLst>
          </p:cNvPr>
          <p:cNvSpPr txBox="1"/>
          <p:nvPr/>
        </p:nvSpPr>
        <p:spPr>
          <a:xfrm>
            <a:off x="2159732" y="5478014"/>
            <a:ext cx="4824536" cy="523220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num1=2 num2=3 m=3</a:t>
            </a:r>
            <a:endParaRPr lang="he-IL" sz="2800" dirty="0">
              <a:solidFill>
                <a:schemeClr val="bg1"/>
              </a:solidFill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D1E8019E-92EB-428B-950F-1A6427BCAC8E}"/>
              </a:ext>
            </a:extLst>
          </p:cNvPr>
          <p:cNvSpPr/>
          <p:nvPr/>
        </p:nvSpPr>
        <p:spPr>
          <a:xfrm>
            <a:off x="14190" y="781044"/>
            <a:ext cx="902230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F008A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a,b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a&gt;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b?a:b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num1, num2, m;</a:t>
            </a:r>
          </a:p>
          <a:p>
            <a:pPr lvl="1" algn="l" rtl="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"Enter two numbers\n"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 rtl="0"/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scanf(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"%d%d"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, &amp;num1, &amp;num2);</a:t>
            </a:r>
          </a:p>
          <a:p>
            <a:pPr lvl="1" algn="l" rtl="0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 = </a:t>
            </a:r>
            <a:r>
              <a:rPr lang="en-US" sz="2400" dirty="0">
                <a:solidFill>
                  <a:srgbClr val="6F008A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(num1, num2);</a:t>
            </a:r>
          </a:p>
          <a:p>
            <a:pPr lvl="1" algn="l" rtl="0"/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"num1=%d num2=%d m=%d\n"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,num1,num2,m);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B85EC1-7783-4903-8F4A-B64E176F2926}"/>
              </a:ext>
            </a:extLst>
          </p:cNvPr>
          <p:cNvSpPr txBox="1"/>
          <p:nvPr/>
        </p:nvSpPr>
        <p:spPr>
          <a:xfrm>
            <a:off x="4529480" y="1510287"/>
            <a:ext cx="512140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2</a:t>
            </a:r>
            <a:endParaRPr lang="he-IL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CCBD9B-90D8-4871-BA03-A102613F0EB4}"/>
              </a:ext>
            </a:extLst>
          </p:cNvPr>
          <p:cNvSpPr txBox="1"/>
          <p:nvPr/>
        </p:nvSpPr>
        <p:spPr>
          <a:xfrm>
            <a:off x="3529452" y="1510287"/>
            <a:ext cx="104254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num1</a:t>
            </a:r>
            <a:endParaRPr lang="he-IL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3351A7-5CB2-440E-8FC7-D0EA0599BF48}"/>
              </a:ext>
            </a:extLst>
          </p:cNvPr>
          <p:cNvSpPr txBox="1"/>
          <p:nvPr/>
        </p:nvSpPr>
        <p:spPr>
          <a:xfrm>
            <a:off x="6526894" y="1510287"/>
            <a:ext cx="665614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3</a:t>
            </a:r>
            <a:endParaRPr lang="he-IL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F6E12D-B3BA-4928-ACFD-23B5D59D4012}"/>
              </a:ext>
            </a:extLst>
          </p:cNvPr>
          <p:cNvSpPr txBox="1"/>
          <p:nvPr/>
        </p:nvSpPr>
        <p:spPr>
          <a:xfrm>
            <a:off x="5424904" y="1510287"/>
            <a:ext cx="11411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num2</a:t>
            </a:r>
            <a:endParaRPr lang="he-IL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778930-7C9B-4D89-B808-783B4AF51E10}"/>
              </a:ext>
            </a:extLst>
          </p:cNvPr>
          <p:cNvSpPr txBox="1"/>
          <p:nvPr/>
        </p:nvSpPr>
        <p:spPr>
          <a:xfrm>
            <a:off x="8207310" y="1510287"/>
            <a:ext cx="665614" cy="52322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3</a:t>
            </a:r>
            <a:endParaRPr lang="he-IL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085439-E6CF-4230-9F54-4C4F4DA637FA}"/>
              </a:ext>
            </a:extLst>
          </p:cNvPr>
          <p:cNvSpPr txBox="1"/>
          <p:nvPr/>
        </p:nvSpPr>
        <p:spPr>
          <a:xfrm>
            <a:off x="7637434" y="1510287"/>
            <a:ext cx="56901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m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73921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4" grpId="0"/>
      <p:bldP spid="15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1" y="-227"/>
            <a:ext cx="9144001" cy="740664"/>
          </a:xfrm>
        </p:spPr>
        <p:txBody>
          <a:bodyPr>
            <a:noAutofit/>
          </a:bodyPr>
          <a:lstStyle/>
          <a:p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דוגמא לבעיה שלא ניתן לפתור...</a:t>
            </a:r>
          </a:p>
        </p:txBody>
      </p:sp>
      <p:sp>
        <p:nvSpPr>
          <p:cNvPr id="7" name="חץ: ימינה 6">
            <a:extLst>
              <a:ext uri="{FF2B5EF4-FFF2-40B4-BE49-F238E27FC236}">
                <a16:creationId xmlns:a16="http://schemas.microsoft.com/office/drawing/2014/main" id="{FC3D1486-F99E-443B-8E0F-74966A74AD24}"/>
              </a:ext>
            </a:extLst>
          </p:cNvPr>
          <p:cNvSpPr/>
          <p:nvPr/>
        </p:nvSpPr>
        <p:spPr>
          <a:xfrm>
            <a:off x="611784" y="4365104"/>
            <a:ext cx="105244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2E2034-3680-421E-ADF5-4262FCEE38E6}"/>
              </a:ext>
            </a:extLst>
          </p:cNvPr>
          <p:cNvSpPr txBox="1"/>
          <p:nvPr/>
        </p:nvSpPr>
        <p:spPr>
          <a:xfrm>
            <a:off x="1810888" y="4255349"/>
            <a:ext cx="6649544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 = num1++ &gt; num2++ ? num1++ : num2++;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A89ADB-093E-43B6-86A5-D4615B62B176}"/>
              </a:ext>
            </a:extLst>
          </p:cNvPr>
          <p:cNvSpPr txBox="1"/>
          <p:nvPr/>
        </p:nvSpPr>
        <p:spPr>
          <a:xfrm>
            <a:off x="359369" y="4038344"/>
            <a:ext cx="13048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מוחלף ב...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09FE4-089E-4406-8D69-C25F7AA30964}"/>
              </a:ext>
            </a:extLst>
          </p:cNvPr>
          <p:cNvSpPr txBox="1"/>
          <p:nvPr/>
        </p:nvSpPr>
        <p:spPr>
          <a:xfrm>
            <a:off x="2103022" y="5547832"/>
            <a:ext cx="4824536" cy="523220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num1=3 num2=5 m=4</a:t>
            </a:r>
            <a:endParaRPr lang="he-IL" sz="2800" dirty="0">
              <a:solidFill>
                <a:schemeClr val="bg1"/>
              </a:solidFill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D1E8019E-92EB-428B-950F-1A6427BCAC8E}"/>
              </a:ext>
            </a:extLst>
          </p:cNvPr>
          <p:cNvSpPr/>
          <p:nvPr/>
        </p:nvSpPr>
        <p:spPr>
          <a:xfrm>
            <a:off x="107504" y="548680"/>
            <a:ext cx="84247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F008A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a,b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a&gt;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b?a:b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num1, num2, m;</a:t>
            </a:r>
          </a:p>
          <a:p>
            <a:pPr lvl="1" algn="l" rtl="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"Enter two numbers\n"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 rtl="0"/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scanf(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"%d%d"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, &amp;num1, &amp;num2);</a:t>
            </a:r>
          </a:p>
          <a:p>
            <a:pPr lvl="1" algn="l" rtl="0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 = </a:t>
            </a:r>
            <a:r>
              <a:rPr lang="en-US" sz="2400" dirty="0">
                <a:solidFill>
                  <a:srgbClr val="6F008A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num2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 rtl="0"/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"num1=%d num2=%d m=%d\n"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,num1,num2,m);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B85EC1-7783-4903-8F4A-B64E176F2926}"/>
              </a:ext>
            </a:extLst>
          </p:cNvPr>
          <p:cNvSpPr txBox="1"/>
          <p:nvPr/>
        </p:nvSpPr>
        <p:spPr>
          <a:xfrm>
            <a:off x="4515290" y="1277923"/>
            <a:ext cx="512140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2</a:t>
            </a:r>
            <a:endParaRPr lang="he-IL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CCBD9B-90D8-4871-BA03-A102613F0EB4}"/>
              </a:ext>
            </a:extLst>
          </p:cNvPr>
          <p:cNvSpPr txBox="1"/>
          <p:nvPr/>
        </p:nvSpPr>
        <p:spPr>
          <a:xfrm>
            <a:off x="3515262" y="1277923"/>
            <a:ext cx="104254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num1</a:t>
            </a:r>
            <a:endParaRPr lang="he-IL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3351A7-5CB2-440E-8FC7-D0EA0599BF48}"/>
              </a:ext>
            </a:extLst>
          </p:cNvPr>
          <p:cNvSpPr txBox="1"/>
          <p:nvPr/>
        </p:nvSpPr>
        <p:spPr>
          <a:xfrm>
            <a:off x="6512704" y="1277923"/>
            <a:ext cx="665614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3</a:t>
            </a:r>
            <a:endParaRPr lang="he-IL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F6E12D-B3BA-4928-ACFD-23B5D59D4012}"/>
              </a:ext>
            </a:extLst>
          </p:cNvPr>
          <p:cNvSpPr txBox="1"/>
          <p:nvPr/>
        </p:nvSpPr>
        <p:spPr>
          <a:xfrm>
            <a:off x="5410714" y="1277923"/>
            <a:ext cx="11411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num2</a:t>
            </a:r>
            <a:endParaRPr lang="he-IL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778930-7C9B-4D89-B808-783B4AF51E10}"/>
              </a:ext>
            </a:extLst>
          </p:cNvPr>
          <p:cNvSpPr txBox="1"/>
          <p:nvPr/>
        </p:nvSpPr>
        <p:spPr>
          <a:xfrm>
            <a:off x="8193120" y="1277923"/>
            <a:ext cx="665614" cy="52322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4</a:t>
            </a:r>
            <a:endParaRPr lang="he-IL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085439-E6CF-4230-9F54-4C4F4DA637FA}"/>
              </a:ext>
            </a:extLst>
          </p:cNvPr>
          <p:cNvSpPr txBox="1"/>
          <p:nvPr/>
        </p:nvSpPr>
        <p:spPr>
          <a:xfrm>
            <a:off x="7623244" y="1277923"/>
            <a:ext cx="56901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m</a:t>
            </a:r>
            <a:endParaRPr lang="he-IL" sz="2800" dirty="0"/>
          </a:p>
        </p:txBody>
      </p:sp>
      <p:sp>
        <p:nvSpPr>
          <p:cNvPr id="16" name="תרשים זרימה: צומת מסכם 15">
            <a:extLst>
              <a:ext uri="{FF2B5EF4-FFF2-40B4-BE49-F238E27FC236}">
                <a16:creationId xmlns:a16="http://schemas.microsoft.com/office/drawing/2014/main" id="{C8469526-47B4-4C07-BC02-E52F6A036A1F}"/>
              </a:ext>
            </a:extLst>
          </p:cNvPr>
          <p:cNvSpPr/>
          <p:nvPr/>
        </p:nvSpPr>
        <p:spPr>
          <a:xfrm>
            <a:off x="4515290" y="1277923"/>
            <a:ext cx="512140" cy="523220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F11655-04B7-4314-998C-6953EAB7BB46}"/>
              </a:ext>
            </a:extLst>
          </p:cNvPr>
          <p:cNvSpPr txBox="1"/>
          <p:nvPr/>
        </p:nvSpPr>
        <p:spPr>
          <a:xfrm>
            <a:off x="4515290" y="1816353"/>
            <a:ext cx="512140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3</a:t>
            </a:r>
            <a:endParaRPr lang="he-IL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319537-B7E3-4D8B-82FE-F5D8A66FBF30}"/>
              </a:ext>
            </a:extLst>
          </p:cNvPr>
          <p:cNvSpPr txBox="1"/>
          <p:nvPr/>
        </p:nvSpPr>
        <p:spPr>
          <a:xfrm>
            <a:off x="6509592" y="1820788"/>
            <a:ext cx="665614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4</a:t>
            </a:r>
            <a:endParaRPr lang="he-IL" sz="2800" dirty="0"/>
          </a:p>
        </p:txBody>
      </p:sp>
      <p:sp>
        <p:nvSpPr>
          <p:cNvPr id="21" name="תרשים זרימה: צומת מסכם 20">
            <a:extLst>
              <a:ext uri="{FF2B5EF4-FFF2-40B4-BE49-F238E27FC236}">
                <a16:creationId xmlns:a16="http://schemas.microsoft.com/office/drawing/2014/main" id="{70E980B5-C612-4374-A268-AD373E7B7D81}"/>
              </a:ext>
            </a:extLst>
          </p:cNvPr>
          <p:cNvSpPr/>
          <p:nvPr/>
        </p:nvSpPr>
        <p:spPr>
          <a:xfrm>
            <a:off x="6586329" y="1277923"/>
            <a:ext cx="512140" cy="523220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תרשים זרימה: צומת מסכם 21">
            <a:extLst>
              <a:ext uri="{FF2B5EF4-FFF2-40B4-BE49-F238E27FC236}">
                <a16:creationId xmlns:a16="http://schemas.microsoft.com/office/drawing/2014/main" id="{44AF8643-D115-47C3-BED8-13091B156BC9}"/>
              </a:ext>
            </a:extLst>
          </p:cNvPr>
          <p:cNvSpPr/>
          <p:nvPr/>
        </p:nvSpPr>
        <p:spPr>
          <a:xfrm>
            <a:off x="6576126" y="1816353"/>
            <a:ext cx="512140" cy="523220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C70266-5DF9-4F12-9993-15070AE3C826}"/>
              </a:ext>
            </a:extLst>
          </p:cNvPr>
          <p:cNvSpPr txBox="1"/>
          <p:nvPr/>
        </p:nvSpPr>
        <p:spPr>
          <a:xfrm>
            <a:off x="6499389" y="2339573"/>
            <a:ext cx="665614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5</a:t>
            </a:r>
            <a:endParaRPr lang="he-IL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405F2C-11B1-4F89-AFDA-C759F8BC050B}"/>
              </a:ext>
            </a:extLst>
          </p:cNvPr>
          <p:cNvSpPr txBox="1"/>
          <p:nvPr/>
        </p:nvSpPr>
        <p:spPr>
          <a:xfrm>
            <a:off x="2627784" y="6214662"/>
            <a:ext cx="38884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הפלט הזה לא תקין!! יש בעיה</a:t>
            </a:r>
          </a:p>
        </p:txBody>
      </p:sp>
    </p:spTree>
    <p:extLst>
      <p:ext uri="{BB962C8B-B14F-4D97-AF65-F5344CB8AC3E}">
        <p14:creationId xmlns:p14="http://schemas.microsoft.com/office/powerpoint/2010/main" val="246143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4" grpId="0"/>
      <p:bldP spid="15" grpId="0" animBg="1"/>
      <p:bldP spid="17" grpId="0"/>
      <p:bldP spid="16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1" y="-227"/>
            <a:ext cx="9144001" cy="740664"/>
          </a:xfrm>
        </p:spPr>
        <p:txBody>
          <a:bodyPr>
            <a:noAutofit/>
          </a:bodyPr>
          <a:lstStyle/>
          <a:p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דוגמא 1 - פונקציות מאקרו שהופיעו במבחני </a:t>
            </a:r>
            <a:r>
              <a:rPr lang="he-IL" sz="3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מה"ט</a:t>
            </a:r>
            <a:endParaRPr lang="he-IL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D1E8019E-92EB-428B-950F-1A6427BCAC8E}"/>
              </a:ext>
            </a:extLst>
          </p:cNvPr>
          <p:cNvSpPr/>
          <p:nvPr/>
        </p:nvSpPr>
        <p:spPr>
          <a:xfrm>
            <a:off x="53751" y="2459662"/>
            <a:ext cx="90364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num1=1, num2=2, num3;</a:t>
            </a: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f1(num1);</a:t>
            </a: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f2(num1,num2);</a:t>
            </a: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f3(num1,num2,num3);</a:t>
            </a:r>
          </a:p>
          <a:p>
            <a:pPr lvl="1" algn="l" rtl="0"/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"num1=%d num2=%d num3=%d"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,num1,num2,num3);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/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85DACA3C-6375-415B-9E66-C3977ABFF659}"/>
              </a:ext>
            </a:extLst>
          </p:cNvPr>
          <p:cNvSpPr txBox="1"/>
          <p:nvPr/>
        </p:nvSpPr>
        <p:spPr>
          <a:xfrm>
            <a:off x="83839" y="5733256"/>
            <a:ext cx="8748719" cy="10338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  <a:tabLst>
                <a:tab pos="4648200" algn="l"/>
              </a:tabLst>
            </a:pPr>
            <a:r>
              <a:rPr lang="he-IL" sz="2400" dirty="0">
                <a:solidFill>
                  <a:srgbClr val="222222"/>
                </a:solidFill>
                <a:latin typeface="Arial" panose="020B0604020202020204" pitchFamily="34" charset="0"/>
              </a:rPr>
              <a:t>א. כיצד תיראה התוכנית לאחר שעברה עיבוד ע"י ה-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preprocessor</a:t>
            </a:r>
            <a:r>
              <a:rPr lang="he-IL" sz="2400" dirty="0">
                <a:solidFill>
                  <a:srgbClr val="222222"/>
                </a:solidFill>
                <a:latin typeface="Arial" panose="020B0604020202020204" pitchFamily="34" charset="0"/>
              </a:rPr>
              <a:t>?</a:t>
            </a:r>
          </a:p>
          <a:p>
            <a:pPr marL="457200">
              <a:lnSpc>
                <a:spcPct val="115000"/>
              </a:lnSpc>
              <a:spcAft>
                <a:spcPts val="1000"/>
              </a:spcAft>
              <a:tabLst>
                <a:tab pos="4648200" algn="l"/>
              </a:tabLst>
            </a:pPr>
            <a:r>
              <a:rPr lang="he-IL" sz="2400" dirty="0">
                <a:solidFill>
                  <a:srgbClr val="222222"/>
                </a:solidFill>
                <a:latin typeface="Arial" panose="020B0604020202020204" pitchFamily="34" charset="0"/>
              </a:rPr>
              <a:t>ב. מה יהיה פלט התוכנית? נמק בעזרת טבלת מעקב.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04C343AF-5787-45F9-B6B3-F8DD34013ED3}"/>
              </a:ext>
            </a:extLst>
          </p:cNvPr>
          <p:cNvSpPr/>
          <p:nvPr/>
        </p:nvSpPr>
        <p:spPr>
          <a:xfrm>
            <a:off x="25921" y="1259333"/>
            <a:ext cx="5544616" cy="12003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it-IT" sz="2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>
                <a:solidFill>
                  <a:srgbClr val="6F008A"/>
                </a:solidFill>
                <a:latin typeface="Consolas" panose="020B0609020204030204" pitchFamily="49" charset="0"/>
              </a:rPr>
              <a:t>f1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(x) x=x&lt;&lt;1;</a:t>
            </a:r>
          </a:p>
          <a:p>
            <a:pPr algn="l" rtl="0"/>
            <a:r>
              <a:rPr lang="es-ES" sz="2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400" dirty="0">
                <a:solidFill>
                  <a:srgbClr val="6F008A"/>
                </a:solidFill>
                <a:latin typeface="Consolas" panose="020B0609020204030204" pitchFamily="49" charset="0"/>
              </a:rPr>
              <a:t>f2</a:t>
            </a: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(x,y) x=x&lt;&lt;y;</a:t>
            </a:r>
          </a:p>
          <a:p>
            <a:pPr algn="l" rtl="0"/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F008A"/>
                </a:solidFill>
                <a:latin typeface="Consolas" panose="020B0609020204030204" pitchFamily="49" charset="0"/>
              </a:rPr>
              <a:t>f3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(x, y, z) z = x &lt;&lt; y;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65207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1" y="-227"/>
            <a:ext cx="9144001" cy="740664"/>
          </a:xfrm>
        </p:spPr>
        <p:txBody>
          <a:bodyPr>
            <a:noAutofit/>
          </a:bodyPr>
          <a:lstStyle/>
          <a:p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דוגמא 2 - פונקציות מאקרו שהופיעו במבחני </a:t>
            </a:r>
            <a:r>
              <a:rPr lang="he-IL" sz="3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מה"ט</a:t>
            </a:r>
            <a:endParaRPr lang="he-IL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D1E8019E-92EB-428B-950F-1A6427BCAC8E}"/>
              </a:ext>
            </a:extLst>
          </p:cNvPr>
          <p:cNvSpPr/>
          <p:nvPr/>
        </p:nvSpPr>
        <p:spPr>
          <a:xfrm>
            <a:off x="53751" y="1844824"/>
            <a:ext cx="90364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num1=12, num2=5, num3;</a:t>
            </a: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num3 = f(num1);</a:t>
            </a:r>
          </a:p>
          <a:p>
            <a:pPr lvl="1" algn="l" rtl="0"/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n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um3=%d\n"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,num3);</a:t>
            </a:r>
          </a:p>
          <a:p>
            <a:pPr lvl="1" algn="l" rtl="0"/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num3 = f(num2);</a:t>
            </a:r>
          </a:p>
          <a:p>
            <a:pPr lvl="1" algn="l" rtl="0"/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n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um3=%d\n"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,num3);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04C343AF-5787-45F9-B6B3-F8DD34013ED3}"/>
              </a:ext>
            </a:extLst>
          </p:cNvPr>
          <p:cNvSpPr/>
          <p:nvPr/>
        </p:nvSpPr>
        <p:spPr>
          <a:xfrm>
            <a:off x="25921" y="1259333"/>
            <a:ext cx="3321943" cy="4616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it-IT" sz="2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>
                <a:solidFill>
                  <a:srgbClr val="6F008A"/>
                </a:solidFill>
                <a:latin typeface="Consolas" panose="020B0609020204030204" pitchFamily="49" charset="0"/>
              </a:rPr>
              <a:t>f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(x) x/3*3</a:t>
            </a:r>
            <a:endParaRPr lang="he-IL" sz="2400" dirty="0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B16779C5-2BE9-4A1D-A303-BA0D2A5D7205}"/>
              </a:ext>
            </a:extLst>
          </p:cNvPr>
          <p:cNvSpPr txBox="1"/>
          <p:nvPr/>
        </p:nvSpPr>
        <p:spPr>
          <a:xfrm>
            <a:off x="197641" y="5081730"/>
            <a:ext cx="8748719" cy="10338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  <a:tabLst>
                <a:tab pos="4648200" algn="l"/>
              </a:tabLst>
            </a:pPr>
            <a:r>
              <a:rPr lang="he-IL" sz="2400" dirty="0">
                <a:solidFill>
                  <a:srgbClr val="222222"/>
                </a:solidFill>
                <a:latin typeface="Arial" panose="020B0604020202020204" pitchFamily="34" charset="0"/>
              </a:rPr>
              <a:t>א. כיצד תיראה התוכנית לאחר שעברה עיבוד ע"י ה-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preprocessor</a:t>
            </a:r>
            <a:r>
              <a:rPr lang="he-IL" sz="2400" dirty="0">
                <a:solidFill>
                  <a:srgbClr val="222222"/>
                </a:solidFill>
                <a:latin typeface="Arial" panose="020B0604020202020204" pitchFamily="34" charset="0"/>
              </a:rPr>
              <a:t>?</a:t>
            </a:r>
          </a:p>
          <a:p>
            <a:pPr marL="457200">
              <a:lnSpc>
                <a:spcPct val="115000"/>
              </a:lnSpc>
              <a:spcAft>
                <a:spcPts val="1000"/>
              </a:spcAft>
              <a:tabLst>
                <a:tab pos="4648200" algn="l"/>
              </a:tabLst>
            </a:pPr>
            <a:r>
              <a:rPr lang="he-IL" sz="2400" dirty="0">
                <a:solidFill>
                  <a:srgbClr val="222222"/>
                </a:solidFill>
                <a:latin typeface="Arial" panose="020B0604020202020204" pitchFamily="34" charset="0"/>
              </a:rPr>
              <a:t>ב. מה יהיה פלט התוכנית? נמק בעזרת טבלת מעקב.</a:t>
            </a:r>
          </a:p>
        </p:txBody>
      </p:sp>
    </p:spTree>
    <p:extLst>
      <p:ext uri="{BB962C8B-B14F-4D97-AF65-F5344CB8AC3E}">
        <p14:creationId xmlns:p14="http://schemas.microsoft.com/office/powerpoint/2010/main" val="160497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6544</TotalTime>
  <Words>723</Words>
  <Application>Microsoft Office PowerPoint</Application>
  <PresentationFormat>‫הצגה על המסך (4:3)</PresentationFormat>
  <Paragraphs>139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4" baseType="lpstr">
      <vt:lpstr>Arial</vt:lpstr>
      <vt:lpstr>Calibri</vt:lpstr>
      <vt:lpstr>Consolas</vt:lpstr>
      <vt:lpstr>ערכת נושא Office</vt:lpstr>
      <vt:lpstr>ה- preprocessor (קדם מעבד)</vt:lpstr>
      <vt:lpstr>הגדרת פונקציית מאקרו</vt:lpstr>
      <vt:lpstr>פונקציית מאקרו – דוגמא 1</vt:lpstr>
      <vt:lpstr>פונקציית מאקרו – דוגמא לבעיה</vt:lpstr>
      <vt:lpstr>פתרון לבעיה</vt:lpstr>
      <vt:lpstr>דוגמא 2</vt:lpstr>
      <vt:lpstr>דוגמא לבעיה שלא ניתן לפתור...</vt:lpstr>
      <vt:lpstr>דוגמא 1 - פונקציות מאקרו שהופיעו במבחני מה"ט</vt:lpstr>
      <vt:lpstr>דוגמא 2 - פונקציות מאקרו שהופיעו במבחני מה"ט</vt:lpstr>
      <vt:lpstr>דוגמא 3 - פונקציות מאקרו שהופיעו במבחני מה"ט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אניטה אולמן</cp:lastModifiedBy>
  <cp:revision>469</cp:revision>
  <dcterms:created xsi:type="dcterms:W3CDTF">2018-02-18T20:21:23Z</dcterms:created>
  <dcterms:modified xsi:type="dcterms:W3CDTF">2019-05-29T13:55:25Z</dcterms:modified>
</cp:coreProperties>
</file>