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81" d="100"/>
          <a:sy n="81" d="100"/>
        </p:scale>
        <p:origin x="94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י"ב/שבט/תשע"ט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י"ב/שבט/תשע"ט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י"ב/שבט/תשע"ט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t>י"ב/שבט/תשע"ט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>
                <a:solidFill>
                  <a:srgbClr val="0070C0"/>
                </a:solidFill>
                <a:cs typeface="+mn-cs"/>
              </a:rPr>
              <a:t>מה</a:t>
            </a:r>
            <a:r>
              <a:rPr lang="he-IL" dirty="0"/>
              <a:t> 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57158" y="1428736"/>
            <a:ext cx="8501121" cy="4929222"/>
          </a:xfrm>
        </p:spPr>
        <p:txBody>
          <a:bodyPr>
            <a:normAutofit fontScale="85000" lnSpcReduction="20000"/>
          </a:bodyPr>
          <a:lstStyle/>
          <a:p>
            <a:r>
              <a:rPr lang="he-IL" sz="3200" dirty="0"/>
              <a:t>הגדרת קבוע בשפת </a:t>
            </a:r>
            <a:r>
              <a:rPr lang="en-US" sz="3200" dirty="0"/>
              <a:t>C</a:t>
            </a:r>
            <a:r>
              <a:rPr lang="he-IL" sz="3200" dirty="0"/>
              <a:t> בעזרת </a:t>
            </a:r>
            <a:r>
              <a:rPr lang="en-US" sz="3200" dirty="0"/>
              <a:t>#define </a:t>
            </a:r>
            <a:r>
              <a:rPr lang="he-IL" sz="3200" dirty="0"/>
              <a:t> </a:t>
            </a:r>
          </a:p>
          <a:p>
            <a:r>
              <a:rPr lang="he-IL" sz="3200" dirty="0"/>
              <a:t>מבוא והצורך במערכים (</a:t>
            </a:r>
            <a:r>
              <a:rPr lang="en-US" sz="3200" dirty="0"/>
              <a:t>arrays</a:t>
            </a:r>
            <a:r>
              <a:rPr lang="he-IL" sz="3200" dirty="0"/>
              <a:t>)</a:t>
            </a:r>
          </a:p>
          <a:p>
            <a:r>
              <a:rPr lang="he-IL" sz="3200" dirty="0"/>
              <a:t>מהו מערך חד מימדי/וקטור?</a:t>
            </a:r>
          </a:p>
          <a:p>
            <a:r>
              <a:rPr lang="he-IL" sz="3200" dirty="0"/>
              <a:t>אינדקס המערך</a:t>
            </a:r>
          </a:p>
          <a:p>
            <a:r>
              <a:rPr lang="he-IL" sz="3200" dirty="0"/>
              <a:t>הגדרת מערך חד מימדי בשפת </a:t>
            </a:r>
            <a:r>
              <a:rPr lang="en-US" sz="3200" dirty="0"/>
              <a:t>C</a:t>
            </a:r>
            <a:endParaRPr lang="he-IL" sz="3200" dirty="0"/>
          </a:p>
          <a:p>
            <a:r>
              <a:rPr lang="he-IL" sz="3200" dirty="0"/>
              <a:t>אתחול מערך בזמן הגדרתו</a:t>
            </a:r>
          </a:p>
          <a:p>
            <a:r>
              <a:rPr lang="he-IL" sz="3200" dirty="0"/>
              <a:t>פנייה לתא במערך (קליטה, הדפסה, השמה, בדיקת ערכו של תא)</a:t>
            </a:r>
          </a:p>
          <a:p>
            <a:r>
              <a:rPr lang="he-IL" sz="3200" dirty="0"/>
              <a:t>קליטת נתונים למערך</a:t>
            </a:r>
          </a:p>
          <a:p>
            <a:r>
              <a:rPr lang="he-IL" sz="3200" dirty="0"/>
              <a:t>הדפסת איברי המערך</a:t>
            </a:r>
          </a:p>
          <a:p>
            <a:r>
              <a:rPr lang="he-IL" sz="3200" dirty="0"/>
              <a:t>השמה לאיברי המערך</a:t>
            </a:r>
          </a:p>
          <a:p>
            <a:r>
              <a:rPr lang="he-IL" sz="3200" dirty="0"/>
              <a:t>חריגה מגבולות המערך</a:t>
            </a:r>
          </a:p>
          <a:p>
            <a:pPr>
              <a:buNone/>
            </a:pPr>
            <a:endParaRPr lang="he-IL" sz="3200" dirty="0"/>
          </a:p>
          <a:p>
            <a:pPr>
              <a:buFont typeface="Wingdings 3" panose="05040102010807070707" pitchFamily="18" charset="2"/>
              <a:buChar char="t"/>
            </a:pP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18416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7166"/>
            <a:ext cx="826150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571876"/>
            <a:ext cx="856610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428604"/>
            <a:ext cx="5857916" cy="343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4214818"/>
            <a:ext cx="5561959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"/>
            <a:ext cx="6215106" cy="214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מלבן 5"/>
          <p:cNvSpPr/>
          <p:nvPr/>
        </p:nvSpPr>
        <p:spPr>
          <a:xfrm>
            <a:off x="1000100" y="2500306"/>
            <a:ext cx="664373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נתון מערך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: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x[6];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x[0]=8;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x[3]=6;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Calibri" pitchFamily="34" charset="0"/>
                <a:ea typeface="Times New Roman" pitchFamily="18" charset="0"/>
                <a:cs typeface="Arial" pitchFamily="34" charset="0"/>
              </a:rPr>
              <a:t>scanf</a:t>
            </a:r>
            <a:r>
              <a:rPr lang="en-US" sz="28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(“%d”, &amp;x[2]);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printf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(“%d”, x[4]);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if (x[0]==6)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if (x[1] &gt; x[2])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x[3] = x[1] + x[2]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x[6]=2;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טעות! </a:t>
            </a:r>
            <a:r>
              <a:rPr kumimoji="0" lang="he-IL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חריגה מגבולות המערך</a:t>
            </a:r>
            <a:endParaRPr kumimoji="0" 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3C95207-5137-43F7-BBFB-105E3D8A1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089" y="244295"/>
            <a:ext cx="57758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קליטת נתונים לכל המערך</a:t>
            </a:r>
            <a:endParaRPr kumimoji="0" lang="en-US" sz="40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B2FEF58-C8EF-4D9D-99C4-6BF7C198E973}"/>
              </a:ext>
            </a:extLst>
          </p:cNvPr>
          <p:cNvSpPr/>
          <p:nvPr/>
        </p:nvSpPr>
        <p:spPr>
          <a:xfrm>
            <a:off x="323528" y="965828"/>
            <a:ext cx="84969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נתון המערך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:int array[6]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(“Enter a number”);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scanf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(“%d”, &amp;array[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0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]);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(“Enter a number”);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scanf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(“%d”, &amp;array[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]);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…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(“Enter a number”);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scanf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(“%d”, &amp;array[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5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]);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55989907-82CB-4DF0-AA0D-21E49BCC2A8C}"/>
              </a:ext>
            </a:extLst>
          </p:cNvPr>
          <p:cNvSpPr/>
          <p:nvPr/>
        </p:nvSpPr>
        <p:spPr>
          <a:xfrm>
            <a:off x="4560743" y="1982494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for(</a:t>
            </a:r>
          </a:p>
        </p:txBody>
      </p:sp>
      <p:sp>
        <p:nvSpPr>
          <p:cNvPr id="2" name="תרשים זרימה: צומת מסכם 1">
            <a:extLst>
              <a:ext uri="{FF2B5EF4-FFF2-40B4-BE49-F238E27FC236}">
                <a16:creationId xmlns:a16="http://schemas.microsoft.com/office/drawing/2014/main" id="{68FBDD1F-8E45-4C91-B0D1-350754347702}"/>
              </a:ext>
            </a:extLst>
          </p:cNvPr>
          <p:cNvSpPr/>
          <p:nvPr/>
        </p:nvSpPr>
        <p:spPr>
          <a:xfrm>
            <a:off x="323528" y="1412776"/>
            <a:ext cx="4104456" cy="4479396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45647ED-E1CC-4387-A6D7-4108A756DD9D}"/>
              </a:ext>
            </a:extLst>
          </p:cNvPr>
          <p:cNvSpPr/>
          <p:nvPr/>
        </p:nvSpPr>
        <p:spPr>
          <a:xfrm>
            <a:off x="5243385" y="1982494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=0;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B0CFE8D7-769A-4159-85EF-A242968D6522}"/>
              </a:ext>
            </a:extLst>
          </p:cNvPr>
          <p:cNvSpPr/>
          <p:nvPr/>
        </p:nvSpPr>
        <p:spPr>
          <a:xfrm>
            <a:off x="6057615" y="1982494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&lt;6;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37953E5E-EA78-4CC8-896F-2C47E2B67320}"/>
              </a:ext>
            </a:extLst>
          </p:cNvPr>
          <p:cNvSpPr/>
          <p:nvPr/>
        </p:nvSpPr>
        <p:spPr>
          <a:xfrm>
            <a:off x="6819489" y="1982494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++)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9F9290B4-570A-46FC-B79E-7E2454774F2B}"/>
              </a:ext>
            </a:extLst>
          </p:cNvPr>
          <p:cNvSpPr/>
          <p:nvPr/>
        </p:nvSpPr>
        <p:spPr>
          <a:xfrm>
            <a:off x="4572000" y="2473933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{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(“Enter a number”);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scanf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(“%d”, &amp;array[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?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]);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6430052-D23C-48D9-8333-EEDDA6019181}"/>
              </a:ext>
            </a:extLst>
          </p:cNvPr>
          <p:cNvSpPr/>
          <p:nvPr/>
        </p:nvSpPr>
        <p:spPr>
          <a:xfrm>
            <a:off x="8090409" y="3352384"/>
            <a:ext cx="91550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]);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9279612-E2BB-4A43-9030-05CA830035E3}"/>
              </a:ext>
            </a:extLst>
          </p:cNvPr>
          <p:cNvSpPr/>
          <p:nvPr/>
        </p:nvSpPr>
        <p:spPr>
          <a:xfrm>
            <a:off x="4560743" y="1982494"/>
            <a:ext cx="4445167" cy="24546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" grpId="0" animBg="1"/>
      <p:bldP spid="9" grpId="0"/>
      <p:bldP spid="10" grpId="0"/>
      <p:bldP spid="11" grpId="0"/>
      <p:bldP spid="8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71480"/>
            <a:ext cx="841962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A009C42D-42E4-48F3-AB7B-CDEAC7379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66967"/>
              </p:ext>
            </p:extLst>
          </p:nvPr>
        </p:nvGraphicFramePr>
        <p:xfrm>
          <a:off x="2768442" y="4930368"/>
          <a:ext cx="3607117" cy="51816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1755789800"/>
                    </a:ext>
                  </a:extLst>
                </a:gridCol>
                <a:gridCol w="571817">
                  <a:extLst>
                    <a:ext uri="{9D8B030D-6E8A-4147-A177-3AD203B41FA5}">
                      <a16:colId xmlns:a16="http://schemas.microsoft.com/office/drawing/2014/main" val="3637537740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601215892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1634828623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233178244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15015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0" dirty="0"/>
                        <a:t>3</a:t>
                      </a:r>
                      <a:endParaRPr lang="he-IL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0" dirty="0"/>
                        <a:t>3</a:t>
                      </a:r>
                      <a:endParaRPr lang="he-IL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0" dirty="0"/>
                        <a:t>3</a:t>
                      </a:r>
                      <a:endParaRPr lang="he-IL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0" dirty="0"/>
                        <a:t>3</a:t>
                      </a:r>
                      <a:endParaRPr lang="he-IL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0" dirty="0"/>
                        <a:t>3</a:t>
                      </a:r>
                      <a:endParaRPr lang="he-IL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0" dirty="0"/>
                        <a:t>3</a:t>
                      </a:r>
                      <a:endParaRPr lang="he-IL" sz="2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5940"/>
                  </a:ext>
                </a:extLst>
              </a:tr>
            </a:tbl>
          </a:graphicData>
        </a:graphic>
      </p:graphicFrame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2650BFF2-617B-4BF5-B2A3-DDA94B60D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735471"/>
              </p:ext>
            </p:extLst>
          </p:nvPr>
        </p:nvGraphicFramePr>
        <p:xfrm>
          <a:off x="2768400" y="5404932"/>
          <a:ext cx="3607200" cy="51816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601200">
                  <a:extLst>
                    <a:ext uri="{9D8B030D-6E8A-4147-A177-3AD203B41FA5}">
                      <a16:colId xmlns:a16="http://schemas.microsoft.com/office/drawing/2014/main" val="1755789800"/>
                    </a:ext>
                  </a:extLst>
                </a:gridCol>
                <a:gridCol w="601200">
                  <a:extLst>
                    <a:ext uri="{9D8B030D-6E8A-4147-A177-3AD203B41FA5}">
                      <a16:colId xmlns:a16="http://schemas.microsoft.com/office/drawing/2014/main" val="3637537740"/>
                    </a:ext>
                  </a:extLst>
                </a:gridCol>
                <a:gridCol w="601200">
                  <a:extLst>
                    <a:ext uri="{9D8B030D-6E8A-4147-A177-3AD203B41FA5}">
                      <a16:colId xmlns:a16="http://schemas.microsoft.com/office/drawing/2014/main" val="601215892"/>
                    </a:ext>
                  </a:extLst>
                </a:gridCol>
                <a:gridCol w="601200">
                  <a:extLst>
                    <a:ext uri="{9D8B030D-6E8A-4147-A177-3AD203B41FA5}">
                      <a16:colId xmlns:a16="http://schemas.microsoft.com/office/drawing/2014/main" val="1634828623"/>
                    </a:ext>
                  </a:extLst>
                </a:gridCol>
                <a:gridCol w="601200">
                  <a:extLst>
                    <a:ext uri="{9D8B030D-6E8A-4147-A177-3AD203B41FA5}">
                      <a16:colId xmlns:a16="http://schemas.microsoft.com/office/drawing/2014/main" val="2233178244"/>
                    </a:ext>
                  </a:extLst>
                </a:gridCol>
                <a:gridCol w="601200">
                  <a:extLst>
                    <a:ext uri="{9D8B030D-6E8A-4147-A177-3AD203B41FA5}">
                      <a16:colId xmlns:a16="http://schemas.microsoft.com/office/drawing/2014/main" val="315015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5</a:t>
                      </a:r>
                      <a:endParaRPr lang="he-IL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4</a:t>
                      </a:r>
                      <a:endParaRPr lang="he-IL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3</a:t>
                      </a:r>
                      <a:endParaRPr lang="he-IL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2</a:t>
                      </a:r>
                      <a:endParaRPr lang="he-IL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1</a:t>
                      </a:r>
                      <a:endParaRPr lang="he-IL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0</a:t>
                      </a:r>
                      <a:endParaRPr lang="he-IL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5940"/>
                  </a:ext>
                </a:extLst>
              </a:tr>
            </a:tbl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5C2AD99B-0872-4FA5-9A4C-A6EB1AD6E009}"/>
              </a:ext>
            </a:extLst>
          </p:cNvPr>
          <p:cNvSpPr/>
          <p:nvPr/>
        </p:nvSpPr>
        <p:spPr>
          <a:xfrm>
            <a:off x="4353694" y="3140968"/>
            <a:ext cx="362322" cy="40957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F56C282-E9ED-4B8B-9573-BAF26B18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268760"/>
            <a:ext cx="6210300" cy="234315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750DE75-050D-4F14-AF0A-988BE0306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837" y="244295"/>
            <a:ext cx="66323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השמת ערך לכל איברי</a:t>
            </a:r>
            <a:r>
              <a:rPr kumimoji="0" lang="he-IL" sz="4000" b="1" i="0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he-IL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המערך</a:t>
            </a:r>
            <a:endParaRPr kumimoji="0" lang="en-US" sz="40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5F212E5-957C-4778-8AAA-3BE66FEF3082}"/>
              </a:ext>
            </a:extLst>
          </p:cNvPr>
          <p:cNvSpPr/>
          <p:nvPr/>
        </p:nvSpPr>
        <p:spPr>
          <a:xfrm>
            <a:off x="1691680" y="4930368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D760CA8D-8472-4885-8686-746F8F40FB79}"/>
              </a:ext>
            </a:extLst>
          </p:cNvPr>
          <p:cNvSpPr/>
          <p:nvPr/>
        </p:nvSpPr>
        <p:spPr>
          <a:xfrm>
            <a:off x="287524" y="620688"/>
            <a:ext cx="8568952" cy="5829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tabLst>
                <a:tab pos="457200" algn="l"/>
              </a:tabLst>
            </a:pPr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כתוב </a:t>
            </a:r>
            <a:r>
              <a:rPr lang="he-IL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תוכנית</a:t>
            </a:r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המגדירה מערך בן 8 מספרים שלמים. </a:t>
            </a:r>
          </a:p>
          <a:p>
            <a:pPr lvl="0">
              <a:lnSpc>
                <a:spcPct val="150000"/>
              </a:lnSpc>
              <a:tabLst>
                <a:tab pos="457200" algn="l"/>
              </a:tabLst>
            </a:pPr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על התוכנית:</a:t>
            </a:r>
            <a:endParaRPr lang="en-U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cs"/>
              <a:buAutoNum type="hebrew2Minus"/>
              <a:tabLst>
                <a:tab pos="914400" algn="l"/>
              </a:tabLst>
            </a:pPr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לקלוט נתונים לתוך המערך</a:t>
            </a:r>
            <a:endParaRPr lang="en-U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cs"/>
              <a:buAutoNum type="hebrew2Minus"/>
              <a:tabLst>
                <a:tab pos="914400" algn="l"/>
              </a:tabLst>
            </a:pPr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להציג את כל איברי המערך בהתאם לסדר קליטתם</a:t>
            </a:r>
            <a:endParaRPr lang="en-U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cs"/>
              <a:buAutoNum type="hebrew2Minus"/>
              <a:tabLst>
                <a:tab pos="914400" algn="l"/>
              </a:tabLst>
            </a:pPr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להציג אך ורק את איברי המערך שערכם זוגי</a:t>
            </a:r>
            <a:endParaRPr lang="en-U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cs"/>
              <a:buAutoNum type="hebrew2Minus"/>
              <a:tabLst>
                <a:tab pos="914400" algn="l"/>
              </a:tabLst>
            </a:pPr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להציג אך ורק את איברי המערך החיוביים</a:t>
            </a:r>
            <a:endParaRPr lang="en-U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cs"/>
              <a:buAutoNum type="hebrew2Minus"/>
              <a:tabLst>
                <a:tab pos="914400" algn="l"/>
              </a:tabLst>
            </a:pPr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להציג את כל איברי המערך בסדר הפוך לסדר קליטתם</a:t>
            </a:r>
            <a:endParaRPr lang="en-U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cs"/>
              <a:buAutoNum type="hebrew2Minus"/>
              <a:tabLst>
                <a:tab pos="914400" algn="l"/>
              </a:tabLst>
            </a:pPr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לשים בתא הראשון של המערך את הערך 5 ובתא האחרון את הערך 100</a:t>
            </a:r>
            <a:endParaRPr lang="en-U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2EC45B-F5CE-410B-AD03-76E488944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29" y="53888"/>
            <a:ext cx="52149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תרגיל דוגמא 1</a:t>
            </a:r>
            <a:endParaRPr kumimoji="0" lang="en-US" sz="40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94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D760CA8D-8472-4885-8686-746F8F40FB79}"/>
              </a:ext>
            </a:extLst>
          </p:cNvPr>
          <p:cNvSpPr/>
          <p:nvPr/>
        </p:nvSpPr>
        <p:spPr>
          <a:xfrm>
            <a:off x="287524" y="1124744"/>
            <a:ext cx="8568952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457200" algn="l"/>
              </a:tabLst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כתוב </a:t>
            </a:r>
            <a:r>
              <a:rPr lang="he-IL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תוכנית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המגדירה מערך בן 6 מספרים שלמים. הגדר את גודל המערך כקבוע בעזרת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#define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800100" lvl="1" indent="-342900" algn="just">
              <a:lnSpc>
                <a:spcPct val="150000"/>
              </a:lnSpc>
              <a:buFont typeface="+mj-cs"/>
              <a:buAutoNum type="hebrew2Minus"/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קלוט ערכים למערך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800100" lvl="1" indent="-342900" algn="just">
              <a:lnSpc>
                <a:spcPct val="150000"/>
              </a:lnSpc>
              <a:buFont typeface="+mj-cs"/>
              <a:buAutoNum type="hebrew2Minus"/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הצג את המספרים הנמצאים </a:t>
            </a:r>
            <a:r>
              <a:rPr lang="he-IL" sz="28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במקומות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הזוגיים במערך</a:t>
            </a:r>
          </a:p>
          <a:p>
            <a:pPr marL="800100" lvl="1" indent="-342900" algn="just">
              <a:lnSpc>
                <a:spcPct val="150000"/>
              </a:lnSpc>
              <a:buFont typeface="+mj-cs"/>
              <a:buAutoNum type="hebrew2Minus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800100" lvl="1" indent="-342900" algn="just">
              <a:buFont typeface="+mj-cs"/>
              <a:buAutoNum type="hebrew2Minus"/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הצג את מספרם הסידורי/אינדקס של אברי המערך שערכם שלילי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2EC45B-F5CE-410B-AD03-76E488944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29" y="53888"/>
            <a:ext cx="52149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תרגיל דוגמא 2</a:t>
            </a:r>
            <a:endParaRPr kumimoji="0" lang="en-US" sz="40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5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D760CA8D-8472-4885-8686-746F8F40FB79}"/>
              </a:ext>
            </a:extLst>
          </p:cNvPr>
          <p:cNvSpPr/>
          <p:nvPr/>
        </p:nvSpPr>
        <p:spPr>
          <a:xfrm>
            <a:off x="287524" y="1124744"/>
            <a:ext cx="8568952" cy="1307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457200" algn="l"/>
              </a:tabLst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כתוב </a:t>
            </a:r>
            <a:r>
              <a:rPr lang="he-IL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תוכנית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המגדירה מערך של 8 תווים, קולטת לתוכו תווים ומציגה רק את </a:t>
            </a:r>
            <a:r>
              <a:rPr lang="he-IL" sz="28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האותיות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שבמערך.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2EC45B-F5CE-410B-AD03-76E488944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29" y="53888"/>
            <a:ext cx="52149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תרגיל דוגמא 3</a:t>
            </a:r>
            <a:endParaRPr kumimoji="0" lang="en-US" sz="40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37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646966"/>
            <a:ext cx="7643866" cy="5989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מלבן מעוגל 1"/>
          <p:cNvSpPr/>
          <p:nvPr/>
        </p:nvSpPr>
        <p:spPr>
          <a:xfrm>
            <a:off x="796804" y="695035"/>
            <a:ext cx="2592288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מעוגל 2"/>
          <p:cNvSpPr/>
          <p:nvPr/>
        </p:nvSpPr>
        <p:spPr>
          <a:xfrm>
            <a:off x="4149653" y="3863387"/>
            <a:ext cx="288032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הגדרת קבוע בעזרת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define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1988840"/>
            <a:ext cx="3744416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600" b="1" dirty="0">
                <a:solidFill>
                  <a:srgbClr val="0070C0"/>
                </a:solidFill>
              </a:rPr>
              <a:t>#define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N</a:t>
            </a:r>
            <a:r>
              <a:rPr lang="en-US" sz="3600" dirty="0"/>
              <a:t>  4</a:t>
            </a:r>
          </a:p>
          <a:p>
            <a:pPr algn="l" rtl="0"/>
            <a:r>
              <a:rPr lang="en-US" sz="3600" b="1" dirty="0">
                <a:solidFill>
                  <a:srgbClr val="0070C0"/>
                </a:solidFill>
              </a:rPr>
              <a:t>#define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rgbClr val="7030A0"/>
                </a:solidFill>
              </a:rPr>
              <a:t>Kaful</a:t>
            </a:r>
            <a:r>
              <a:rPr lang="en-US" sz="3600" dirty="0"/>
              <a:t>  2*</a:t>
            </a:r>
            <a:r>
              <a:rPr lang="en-US" sz="3600" b="1" dirty="0">
                <a:solidFill>
                  <a:srgbClr val="7030A0"/>
                </a:solidFill>
              </a:rPr>
              <a:t>N</a:t>
            </a:r>
          </a:p>
          <a:p>
            <a:pPr algn="l" rtl="0"/>
            <a:r>
              <a:rPr lang="en-US" sz="3600" b="1" dirty="0">
                <a:solidFill>
                  <a:srgbClr val="0070C0"/>
                </a:solidFill>
              </a:rPr>
              <a:t>#define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num</a:t>
            </a:r>
            <a:r>
              <a:rPr lang="en-US" sz="3600" dirty="0"/>
              <a:t>  10</a:t>
            </a:r>
          </a:p>
          <a:p>
            <a:pPr algn="l" rtl="0"/>
            <a:r>
              <a:rPr lang="en-US" sz="3600" b="1" dirty="0">
                <a:solidFill>
                  <a:srgbClr val="0070C0"/>
                </a:solidFill>
              </a:rPr>
              <a:t>#define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PI</a:t>
            </a:r>
            <a:r>
              <a:rPr lang="en-US" sz="3600" dirty="0"/>
              <a:t>  3.14</a:t>
            </a:r>
          </a:p>
          <a:p>
            <a:pPr algn="l" rtl="0"/>
            <a:r>
              <a:rPr lang="en-US" sz="3600" b="1" dirty="0">
                <a:solidFill>
                  <a:srgbClr val="0070C0"/>
                </a:solidFill>
              </a:rPr>
              <a:t>#define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OT_A  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‘A’</a:t>
            </a:r>
            <a:endParaRPr lang="he-IL" sz="3600" dirty="0"/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88387" y="18864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דוגמאות נוספות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72" y="785794"/>
            <a:ext cx="8118496" cy="507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מלבן מעוגל 1"/>
          <p:cNvSpPr/>
          <p:nvPr/>
        </p:nvSpPr>
        <p:spPr>
          <a:xfrm>
            <a:off x="684272" y="1124744"/>
            <a:ext cx="1871504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sp>
        <p:nvSpPr>
          <p:cNvPr id="3" name="מלבן מעוגל 2"/>
          <p:cNvSpPr/>
          <p:nvPr/>
        </p:nvSpPr>
        <p:spPr>
          <a:xfrm>
            <a:off x="2555776" y="2852936"/>
            <a:ext cx="792088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sp>
        <p:nvSpPr>
          <p:cNvPr id="4" name="מלבן מעוגל 3"/>
          <p:cNvSpPr/>
          <p:nvPr/>
        </p:nvSpPr>
        <p:spPr>
          <a:xfrm>
            <a:off x="6084168" y="5013176"/>
            <a:ext cx="1944216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00042"/>
            <a:ext cx="850606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00034" y="5072074"/>
            <a:ext cx="821537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>
                <a:solidFill>
                  <a:srgbClr val="0070C0"/>
                </a:solidFill>
              </a:rPr>
              <a:t>האם ניתן להוסיף קטע תוכנית שמדפיס את הציונים שגדולים מהממוצע?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72" y="785794"/>
            <a:ext cx="8118496" cy="507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663809" y="2000240"/>
            <a:ext cx="78163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3200" dirty="0"/>
              <a:t>אם משתנה הוא מן "תיבה" שניתן לשים בה ערך,</a:t>
            </a:r>
          </a:p>
          <a:p>
            <a:pPr algn="ctr"/>
            <a:endParaRPr lang="he-IL" sz="3200" dirty="0"/>
          </a:p>
          <a:p>
            <a:pPr algn="ctr"/>
            <a:r>
              <a:rPr lang="en-US" sz="3200" dirty="0"/>
              <a:t>int num; </a:t>
            </a:r>
            <a:endParaRPr lang="he-IL" sz="3200" dirty="0"/>
          </a:p>
          <a:p>
            <a:pPr algn="ctr"/>
            <a:endParaRPr lang="he-IL" sz="3200" dirty="0"/>
          </a:p>
          <a:p>
            <a:r>
              <a:rPr lang="he-IL" sz="3200" dirty="0"/>
              <a:t>מערך הוא "שורת תיבות" בעלת שם מזהה אחד, שניתן לשים בה מספר ערכים.</a:t>
            </a:r>
          </a:p>
          <a:p>
            <a:r>
              <a:rPr lang="he-IL" sz="3200" dirty="0"/>
              <a:t>לכל תאי המערך טיפוס נתונים זהה.</a:t>
            </a: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1964529" y="928670"/>
            <a:ext cx="52149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מערכים – </a:t>
            </a:r>
            <a:r>
              <a:rPr kumimoji="0" lang="en-US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Arrays</a:t>
            </a:r>
            <a:endParaRPr kumimoji="0" lang="en-US" sz="40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5206" y="5562104"/>
            <a:ext cx="6013587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מלבן 5"/>
          <p:cNvSpPr/>
          <p:nvPr/>
        </p:nvSpPr>
        <p:spPr>
          <a:xfrm>
            <a:off x="5436096" y="2928934"/>
            <a:ext cx="1000132" cy="6429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>
                <a:solidFill>
                  <a:schemeClr val="tx1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579" y="2143116"/>
            <a:ext cx="8668842" cy="2077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64529" y="928670"/>
            <a:ext cx="52149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אינדקס במערך</a:t>
            </a:r>
            <a:endParaRPr kumimoji="0" lang="en-US" sz="40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5224AC-506C-4966-A5E2-CD656D31CE40}"/>
              </a:ext>
            </a:extLst>
          </p:cNvPr>
          <p:cNvSpPr txBox="1"/>
          <p:nvPr/>
        </p:nvSpPr>
        <p:spPr>
          <a:xfrm>
            <a:off x="179512" y="2959221"/>
            <a:ext cx="8155694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דוגמאות: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x[9];</a:t>
            </a:r>
          </a:p>
          <a:p>
            <a:pPr algn="l" rtl="0"/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array[10];</a:t>
            </a:r>
          </a:p>
          <a:p>
            <a:pPr algn="l" rtl="0"/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f[15];</a:t>
            </a:r>
          </a:p>
          <a:p>
            <a:pPr algn="l" rtl="0"/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y[100];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7D2FC81E-11EA-4680-AB29-E35B8FB1B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3" y="1412776"/>
            <a:ext cx="7419975" cy="10858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2F00A76-C955-410A-B8E7-4C859E2C8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29" y="244295"/>
            <a:ext cx="52149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הגדרת מערך בשפת </a:t>
            </a:r>
            <a:r>
              <a:rPr kumimoji="0" lang="en-US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C</a:t>
            </a:r>
            <a:endParaRPr kumimoji="0" lang="en-US" sz="40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A240E668-99A4-4014-818C-022D0EC15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024654"/>
              </p:ext>
            </p:extLst>
          </p:nvPr>
        </p:nvGraphicFramePr>
        <p:xfrm>
          <a:off x="4778784" y="3550364"/>
          <a:ext cx="3600000" cy="3708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400000">
                  <a:extLst>
                    <a:ext uri="{9D8B030D-6E8A-4147-A177-3AD203B41FA5}">
                      <a16:colId xmlns:a16="http://schemas.microsoft.com/office/drawing/2014/main" val="332819555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555735460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372135972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1755789800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637537740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601215892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1634828623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233178244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15015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5940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03A2AEEA-BBFD-454F-AAD9-D6C50ED1A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149979"/>
              </p:ext>
            </p:extLst>
          </p:nvPr>
        </p:nvGraphicFramePr>
        <p:xfrm>
          <a:off x="4778784" y="3921204"/>
          <a:ext cx="3600000" cy="3708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400000">
                  <a:extLst>
                    <a:ext uri="{9D8B030D-6E8A-4147-A177-3AD203B41FA5}">
                      <a16:colId xmlns:a16="http://schemas.microsoft.com/office/drawing/2014/main" val="332819555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555735460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372135972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1755789800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637537740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601215892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1634828623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233178244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15015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5940"/>
                  </a:ext>
                </a:extLst>
              </a:tr>
            </a:tbl>
          </a:graphicData>
        </a:graphic>
      </p:graphicFrame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008878E2-F52B-48F4-ABFD-6C42CB8DE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240801"/>
              </p:ext>
            </p:extLst>
          </p:nvPr>
        </p:nvGraphicFramePr>
        <p:xfrm>
          <a:off x="4778784" y="4381799"/>
          <a:ext cx="3600000" cy="3708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3910035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8195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57354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721359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557898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3753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012158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34828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31782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015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5940"/>
                  </a:ext>
                </a:extLst>
              </a:tr>
            </a:tbl>
          </a:graphicData>
        </a:graphic>
      </p:graphicFrame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2D6D5A48-4901-4EC1-9C91-8B4C5355E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609296"/>
              </p:ext>
            </p:extLst>
          </p:nvPr>
        </p:nvGraphicFramePr>
        <p:xfrm>
          <a:off x="4778784" y="4752639"/>
          <a:ext cx="3600000" cy="3708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2899369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8195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57354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721359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557898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3753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012158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34828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31782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015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5940"/>
                  </a:ext>
                </a:extLst>
              </a:tr>
            </a:tbl>
          </a:graphicData>
        </a:graphic>
      </p:graphicFrame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D60AF94C-C934-4CE6-A4CB-998B1225A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76345"/>
              </p:ext>
            </p:extLst>
          </p:nvPr>
        </p:nvGraphicFramePr>
        <p:xfrm>
          <a:off x="2627784" y="5213234"/>
          <a:ext cx="6228000" cy="3708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339100353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32819555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5557354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37213597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75578980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58909886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45219591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26544635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172517408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269341333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874787873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63753774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60121589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634828623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2331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5940"/>
                  </a:ext>
                </a:extLst>
              </a:tr>
            </a:tbl>
          </a:graphicData>
        </a:graphic>
      </p:graphicFrame>
      <p:graphicFrame>
        <p:nvGraphicFramePr>
          <p:cNvPr id="12" name="טבלה 11">
            <a:extLst>
              <a:ext uri="{FF2B5EF4-FFF2-40B4-BE49-F238E27FC236}">
                <a16:creationId xmlns:a16="http://schemas.microsoft.com/office/drawing/2014/main" id="{BD136F03-B252-45AA-A58A-174EB241A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3377"/>
              </p:ext>
            </p:extLst>
          </p:nvPr>
        </p:nvGraphicFramePr>
        <p:xfrm>
          <a:off x="2627784" y="5589240"/>
          <a:ext cx="6228000" cy="3708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339100353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32819555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5557354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37213597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75578980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58909886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45219591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26544635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172517408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269341333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874787873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63753774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60121589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634828623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2331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5940"/>
                  </a:ext>
                </a:extLst>
              </a:tr>
            </a:tbl>
          </a:graphicData>
        </a:graphic>
      </p:graphicFrame>
      <p:graphicFrame>
        <p:nvGraphicFramePr>
          <p:cNvPr id="13" name="טבלה 12">
            <a:extLst>
              <a:ext uri="{FF2B5EF4-FFF2-40B4-BE49-F238E27FC236}">
                <a16:creationId xmlns:a16="http://schemas.microsoft.com/office/drawing/2014/main" id="{79244566-DB40-4A2A-A464-F3B4CE26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60851"/>
              </p:ext>
            </p:extLst>
          </p:nvPr>
        </p:nvGraphicFramePr>
        <p:xfrm>
          <a:off x="2627784" y="6039503"/>
          <a:ext cx="6228000" cy="3708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339100353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32819555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5557354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37213597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75578980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58909886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45219591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26544635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172517408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269341333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874787873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63753774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60121589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634828623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2331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5940"/>
                  </a:ext>
                </a:extLst>
              </a:tr>
            </a:tbl>
          </a:graphicData>
        </a:graphic>
      </p:graphicFrame>
      <p:graphicFrame>
        <p:nvGraphicFramePr>
          <p:cNvPr id="14" name="טבלה 13">
            <a:extLst>
              <a:ext uri="{FF2B5EF4-FFF2-40B4-BE49-F238E27FC236}">
                <a16:creationId xmlns:a16="http://schemas.microsoft.com/office/drawing/2014/main" id="{987B565C-8E45-4254-AA2F-D7D02E02E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839762"/>
              </p:ext>
            </p:extLst>
          </p:nvPr>
        </p:nvGraphicFramePr>
        <p:xfrm>
          <a:off x="2627784" y="6415509"/>
          <a:ext cx="6228000" cy="3708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339100353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32819555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5557354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37213597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75578980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58909886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45219591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26544635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172517408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269341333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874787873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63753774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60121589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634828623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2331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99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98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97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96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594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486</Words>
  <Application>Microsoft Office PowerPoint</Application>
  <PresentationFormat>‫הצגה על המסך (4:3)</PresentationFormat>
  <Paragraphs>149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 3</vt:lpstr>
      <vt:lpstr>ערכת נושא Office</vt:lpstr>
      <vt:lpstr>מה נלמד היום?</vt:lpstr>
      <vt:lpstr>הגדרת קבוע בעזרת define</vt:lpstr>
      <vt:lpstr>דוגמאות נוספות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אניטה אולמן</cp:lastModifiedBy>
  <cp:revision>31</cp:revision>
  <dcterms:created xsi:type="dcterms:W3CDTF">2018-02-18T20:21:23Z</dcterms:created>
  <dcterms:modified xsi:type="dcterms:W3CDTF">2019-01-18T10:13:50Z</dcterms:modified>
</cp:coreProperties>
</file>