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37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5" r:id="rId11"/>
    <p:sldId id="426" r:id="rId12"/>
    <p:sldId id="428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ט"ו/אייר/תשע"ט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F28D1B9D-DE18-476B-83E3-D041E71D999E}"/>
              </a:ext>
            </a:extLst>
          </p:cNvPr>
          <p:cNvSpPr txBox="1"/>
          <p:nvPr/>
        </p:nvSpPr>
        <p:spPr>
          <a:xfrm>
            <a:off x="6962710" y="1474651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h()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2" y="46416"/>
            <a:ext cx="780955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אופן העבודה של מנגנון קריאה לפונקציה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1ADB27-A96C-49E2-BA8B-14A63766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" y="882599"/>
            <a:ext cx="3287833" cy="211611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("main</a:t>
            </a:r>
            <a:r>
              <a:rPr lang="he-IL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starts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("main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ends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23AC0A1-CB8E-43F8-8347-EB21AC7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875417"/>
            <a:ext cx="2880320" cy="211326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(“f</a:t>
            </a:r>
            <a:r>
              <a:rPr lang="he-IL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starts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g();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(“f ends\n”);</a:t>
            </a:r>
            <a:endParaRPr lang="en-US" altLang="he-IL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3A7F9D5A-78A1-485F-93A2-C42648ACE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766" y="2988329"/>
            <a:ext cx="2876777" cy="205961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(“g</a:t>
            </a:r>
            <a:r>
              <a:rPr lang="he-IL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starts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(“g ends\n”);</a:t>
            </a:r>
            <a:endParaRPr lang="en-US" altLang="he-IL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C378D97-BF1F-4B71-98DB-4EC007BE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248" y="5136687"/>
            <a:ext cx="3180939" cy="1371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(“I’m h </a:t>
            </a:r>
            <a:r>
              <a:rPr lang="en-US" altLang="he-IL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415B9FE-820C-476E-BD23-F1E8CA3D4AF7}"/>
              </a:ext>
            </a:extLst>
          </p:cNvPr>
          <p:cNvSpPr/>
          <p:nvPr/>
        </p:nvSpPr>
        <p:spPr>
          <a:xfrm>
            <a:off x="237640" y="3617145"/>
            <a:ext cx="409659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main starts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f starts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g starts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I'm h function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g ends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f ends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main ends</a:t>
            </a:r>
          </a:p>
          <a:p>
            <a:pPr algn="l" rtl="0"/>
            <a:r>
              <a:rPr lang="he-IL" dirty="0">
                <a:solidFill>
                  <a:schemeClr val="bg1"/>
                </a:solidFill>
                <a:latin typeface="Consolas" panose="020B0609020204030204" pitchFamily="49" charset="0"/>
              </a:rPr>
              <a:t>Press any key to continue . . .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4BB1BE53-2B81-44C8-A224-6CD54B2C7C13}"/>
              </a:ext>
            </a:extLst>
          </p:cNvPr>
          <p:cNvSpPr/>
          <p:nvPr/>
        </p:nvSpPr>
        <p:spPr>
          <a:xfrm>
            <a:off x="6828278" y="873261"/>
            <a:ext cx="2083076" cy="191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271353C4-185C-4406-9351-D911A8B1E1DB}"/>
              </a:ext>
            </a:extLst>
          </p:cNvPr>
          <p:cNvCxnSpPr>
            <a:cxnSpLocks/>
          </p:cNvCxnSpPr>
          <p:nvPr/>
        </p:nvCxnSpPr>
        <p:spPr>
          <a:xfrm flipV="1">
            <a:off x="5179887" y="4284582"/>
            <a:ext cx="127067" cy="2148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מחבר חץ ישר 62">
            <a:extLst>
              <a:ext uri="{FF2B5EF4-FFF2-40B4-BE49-F238E27FC236}">
                <a16:creationId xmlns:a16="http://schemas.microsoft.com/office/drawing/2014/main" id="{9D298D64-49C7-4547-A538-1FD0527CA820}"/>
              </a:ext>
            </a:extLst>
          </p:cNvPr>
          <p:cNvCxnSpPr>
            <a:cxnSpLocks/>
          </p:cNvCxnSpPr>
          <p:nvPr/>
        </p:nvCxnSpPr>
        <p:spPr>
          <a:xfrm flipH="1" flipV="1">
            <a:off x="3967976" y="2106438"/>
            <a:ext cx="975612" cy="2834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010EF5FE-0A06-4A64-A790-8811FAC0F797}"/>
              </a:ext>
            </a:extLst>
          </p:cNvPr>
          <p:cNvCxnSpPr>
            <a:cxnSpLocks/>
          </p:cNvCxnSpPr>
          <p:nvPr/>
        </p:nvCxnSpPr>
        <p:spPr>
          <a:xfrm flipH="1" flipV="1">
            <a:off x="1043608" y="2175509"/>
            <a:ext cx="2504605" cy="666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תרשים זרימה: צומת מסכם 69">
            <a:extLst>
              <a:ext uri="{FF2B5EF4-FFF2-40B4-BE49-F238E27FC236}">
                <a16:creationId xmlns:a16="http://schemas.microsoft.com/office/drawing/2014/main" id="{4EBE08AA-8A64-4C2E-BA60-A93C4CF769C0}"/>
              </a:ext>
            </a:extLst>
          </p:cNvPr>
          <p:cNvSpPr/>
          <p:nvPr/>
        </p:nvSpPr>
        <p:spPr>
          <a:xfrm>
            <a:off x="6941143" y="1486955"/>
            <a:ext cx="1591297" cy="35399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1" name="Curved Connector 14">
            <a:extLst>
              <a:ext uri="{FF2B5EF4-FFF2-40B4-BE49-F238E27FC236}">
                <a16:creationId xmlns:a16="http://schemas.microsoft.com/office/drawing/2014/main" id="{780DBD3A-2409-477A-9DF6-5209A26D5F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43608" y="1224104"/>
            <a:ext cx="2382747" cy="849245"/>
          </a:xfrm>
          <a:prstGeom prst="curvedConnector3">
            <a:avLst>
              <a:gd name="adj1" fmla="val 43358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4">
            <a:extLst>
              <a:ext uri="{FF2B5EF4-FFF2-40B4-BE49-F238E27FC236}">
                <a16:creationId xmlns:a16="http://schemas.microsoft.com/office/drawing/2014/main" id="{B2711B5F-B45D-417A-996A-A4485D601A4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270298" y="2236651"/>
            <a:ext cx="901514" cy="779229"/>
          </a:xfrm>
          <a:prstGeom prst="curvedConnector3">
            <a:avLst>
              <a:gd name="adj1" fmla="val 8063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14">
            <a:extLst>
              <a:ext uri="{FF2B5EF4-FFF2-40B4-BE49-F238E27FC236}">
                <a16:creationId xmlns:a16="http://schemas.microsoft.com/office/drawing/2014/main" id="{E70350F3-ADCE-4B9E-B512-43DAFB861EE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55635" y="4663245"/>
            <a:ext cx="960175" cy="188197"/>
          </a:xfrm>
          <a:prstGeom prst="curvedConnector3">
            <a:avLst>
              <a:gd name="adj1" fmla="val 50001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7CDF569-9F1D-4F94-80F6-9F17B4311EDD}"/>
              </a:ext>
            </a:extLst>
          </p:cNvPr>
          <p:cNvSpPr txBox="1"/>
          <p:nvPr/>
        </p:nvSpPr>
        <p:spPr>
          <a:xfrm>
            <a:off x="6962710" y="2059614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f()</a:t>
            </a:r>
            <a:endParaRPr lang="he-IL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925100-C756-41DF-8DAF-255251063B1F}"/>
              </a:ext>
            </a:extLst>
          </p:cNvPr>
          <p:cNvSpPr txBox="1"/>
          <p:nvPr/>
        </p:nvSpPr>
        <p:spPr>
          <a:xfrm>
            <a:off x="6962710" y="1751630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g()</a:t>
            </a:r>
            <a:endParaRPr lang="he-I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7C344F-16C1-46CE-B9A3-063F15C636FB}"/>
              </a:ext>
            </a:extLst>
          </p:cNvPr>
          <p:cNvSpPr txBox="1"/>
          <p:nvPr/>
        </p:nvSpPr>
        <p:spPr>
          <a:xfrm>
            <a:off x="6941143" y="2339623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main()</a:t>
            </a:r>
            <a:endParaRPr lang="he-IL" dirty="0"/>
          </a:p>
        </p:txBody>
      </p:sp>
      <p:pic>
        <p:nvPicPr>
          <p:cNvPr id="96" name="תמונה 95">
            <a:extLst>
              <a:ext uri="{FF2B5EF4-FFF2-40B4-BE49-F238E27FC236}">
                <a16:creationId xmlns:a16="http://schemas.microsoft.com/office/drawing/2014/main" id="{739243B1-8E87-45AB-9617-593B06B3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63" y="989241"/>
            <a:ext cx="1126177" cy="456173"/>
          </a:xfrm>
          <a:prstGeom prst="rect">
            <a:avLst/>
          </a:prstGeom>
        </p:spPr>
      </p:pic>
      <p:sp>
        <p:nvSpPr>
          <p:cNvPr id="98" name="תרשים זרימה: צומת מסכם 97">
            <a:extLst>
              <a:ext uri="{FF2B5EF4-FFF2-40B4-BE49-F238E27FC236}">
                <a16:creationId xmlns:a16="http://schemas.microsoft.com/office/drawing/2014/main" id="{BC580A31-3A25-4717-8A2D-F48E75C9257A}"/>
              </a:ext>
            </a:extLst>
          </p:cNvPr>
          <p:cNvSpPr/>
          <p:nvPr/>
        </p:nvSpPr>
        <p:spPr>
          <a:xfrm>
            <a:off x="6938752" y="1743957"/>
            <a:ext cx="1591297" cy="35399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תרשים זרימה: צומת מסכם 98">
            <a:extLst>
              <a:ext uri="{FF2B5EF4-FFF2-40B4-BE49-F238E27FC236}">
                <a16:creationId xmlns:a16="http://schemas.microsoft.com/office/drawing/2014/main" id="{C2A436CC-E484-49BC-B58F-3ACF3F9E68D1}"/>
              </a:ext>
            </a:extLst>
          </p:cNvPr>
          <p:cNvSpPr/>
          <p:nvPr/>
        </p:nvSpPr>
        <p:spPr>
          <a:xfrm>
            <a:off x="6890894" y="2059629"/>
            <a:ext cx="1591297" cy="35399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תרשים זרימה: צומת מסכם 100">
            <a:extLst>
              <a:ext uri="{FF2B5EF4-FFF2-40B4-BE49-F238E27FC236}">
                <a16:creationId xmlns:a16="http://schemas.microsoft.com/office/drawing/2014/main" id="{28327105-FC8C-42B3-9DA5-867253401C35}"/>
              </a:ext>
            </a:extLst>
          </p:cNvPr>
          <p:cNvSpPr/>
          <p:nvPr/>
        </p:nvSpPr>
        <p:spPr>
          <a:xfrm>
            <a:off x="6937604" y="2375639"/>
            <a:ext cx="1591297" cy="35399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D2472F8-B8E7-478D-A7C9-1E22F2449D19}"/>
              </a:ext>
            </a:extLst>
          </p:cNvPr>
          <p:cNvCxnSpPr>
            <a:cxnSpLocks/>
          </p:cNvCxnSpPr>
          <p:nvPr/>
        </p:nvCxnSpPr>
        <p:spPr>
          <a:xfrm flipH="1">
            <a:off x="611561" y="6669360"/>
            <a:ext cx="1242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3DCE6316-48D6-46D6-B979-C68870B2E203}"/>
              </a:ext>
            </a:extLst>
          </p:cNvPr>
          <p:cNvCxnSpPr>
            <a:cxnSpLocks/>
          </p:cNvCxnSpPr>
          <p:nvPr/>
        </p:nvCxnSpPr>
        <p:spPr>
          <a:xfrm>
            <a:off x="611561" y="6225148"/>
            <a:ext cx="12420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7677AC53-687F-47F7-BD1D-FD75F2EC4CFF}"/>
              </a:ext>
            </a:extLst>
          </p:cNvPr>
          <p:cNvSpPr txBox="1"/>
          <p:nvPr/>
        </p:nvSpPr>
        <p:spPr>
          <a:xfrm>
            <a:off x="1979712" y="5977774"/>
            <a:ext cx="22322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הפיקוד עובר ל...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05C6999A-1F75-4312-841C-270EE16B6618}"/>
              </a:ext>
            </a:extLst>
          </p:cNvPr>
          <p:cNvSpPr txBox="1"/>
          <p:nvPr/>
        </p:nvSpPr>
        <p:spPr>
          <a:xfrm>
            <a:off x="1979712" y="6349919"/>
            <a:ext cx="22322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הפיקוד חוזר אל..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75E89E96-3B58-4BC6-BA34-1CF0729EF617}"/>
              </a:ext>
            </a:extLst>
          </p:cNvPr>
          <p:cNvSpPr/>
          <p:nvPr/>
        </p:nvSpPr>
        <p:spPr>
          <a:xfrm>
            <a:off x="220314" y="6019718"/>
            <a:ext cx="4029334" cy="826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2" grpId="0"/>
      <p:bldP spid="40" grpId="0" animBg="1"/>
      <p:bldP spid="70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1" grpId="0" animBg="1"/>
      <p:bldP spid="28" grpId="0"/>
      <p:bldP spid="2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00543C3-CB22-4503-897A-77DCE240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8538"/>
            <a:ext cx="4104456" cy="44426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-134727"/>
            <a:ext cx="8928992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2 לפתרון על הלוח (רקורסיה עם מערך)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B66CDAF-815C-45E3-8822-ADD1CA4C97F4}"/>
              </a:ext>
            </a:extLst>
          </p:cNvPr>
          <p:cNvSpPr/>
          <p:nvPr/>
        </p:nvSpPr>
        <p:spPr>
          <a:xfrm>
            <a:off x="4283968" y="1988840"/>
            <a:ext cx="4572000" cy="2239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cs"/>
              <a:buAutoNum type="hebrew2Minus"/>
              <a:tabLst>
                <a:tab pos="901700" algn="l"/>
              </a:tabLs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תדפיס התוכנית בסיום הריצה? נמק בעזרת עץ רקורסיה.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cs"/>
              <a:buAutoNum type="hebrew2Minus"/>
              <a:tabLst>
                <a:tab pos="901700" algn="l"/>
              </a:tabLs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מבצעת הפונקציה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lnSpc>
                <a:spcPct val="150000"/>
              </a:lnSpc>
              <a:buFont typeface="+mj-cs"/>
              <a:buAutoNum type="hebrew2Minus"/>
              <a:tabLst>
                <a:tab pos="901700" algn="l"/>
              </a:tabLst>
            </a:pPr>
            <a:r>
              <a:rPr lang="he-IL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סמן את מרכיבי הרקורסיה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9BCC91D-B589-49E9-8ABA-9B27493F555D}"/>
              </a:ext>
            </a:extLst>
          </p:cNvPr>
          <p:cNvSpPr/>
          <p:nvPr/>
        </p:nvSpPr>
        <p:spPr>
          <a:xfrm>
            <a:off x="120811" y="4797152"/>
            <a:ext cx="8136904" cy="198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int ar1[N] = { 1,60,4,3,7,5 },ar2[N]=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 1,2,3,4,7,5 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("%d\n", 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(ar1, 0));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("%d\n", </a:t>
            </a:r>
            <a:r>
              <a:rPr lang="en-US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(ar2, 0));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C83E478F-B711-4CE0-8389-18BF3C9299C0}"/>
              </a:ext>
            </a:extLst>
          </p:cNvPr>
          <p:cNvSpPr/>
          <p:nvPr/>
        </p:nvSpPr>
        <p:spPr>
          <a:xfrm>
            <a:off x="6671145" y="6007406"/>
            <a:ext cx="2160240" cy="792088"/>
          </a:xfrm>
          <a:prstGeom prst="wedgeRoundRectCallout">
            <a:avLst>
              <a:gd name="adj1" fmla="val -98470"/>
              <a:gd name="adj2" fmla="val 125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757E058F-5F93-4F3C-9635-F7B765E077AF}"/>
              </a:ext>
            </a:extLst>
          </p:cNvPr>
          <p:cNvSpPr/>
          <p:nvPr/>
        </p:nvSpPr>
        <p:spPr>
          <a:xfrm>
            <a:off x="3462803" y="5985284"/>
            <a:ext cx="2880320" cy="792088"/>
          </a:xfrm>
          <a:prstGeom prst="wedgeRoundRectCallout">
            <a:avLst>
              <a:gd name="adj1" fmla="val 4890"/>
              <a:gd name="adj2" fmla="val -977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התקדמות אל עבר 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E5A9E859-C217-422A-B0C2-79A2D19294C8}"/>
              </a:ext>
            </a:extLst>
          </p:cNvPr>
          <p:cNvSpPr/>
          <p:nvPr/>
        </p:nvSpPr>
        <p:spPr>
          <a:xfrm>
            <a:off x="289984" y="6050261"/>
            <a:ext cx="2880320" cy="638991"/>
          </a:xfrm>
          <a:prstGeom prst="wedgeRoundRectCallout">
            <a:avLst>
              <a:gd name="adj1" fmla="val -50036"/>
              <a:gd name="adj2" fmla="val -803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קישור למקרה הנוכחי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-134727"/>
            <a:ext cx="8928992" cy="633265"/>
          </a:xfrm>
        </p:spPr>
        <p:txBody>
          <a:bodyPr>
            <a:noAutofit/>
          </a:bodyPr>
          <a:lstStyle/>
          <a:p>
            <a:pPr rtl="1"/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3 לפתרון על הלוח (רקורסיה עם רשימה מקושרת)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C540105-745B-49C6-B5CD-9E5D332D6ED9}"/>
              </a:ext>
            </a:extLst>
          </p:cNvPr>
          <p:cNvSpPr/>
          <p:nvPr/>
        </p:nvSpPr>
        <p:spPr>
          <a:xfrm>
            <a:off x="4158502" y="658144"/>
            <a:ext cx="4751622" cy="555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נתונה הרשימה המקושרת הבאה: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579092D-8250-4B8D-991F-5992DA41B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4" y="1373736"/>
            <a:ext cx="7620772" cy="13351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D93CBFD-29F9-49F8-9D5F-56E10BCF65C0}"/>
              </a:ext>
            </a:extLst>
          </p:cNvPr>
          <p:cNvSpPr/>
          <p:nvPr/>
        </p:nvSpPr>
        <p:spPr>
          <a:xfrm>
            <a:off x="5290222" y="2868526"/>
            <a:ext cx="3619902" cy="555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צומת ברשימה מוגדר כך: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3569AE6-F1DA-462B-A11E-11888BD0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8" y="3709476"/>
            <a:ext cx="5380415" cy="24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-134727"/>
            <a:ext cx="8928992" cy="633265"/>
          </a:xfrm>
        </p:spPr>
        <p:txBody>
          <a:bodyPr>
            <a:noAutofit/>
          </a:bodyPr>
          <a:lstStyle/>
          <a:p>
            <a:pPr rtl="1"/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3 לפתרון על הלוח (רקורסיה עם רשימה מקושרת)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579092D-8250-4B8D-991F-5992DA41B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4" y="407767"/>
            <a:ext cx="7620772" cy="13351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A7F598B5-F87E-466D-B601-74703CEA2E1F}"/>
              </a:ext>
            </a:extLst>
          </p:cNvPr>
          <p:cNvSpPr/>
          <p:nvPr/>
        </p:nvSpPr>
        <p:spPr>
          <a:xfrm>
            <a:off x="4559372" y="1785386"/>
            <a:ext cx="4466286" cy="489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נתונה הפונקציה הרקורסיבית הבאה: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8B403EC5-1E0D-41E9-BFE1-9795EF37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76" y="2478775"/>
            <a:ext cx="6160409" cy="20378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5B16FCF7-2C16-4B93-8630-11A4A5DEA7FE}"/>
              </a:ext>
            </a:extLst>
          </p:cNvPr>
          <p:cNvSpPr/>
          <p:nvPr/>
        </p:nvSpPr>
        <p:spPr>
          <a:xfrm>
            <a:off x="107504" y="4610086"/>
            <a:ext cx="8918154" cy="231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+mj-cs"/>
              <a:buAutoNum type="hebrew2Minus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מה תדפיס הפקודה הבאה בהנחה ש-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מצביע לראש הרשימה הנ"ל? </a:t>
            </a:r>
            <a:r>
              <a:rPr lang="he-IL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נמק בעזרת עץ רקורסיה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("%d\n",func1(head));</a:t>
            </a:r>
            <a:endParaRPr lang="he-IL" sz="24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cs"/>
              <a:buAutoNum type="hebrew2Minus" startAt="2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הסבר בקצרה מה מבצעת הפונקציה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func1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cs"/>
              <a:buAutoNum type="hebrew2Minus" startAt="2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סמן את מרכיבי הרקורסיה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687FEFDB-4CBC-4E48-A1ED-C55E0745CB2F}"/>
              </a:ext>
            </a:extLst>
          </p:cNvPr>
          <p:cNvSpPr/>
          <p:nvPr/>
        </p:nvSpPr>
        <p:spPr>
          <a:xfrm>
            <a:off x="6617327" y="5897164"/>
            <a:ext cx="2160240" cy="792088"/>
          </a:xfrm>
          <a:prstGeom prst="wedgeRoundRectCallout">
            <a:avLst>
              <a:gd name="adj1" fmla="val -98470"/>
              <a:gd name="adj2" fmla="val 125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5D9979C1-C35A-4EC3-9410-A91199E744BB}"/>
              </a:ext>
            </a:extLst>
          </p:cNvPr>
          <p:cNvSpPr/>
          <p:nvPr/>
        </p:nvSpPr>
        <p:spPr>
          <a:xfrm>
            <a:off x="3462803" y="5985284"/>
            <a:ext cx="2880320" cy="792088"/>
          </a:xfrm>
          <a:prstGeom prst="wedgeRoundRectCallout">
            <a:avLst>
              <a:gd name="adj1" fmla="val 4890"/>
              <a:gd name="adj2" fmla="val -977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התקדמות אל עבר 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C759D633-B4B1-4E0E-8223-C0FEEDB39AEF}"/>
              </a:ext>
            </a:extLst>
          </p:cNvPr>
          <p:cNvSpPr/>
          <p:nvPr/>
        </p:nvSpPr>
        <p:spPr>
          <a:xfrm>
            <a:off x="289984" y="6050261"/>
            <a:ext cx="2880320" cy="638991"/>
          </a:xfrm>
          <a:prstGeom prst="wedgeRoundRectCallout">
            <a:avLst>
              <a:gd name="adj1" fmla="val -50036"/>
              <a:gd name="adj2" fmla="val -803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קישור למקרה הנוכחי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3" y="46416"/>
            <a:ext cx="780955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רקורסיה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1ADB27-A96C-49E2-BA8B-14A63766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05" y="932034"/>
            <a:ext cx="1603539" cy="146628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star();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24D412-050B-49B4-BB69-71123805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54" y="2783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23AC0A1-CB8E-43F8-8347-EB21AC7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561" y="920140"/>
            <a:ext cx="2192479" cy="151236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(“*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3A7F9D5A-78A1-485F-93A2-C42648ACE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283" y="932034"/>
            <a:ext cx="2315054" cy="151200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(“*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0C378D97-BF1F-4B71-98DB-4EC007BE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10" y="2977454"/>
            <a:ext cx="2283227" cy="146316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(“*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star();</a:t>
            </a:r>
            <a:endParaRPr kumimoji="0" lang="en-US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415B9FE-820C-476E-BD23-F1E8CA3D4AF7}"/>
              </a:ext>
            </a:extLst>
          </p:cNvPr>
          <p:cNvSpPr/>
          <p:nvPr/>
        </p:nvSpPr>
        <p:spPr>
          <a:xfrm>
            <a:off x="3797353" y="2977454"/>
            <a:ext cx="877975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rtl="0"/>
            <a:r>
              <a:rPr lang="he-IL" sz="28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pPr algn="ctr" rtl="0"/>
            <a:r>
              <a:rPr lang="he-IL" sz="28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pPr algn="ctr" rtl="0"/>
            <a:r>
              <a:rPr lang="he-IL" sz="28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algn="ctr" rtl="0"/>
            <a:endParaRPr lang="he-I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Curved Connector 14">
            <a:extLst>
              <a:ext uri="{FF2B5EF4-FFF2-40B4-BE49-F238E27FC236}">
                <a16:creationId xmlns:a16="http://schemas.microsoft.com/office/drawing/2014/main" id="{780DBD3A-2409-477A-9DF6-5209A26D5F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47664" y="1138230"/>
            <a:ext cx="1232268" cy="699721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4">
            <a:extLst>
              <a:ext uri="{FF2B5EF4-FFF2-40B4-BE49-F238E27FC236}">
                <a16:creationId xmlns:a16="http://schemas.microsoft.com/office/drawing/2014/main" id="{B2711B5F-B45D-417A-996A-A4485D601A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95936" y="1253205"/>
            <a:ext cx="1368152" cy="881083"/>
          </a:xfrm>
          <a:prstGeom prst="curvedConnector3">
            <a:avLst>
              <a:gd name="adj1" fmla="val 72492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14">
            <a:extLst>
              <a:ext uri="{FF2B5EF4-FFF2-40B4-BE49-F238E27FC236}">
                <a16:creationId xmlns:a16="http://schemas.microsoft.com/office/drawing/2014/main" id="{E70350F3-ADCE-4B9E-B512-43DAFB861EE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691129" y="2628360"/>
            <a:ext cx="858086" cy="72008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4">
            <a:extLst>
              <a:ext uri="{FF2B5EF4-FFF2-40B4-BE49-F238E27FC236}">
                <a16:creationId xmlns:a16="http://schemas.microsoft.com/office/drawing/2014/main" id="{7DD14D0E-CFAB-4444-BC30-B69B589E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4614941"/>
            <a:ext cx="469115" cy="50975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</a:t>
            </a:r>
            <a:endParaRPr kumimoji="0" lang="en-US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0" name="Curved Connector 14">
            <a:extLst>
              <a:ext uri="{FF2B5EF4-FFF2-40B4-BE49-F238E27FC236}">
                <a16:creationId xmlns:a16="http://schemas.microsoft.com/office/drawing/2014/main" id="{76BC1D93-4D7B-4422-8F25-F43BA8A143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48718" y="4192915"/>
            <a:ext cx="903602" cy="604237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A624C3-EBB8-40B1-A0DF-C94B2C83B6EB}"/>
              </a:ext>
            </a:extLst>
          </p:cNvPr>
          <p:cNvSpPr txBox="1"/>
          <p:nvPr/>
        </p:nvSpPr>
        <p:spPr>
          <a:xfrm>
            <a:off x="3923928" y="5517232"/>
            <a:ext cx="316835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FF0000"/>
                </a:solidFill>
              </a:rPr>
              <a:t>נוצר תהליך אינסופי...</a:t>
            </a:r>
          </a:p>
          <a:p>
            <a:r>
              <a:rPr lang="he-IL" sz="2400" b="1" dirty="0">
                <a:solidFill>
                  <a:srgbClr val="FF0000"/>
                </a:solidFill>
              </a:rPr>
              <a:t>יש כאן בעיה!</a:t>
            </a: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AE106B53-97E8-4C78-A3D3-8B84C258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6" y="2784806"/>
            <a:ext cx="1138031" cy="226218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EC8D214-646D-4142-A729-D29043F2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3" y="5316759"/>
            <a:ext cx="1767005" cy="12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2" y="-109051"/>
            <a:ext cx="7809555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נוסיף תנאי עצירה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1ADB27-A96C-49E2-BA8B-14A63766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79" y="749335"/>
            <a:ext cx="1603539" cy="146628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star(3);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24D412-050B-49B4-BB69-71123805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54" y="2783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23AC0A1-CB8E-43F8-8347-EB21AC7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102" y="593425"/>
            <a:ext cx="2264302" cy="307061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2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star(int n)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if(n==0)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(“*</a:t>
            </a:r>
            <a:r>
              <a:rPr lang="he-IL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\n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star(n-1);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415B9FE-820C-476E-BD23-F1E8CA3D4AF7}"/>
              </a:ext>
            </a:extLst>
          </p:cNvPr>
          <p:cNvSpPr/>
          <p:nvPr/>
        </p:nvSpPr>
        <p:spPr>
          <a:xfrm>
            <a:off x="877100" y="3500016"/>
            <a:ext cx="701567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rtl="0"/>
            <a:r>
              <a:rPr lang="he-IL" sz="20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pPr algn="ctr" rtl="0"/>
            <a:r>
              <a:rPr lang="he-IL" sz="20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pPr algn="ctr" rtl="0"/>
            <a:r>
              <a:rPr lang="he-IL" sz="20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</p:txBody>
      </p:sp>
      <p:cxnSp>
        <p:nvCxnSpPr>
          <p:cNvPr id="71" name="Curved Connector 14">
            <a:extLst>
              <a:ext uri="{FF2B5EF4-FFF2-40B4-BE49-F238E27FC236}">
                <a16:creationId xmlns:a16="http://schemas.microsoft.com/office/drawing/2014/main" id="{780DBD3A-2409-477A-9DF6-5209A26D5F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54543" y="1529529"/>
            <a:ext cx="1101559" cy="144017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844522F4-8111-44A6-8AE9-2676EB29039D}"/>
              </a:ext>
            </a:extLst>
          </p:cNvPr>
          <p:cNvSpPr/>
          <p:nvPr/>
        </p:nvSpPr>
        <p:spPr>
          <a:xfrm>
            <a:off x="449679" y="2502552"/>
            <a:ext cx="1726853" cy="939781"/>
          </a:xfrm>
          <a:prstGeom prst="wedgeRoundRectCallout">
            <a:avLst>
              <a:gd name="adj1" fmla="val 14299"/>
              <a:gd name="adj2" fmla="val -123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נגיד לפונקציה כמה כוכביות להדפיס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A0F77-1A3E-4CFD-B1A3-88DF9A18AFFF}"/>
              </a:ext>
            </a:extLst>
          </p:cNvPr>
          <p:cNvSpPr txBox="1"/>
          <p:nvPr/>
        </p:nvSpPr>
        <p:spPr>
          <a:xfrm>
            <a:off x="3389422" y="723858"/>
            <a:ext cx="6040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</a:t>
            </a:r>
            <a:endParaRPr lang="he-IL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C4DFE-F17B-42DA-BD2B-4D234AAA9EFD}"/>
              </a:ext>
            </a:extLst>
          </p:cNvPr>
          <p:cNvSpPr txBox="1"/>
          <p:nvPr/>
        </p:nvSpPr>
        <p:spPr>
          <a:xfrm>
            <a:off x="3821875" y="751242"/>
            <a:ext cx="607898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</a:t>
            </a:r>
            <a:endParaRPr lang="he-IL" sz="20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59D93A5-94EE-4557-826E-C43DB6F3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859" y="593425"/>
            <a:ext cx="2283228" cy="3070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2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star(int n)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if(n==0)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(“*</a:t>
            </a:r>
            <a:r>
              <a:rPr lang="he-IL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\n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star(n-1);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36888-F1E0-40F8-9D03-A4AFC8E10574}"/>
              </a:ext>
            </a:extLst>
          </p:cNvPr>
          <p:cNvSpPr txBox="1"/>
          <p:nvPr/>
        </p:nvSpPr>
        <p:spPr>
          <a:xfrm>
            <a:off x="6504452" y="725691"/>
            <a:ext cx="6040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</a:t>
            </a:r>
            <a:endParaRPr lang="he-IL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9E15D-74C7-40C8-9A1F-5DC162F8412B}"/>
              </a:ext>
            </a:extLst>
          </p:cNvPr>
          <p:cNvSpPr txBox="1"/>
          <p:nvPr/>
        </p:nvSpPr>
        <p:spPr>
          <a:xfrm>
            <a:off x="6936905" y="753075"/>
            <a:ext cx="607898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2</a:t>
            </a:r>
            <a:endParaRPr lang="he-IL" sz="2000" dirty="0"/>
          </a:p>
        </p:txBody>
      </p:sp>
      <p:cxnSp>
        <p:nvCxnSpPr>
          <p:cNvPr id="75" name="Curved Connector 14">
            <a:extLst>
              <a:ext uri="{FF2B5EF4-FFF2-40B4-BE49-F238E27FC236}">
                <a16:creationId xmlns:a16="http://schemas.microsoft.com/office/drawing/2014/main" id="{B2711B5F-B45D-417A-996A-A4485D601A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551593" y="1594265"/>
            <a:ext cx="1696469" cy="1566999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">
            <a:extLst>
              <a:ext uri="{FF2B5EF4-FFF2-40B4-BE49-F238E27FC236}">
                <a16:creationId xmlns:a16="http://schemas.microsoft.com/office/drawing/2014/main" id="{09123156-3874-4DE6-A94D-7530A8CF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859" y="3793163"/>
            <a:ext cx="2283228" cy="3070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2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star(int n)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if(n==0)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(“*</a:t>
            </a:r>
            <a:r>
              <a:rPr lang="he-IL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\n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star(n-1);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00258-B337-4CE2-AF8C-0900859FB558}"/>
              </a:ext>
            </a:extLst>
          </p:cNvPr>
          <p:cNvSpPr txBox="1"/>
          <p:nvPr/>
        </p:nvSpPr>
        <p:spPr>
          <a:xfrm>
            <a:off x="6538465" y="3930024"/>
            <a:ext cx="6040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</a:t>
            </a:r>
            <a:endParaRPr lang="he-IL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78B187-7FE6-44CD-A773-378D612EF8FE}"/>
              </a:ext>
            </a:extLst>
          </p:cNvPr>
          <p:cNvSpPr txBox="1"/>
          <p:nvPr/>
        </p:nvSpPr>
        <p:spPr>
          <a:xfrm>
            <a:off x="6970918" y="3957408"/>
            <a:ext cx="607898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1</a:t>
            </a:r>
            <a:endParaRPr lang="he-IL" sz="2000" dirty="0"/>
          </a:p>
        </p:txBody>
      </p:sp>
      <p:cxnSp>
        <p:nvCxnSpPr>
          <p:cNvPr id="82" name="Curved Connector 14">
            <a:extLst>
              <a:ext uri="{FF2B5EF4-FFF2-40B4-BE49-F238E27FC236}">
                <a16:creationId xmlns:a16="http://schemas.microsoft.com/office/drawing/2014/main" id="{E70350F3-ADCE-4B9E-B512-43DAFB861E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12427" y="3721943"/>
            <a:ext cx="1606044" cy="464244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">
            <a:extLst>
              <a:ext uri="{FF2B5EF4-FFF2-40B4-BE49-F238E27FC236}">
                <a16:creationId xmlns:a16="http://schemas.microsoft.com/office/drawing/2014/main" id="{29F92529-9572-45B9-9343-60AABA1A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907" y="3759203"/>
            <a:ext cx="2283228" cy="3070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2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star(int n)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if(n==0)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(“*</a:t>
            </a:r>
            <a:r>
              <a:rPr lang="he-IL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\n</a:t>
            </a:r>
            <a:r>
              <a:rPr lang="en-US" altLang="he-IL" sz="2200" b="1" dirty="0">
                <a:latin typeface="Calibri" panose="020F0502020204030204" pitchFamily="34" charset="0"/>
                <a:ea typeface="Times New Roman" panose="02020603050405020304" pitchFamily="18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b="1" dirty="0">
                <a:latin typeface="Calibri" panose="020F0502020204030204" pitchFamily="34" charset="0"/>
                <a:cs typeface="Arial" panose="020B0604020202020204" pitchFamily="34" charset="0"/>
              </a:rPr>
              <a:t>star(n-1);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30" name="Curved Connector 14">
            <a:extLst>
              <a:ext uri="{FF2B5EF4-FFF2-40B4-BE49-F238E27FC236}">
                <a16:creationId xmlns:a16="http://schemas.microsoft.com/office/drawing/2014/main" id="{76BC1D93-4D7B-4422-8F25-F43BA8A1435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6017" y="4703309"/>
            <a:ext cx="1822449" cy="1646784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DC7CB1-F5D6-4311-AB04-AC6F727D9275}"/>
              </a:ext>
            </a:extLst>
          </p:cNvPr>
          <p:cNvSpPr txBox="1"/>
          <p:nvPr/>
        </p:nvSpPr>
        <p:spPr>
          <a:xfrm>
            <a:off x="3334030" y="3880026"/>
            <a:ext cx="6040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n</a:t>
            </a:r>
            <a:endParaRPr lang="he-IL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834F94-8793-427D-965C-196BAC2250D1}"/>
              </a:ext>
            </a:extLst>
          </p:cNvPr>
          <p:cNvSpPr txBox="1"/>
          <p:nvPr/>
        </p:nvSpPr>
        <p:spPr>
          <a:xfrm>
            <a:off x="3766483" y="3907410"/>
            <a:ext cx="607898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0</a:t>
            </a:r>
            <a:endParaRPr lang="he-IL" sz="2000" dirty="0"/>
          </a:p>
        </p:txBody>
      </p:sp>
      <p:cxnSp>
        <p:nvCxnSpPr>
          <p:cNvPr id="49" name="Curved Connector 14">
            <a:extLst>
              <a:ext uri="{FF2B5EF4-FFF2-40B4-BE49-F238E27FC236}">
                <a16:creationId xmlns:a16="http://schemas.microsoft.com/office/drawing/2014/main" id="{F59747D2-5198-49C0-8C69-A4B928ABF9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6015" y="5707817"/>
            <a:ext cx="1865091" cy="713789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14">
            <a:extLst>
              <a:ext uri="{FF2B5EF4-FFF2-40B4-BE49-F238E27FC236}">
                <a16:creationId xmlns:a16="http://schemas.microsoft.com/office/drawing/2014/main" id="{44B4FDD7-D044-4E39-94F4-C19ABA39EC4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745457" y="4775053"/>
            <a:ext cx="3536761" cy="523136"/>
          </a:xfrm>
          <a:prstGeom prst="curvedConnector3">
            <a:avLst>
              <a:gd name="adj1" fmla="val 76351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urved Connector 14">
            <a:extLst>
              <a:ext uri="{FF2B5EF4-FFF2-40B4-BE49-F238E27FC236}">
                <a16:creationId xmlns:a16="http://schemas.microsoft.com/office/drawing/2014/main" id="{E91DE98C-A453-48E4-AD73-FE73E4C422C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47387" y="3268240"/>
            <a:ext cx="1721409" cy="233912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14">
            <a:extLst>
              <a:ext uri="{FF2B5EF4-FFF2-40B4-BE49-F238E27FC236}">
                <a16:creationId xmlns:a16="http://schemas.microsoft.com/office/drawing/2014/main" id="{C2BEE899-1299-4454-868A-2EAE74DF34A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479680" y="1948423"/>
            <a:ext cx="1828606" cy="1278854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מלבן 64">
            <a:extLst>
              <a:ext uri="{FF2B5EF4-FFF2-40B4-BE49-F238E27FC236}">
                <a16:creationId xmlns:a16="http://schemas.microsoft.com/office/drawing/2014/main" id="{8C9CA813-66EF-4D72-B185-5418D7AB0CB7}"/>
              </a:ext>
            </a:extLst>
          </p:cNvPr>
          <p:cNvSpPr/>
          <p:nvPr/>
        </p:nvSpPr>
        <p:spPr>
          <a:xfrm>
            <a:off x="708251" y="5381663"/>
            <a:ext cx="1440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8570BD-BC48-4CDA-81E0-514303512827}"/>
              </a:ext>
            </a:extLst>
          </p:cNvPr>
          <p:cNvSpPr txBox="1"/>
          <p:nvPr/>
        </p:nvSpPr>
        <p:spPr>
          <a:xfrm>
            <a:off x="304822" y="5467311"/>
            <a:ext cx="171416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star(int n=1)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BE2809A5-77A5-42C6-BEA5-7A76DD9D662E}"/>
              </a:ext>
            </a:extLst>
          </p:cNvPr>
          <p:cNvSpPr/>
          <p:nvPr/>
        </p:nvSpPr>
        <p:spPr>
          <a:xfrm>
            <a:off x="235061" y="4612263"/>
            <a:ext cx="2083076" cy="219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תרשים זרימה: צומת מסכם 77">
            <a:extLst>
              <a:ext uri="{FF2B5EF4-FFF2-40B4-BE49-F238E27FC236}">
                <a16:creationId xmlns:a16="http://schemas.microsoft.com/office/drawing/2014/main" id="{DDA262B7-F339-4449-B435-2582F8D0BDA2}"/>
              </a:ext>
            </a:extLst>
          </p:cNvPr>
          <p:cNvSpPr/>
          <p:nvPr/>
        </p:nvSpPr>
        <p:spPr>
          <a:xfrm>
            <a:off x="267447" y="5549845"/>
            <a:ext cx="1591297" cy="29064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70A4DA-17F2-4EEE-B10D-A8A1F0009627}"/>
              </a:ext>
            </a:extLst>
          </p:cNvPr>
          <p:cNvSpPr txBox="1"/>
          <p:nvPr/>
        </p:nvSpPr>
        <p:spPr>
          <a:xfrm>
            <a:off x="304822" y="6052274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star(int n=3)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E258A6-07E1-4810-A3B4-24F18954390E}"/>
              </a:ext>
            </a:extLst>
          </p:cNvPr>
          <p:cNvSpPr txBox="1"/>
          <p:nvPr/>
        </p:nvSpPr>
        <p:spPr>
          <a:xfrm>
            <a:off x="304822" y="5744290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star(int n=2)</a:t>
            </a:r>
            <a:endParaRPr lang="he-IL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79FF8A-5D60-4666-A977-9E1F608F6EF3}"/>
              </a:ext>
            </a:extLst>
          </p:cNvPr>
          <p:cNvSpPr txBox="1"/>
          <p:nvPr/>
        </p:nvSpPr>
        <p:spPr>
          <a:xfrm>
            <a:off x="283255" y="6332283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main()</a:t>
            </a:r>
            <a:endParaRPr lang="he-IL" dirty="0"/>
          </a:p>
        </p:txBody>
      </p:sp>
      <p:pic>
        <p:nvPicPr>
          <p:cNvPr id="83" name="תמונה 82">
            <a:extLst>
              <a:ext uri="{FF2B5EF4-FFF2-40B4-BE49-F238E27FC236}">
                <a16:creationId xmlns:a16="http://schemas.microsoft.com/office/drawing/2014/main" id="{D3154F41-AC45-4500-8532-3E14E8CE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6" y="4733062"/>
            <a:ext cx="1126177" cy="456173"/>
          </a:xfrm>
          <a:prstGeom prst="rect">
            <a:avLst/>
          </a:prstGeom>
        </p:spPr>
      </p:pic>
      <p:sp>
        <p:nvSpPr>
          <p:cNvPr id="84" name="תרשים זרימה: צומת מסכם 83">
            <a:extLst>
              <a:ext uri="{FF2B5EF4-FFF2-40B4-BE49-F238E27FC236}">
                <a16:creationId xmlns:a16="http://schemas.microsoft.com/office/drawing/2014/main" id="{D04E97FE-1808-4A79-85E0-52A6756944A6}"/>
              </a:ext>
            </a:extLst>
          </p:cNvPr>
          <p:cNvSpPr/>
          <p:nvPr/>
        </p:nvSpPr>
        <p:spPr>
          <a:xfrm>
            <a:off x="263246" y="5841070"/>
            <a:ext cx="1591297" cy="26703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תרשים זרימה: צומת מסכם 84">
            <a:extLst>
              <a:ext uri="{FF2B5EF4-FFF2-40B4-BE49-F238E27FC236}">
                <a16:creationId xmlns:a16="http://schemas.microsoft.com/office/drawing/2014/main" id="{92DE12ED-64A1-4291-9392-685C3A85EBB7}"/>
              </a:ext>
            </a:extLst>
          </p:cNvPr>
          <p:cNvSpPr/>
          <p:nvPr/>
        </p:nvSpPr>
        <p:spPr>
          <a:xfrm>
            <a:off x="239712" y="6139116"/>
            <a:ext cx="1591297" cy="256967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תרשים זרימה: צומת מסכם 85">
            <a:extLst>
              <a:ext uri="{FF2B5EF4-FFF2-40B4-BE49-F238E27FC236}">
                <a16:creationId xmlns:a16="http://schemas.microsoft.com/office/drawing/2014/main" id="{1A5E6B4D-632B-4D41-9A82-4FACA0E882CC}"/>
              </a:ext>
            </a:extLst>
          </p:cNvPr>
          <p:cNvSpPr/>
          <p:nvPr/>
        </p:nvSpPr>
        <p:spPr>
          <a:xfrm>
            <a:off x="297062" y="6367945"/>
            <a:ext cx="1591297" cy="288077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BFCE7A-8ECD-4D0A-BB57-EAF5CBB2FC2A}"/>
              </a:ext>
            </a:extLst>
          </p:cNvPr>
          <p:cNvSpPr txBox="1"/>
          <p:nvPr/>
        </p:nvSpPr>
        <p:spPr>
          <a:xfrm>
            <a:off x="304188" y="5219451"/>
            <a:ext cx="17141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star(int n=0)</a:t>
            </a:r>
            <a:endParaRPr lang="he-IL" dirty="0"/>
          </a:p>
        </p:txBody>
      </p:sp>
      <p:sp>
        <p:nvSpPr>
          <p:cNvPr id="88" name="תרשים זרימה: צומת מסכם 87">
            <a:extLst>
              <a:ext uri="{FF2B5EF4-FFF2-40B4-BE49-F238E27FC236}">
                <a16:creationId xmlns:a16="http://schemas.microsoft.com/office/drawing/2014/main" id="{E59A368E-28AB-4805-961F-B27BC2FF813A}"/>
              </a:ext>
            </a:extLst>
          </p:cNvPr>
          <p:cNvSpPr/>
          <p:nvPr/>
        </p:nvSpPr>
        <p:spPr>
          <a:xfrm>
            <a:off x="291321" y="5262552"/>
            <a:ext cx="1591297" cy="29064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1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1" grpId="0" animBg="1"/>
      <p:bldP spid="22" grpId="0" animBg="1"/>
      <p:bldP spid="26" grpId="0" animBg="1"/>
      <p:bldP spid="27" grpId="0" animBg="1"/>
      <p:bldP spid="42" grpId="0" animBg="1"/>
      <p:bldP spid="43" grpId="0" animBg="1"/>
      <p:bldP spid="46" grpId="0" animBg="1"/>
      <p:bldP spid="4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3" y="65083"/>
            <a:ext cx="7809555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תנאי עצירה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24D412-050B-49B4-BB69-71123805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54" y="2783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23AC0A1-CB8E-43F8-8347-EB21AC7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52" y="4142738"/>
            <a:ext cx="3755297" cy="25129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star(int n)</a:t>
            </a:r>
            <a:endParaRPr kumimoji="0" lang="he-IL" altLang="he-IL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if(n==0)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(“*</a:t>
            </a: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\n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star(n-1);</a:t>
            </a:r>
            <a:endParaRPr kumimoji="0" lang="he-IL" altLang="he-IL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AA6A2662-027C-4F25-9F02-8E4423A1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308" y="1379164"/>
            <a:ext cx="3719385" cy="215834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(“*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1B77D-BC8B-45C0-A17C-195EC9806803}"/>
              </a:ext>
            </a:extLst>
          </p:cNvPr>
          <p:cNvSpPr txBox="1"/>
          <p:nvPr/>
        </p:nvSpPr>
        <p:spPr>
          <a:xfrm>
            <a:off x="539552" y="836712"/>
            <a:ext cx="8064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התחלנו מהפונקציה הזאת: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7D80-52E5-4FD4-867A-04EE83783726}"/>
              </a:ext>
            </a:extLst>
          </p:cNvPr>
          <p:cNvSpPr txBox="1"/>
          <p:nvPr/>
        </p:nvSpPr>
        <p:spPr>
          <a:xfrm>
            <a:off x="107504" y="1627261"/>
            <a:ext cx="230914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תהליך זה הוא אינסופי</a:t>
            </a:r>
          </a:p>
          <a:p>
            <a:r>
              <a:rPr lang="he-IL" sz="2400" b="1" dirty="0">
                <a:solidFill>
                  <a:srgbClr val="FF0000"/>
                </a:solidFill>
              </a:rPr>
              <a:t>יש בעיה!!!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ACD7C0-3458-45B0-A823-FF11313EE9EF}"/>
              </a:ext>
            </a:extLst>
          </p:cNvPr>
          <p:cNvSpPr txBox="1"/>
          <p:nvPr/>
        </p:nvSpPr>
        <p:spPr>
          <a:xfrm>
            <a:off x="411882" y="3598620"/>
            <a:ext cx="8064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פתרנו ע"י הוספת </a:t>
            </a:r>
            <a:r>
              <a:rPr lang="he-IL" sz="2400" b="1" dirty="0">
                <a:solidFill>
                  <a:srgbClr val="FF0000"/>
                </a:solidFill>
              </a:rPr>
              <a:t>תנאי עצירה </a:t>
            </a:r>
            <a:r>
              <a:rPr lang="he-IL" sz="2400" dirty="0"/>
              <a:t>אשר עוצר את התהליך</a:t>
            </a:r>
            <a:r>
              <a:rPr lang="en-US" sz="2400" dirty="0"/>
              <a:t> 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id="{4FCA2E3C-A006-4641-B0E5-E2D5D8F02DD2}"/>
              </a:ext>
            </a:extLst>
          </p:cNvPr>
          <p:cNvSpPr/>
          <p:nvPr/>
        </p:nvSpPr>
        <p:spPr>
          <a:xfrm>
            <a:off x="6261021" y="4941168"/>
            <a:ext cx="2376264" cy="1505322"/>
          </a:xfrm>
          <a:prstGeom prst="wedgeRoundRectCallout">
            <a:avLst>
              <a:gd name="adj1" fmla="val -127394"/>
              <a:gd name="adj2" fmla="val 373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מתחילים מ-</a:t>
            </a:r>
            <a:r>
              <a:rPr lang="en-US" sz="2400" dirty="0"/>
              <a:t>n</a:t>
            </a:r>
            <a:r>
              <a:rPr lang="he-IL" sz="2400" dirty="0"/>
              <a:t> </a:t>
            </a:r>
            <a:r>
              <a:rPr lang="he-IL" sz="2400" b="1" dirty="0">
                <a:solidFill>
                  <a:srgbClr val="FF0000"/>
                </a:solidFill>
              </a:rPr>
              <a:t>ומתקדמים אל עבר תנאי העצירה</a:t>
            </a:r>
          </a:p>
        </p:txBody>
      </p:sp>
    </p:spTree>
    <p:extLst>
      <p:ext uri="{BB962C8B-B14F-4D97-AF65-F5344CB8AC3E}">
        <p14:creationId xmlns:p14="http://schemas.microsoft.com/office/powerpoint/2010/main" val="24258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40" grpId="0" animBg="1"/>
      <p:bldP spid="3" grpId="0"/>
      <p:bldP spid="44" grpId="0"/>
      <p:bldP spid="48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3" y="65083"/>
            <a:ext cx="7809555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מהי רקורסיה?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24D412-050B-49B4-BB69-71123805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54" y="2783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23AC0A1-CB8E-43F8-8347-EB21AC7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793" y="1916832"/>
            <a:ext cx="2762319" cy="32403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star(int n)</a:t>
            </a:r>
            <a:endParaRPr kumimoji="0" lang="he-IL" altLang="he-IL" sz="28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he-IL" sz="2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>
                <a:latin typeface="Calibri" panose="020F0502020204030204" pitchFamily="34" charset="0"/>
                <a:cs typeface="Arial" panose="020B0604020202020204" pitchFamily="34" charset="0"/>
              </a:rPr>
              <a:t>if(n==0)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return;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r>
              <a:rPr lang="en-US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(“*</a:t>
            </a:r>
            <a:r>
              <a:rPr lang="he-IL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\n</a:t>
            </a:r>
            <a:r>
              <a:rPr lang="en-US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“);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star</a:t>
            </a:r>
            <a:r>
              <a:rPr lang="en-US" altLang="he-IL" sz="2800" dirty="0">
                <a:latin typeface="Calibri" panose="020F0502020204030204" pitchFamily="34" charset="0"/>
                <a:cs typeface="Arial" panose="020B0604020202020204" pitchFamily="34" charset="0"/>
              </a:rPr>
              <a:t>(n-1);</a:t>
            </a:r>
            <a:endParaRPr kumimoji="0" lang="he-IL" altLang="he-IL" sz="2800" i="0" u="none" strike="noStrike" cap="none" normalizeH="0" baseline="0" dirty="0">
              <a:ln>
                <a:noFill/>
              </a:ln>
              <a:effectLst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1B77D-BC8B-45C0-A17C-195EC9806803}"/>
              </a:ext>
            </a:extLst>
          </p:cNvPr>
          <p:cNvSpPr txBox="1"/>
          <p:nvPr/>
        </p:nvSpPr>
        <p:spPr>
          <a:xfrm>
            <a:off x="107504" y="836712"/>
            <a:ext cx="8928992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רקורסיה היא תהליך שבו אנחנו קוראים לפונקציה בתוך אותה הפונקציה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B58667DB-D517-4FD7-B322-9BBFB89C9B68}"/>
              </a:ext>
            </a:extLst>
          </p:cNvPr>
          <p:cNvSpPr/>
          <p:nvPr/>
        </p:nvSpPr>
        <p:spPr>
          <a:xfrm>
            <a:off x="5580112" y="2616212"/>
            <a:ext cx="2160240" cy="792088"/>
          </a:xfrm>
          <a:prstGeom prst="wedgeRoundRectCallout">
            <a:avLst>
              <a:gd name="adj1" fmla="val -98470"/>
              <a:gd name="adj2" fmla="val 125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תנאי העצירה </a:t>
            </a:r>
            <a:r>
              <a:rPr lang="he-IL" sz="2400" b="1" dirty="0">
                <a:solidFill>
                  <a:srgbClr val="FF0000"/>
                </a:solidFill>
              </a:rPr>
              <a:t>(חובה)</a:t>
            </a:r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FB40D2E1-9E6C-4728-8B89-0D26FEB6CE6C}"/>
              </a:ext>
            </a:extLst>
          </p:cNvPr>
          <p:cNvSpPr/>
          <p:nvPr/>
        </p:nvSpPr>
        <p:spPr>
          <a:xfrm>
            <a:off x="5796136" y="3879080"/>
            <a:ext cx="2880320" cy="792088"/>
          </a:xfrm>
          <a:prstGeom prst="wedgeRoundRectCallout">
            <a:avLst>
              <a:gd name="adj1" fmla="val -86667"/>
              <a:gd name="adj2" fmla="val 114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התקדמות אל עבר 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" grpId="0" animBg="1"/>
      <p:bldP spid="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9372" y="65083"/>
            <a:ext cx="8225257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לפונקציה רקורסיבית שמחזירה ערך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24D412-050B-49B4-BB69-71123805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54" y="2783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23AC0A1-CB8E-43F8-8347-EB21AC7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428" y="1437307"/>
            <a:ext cx="4227144" cy="230640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he-IL" sz="2400" dirty="0"/>
              <a:t>int factorial(int n)</a:t>
            </a:r>
          </a:p>
          <a:p>
            <a:pPr algn="l" rtl="0"/>
            <a:r>
              <a:rPr lang="en-US" altLang="he-IL" sz="2400" dirty="0"/>
              <a:t>{</a:t>
            </a:r>
          </a:p>
          <a:p>
            <a:pPr lvl="1" algn="l" rtl="0"/>
            <a:r>
              <a:rPr lang="en-US" altLang="he-IL" sz="2400" dirty="0"/>
              <a:t>if (n ≤ 1)</a:t>
            </a:r>
          </a:p>
          <a:p>
            <a:pPr lvl="2" algn="l" rtl="0"/>
            <a:r>
              <a:rPr lang="en-US" altLang="he-IL" sz="2400" dirty="0"/>
              <a:t>return 1;</a:t>
            </a:r>
          </a:p>
          <a:p>
            <a:pPr lvl="1" algn="l" rtl="0"/>
            <a:r>
              <a:rPr lang="en-US" altLang="he-IL" sz="2400" dirty="0"/>
              <a:t>return factorial(n-1)*n;</a:t>
            </a:r>
          </a:p>
          <a:p>
            <a:pPr algn="l" rtl="0"/>
            <a:r>
              <a:rPr lang="en-US" altLang="he-IL" sz="2400" dirty="0"/>
              <a:t>}</a:t>
            </a:r>
            <a:endParaRPr lang="he-IL" altLang="he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35142-378D-4254-BCA3-F0FC5FD1E18B}"/>
              </a:ext>
            </a:extLst>
          </p:cNvPr>
          <p:cNvSpPr txBox="1"/>
          <p:nvPr/>
        </p:nvSpPr>
        <p:spPr>
          <a:xfrm>
            <a:off x="539552" y="836712"/>
            <a:ext cx="8064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נתונה הפונקציה הרקורסיבית הבאה: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412F5-A2D5-4763-BBBC-E93B95E7F36C}"/>
              </a:ext>
            </a:extLst>
          </p:cNvPr>
          <p:cNvSpPr txBox="1"/>
          <p:nvPr/>
        </p:nvSpPr>
        <p:spPr>
          <a:xfrm>
            <a:off x="411882" y="4055881"/>
            <a:ext cx="80648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נתונה התוכנית הבאה: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BC17EDD-AF25-42F2-8484-450D5C6D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83" y="4710594"/>
            <a:ext cx="3178033" cy="175074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res;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res=factorial(3);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2" y="-109051"/>
            <a:ext cx="7809555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מעקב לתוכנית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E24D412-050B-49B4-BB69-71123805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54" y="2783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DC7CB1-F5D6-4311-AB04-AC6F727D9275}"/>
              </a:ext>
            </a:extLst>
          </p:cNvPr>
          <p:cNvSpPr txBox="1"/>
          <p:nvPr/>
        </p:nvSpPr>
        <p:spPr>
          <a:xfrm>
            <a:off x="583296" y="2448056"/>
            <a:ext cx="60407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res</a:t>
            </a:r>
            <a:endParaRPr lang="he-IL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834F94-8793-427D-965C-196BAC2250D1}"/>
              </a:ext>
            </a:extLst>
          </p:cNvPr>
          <p:cNvSpPr txBox="1"/>
          <p:nvPr/>
        </p:nvSpPr>
        <p:spPr>
          <a:xfrm>
            <a:off x="1213685" y="2445606"/>
            <a:ext cx="607898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670AA0E6-EBC7-49C1-9DF1-D8FB1A69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9" y="586930"/>
            <a:ext cx="2534054" cy="175074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res;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res=factorial(3);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}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34335848-3CAC-4AF9-AF64-BDACD2359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102" y="524214"/>
            <a:ext cx="3141757" cy="1813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he-IL" sz="2200" dirty="0"/>
              <a:t>int factorial(n=3)</a:t>
            </a:r>
          </a:p>
          <a:p>
            <a:pPr algn="l" rtl="0"/>
            <a:r>
              <a:rPr lang="en-US" altLang="he-IL" sz="2200" dirty="0"/>
              <a:t>{</a:t>
            </a:r>
          </a:p>
          <a:p>
            <a:pPr lvl="1" algn="l" rtl="0"/>
            <a:r>
              <a:rPr lang="en-US" altLang="he-IL" sz="2200" dirty="0"/>
              <a:t>if (3 ≤ 1)  </a:t>
            </a:r>
            <a:r>
              <a:rPr lang="en-US" altLang="he-IL" sz="2200" b="1" dirty="0">
                <a:solidFill>
                  <a:srgbClr val="FF0000"/>
                </a:solidFill>
              </a:rPr>
              <a:t>FALSE</a:t>
            </a:r>
          </a:p>
          <a:p>
            <a:pPr lvl="1" algn="l" rtl="0"/>
            <a:r>
              <a:rPr lang="en-US" altLang="he-IL" sz="2200" dirty="0"/>
              <a:t>return factorial(2)*3;</a:t>
            </a:r>
          </a:p>
          <a:p>
            <a:pPr algn="l" rtl="0"/>
            <a:r>
              <a:rPr lang="en-US" altLang="he-IL" sz="2200" dirty="0"/>
              <a:t>}</a:t>
            </a:r>
            <a:endParaRPr lang="he-IL" altLang="he-IL" sz="2200" dirty="0"/>
          </a:p>
        </p:txBody>
      </p:sp>
      <p:cxnSp>
        <p:nvCxnSpPr>
          <p:cNvPr id="71" name="Curved Connector 14">
            <a:extLst>
              <a:ext uri="{FF2B5EF4-FFF2-40B4-BE49-F238E27FC236}">
                <a16:creationId xmlns:a16="http://schemas.microsoft.com/office/drawing/2014/main" id="{780DBD3A-2409-477A-9DF6-5209A26D5FA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191422" y="1110566"/>
            <a:ext cx="1129034" cy="400326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">
            <a:extLst>
              <a:ext uri="{FF2B5EF4-FFF2-40B4-BE49-F238E27FC236}">
                <a16:creationId xmlns:a16="http://schemas.microsoft.com/office/drawing/2014/main" id="{D426EA90-6475-4544-BC9D-4A6D526E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27" y="524214"/>
            <a:ext cx="3141757" cy="1813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he-IL" sz="2200" dirty="0"/>
              <a:t>int factorial(n=2)</a:t>
            </a:r>
          </a:p>
          <a:p>
            <a:pPr algn="l" rtl="0"/>
            <a:r>
              <a:rPr lang="en-US" altLang="he-IL" sz="2200" dirty="0"/>
              <a:t>{</a:t>
            </a:r>
          </a:p>
          <a:p>
            <a:pPr lvl="1" algn="l" rtl="0"/>
            <a:r>
              <a:rPr lang="en-US" altLang="he-IL" sz="2200" dirty="0"/>
              <a:t>if (2 ≤ 1)  </a:t>
            </a:r>
            <a:r>
              <a:rPr lang="en-US" altLang="he-IL" sz="2200" b="1" dirty="0">
                <a:solidFill>
                  <a:srgbClr val="FF0000"/>
                </a:solidFill>
              </a:rPr>
              <a:t>FALSE</a:t>
            </a:r>
          </a:p>
          <a:p>
            <a:pPr lvl="1" algn="l" rtl="0"/>
            <a:r>
              <a:rPr lang="en-US" altLang="he-IL" sz="2200" dirty="0"/>
              <a:t>return factorial(1)*2;</a:t>
            </a:r>
          </a:p>
          <a:p>
            <a:pPr algn="l" rtl="0"/>
            <a:r>
              <a:rPr lang="en-US" altLang="he-IL" sz="2200" dirty="0"/>
              <a:t>}</a:t>
            </a:r>
            <a:endParaRPr lang="he-IL" altLang="he-IL" sz="2200" dirty="0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FDC8ED71-9DED-47AA-B2A9-86EEFC90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187" y="2710413"/>
            <a:ext cx="3141757" cy="1813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he-IL" sz="2200" dirty="0"/>
              <a:t>int factorial(n=1)</a:t>
            </a:r>
          </a:p>
          <a:p>
            <a:pPr algn="l" rtl="0"/>
            <a:r>
              <a:rPr lang="en-US" altLang="he-IL" sz="2200" dirty="0"/>
              <a:t>{</a:t>
            </a:r>
          </a:p>
          <a:p>
            <a:pPr lvl="1" algn="l" rtl="0"/>
            <a:r>
              <a:rPr lang="en-US" altLang="he-IL" sz="2200" dirty="0"/>
              <a:t>if (1 ≤ 1)  </a:t>
            </a:r>
            <a:r>
              <a:rPr lang="en-US" altLang="he-IL" sz="2200" b="1" dirty="0">
                <a:solidFill>
                  <a:srgbClr val="FF0000"/>
                </a:solidFill>
              </a:rPr>
              <a:t>TRUE</a:t>
            </a:r>
          </a:p>
          <a:p>
            <a:pPr lvl="1" algn="l" rtl="0"/>
            <a:r>
              <a:rPr lang="en-US" altLang="he-IL" sz="2200" dirty="0"/>
              <a:t>return 1;</a:t>
            </a:r>
          </a:p>
          <a:p>
            <a:pPr algn="l" rtl="0"/>
            <a:r>
              <a:rPr lang="en-US" altLang="he-IL" sz="2200" dirty="0"/>
              <a:t>}</a:t>
            </a:r>
            <a:endParaRPr lang="he-IL" altLang="he-IL" sz="2200" dirty="0"/>
          </a:p>
        </p:txBody>
      </p:sp>
      <p:cxnSp>
        <p:nvCxnSpPr>
          <p:cNvPr id="82" name="Curved Connector 14">
            <a:extLst>
              <a:ext uri="{FF2B5EF4-FFF2-40B4-BE49-F238E27FC236}">
                <a16:creationId xmlns:a16="http://schemas.microsoft.com/office/drawing/2014/main" id="{E70350F3-ADCE-4B9E-B512-43DAFB861EE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183328" y="1891298"/>
            <a:ext cx="2366523" cy="925880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4">
            <a:extLst>
              <a:ext uri="{FF2B5EF4-FFF2-40B4-BE49-F238E27FC236}">
                <a16:creationId xmlns:a16="http://schemas.microsoft.com/office/drawing/2014/main" id="{B2711B5F-B45D-417A-996A-A4485D601A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03688" y="785667"/>
            <a:ext cx="852984" cy="844178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14">
            <a:extLst>
              <a:ext uri="{FF2B5EF4-FFF2-40B4-BE49-F238E27FC236}">
                <a16:creationId xmlns:a16="http://schemas.microsoft.com/office/drawing/2014/main" id="{E91DE98C-A453-48E4-AD73-FE73E4C422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26543" y="2423215"/>
            <a:ext cx="2043377" cy="1112433"/>
          </a:xfrm>
          <a:prstGeom prst="curvedConnector3">
            <a:avLst>
              <a:gd name="adj1" fmla="val 5681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9ABCCF96-E815-4B86-98B3-1CA40991BFEC}"/>
              </a:ext>
            </a:extLst>
          </p:cNvPr>
          <p:cNvSpPr/>
          <p:nvPr/>
        </p:nvSpPr>
        <p:spPr bwMode="auto">
          <a:xfrm>
            <a:off x="8622407" y="2314495"/>
            <a:ext cx="406400" cy="4191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1</a:t>
            </a:r>
          </a:p>
        </p:txBody>
      </p:sp>
      <p:cxnSp>
        <p:nvCxnSpPr>
          <p:cNvPr id="52" name="Curved Connector 14">
            <a:extLst>
              <a:ext uri="{FF2B5EF4-FFF2-40B4-BE49-F238E27FC236}">
                <a16:creationId xmlns:a16="http://schemas.microsoft.com/office/drawing/2014/main" id="{44B4FDD7-D044-4E39-94F4-C19ABA39EC4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88673" y="1851181"/>
            <a:ext cx="1782708" cy="93460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אליפסה 68">
            <a:extLst>
              <a:ext uri="{FF2B5EF4-FFF2-40B4-BE49-F238E27FC236}">
                <a16:creationId xmlns:a16="http://schemas.microsoft.com/office/drawing/2014/main" id="{8FBEBF54-E18F-49B7-A761-6ABD7DD49A5A}"/>
              </a:ext>
            </a:extLst>
          </p:cNvPr>
          <p:cNvSpPr/>
          <p:nvPr/>
        </p:nvSpPr>
        <p:spPr bwMode="auto">
          <a:xfrm>
            <a:off x="5259491" y="2001693"/>
            <a:ext cx="406400" cy="4191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2</a:t>
            </a:r>
          </a:p>
        </p:txBody>
      </p:sp>
      <p:cxnSp>
        <p:nvCxnSpPr>
          <p:cNvPr id="49" name="Curved Connector 14">
            <a:extLst>
              <a:ext uri="{FF2B5EF4-FFF2-40B4-BE49-F238E27FC236}">
                <a16:creationId xmlns:a16="http://schemas.microsoft.com/office/drawing/2014/main" id="{F59747D2-5198-49C0-8C69-A4B928ABF94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81679" y="1754884"/>
            <a:ext cx="989826" cy="143026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אליפסה 71">
            <a:extLst>
              <a:ext uri="{FF2B5EF4-FFF2-40B4-BE49-F238E27FC236}">
                <a16:creationId xmlns:a16="http://schemas.microsoft.com/office/drawing/2014/main" id="{326E1555-24D4-4FA3-AA68-28D7D8980E3F}"/>
              </a:ext>
            </a:extLst>
          </p:cNvPr>
          <p:cNvSpPr/>
          <p:nvPr/>
        </p:nvSpPr>
        <p:spPr bwMode="auto">
          <a:xfrm>
            <a:off x="2733765" y="1907925"/>
            <a:ext cx="406400" cy="4191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F1268B87-1DA7-46ED-AA8A-654D973A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56" y="3964661"/>
            <a:ext cx="4147052" cy="230640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he-IL" sz="2400" b="1" dirty="0"/>
              <a:t>int factorial(int n)</a:t>
            </a:r>
          </a:p>
          <a:p>
            <a:pPr algn="l" rtl="0"/>
            <a:r>
              <a:rPr lang="en-US" altLang="he-IL" sz="2400" b="1" dirty="0"/>
              <a:t>{</a:t>
            </a:r>
          </a:p>
          <a:p>
            <a:pPr lvl="1" algn="l" rtl="0"/>
            <a:r>
              <a:rPr lang="en-US" altLang="he-IL" sz="2400" b="1" dirty="0"/>
              <a:t>if (n ≤ 1)</a:t>
            </a:r>
          </a:p>
          <a:p>
            <a:pPr lvl="2" algn="l" rtl="0"/>
            <a:r>
              <a:rPr lang="en-US" altLang="he-IL" sz="2400" b="1" dirty="0"/>
              <a:t>return 1;</a:t>
            </a:r>
          </a:p>
          <a:p>
            <a:pPr lvl="1" algn="l" rtl="0"/>
            <a:r>
              <a:rPr lang="en-US" altLang="he-IL" sz="2400" b="1" dirty="0"/>
              <a:t>return factorial(n-1)*n;</a:t>
            </a:r>
          </a:p>
          <a:p>
            <a:pPr algn="l" rtl="0"/>
            <a:r>
              <a:rPr lang="en-US" altLang="he-IL" sz="2400" b="1" dirty="0"/>
              <a:t>}</a:t>
            </a:r>
            <a:endParaRPr lang="he-IL" altLang="he-IL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E942D5-067A-4815-BF3D-9F3A12E53471}"/>
              </a:ext>
            </a:extLst>
          </p:cNvPr>
          <p:cNvSpPr txBox="1"/>
          <p:nvPr/>
        </p:nvSpPr>
        <p:spPr>
          <a:xfrm>
            <a:off x="5201812" y="4807406"/>
            <a:ext cx="3816424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הפונקציה מחשבת עצרת של המספר שהתקבל </a:t>
            </a:r>
          </a:p>
          <a:p>
            <a:pPr algn="ctr"/>
            <a:r>
              <a:rPr lang="en-US" sz="2800" dirty="0"/>
              <a:t>n!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5777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 animBg="1"/>
      <p:bldP spid="47" grpId="0" animBg="1"/>
      <p:bldP spid="61" grpId="0" animBg="1"/>
      <p:bldP spid="69" grpId="0" animBg="1"/>
      <p:bldP spid="72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3" y="180939"/>
            <a:ext cx="7809555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מרכיבים של רקורסיה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F1268B87-1DA7-46ED-AA8A-654D973A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474" y="1196752"/>
            <a:ext cx="4147052" cy="230640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altLang="he-IL" sz="2400" b="1" dirty="0"/>
              <a:t>int factorial(int n)</a:t>
            </a:r>
          </a:p>
          <a:p>
            <a:pPr algn="l" rtl="0"/>
            <a:r>
              <a:rPr lang="en-US" altLang="he-IL" sz="2400" b="1" dirty="0"/>
              <a:t>{</a:t>
            </a:r>
          </a:p>
          <a:p>
            <a:pPr lvl="1" algn="l" rtl="0"/>
            <a:r>
              <a:rPr lang="en-US" altLang="he-IL" sz="2400" b="1" dirty="0"/>
              <a:t>if (n ≤ 1)</a:t>
            </a:r>
          </a:p>
          <a:p>
            <a:pPr lvl="2" algn="l" rtl="0"/>
            <a:r>
              <a:rPr lang="en-US" altLang="he-IL" sz="2400" b="1" dirty="0"/>
              <a:t>return 1;</a:t>
            </a:r>
          </a:p>
          <a:p>
            <a:pPr lvl="1" algn="l" rtl="0"/>
            <a:r>
              <a:rPr lang="en-US" altLang="he-IL" sz="2400" b="1" dirty="0"/>
              <a:t>return factorial(n-1)*n;</a:t>
            </a:r>
          </a:p>
          <a:p>
            <a:pPr algn="l" rtl="0"/>
            <a:r>
              <a:rPr lang="en-US" altLang="he-IL" sz="2400" b="1" dirty="0"/>
              <a:t>}</a:t>
            </a:r>
            <a:endParaRPr lang="he-IL" altLang="he-IL" sz="2400" b="1" dirty="0"/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A4A2873A-D445-438B-8117-B87A9C4455E2}"/>
              </a:ext>
            </a:extLst>
          </p:cNvPr>
          <p:cNvSpPr/>
          <p:nvPr/>
        </p:nvSpPr>
        <p:spPr>
          <a:xfrm>
            <a:off x="5220072" y="1628800"/>
            <a:ext cx="2160240" cy="792088"/>
          </a:xfrm>
          <a:prstGeom prst="wedgeRoundRectCallout">
            <a:avLst>
              <a:gd name="adj1" fmla="val -98470"/>
              <a:gd name="adj2" fmla="val 125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תנאי העצירה </a:t>
            </a:r>
            <a:r>
              <a:rPr lang="he-IL" sz="2400" b="1" dirty="0">
                <a:solidFill>
                  <a:srgbClr val="FF0000"/>
                </a:solidFill>
              </a:rPr>
              <a:t>(חובה)</a:t>
            </a:r>
          </a:p>
        </p:txBody>
      </p:sp>
      <p:sp>
        <p:nvSpPr>
          <p:cNvPr id="22" name="בועת דיבור: מלבן עם פינות מעוגלות 21">
            <a:extLst>
              <a:ext uri="{FF2B5EF4-FFF2-40B4-BE49-F238E27FC236}">
                <a16:creationId xmlns:a16="http://schemas.microsoft.com/office/drawing/2014/main" id="{8CDCCF6A-9F00-4226-9222-FA15E452750F}"/>
              </a:ext>
            </a:extLst>
          </p:cNvPr>
          <p:cNvSpPr/>
          <p:nvPr/>
        </p:nvSpPr>
        <p:spPr>
          <a:xfrm>
            <a:off x="1547664" y="4869160"/>
            <a:ext cx="2880320" cy="792088"/>
          </a:xfrm>
          <a:prstGeom prst="wedgeRoundRectCallout">
            <a:avLst>
              <a:gd name="adj1" fmla="val 70540"/>
              <a:gd name="adj2" fmla="val -2849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התקדמות אל עבר 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6A969DBB-5170-4B36-A016-84278F226E4C}"/>
              </a:ext>
            </a:extLst>
          </p:cNvPr>
          <p:cNvSpPr/>
          <p:nvPr/>
        </p:nvSpPr>
        <p:spPr>
          <a:xfrm>
            <a:off x="5940152" y="3447162"/>
            <a:ext cx="2880320" cy="1349990"/>
          </a:xfrm>
          <a:prstGeom prst="wedgeRoundRectCallout">
            <a:avLst>
              <a:gd name="adj1" fmla="val -50036"/>
              <a:gd name="adj2" fmla="val -803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קישור למקרה הנוכחי – פעולה שמבצעים על הערך המוחזר.</a:t>
            </a:r>
          </a:p>
        </p:txBody>
      </p:sp>
    </p:spTree>
    <p:extLst>
      <p:ext uri="{BB962C8B-B14F-4D97-AF65-F5344CB8AC3E}">
        <p14:creationId xmlns:p14="http://schemas.microsoft.com/office/powerpoint/2010/main" val="8983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223" y="0"/>
            <a:ext cx="7809555" cy="633265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 1 לפתרון על הלוח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F1268B87-1DA7-46ED-AA8A-654D973A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0" y="753133"/>
            <a:ext cx="6264696" cy="56166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 f(int 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if (n==0)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return 0;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return (n % 10)+ f(n / 10);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int n = 5847, res;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res=f(n);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("%d %d\n", n, res);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BA9314D-6357-44CA-A23E-B525BB9E49E3}"/>
              </a:ext>
            </a:extLst>
          </p:cNvPr>
          <p:cNvSpPr/>
          <p:nvPr/>
        </p:nvSpPr>
        <p:spPr>
          <a:xfrm>
            <a:off x="4572000" y="476672"/>
            <a:ext cx="4004622" cy="586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נתונה תוכנית הכתובה בשפת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B66CDAF-815C-45E3-8822-ADD1CA4C97F4}"/>
              </a:ext>
            </a:extLst>
          </p:cNvPr>
          <p:cNvSpPr/>
          <p:nvPr/>
        </p:nvSpPr>
        <p:spPr>
          <a:xfrm>
            <a:off x="4427984" y="3140968"/>
            <a:ext cx="4572000" cy="2239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cs"/>
              <a:buAutoNum type="hebrew2Minus"/>
              <a:tabLst>
                <a:tab pos="901700" algn="l"/>
              </a:tabLs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תדפיס התוכנית בסיום הריצה? נמק בעזרת עץ רקורסיה.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cs"/>
              <a:buAutoNum type="hebrew2Minus"/>
              <a:tabLst>
                <a:tab pos="901700" algn="l"/>
              </a:tabLs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מבצעת הפונקציה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cs"/>
              <a:buAutoNum type="hebrew2Minus"/>
              <a:tabLst>
                <a:tab pos="901700" algn="l"/>
              </a:tabLs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סמן את 3 מרכיבי הרקורסיה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3A7AA9DD-09E8-4D63-BF33-1F7548F8E2C4}"/>
              </a:ext>
            </a:extLst>
          </p:cNvPr>
          <p:cNvSpPr/>
          <p:nvPr/>
        </p:nvSpPr>
        <p:spPr>
          <a:xfrm>
            <a:off x="6617327" y="5897164"/>
            <a:ext cx="2160240" cy="792088"/>
          </a:xfrm>
          <a:prstGeom prst="wedgeRoundRectCallout">
            <a:avLst>
              <a:gd name="adj1" fmla="val -98470"/>
              <a:gd name="adj2" fmla="val 125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0" name="בועת דיבור: מלבן עם פינות מעוגלות 9">
            <a:extLst>
              <a:ext uri="{FF2B5EF4-FFF2-40B4-BE49-F238E27FC236}">
                <a16:creationId xmlns:a16="http://schemas.microsoft.com/office/drawing/2014/main" id="{4C803328-D5E4-40B4-B669-055BFE73DAA6}"/>
              </a:ext>
            </a:extLst>
          </p:cNvPr>
          <p:cNvSpPr/>
          <p:nvPr/>
        </p:nvSpPr>
        <p:spPr>
          <a:xfrm>
            <a:off x="3462803" y="5985284"/>
            <a:ext cx="2880320" cy="792088"/>
          </a:xfrm>
          <a:prstGeom prst="wedgeRoundRectCallout">
            <a:avLst>
              <a:gd name="adj1" fmla="val 4890"/>
              <a:gd name="adj2" fmla="val -977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התקדמות אל עבר תנאי העצירה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7731CE32-1826-4764-B40A-89916612C9DC}"/>
              </a:ext>
            </a:extLst>
          </p:cNvPr>
          <p:cNvSpPr/>
          <p:nvPr/>
        </p:nvSpPr>
        <p:spPr>
          <a:xfrm>
            <a:off x="289984" y="6050261"/>
            <a:ext cx="2880320" cy="638991"/>
          </a:xfrm>
          <a:prstGeom prst="wedgeRoundRectCallout">
            <a:avLst>
              <a:gd name="adj1" fmla="val -50036"/>
              <a:gd name="adj2" fmla="val -803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/>
              <a:t>קישור למקרה הנוכחי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820</Words>
  <Application>Microsoft Office PowerPoint</Application>
  <PresentationFormat>‫הצגה על המסך (4:3)</PresentationFormat>
  <Paragraphs>251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Verdana</vt:lpstr>
      <vt:lpstr>ערכת נושא Office</vt:lpstr>
      <vt:lpstr>אופן העבודה של מנגנון קריאה לפונקציה </vt:lpstr>
      <vt:lpstr>רקורסיה</vt:lpstr>
      <vt:lpstr>נוסיף תנאי עצירה</vt:lpstr>
      <vt:lpstr>תנאי עצירה</vt:lpstr>
      <vt:lpstr>מהי רקורסיה?</vt:lpstr>
      <vt:lpstr>דוגמא לפונקציה רקורסיבית שמחזירה ערך</vt:lpstr>
      <vt:lpstr>מעקב לתוכנית</vt:lpstr>
      <vt:lpstr>מרכיבים של רקורסיה</vt:lpstr>
      <vt:lpstr>דוגמא 1 לפתרון על הלוח</vt:lpstr>
      <vt:lpstr>דוגמא 2 לפתרון על הלוח (רקורסיה עם מערך)</vt:lpstr>
      <vt:lpstr>דוגמא 3 לפתרון על הלוח (רקורסיה עם רשימה מקושרת)</vt:lpstr>
      <vt:lpstr>דוגמא 3 לפתרון על הלוח (רקורסיה עם רשימה מקושרת)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298</cp:revision>
  <dcterms:created xsi:type="dcterms:W3CDTF">2018-02-18T20:21:23Z</dcterms:created>
  <dcterms:modified xsi:type="dcterms:W3CDTF">2019-05-20T11:22:04Z</dcterms:modified>
</cp:coreProperties>
</file>