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3"/>
  </p:notesMasterIdLst>
  <p:sldIdLst>
    <p:sldId id="340" r:id="rId2"/>
    <p:sldId id="356" r:id="rId3"/>
    <p:sldId id="359" r:id="rId4"/>
    <p:sldId id="358" r:id="rId5"/>
    <p:sldId id="376" r:id="rId6"/>
    <p:sldId id="355" r:id="rId7"/>
    <p:sldId id="360" r:id="rId8"/>
    <p:sldId id="361" r:id="rId9"/>
    <p:sldId id="354" r:id="rId10"/>
    <p:sldId id="362" r:id="rId11"/>
    <p:sldId id="363" r:id="rId12"/>
    <p:sldId id="365" r:id="rId13"/>
    <p:sldId id="366" r:id="rId14"/>
    <p:sldId id="364" r:id="rId15"/>
    <p:sldId id="368" r:id="rId16"/>
    <p:sldId id="370" r:id="rId17"/>
    <p:sldId id="371" r:id="rId18"/>
    <p:sldId id="372" r:id="rId19"/>
    <p:sldId id="373" r:id="rId20"/>
    <p:sldId id="374" r:id="rId21"/>
    <p:sldId id="375" r:id="rId2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סגנון בהיר 3 - הדגשה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סגנון ביניים 1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סגנון בהיר 1 - הדגשה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סגנון ביניים 4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003" autoAdjust="0"/>
    <p:restoredTop sz="94660"/>
  </p:normalViewPr>
  <p:slideViewPr>
    <p:cSldViewPr>
      <p:cViewPr varScale="1">
        <p:scale>
          <a:sx n="91" d="100"/>
          <a:sy n="91" d="100"/>
        </p:scale>
        <p:origin x="110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ECDAFE2-EC1E-4AD2-89EC-A47056BDE137}" type="datetimeFigureOut">
              <a:rPr lang="he-IL" smtClean="0"/>
              <a:pPr/>
              <a:t>ט"ו/טבת/תש"פ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9FD67F3-95CD-453F-AE91-E9BA7A39BD5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3715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ט"ו/טבת/תש"פ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ט"ו/טבת/תש"פ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ט"ו/טבת/תש"פ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ט"ו/טבת/תש"פ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ט"ו/טבת/תש"פ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ט"ו/טבת/תש"פ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ט"ו/טבת/תש"פ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ט"ו/טבת/תש"פ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ט"ו/טבת/תש"פ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ט"ו/טבת/תש"פ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ט"ו/טבת/תש"פ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9B90E-A0D2-40E8-8C5E-000A7B1F0F5E}" type="datetimeFigureOut">
              <a:rPr lang="he-IL" smtClean="0"/>
              <a:pPr/>
              <a:t>ט"ו/טבת/תש"פ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28442" y="177999"/>
            <a:ext cx="7487115" cy="740664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רשימה מקושרת – </a:t>
            </a:r>
            <a: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Linked List</a:t>
            </a:r>
            <a:endParaRPr lang="he-IL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19C8C3A-2F8C-44FB-88A2-9E2025699DE8}"/>
              </a:ext>
            </a:extLst>
          </p:cNvPr>
          <p:cNvSpPr txBox="1"/>
          <p:nvPr/>
        </p:nvSpPr>
        <p:spPr>
          <a:xfrm>
            <a:off x="359532" y="913881"/>
            <a:ext cx="8424936" cy="35394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רשימה מקושרת היא אוסף של </a:t>
            </a:r>
            <a:r>
              <a:rPr lang="he-IL" sz="28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מבנים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(</a:t>
            </a:r>
            <a:r>
              <a:rPr lang="en-US" sz="28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structs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) שמפוזרים בזיכרון המחשב והם </a:t>
            </a:r>
            <a:r>
              <a:rPr lang="he-IL" sz="28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מקושרים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ביניהם </a:t>
            </a:r>
            <a:r>
              <a:rPr lang="he-IL" sz="28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באמצעות מצביעים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. </a:t>
            </a:r>
          </a:p>
          <a:p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לדוגמא: רשימה מקושרת של מספרים שלמים.</a:t>
            </a:r>
          </a:p>
          <a:p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algn="l" rtl="0"/>
            <a:r>
              <a:rPr lang="en-US" sz="28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typedef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struct</a:t>
            </a:r>
            <a:endParaRPr lang="en-US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algn="l" rtl="0"/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{</a:t>
            </a:r>
          </a:p>
          <a:p>
            <a:pPr algn="l" rtl="0"/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	</a:t>
            </a:r>
            <a:r>
              <a:rPr lang="en-US" sz="28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int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x;</a:t>
            </a:r>
          </a:p>
          <a:p>
            <a:pPr algn="l" rtl="0"/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}</a:t>
            </a:r>
            <a:r>
              <a:rPr lang="en-US" sz="28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mivne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;</a:t>
            </a:r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7634" y="5341401"/>
            <a:ext cx="432048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5</a:t>
            </a:r>
            <a:endParaRPr lang="he-IL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61306" y="5341401"/>
            <a:ext cx="64807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60:</a:t>
            </a:r>
            <a:endParaRPr lang="he-IL" dirty="0"/>
          </a:p>
        </p:txBody>
      </p:sp>
      <p:sp>
        <p:nvSpPr>
          <p:cNvPr id="27" name="TextBox 26"/>
          <p:cNvSpPr txBox="1"/>
          <p:nvPr/>
        </p:nvSpPr>
        <p:spPr>
          <a:xfrm>
            <a:off x="5292080" y="4927583"/>
            <a:ext cx="648072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42</a:t>
            </a:r>
            <a:endParaRPr lang="he-IL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4427984" y="4927583"/>
            <a:ext cx="845840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123:</a:t>
            </a:r>
            <a:endParaRPr lang="he-IL" dirty="0"/>
          </a:p>
        </p:txBody>
      </p:sp>
      <p:sp>
        <p:nvSpPr>
          <p:cNvPr id="33" name="TextBox 32"/>
          <p:cNvSpPr txBox="1"/>
          <p:nvPr/>
        </p:nvSpPr>
        <p:spPr>
          <a:xfrm>
            <a:off x="8118648" y="5822464"/>
            <a:ext cx="432048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1</a:t>
            </a:r>
            <a:endParaRPr lang="he-IL" sz="2800" dirty="0"/>
          </a:p>
        </p:txBody>
      </p:sp>
      <p:sp>
        <p:nvSpPr>
          <p:cNvPr id="34" name="TextBox 33"/>
          <p:cNvSpPr txBox="1"/>
          <p:nvPr/>
        </p:nvSpPr>
        <p:spPr>
          <a:xfrm>
            <a:off x="7164288" y="5822464"/>
            <a:ext cx="936104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525:</a:t>
            </a:r>
            <a:endParaRPr lang="he-IL" dirty="0"/>
          </a:p>
        </p:txBody>
      </p:sp>
      <p:sp>
        <p:nvSpPr>
          <p:cNvPr id="35" name="TextBox 34"/>
          <p:cNvSpPr txBox="1"/>
          <p:nvPr/>
        </p:nvSpPr>
        <p:spPr>
          <a:xfrm>
            <a:off x="5118377" y="3444063"/>
            <a:ext cx="648072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37</a:t>
            </a:r>
            <a:endParaRPr lang="he-IL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4254281" y="3444063"/>
            <a:ext cx="845840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102:</a:t>
            </a:r>
            <a:endParaRPr lang="he-IL" dirty="0"/>
          </a:p>
        </p:txBody>
      </p:sp>
      <p:sp>
        <p:nvSpPr>
          <p:cNvPr id="37" name="TextBox 36"/>
          <p:cNvSpPr txBox="1"/>
          <p:nvPr/>
        </p:nvSpPr>
        <p:spPr>
          <a:xfrm>
            <a:off x="1019622" y="5764003"/>
            <a:ext cx="64807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x</a:t>
            </a:r>
            <a:endParaRPr lang="he-IL" dirty="0"/>
          </a:p>
        </p:txBody>
      </p:sp>
      <p:sp>
        <p:nvSpPr>
          <p:cNvPr id="38" name="TextBox 37"/>
          <p:cNvSpPr txBox="1"/>
          <p:nvPr/>
        </p:nvSpPr>
        <p:spPr>
          <a:xfrm>
            <a:off x="5310336" y="5340001"/>
            <a:ext cx="64807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x</a:t>
            </a:r>
            <a:endParaRPr lang="he-IL" dirty="0"/>
          </a:p>
        </p:txBody>
      </p:sp>
      <p:sp>
        <p:nvSpPr>
          <p:cNvPr id="39" name="TextBox 38"/>
          <p:cNvSpPr txBox="1"/>
          <p:nvPr/>
        </p:nvSpPr>
        <p:spPr>
          <a:xfrm>
            <a:off x="5127505" y="3831385"/>
            <a:ext cx="64807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x</a:t>
            </a:r>
            <a:endParaRPr lang="he-IL" dirty="0"/>
          </a:p>
        </p:txBody>
      </p:sp>
      <p:sp>
        <p:nvSpPr>
          <p:cNvPr id="40" name="TextBox 39"/>
          <p:cNvSpPr txBox="1"/>
          <p:nvPr/>
        </p:nvSpPr>
        <p:spPr>
          <a:xfrm>
            <a:off x="8010636" y="6237312"/>
            <a:ext cx="64807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x</a:t>
            </a:r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xmlns="" id="{90182134-953A-41A5-8E12-DE9F5A936053}"/>
              </a:ext>
            </a:extLst>
          </p:cNvPr>
          <p:cNvSpPr/>
          <p:nvPr/>
        </p:nvSpPr>
        <p:spPr>
          <a:xfrm>
            <a:off x="395536" y="918663"/>
            <a:ext cx="8352928" cy="879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486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/>
      <p:bldP spid="27" grpId="0" animBg="1"/>
      <p:bldP spid="28" grpId="0"/>
      <p:bldP spid="33" grpId="0" animBg="1"/>
      <p:bldP spid="34" grpId="0"/>
      <p:bldP spid="35" grpId="0" animBg="1"/>
      <p:bldP spid="36" grpId="0"/>
      <p:bldP spid="37" grpId="0"/>
      <p:bldP spid="38" grpId="0"/>
      <p:bldP spid="39" grpId="0"/>
      <p:bldP spid="40" grpId="0"/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9108504" cy="740664"/>
          </a:xfrm>
        </p:spPr>
        <p:txBody>
          <a:bodyPr>
            <a:noAutofit/>
          </a:bodyPr>
          <a:lstStyle/>
          <a:p>
            <a:pPr rtl="1"/>
            <a:r>
              <a:rPr lang="he-IL" sz="36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תוכנית</a:t>
            </a:r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שיוצרת רשימה מקושרת עם צומת אחת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42CF931-0A68-4FDD-8D0E-86EDA8918985}"/>
              </a:ext>
            </a:extLst>
          </p:cNvPr>
          <p:cNvSpPr txBox="1"/>
          <p:nvPr/>
        </p:nvSpPr>
        <p:spPr>
          <a:xfrm>
            <a:off x="6990510" y="1990555"/>
            <a:ext cx="2163739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400" dirty="0"/>
              <a:t>התמונה בזיכרון: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13D41FF8-3F74-4536-8413-E6D35153668B}"/>
              </a:ext>
            </a:extLst>
          </p:cNvPr>
          <p:cNvSpPr txBox="1"/>
          <p:nvPr/>
        </p:nvSpPr>
        <p:spPr>
          <a:xfrm>
            <a:off x="7395486" y="650050"/>
            <a:ext cx="1664357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r>
              <a:rPr lang="he-IL" sz="2400" dirty="0"/>
              <a:t>ייצוג גרפי: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D64A0516-B095-469A-8D66-63B024FC1826}"/>
              </a:ext>
            </a:extLst>
          </p:cNvPr>
          <p:cNvSpPr txBox="1"/>
          <p:nvPr/>
        </p:nvSpPr>
        <p:spPr>
          <a:xfrm>
            <a:off x="165070" y="1312191"/>
            <a:ext cx="3411891" cy="193899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1">
            <a:spAutoFit/>
          </a:bodyPr>
          <a:lstStyle/>
          <a:p>
            <a:pPr algn="l" rtl="0"/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typedef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 struct node</a:t>
            </a:r>
          </a:p>
          <a:p>
            <a:pPr algn="l" rtl="0"/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{</a:t>
            </a:r>
          </a:p>
          <a:p>
            <a:pPr algn="l" rtl="0"/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	int x;</a:t>
            </a:r>
          </a:p>
          <a:p>
            <a:pPr algn="l" rtl="0"/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	struct node *next;</a:t>
            </a:r>
          </a:p>
          <a:p>
            <a:pPr algn="l" rtl="0"/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}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Node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;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4" name="מלבן 33">
            <a:extLst>
              <a:ext uri="{FF2B5EF4-FFF2-40B4-BE49-F238E27FC236}">
                <a16:creationId xmlns:a16="http://schemas.microsoft.com/office/drawing/2014/main" xmlns="" id="{97338F6A-87F8-40C1-BD70-F5F788F20598}"/>
              </a:ext>
            </a:extLst>
          </p:cNvPr>
          <p:cNvSpPr/>
          <p:nvPr/>
        </p:nvSpPr>
        <p:spPr>
          <a:xfrm>
            <a:off x="150270" y="3380452"/>
            <a:ext cx="7449544" cy="34163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578C702-7524-411A-8140-B08D2E6C0C7E}"/>
              </a:ext>
            </a:extLst>
          </p:cNvPr>
          <p:cNvSpPr txBox="1"/>
          <p:nvPr/>
        </p:nvSpPr>
        <p:spPr>
          <a:xfrm>
            <a:off x="5671461" y="1325756"/>
            <a:ext cx="432048" cy="46166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400" dirty="0"/>
              <a:t>5</a:t>
            </a:r>
            <a:endParaRPr lang="he-IL" sz="2400" dirty="0"/>
          </a:p>
        </p:txBody>
      </p:sp>
      <p:sp>
        <p:nvSpPr>
          <p:cNvPr id="20" name="חץ: ימינה 19">
            <a:extLst>
              <a:ext uri="{FF2B5EF4-FFF2-40B4-BE49-F238E27FC236}">
                <a16:creationId xmlns:a16="http://schemas.microsoft.com/office/drawing/2014/main" xmlns="" id="{55CE00B9-981C-4656-9571-E6FB811FCDEC}"/>
              </a:ext>
            </a:extLst>
          </p:cNvPr>
          <p:cNvSpPr/>
          <p:nvPr/>
        </p:nvSpPr>
        <p:spPr>
          <a:xfrm>
            <a:off x="6212288" y="1523313"/>
            <a:ext cx="519952" cy="280728"/>
          </a:xfrm>
          <a:prstGeom prst="rightArrow">
            <a:avLst>
              <a:gd name="adj1" fmla="val 56639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BB15F4A7-72C6-43B9-9964-862ECD7BB0BB}"/>
              </a:ext>
            </a:extLst>
          </p:cNvPr>
          <p:cNvSpPr txBox="1"/>
          <p:nvPr/>
        </p:nvSpPr>
        <p:spPr>
          <a:xfrm>
            <a:off x="6606377" y="1402437"/>
            <a:ext cx="993437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400" dirty="0"/>
              <a:t>NULL</a:t>
            </a:r>
            <a:endParaRPr lang="he-IL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EF5871C-50FB-4A26-B139-5610E6EE45FA}"/>
              </a:ext>
            </a:extLst>
          </p:cNvPr>
          <p:cNvSpPr txBox="1"/>
          <p:nvPr/>
        </p:nvSpPr>
        <p:spPr>
          <a:xfrm>
            <a:off x="4107410" y="776343"/>
            <a:ext cx="2364854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400" dirty="0"/>
              <a:t>מצביע(</a:t>
            </a:r>
            <a:r>
              <a:rPr lang="en-US" sz="2400" dirty="0"/>
              <a:t>head</a:t>
            </a:r>
            <a:r>
              <a:rPr lang="he-IL" sz="2400" dirty="0"/>
              <a:t>)</a:t>
            </a:r>
          </a:p>
        </p:txBody>
      </p:sp>
      <p:sp>
        <p:nvSpPr>
          <p:cNvPr id="36" name="חץ: מכופף למעלה 35">
            <a:extLst>
              <a:ext uri="{FF2B5EF4-FFF2-40B4-BE49-F238E27FC236}">
                <a16:creationId xmlns:a16="http://schemas.microsoft.com/office/drawing/2014/main" xmlns="" id="{4B6867BD-F722-4D73-8D07-DB74B9E3BC4F}"/>
              </a:ext>
            </a:extLst>
          </p:cNvPr>
          <p:cNvSpPr/>
          <p:nvPr/>
        </p:nvSpPr>
        <p:spPr>
          <a:xfrm rot="5400000">
            <a:off x="5073272" y="1265797"/>
            <a:ext cx="534859" cy="432805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400"/>
          </a:p>
        </p:txBody>
      </p:sp>
      <p:sp>
        <p:nvSpPr>
          <p:cNvPr id="37" name="מלבן 36">
            <a:extLst>
              <a:ext uri="{FF2B5EF4-FFF2-40B4-BE49-F238E27FC236}">
                <a16:creationId xmlns:a16="http://schemas.microsoft.com/office/drawing/2014/main" xmlns="" id="{ABDE0CD0-3037-44E8-800E-409B50B8A5D1}"/>
              </a:ext>
            </a:extLst>
          </p:cNvPr>
          <p:cNvSpPr/>
          <p:nvPr/>
        </p:nvSpPr>
        <p:spPr>
          <a:xfrm>
            <a:off x="4355976" y="759349"/>
            <a:ext cx="3168352" cy="114250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40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xmlns="" id="{14C35137-60BE-4C4A-A3CA-A3084B79C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999" y="2872940"/>
            <a:ext cx="3488976" cy="369661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xmlns="" id="{352E235E-EBE3-442B-A2DE-784C66C60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877" y="2532073"/>
            <a:ext cx="3836320" cy="318330"/>
          </a:xfrm>
          <a:prstGeom prst="rect">
            <a:avLst/>
          </a:prstGeom>
        </p:spPr>
      </p:pic>
      <p:sp>
        <p:nvSpPr>
          <p:cNvPr id="38" name="מלבן 37">
            <a:extLst>
              <a:ext uri="{FF2B5EF4-FFF2-40B4-BE49-F238E27FC236}">
                <a16:creationId xmlns:a16="http://schemas.microsoft.com/office/drawing/2014/main" xmlns="" id="{667CC3DB-C824-4F80-92B3-29475CDA344C}"/>
              </a:ext>
            </a:extLst>
          </p:cNvPr>
          <p:cNvSpPr/>
          <p:nvPr/>
        </p:nvSpPr>
        <p:spPr>
          <a:xfrm>
            <a:off x="5032379" y="2416944"/>
            <a:ext cx="3916262" cy="89880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40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xmlns="" id="{9824EC85-0E49-42A1-8134-5DF11D61A089}"/>
              </a:ext>
            </a:extLst>
          </p:cNvPr>
          <p:cNvSpPr/>
          <p:nvPr/>
        </p:nvSpPr>
        <p:spPr>
          <a:xfrm>
            <a:off x="150271" y="3380454"/>
            <a:ext cx="766208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*head</a:t>
            </a:r>
            <a:r>
              <a:rPr lang="en-US" sz="2400" dirty="0">
                <a:solidFill>
                  <a:srgbClr val="6F008A"/>
                </a:solidFill>
                <a:latin typeface="Consolas" panose="020B0609020204030204" pitchFamily="49" charset="0"/>
              </a:rPr>
              <a:t>;</a:t>
            </a:r>
          </a:p>
          <a:p>
            <a:pPr lvl="1"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</a:p>
          <a:p>
            <a:pPr lvl="2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head = (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*)malloc(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1"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(!head);</a:t>
            </a:r>
          </a:p>
          <a:p>
            <a:pPr lvl="1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head-&gt;x = 5;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	   //(*head).x=5;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head-&gt;next = </a:t>
            </a:r>
            <a:r>
              <a:rPr lang="en-US" sz="24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//(*head).next=NULL;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08163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 animBg="1"/>
      <p:bldP spid="29" grpId="0"/>
      <p:bldP spid="34" grpId="0" animBg="1"/>
      <p:bldP spid="15" grpId="0" animBg="1"/>
      <p:bldP spid="20" grpId="0" animBg="1"/>
      <p:bldP spid="27" grpId="0"/>
      <p:bldP spid="35" grpId="0"/>
      <p:bldP spid="36" grpId="0" animBg="1"/>
      <p:bldP spid="37" grpId="0" animBg="1"/>
      <p:bldP spid="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9108504" cy="740664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פונקציה שמוסיפה נתון חדש לסוף הרשימה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578C702-7524-411A-8140-B08D2E6C0C7E}"/>
              </a:ext>
            </a:extLst>
          </p:cNvPr>
          <p:cNvSpPr txBox="1"/>
          <p:nvPr/>
        </p:nvSpPr>
        <p:spPr>
          <a:xfrm>
            <a:off x="7208032" y="2006625"/>
            <a:ext cx="432048" cy="46166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400" dirty="0"/>
              <a:t>5</a:t>
            </a:r>
            <a:endParaRPr lang="he-IL" sz="2400" dirty="0"/>
          </a:p>
        </p:txBody>
      </p:sp>
      <p:sp>
        <p:nvSpPr>
          <p:cNvPr id="20" name="חץ: ימינה 19">
            <a:extLst>
              <a:ext uri="{FF2B5EF4-FFF2-40B4-BE49-F238E27FC236}">
                <a16:creationId xmlns:a16="http://schemas.microsoft.com/office/drawing/2014/main" xmlns="" id="{55CE00B9-981C-4656-9571-E6FB811FCDEC}"/>
              </a:ext>
            </a:extLst>
          </p:cNvPr>
          <p:cNvSpPr/>
          <p:nvPr/>
        </p:nvSpPr>
        <p:spPr>
          <a:xfrm>
            <a:off x="7661000" y="2101264"/>
            <a:ext cx="519952" cy="280728"/>
          </a:xfrm>
          <a:prstGeom prst="rightArrow">
            <a:avLst>
              <a:gd name="adj1" fmla="val 56639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BB15F4A7-72C6-43B9-9964-862ECD7BB0BB}"/>
              </a:ext>
            </a:extLst>
          </p:cNvPr>
          <p:cNvSpPr txBox="1"/>
          <p:nvPr/>
        </p:nvSpPr>
        <p:spPr>
          <a:xfrm>
            <a:off x="8055089" y="1980388"/>
            <a:ext cx="993437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400" dirty="0"/>
              <a:t>NULL</a:t>
            </a:r>
            <a:endParaRPr lang="he-IL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EF5871C-50FB-4A26-B139-5610E6EE45FA}"/>
              </a:ext>
            </a:extLst>
          </p:cNvPr>
          <p:cNvSpPr txBox="1"/>
          <p:nvPr/>
        </p:nvSpPr>
        <p:spPr>
          <a:xfrm>
            <a:off x="4856600" y="1387941"/>
            <a:ext cx="2364854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400" dirty="0"/>
              <a:t>מצביע(</a:t>
            </a:r>
            <a:r>
              <a:rPr lang="en-US" sz="2400" dirty="0"/>
              <a:t>head</a:t>
            </a:r>
            <a:r>
              <a:rPr lang="he-IL" sz="2400" dirty="0"/>
              <a:t>)</a:t>
            </a:r>
          </a:p>
        </p:txBody>
      </p:sp>
      <p:sp>
        <p:nvSpPr>
          <p:cNvPr id="36" name="חץ: מכופף למעלה 35">
            <a:extLst>
              <a:ext uri="{FF2B5EF4-FFF2-40B4-BE49-F238E27FC236}">
                <a16:creationId xmlns:a16="http://schemas.microsoft.com/office/drawing/2014/main" xmlns="" id="{4B6867BD-F722-4D73-8D07-DB74B9E3BC4F}"/>
              </a:ext>
            </a:extLst>
          </p:cNvPr>
          <p:cNvSpPr/>
          <p:nvPr/>
        </p:nvSpPr>
        <p:spPr>
          <a:xfrm rot="5400000">
            <a:off x="5912552" y="1887239"/>
            <a:ext cx="461665" cy="432805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400"/>
          </a:p>
        </p:txBody>
      </p:sp>
      <p:sp>
        <p:nvSpPr>
          <p:cNvPr id="37" name="מלבן 36">
            <a:extLst>
              <a:ext uri="{FF2B5EF4-FFF2-40B4-BE49-F238E27FC236}">
                <a16:creationId xmlns:a16="http://schemas.microsoft.com/office/drawing/2014/main" xmlns="" id="{ABDE0CD0-3037-44E8-800E-409B50B8A5D1}"/>
              </a:ext>
            </a:extLst>
          </p:cNvPr>
          <p:cNvSpPr/>
          <p:nvPr/>
        </p:nvSpPr>
        <p:spPr>
          <a:xfrm>
            <a:off x="5112589" y="1435371"/>
            <a:ext cx="3807784" cy="114250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4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D9A74E08-6C84-40D5-B7A0-DF17436ED868}"/>
              </a:ext>
            </a:extLst>
          </p:cNvPr>
          <p:cNvSpPr txBox="1"/>
          <p:nvPr/>
        </p:nvSpPr>
        <p:spPr>
          <a:xfrm>
            <a:off x="4997226" y="4383312"/>
            <a:ext cx="614495" cy="46166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400" dirty="0"/>
              <a:t>37</a:t>
            </a:r>
            <a:endParaRPr lang="he-IL" sz="2400" dirty="0"/>
          </a:p>
        </p:txBody>
      </p:sp>
      <p:sp>
        <p:nvSpPr>
          <p:cNvPr id="43" name="חץ: ימינה 42">
            <a:extLst>
              <a:ext uri="{FF2B5EF4-FFF2-40B4-BE49-F238E27FC236}">
                <a16:creationId xmlns:a16="http://schemas.microsoft.com/office/drawing/2014/main" xmlns="" id="{BA32D505-E18B-4937-8CA5-584F1890B0EF}"/>
              </a:ext>
            </a:extLst>
          </p:cNvPr>
          <p:cNvSpPr/>
          <p:nvPr/>
        </p:nvSpPr>
        <p:spPr>
          <a:xfrm>
            <a:off x="5699240" y="4539512"/>
            <a:ext cx="467355" cy="2469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D7D935AB-BB52-4937-B887-F4E74ED22653}"/>
              </a:ext>
            </a:extLst>
          </p:cNvPr>
          <p:cNvSpPr txBox="1"/>
          <p:nvPr/>
        </p:nvSpPr>
        <p:spPr>
          <a:xfrm>
            <a:off x="6132443" y="4372309"/>
            <a:ext cx="941967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400" dirty="0"/>
              <a:t>NULL</a:t>
            </a:r>
            <a:endParaRPr lang="he-IL" sz="2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21584ECB-2497-418E-AE91-E07B2569E740}"/>
              </a:ext>
            </a:extLst>
          </p:cNvPr>
          <p:cNvSpPr txBox="1"/>
          <p:nvPr/>
        </p:nvSpPr>
        <p:spPr>
          <a:xfrm>
            <a:off x="3056651" y="943796"/>
            <a:ext cx="2926968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400" b="1" dirty="0"/>
              <a:t>הרשימה לפני ההוספה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6BA15702-9771-4F00-A881-2E0D883FACF6}"/>
              </a:ext>
            </a:extLst>
          </p:cNvPr>
          <p:cNvSpPr txBox="1"/>
          <p:nvPr/>
        </p:nvSpPr>
        <p:spPr>
          <a:xfrm>
            <a:off x="1671736" y="3824114"/>
            <a:ext cx="2242330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400" dirty="0"/>
              <a:t>מצביע(</a:t>
            </a:r>
            <a:r>
              <a:rPr lang="en-US" sz="2400" dirty="0"/>
              <a:t>head</a:t>
            </a:r>
            <a:r>
              <a:rPr lang="he-IL" sz="2400" dirty="0"/>
              <a:t>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94F23BD9-5E11-46DD-986A-D4837BEF712E}"/>
              </a:ext>
            </a:extLst>
          </p:cNvPr>
          <p:cNvSpPr txBox="1"/>
          <p:nvPr/>
        </p:nvSpPr>
        <p:spPr>
          <a:xfrm>
            <a:off x="3064014" y="3240538"/>
            <a:ext cx="3263684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400" b="1" dirty="0"/>
              <a:t>הרשימה אחרי ההוספה</a:t>
            </a: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xmlns="" id="{F9372402-CF2B-4F58-927B-7B2E2F2EE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906" y="5646629"/>
            <a:ext cx="4914257" cy="374562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xmlns="" id="{62DDC3D8-EBCC-40FD-AEE9-66130683A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987" y="5242136"/>
            <a:ext cx="4114800" cy="485775"/>
          </a:xfrm>
          <a:prstGeom prst="rect">
            <a:avLst/>
          </a:prstGeom>
        </p:spPr>
      </p:pic>
      <p:sp>
        <p:nvSpPr>
          <p:cNvPr id="52" name="מלבן 51">
            <a:extLst>
              <a:ext uri="{FF2B5EF4-FFF2-40B4-BE49-F238E27FC236}">
                <a16:creationId xmlns:a16="http://schemas.microsoft.com/office/drawing/2014/main" xmlns="" id="{A21BA556-E070-4BD1-9975-BB646A74E557}"/>
              </a:ext>
            </a:extLst>
          </p:cNvPr>
          <p:cNvSpPr/>
          <p:nvPr/>
        </p:nvSpPr>
        <p:spPr>
          <a:xfrm>
            <a:off x="1978441" y="5062226"/>
            <a:ext cx="5131068" cy="111913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xmlns="" id="{0E0873ED-F69E-42A1-A9FC-BCF8276FE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718" y="1806856"/>
            <a:ext cx="4581525" cy="457200"/>
          </a:xfrm>
          <a:prstGeom prst="rect">
            <a:avLst/>
          </a:prstGeom>
        </p:spPr>
      </p:pic>
      <p:sp>
        <p:nvSpPr>
          <p:cNvPr id="53" name="מלבן 52">
            <a:extLst>
              <a:ext uri="{FF2B5EF4-FFF2-40B4-BE49-F238E27FC236}">
                <a16:creationId xmlns:a16="http://schemas.microsoft.com/office/drawing/2014/main" xmlns="" id="{9B73C1BA-D2A9-4DD9-84BE-920A33C0197C}"/>
              </a:ext>
            </a:extLst>
          </p:cNvPr>
          <p:cNvSpPr/>
          <p:nvPr/>
        </p:nvSpPr>
        <p:spPr>
          <a:xfrm>
            <a:off x="192678" y="1834561"/>
            <a:ext cx="4774967" cy="48099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77A26FE-022C-4E40-83EF-B4BC7E4BA40C}"/>
              </a:ext>
            </a:extLst>
          </p:cNvPr>
          <p:cNvSpPr txBox="1"/>
          <p:nvPr/>
        </p:nvSpPr>
        <p:spPr>
          <a:xfrm>
            <a:off x="6504731" y="1916690"/>
            <a:ext cx="57880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...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6AAE1078-E903-4A92-A3D6-F78BE2C6D4B4}"/>
              </a:ext>
            </a:extLst>
          </p:cNvPr>
          <p:cNvSpPr txBox="1"/>
          <p:nvPr/>
        </p:nvSpPr>
        <p:spPr>
          <a:xfrm>
            <a:off x="3982732" y="4411692"/>
            <a:ext cx="432048" cy="46166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400" dirty="0"/>
              <a:t>5</a:t>
            </a:r>
            <a:endParaRPr lang="he-IL" sz="2400" dirty="0"/>
          </a:p>
        </p:txBody>
      </p:sp>
      <p:sp>
        <p:nvSpPr>
          <p:cNvPr id="55" name="חץ: ימינה 54">
            <a:extLst>
              <a:ext uri="{FF2B5EF4-FFF2-40B4-BE49-F238E27FC236}">
                <a16:creationId xmlns:a16="http://schemas.microsoft.com/office/drawing/2014/main" xmlns="" id="{15DB0EC9-B6F1-400D-AF71-F09583BA31A6}"/>
              </a:ext>
            </a:extLst>
          </p:cNvPr>
          <p:cNvSpPr/>
          <p:nvPr/>
        </p:nvSpPr>
        <p:spPr>
          <a:xfrm>
            <a:off x="4435700" y="4506331"/>
            <a:ext cx="519952" cy="280728"/>
          </a:xfrm>
          <a:prstGeom prst="rightArrow">
            <a:avLst>
              <a:gd name="adj1" fmla="val 56639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400"/>
          </a:p>
        </p:txBody>
      </p:sp>
      <p:sp>
        <p:nvSpPr>
          <p:cNvPr id="57" name="חץ: מכופף למעלה 56">
            <a:extLst>
              <a:ext uri="{FF2B5EF4-FFF2-40B4-BE49-F238E27FC236}">
                <a16:creationId xmlns:a16="http://schemas.microsoft.com/office/drawing/2014/main" xmlns="" id="{8BA930CB-30CD-42F7-8C54-7B06D684C4AD}"/>
              </a:ext>
            </a:extLst>
          </p:cNvPr>
          <p:cNvSpPr/>
          <p:nvPr/>
        </p:nvSpPr>
        <p:spPr>
          <a:xfrm rot="5400000">
            <a:off x="2687252" y="4292306"/>
            <a:ext cx="461665" cy="432805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400"/>
          </a:p>
        </p:txBody>
      </p:sp>
      <p:sp>
        <p:nvSpPr>
          <p:cNvPr id="58" name="מלבן 57">
            <a:extLst>
              <a:ext uri="{FF2B5EF4-FFF2-40B4-BE49-F238E27FC236}">
                <a16:creationId xmlns:a16="http://schemas.microsoft.com/office/drawing/2014/main" xmlns="" id="{FEA8163E-FD6F-4595-B312-64D5ADBC3C23}"/>
              </a:ext>
            </a:extLst>
          </p:cNvPr>
          <p:cNvSpPr/>
          <p:nvPr/>
        </p:nvSpPr>
        <p:spPr>
          <a:xfrm>
            <a:off x="1978440" y="3808366"/>
            <a:ext cx="5187121" cy="114250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4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8EAEA983-42CB-433D-85A0-4F13A6A4D3B6}"/>
              </a:ext>
            </a:extLst>
          </p:cNvPr>
          <p:cNvSpPr txBox="1"/>
          <p:nvPr/>
        </p:nvSpPr>
        <p:spPr>
          <a:xfrm>
            <a:off x="3279431" y="4321757"/>
            <a:ext cx="57880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20256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animBg="1"/>
      <p:bldP spid="20" grpId="0" animBg="1"/>
      <p:bldP spid="27" grpId="0"/>
      <p:bldP spid="35" grpId="0"/>
      <p:bldP spid="36" grpId="0" animBg="1"/>
      <p:bldP spid="37" grpId="0" animBg="1"/>
      <p:bldP spid="39" grpId="0" animBg="1"/>
      <p:bldP spid="43" grpId="0" animBg="1"/>
      <p:bldP spid="46" grpId="0"/>
      <p:bldP spid="49" grpId="0"/>
      <p:bldP spid="50" grpId="0"/>
      <p:bldP spid="51" grpId="0" animBg="1"/>
      <p:bldP spid="52" grpId="0" animBg="1"/>
      <p:bldP spid="53" grpId="0" animBg="1"/>
      <p:bldP spid="13" grpId="0"/>
      <p:bldP spid="54" grpId="0" animBg="1"/>
      <p:bldP spid="55" grpId="0" animBg="1"/>
      <p:bldP spid="57" grpId="0" animBg="1"/>
      <p:bldP spid="58" grpId="0" animBg="1"/>
      <p:bldP spid="5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13D41FF8-3F74-4536-8413-E6D35153668B}"/>
              </a:ext>
            </a:extLst>
          </p:cNvPr>
          <p:cNvSpPr txBox="1"/>
          <p:nvPr/>
        </p:nvSpPr>
        <p:spPr>
          <a:xfrm>
            <a:off x="59662" y="719896"/>
            <a:ext cx="8989179" cy="5632311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r>
              <a:rPr lang="he-IL" sz="2400" dirty="0"/>
              <a:t>הפונקציה מקבלת את ראש הרשימה (כתובת לצומת הראשונה) ואת הנתון להוספה, ומחזירה את ראש הרשימה לאחר ההוספה. </a:t>
            </a:r>
          </a:p>
          <a:p>
            <a:r>
              <a:rPr lang="he-IL" sz="2400" b="1" dirty="0"/>
              <a:t>האלגוריתם:</a:t>
            </a:r>
          </a:p>
          <a:p>
            <a:endParaRPr lang="he-IL" sz="2400" dirty="0"/>
          </a:p>
          <a:p>
            <a:endParaRPr lang="he-IL" sz="2400" dirty="0"/>
          </a:p>
          <a:p>
            <a:pPr marL="457200" indent="-457200">
              <a:buFont typeface="+mj-lt"/>
              <a:buAutoNum type="arabicPeriod"/>
            </a:pPr>
            <a:r>
              <a:rPr lang="he-IL" sz="2400" dirty="0"/>
              <a:t>ניצור צומת חדשה</a:t>
            </a:r>
          </a:p>
          <a:p>
            <a:pPr marL="457200" indent="-457200">
              <a:buFont typeface="+mj-lt"/>
              <a:buAutoNum type="arabicPeriod"/>
            </a:pPr>
            <a:r>
              <a:rPr lang="he-IL" sz="2400" dirty="0"/>
              <a:t>נשים בשדה </a:t>
            </a:r>
            <a:r>
              <a:rPr lang="en-US" sz="2400" dirty="0"/>
              <a:t>x</a:t>
            </a:r>
            <a:r>
              <a:rPr lang="he-IL" sz="2400" dirty="0"/>
              <a:t> של הצומת החדשה את הנתון שהתקבל כפרמטר(37), ובשדה </a:t>
            </a:r>
            <a:r>
              <a:rPr lang="en-US" sz="2400" dirty="0"/>
              <a:t>next</a:t>
            </a:r>
            <a:r>
              <a:rPr lang="he-IL" sz="2400" dirty="0"/>
              <a:t> נשים </a:t>
            </a:r>
            <a:r>
              <a:rPr lang="en-US" sz="2400" dirty="0"/>
              <a:t>NULL</a:t>
            </a:r>
            <a:r>
              <a:rPr lang="he-IL" sz="2400" dirty="0"/>
              <a:t>.</a:t>
            </a:r>
          </a:p>
          <a:p>
            <a:endParaRPr lang="he-IL" sz="2400" dirty="0"/>
          </a:p>
          <a:p>
            <a:r>
              <a:rPr lang="he-IL" sz="2400" dirty="0"/>
              <a:t>תמונת המצב כעת:</a:t>
            </a:r>
          </a:p>
          <a:p>
            <a:endParaRPr lang="he-IL" sz="2400" dirty="0"/>
          </a:p>
          <a:p>
            <a:endParaRPr lang="he-IL" sz="2400" dirty="0"/>
          </a:p>
          <a:p>
            <a:endParaRPr lang="he-IL" sz="2400" dirty="0"/>
          </a:p>
          <a:p>
            <a:r>
              <a:rPr lang="he-IL" sz="2400" dirty="0"/>
              <a:t>המצב הרצוי:</a:t>
            </a:r>
          </a:p>
          <a:p>
            <a:endParaRPr lang="he-IL" sz="2400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9108504" cy="740664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פונקציה שמוסיפה נתון חדש לסוף הרשימה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578C702-7524-411A-8140-B08D2E6C0C7E}"/>
              </a:ext>
            </a:extLst>
          </p:cNvPr>
          <p:cNvSpPr txBox="1"/>
          <p:nvPr/>
        </p:nvSpPr>
        <p:spPr>
          <a:xfrm>
            <a:off x="2009290" y="4259430"/>
            <a:ext cx="432048" cy="46166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400" dirty="0"/>
              <a:t>5</a:t>
            </a:r>
            <a:endParaRPr lang="he-IL" sz="2400" dirty="0"/>
          </a:p>
        </p:txBody>
      </p:sp>
      <p:sp>
        <p:nvSpPr>
          <p:cNvPr id="20" name="חץ: ימינה 19">
            <a:extLst>
              <a:ext uri="{FF2B5EF4-FFF2-40B4-BE49-F238E27FC236}">
                <a16:creationId xmlns:a16="http://schemas.microsoft.com/office/drawing/2014/main" xmlns="" id="{55CE00B9-981C-4656-9571-E6FB811FCDEC}"/>
              </a:ext>
            </a:extLst>
          </p:cNvPr>
          <p:cNvSpPr/>
          <p:nvPr/>
        </p:nvSpPr>
        <p:spPr>
          <a:xfrm>
            <a:off x="2474734" y="4399625"/>
            <a:ext cx="519952" cy="232363"/>
          </a:xfrm>
          <a:prstGeom prst="rightArrow">
            <a:avLst>
              <a:gd name="adj1" fmla="val 56639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BB15F4A7-72C6-43B9-9964-862ECD7BB0BB}"/>
              </a:ext>
            </a:extLst>
          </p:cNvPr>
          <p:cNvSpPr txBox="1"/>
          <p:nvPr/>
        </p:nvSpPr>
        <p:spPr>
          <a:xfrm>
            <a:off x="2874541" y="4284973"/>
            <a:ext cx="993437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400" dirty="0"/>
              <a:t>NULL</a:t>
            </a:r>
            <a:endParaRPr lang="he-IL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EF5871C-50FB-4A26-B139-5610E6EE45FA}"/>
              </a:ext>
            </a:extLst>
          </p:cNvPr>
          <p:cNvSpPr txBox="1"/>
          <p:nvPr/>
        </p:nvSpPr>
        <p:spPr>
          <a:xfrm>
            <a:off x="505774" y="3844362"/>
            <a:ext cx="1997340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400" dirty="0"/>
              <a:t>מצביע(</a:t>
            </a:r>
            <a:r>
              <a:rPr lang="en-US" sz="2400" dirty="0"/>
              <a:t>head</a:t>
            </a:r>
            <a:r>
              <a:rPr lang="he-IL" sz="2400" dirty="0"/>
              <a:t>)</a:t>
            </a:r>
          </a:p>
        </p:txBody>
      </p:sp>
      <p:sp>
        <p:nvSpPr>
          <p:cNvPr id="36" name="חץ: מכופף למעלה 35">
            <a:extLst>
              <a:ext uri="{FF2B5EF4-FFF2-40B4-BE49-F238E27FC236}">
                <a16:creationId xmlns:a16="http://schemas.microsoft.com/office/drawing/2014/main" xmlns="" id="{4B6867BD-F722-4D73-8D07-DB74B9E3BC4F}"/>
              </a:ext>
            </a:extLst>
          </p:cNvPr>
          <p:cNvSpPr/>
          <p:nvPr/>
        </p:nvSpPr>
        <p:spPr>
          <a:xfrm rot="5400000">
            <a:off x="986535" y="4240287"/>
            <a:ext cx="350598" cy="432805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400"/>
          </a:p>
        </p:txBody>
      </p:sp>
      <p:sp>
        <p:nvSpPr>
          <p:cNvPr id="37" name="מלבן 36">
            <a:extLst>
              <a:ext uri="{FF2B5EF4-FFF2-40B4-BE49-F238E27FC236}">
                <a16:creationId xmlns:a16="http://schemas.microsoft.com/office/drawing/2014/main" xmlns="" id="{ABDE0CD0-3037-44E8-800E-409B50B8A5D1}"/>
              </a:ext>
            </a:extLst>
          </p:cNvPr>
          <p:cNvSpPr/>
          <p:nvPr/>
        </p:nvSpPr>
        <p:spPr>
          <a:xfrm>
            <a:off x="702914" y="3871692"/>
            <a:ext cx="3059444" cy="111776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4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D9A74E08-6C84-40D5-B7A0-DF17436ED868}"/>
              </a:ext>
            </a:extLst>
          </p:cNvPr>
          <p:cNvSpPr txBox="1"/>
          <p:nvPr/>
        </p:nvSpPr>
        <p:spPr>
          <a:xfrm>
            <a:off x="4800861" y="4235418"/>
            <a:ext cx="520299" cy="46166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400" dirty="0"/>
              <a:t>37</a:t>
            </a:r>
            <a:endParaRPr lang="he-IL" sz="2400" dirty="0"/>
          </a:p>
        </p:txBody>
      </p:sp>
      <p:sp>
        <p:nvSpPr>
          <p:cNvPr id="43" name="חץ: ימינה 42">
            <a:extLst>
              <a:ext uri="{FF2B5EF4-FFF2-40B4-BE49-F238E27FC236}">
                <a16:creationId xmlns:a16="http://schemas.microsoft.com/office/drawing/2014/main" xmlns="" id="{BA32D505-E18B-4937-8CA5-584F1890B0EF}"/>
              </a:ext>
            </a:extLst>
          </p:cNvPr>
          <p:cNvSpPr/>
          <p:nvPr/>
        </p:nvSpPr>
        <p:spPr>
          <a:xfrm>
            <a:off x="5342242" y="4388893"/>
            <a:ext cx="467355" cy="1874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4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D7D935AB-BB52-4937-B887-F4E74ED22653}"/>
              </a:ext>
            </a:extLst>
          </p:cNvPr>
          <p:cNvSpPr txBox="1"/>
          <p:nvPr/>
        </p:nvSpPr>
        <p:spPr>
          <a:xfrm>
            <a:off x="5692587" y="4257644"/>
            <a:ext cx="941967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400" dirty="0"/>
              <a:t>NULL</a:t>
            </a:r>
            <a:endParaRPr lang="he-IL" sz="2400" dirty="0"/>
          </a:p>
        </p:txBody>
      </p:sp>
      <p:sp>
        <p:nvSpPr>
          <p:cNvPr id="48" name="מלבן 47">
            <a:extLst>
              <a:ext uri="{FF2B5EF4-FFF2-40B4-BE49-F238E27FC236}">
                <a16:creationId xmlns:a16="http://schemas.microsoft.com/office/drawing/2014/main" xmlns="" id="{A1ED4056-F1BD-45EE-BB58-C23AD784CB2E}"/>
              </a:ext>
            </a:extLst>
          </p:cNvPr>
          <p:cNvSpPr/>
          <p:nvPr/>
        </p:nvSpPr>
        <p:spPr>
          <a:xfrm>
            <a:off x="4674741" y="3844362"/>
            <a:ext cx="1870555" cy="105586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40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xmlns="" id="{F9372402-CF2B-4F58-927B-7B2E2F2EE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872" y="2077708"/>
            <a:ext cx="4914257" cy="374562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9FA4340-8FAF-4351-891F-9C50CB823005}"/>
              </a:ext>
            </a:extLst>
          </p:cNvPr>
          <p:cNvSpPr txBox="1"/>
          <p:nvPr/>
        </p:nvSpPr>
        <p:spPr>
          <a:xfrm>
            <a:off x="2009290" y="5636766"/>
            <a:ext cx="432048" cy="46166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400" dirty="0"/>
              <a:t>5</a:t>
            </a:r>
            <a:endParaRPr lang="he-IL" sz="2400" dirty="0"/>
          </a:p>
        </p:txBody>
      </p:sp>
      <p:sp>
        <p:nvSpPr>
          <p:cNvPr id="30" name="חץ: ימינה 29">
            <a:extLst>
              <a:ext uri="{FF2B5EF4-FFF2-40B4-BE49-F238E27FC236}">
                <a16:creationId xmlns:a16="http://schemas.microsoft.com/office/drawing/2014/main" xmlns="" id="{07656B7B-B389-4B67-97D3-EC9B0DF04605}"/>
              </a:ext>
            </a:extLst>
          </p:cNvPr>
          <p:cNvSpPr/>
          <p:nvPr/>
        </p:nvSpPr>
        <p:spPr>
          <a:xfrm>
            <a:off x="2474734" y="5776961"/>
            <a:ext cx="519952" cy="232363"/>
          </a:xfrm>
          <a:prstGeom prst="rightArrow">
            <a:avLst>
              <a:gd name="adj1" fmla="val 56639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40308EFB-1F6D-4653-B981-9055C1F5A241}"/>
              </a:ext>
            </a:extLst>
          </p:cNvPr>
          <p:cNvSpPr txBox="1"/>
          <p:nvPr/>
        </p:nvSpPr>
        <p:spPr>
          <a:xfrm>
            <a:off x="2874541" y="5662309"/>
            <a:ext cx="993437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400" dirty="0"/>
              <a:t>NULL</a:t>
            </a:r>
            <a:endParaRPr lang="he-IL" sz="2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BD400644-E129-4DAB-AAFB-AAC9110AB311}"/>
              </a:ext>
            </a:extLst>
          </p:cNvPr>
          <p:cNvSpPr txBox="1"/>
          <p:nvPr/>
        </p:nvSpPr>
        <p:spPr>
          <a:xfrm>
            <a:off x="681832" y="5239821"/>
            <a:ext cx="1741440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400" dirty="0"/>
              <a:t>מצביע(</a:t>
            </a:r>
            <a:r>
              <a:rPr lang="en-US" sz="2400" dirty="0"/>
              <a:t>head</a:t>
            </a:r>
            <a:r>
              <a:rPr lang="he-IL" sz="2400" dirty="0"/>
              <a:t>)</a:t>
            </a:r>
          </a:p>
        </p:txBody>
      </p:sp>
      <p:sp>
        <p:nvSpPr>
          <p:cNvPr id="34" name="חץ: מכופף למעלה 33">
            <a:extLst>
              <a:ext uri="{FF2B5EF4-FFF2-40B4-BE49-F238E27FC236}">
                <a16:creationId xmlns:a16="http://schemas.microsoft.com/office/drawing/2014/main" xmlns="" id="{371A28DD-00EB-4910-9482-49F72E7CB00B}"/>
              </a:ext>
            </a:extLst>
          </p:cNvPr>
          <p:cNvSpPr/>
          <p:nvPr/>
        </p:nvSpPr>
        <p:spPr>
          <a:xfrm rot="5400000">
            <a:off x="1002232" y="5653440"/>
            <a:ext cx="350598" cy="432805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400"/>
          </a:p>
        </p:txBody>
      </p:sp>
      <p:sp>
        <p:nvSpPr>
          <p:cNvPr id="38" name="מלבן 37">
            <a:extLst>
              <a:ext uri="{FF2B5EF4-FFF2-40B4-BE49-F238E27FC236}">
                <a16:creationId xmlns:a16="http://schemas.microsoft.com/office/drawing/2014/main" xmlns="" id="{AF42248F-616C-4F66-9F5D-39C38B7D4C9E}"/>
              </a:ext>
            </a:extLst>
          </p:cNvPr>
          <p:cNvSpPr/>
          <p:nvPr/>
        </p:nvSpPr>
        <p:spPr>
          <a:xfrm>
            <a:off x="702914" y="5249028"/>
            <a:ext cx="3059444" cy="111776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4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3107D660-95CB-4610-A1E1-3E302DDCC5DF}"/>
              </a:ext>
            </a:extLst>
          </p:cNvPr>
          <p:cNvSpPr txBox="1"/>
          <p:nvPr/>
        </p:nvSpPr>
        <p:spPr>
          <a:xfrm>
            <a:off x="4779995" y="5630877"/>
            <a:ext cx="520299" cy="46166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400" dirty="0"/>
              <a:t>37</a:t>
            </a:r>
            <a:endParaRPr lang="he-IL" sz="2400" dirty="0"/>
          </a:p>
        </p:txBody>
      </p:sp>
      <p:sp>
        <p:nvSpPr>
          <p:cNvPr id="41" name="חץ: ימינה 40">
            <a:extLst>
              <a:ext uri="{FF2B5EF4-FFF2-40B4-BE49-F238E27FC236}">
                <a16:creationId xmlns:a16="http://schemas.microsoft.com/office/drawing/2014/main" xmlns="" id="{CD752264-5032-4792-9B1D-F2E44DFF033A}"/>
              </a:ext>
            </a:extLst>
          </p:cNvPr>
          <p:cNvSpPr/>
          <p:nvPr/>
        </p:nvSpPr>
        <p:spPr>
          <a:xfrm>
            <a:off x="5321376" y="5784352"/>
            <a:ext cx="467355" cy="1874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4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F02E7793-526F-4144-B1CB-962006CA65CC}"/>
              </a:ext>
            </a:extLst>
          </p:cNvPr>
          <p:cNvSpPr txBox="1"/>
          <p:nvPr/>
        </p:nvSpPr>
        <p:spPr>
          <a:xfrm>
            <a:off x="5671721" y="5653103"/>
            <a:ext cx="941967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400" dirty="0"/>
              <a:t>NULL</a:t>
            </a:r>
            <a:endParaRPr lang="he-IL" sz="2400" dirty="0"/>
          </a:p>
        </p:txBody>
      </p:sp>
      <p:sp>
        <p:nvSpPr>
          <p:cNvPr id="45" name="מלבן 44">
            <a:extLst>
              <a:ext uri="{FF2B5EF4-FFF2-40B4-BE49-F238E27FC236}">
                <a16:creationId xmlns:a16="http://schemas.microsoft.com/office/drawing/2014/main" xmlns="" id="{A589CC69-0694-438A-9D18-B25C62E4D423}"/>
              </a:ext>
            </a:extLst>
          </p:cNvPr>
          <p:cNvSpPr/>
          <p:nvPr/>
        </p:nvSpPr>
        <p:spPr>
          <a:xfrm>
            <a:off x="4653875" y="5239821"/>
            <a:ext cx="1870555" cy="105586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400"/>
          </a:p>
        </p:txBody>
      </p:sp>
      <p:sp>
        <p:nvSpPr>
          <p:cNvPr id="4" name="חץ: פניית פרסה 3">
            <a:extLst>
              <a:ext uri="{FF2B5EF4-FFF2-40B4-BE49-F238E27FC236}">
                <a16:creationId xmlns:a16="http://schemas.microsoft.com/office/drawing/2014/main" xmlns="" id="{5E933033-1557-4931-8019-278824F8D30A}"/>
              </a:ext>
            </a:extLst>
          </p:cNvPr>
          <p:cNvSpPr/>
          <p:nvPr/>
        </p:nvSpPr>
        <p:spPr>
          <a:xfrm rot="10800000" flipH="1">
            <a:off x="2206557" y="6139712"/>
            <a:ext cx="2941508" cy="382019"/>
          </a:xfrm>
          <a:prstGeom prst="uturnArrow">
            <a:avLst>
              <a:gd name="adj1" fmla="val 27302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3" name="תרשים זרימה: צומת מסכם 2">
            <a:extLst>
              <a:ext uri="{FF2B5EF4-FFF2-40B4-BE49-F238E27FC236}">
                <a16:creationId xmlns:a16="http://schemas.microsoft.com/office/drawing/2014/main" xmlns="" id="{3550ED55-C9AE-4702-944A-43B63CEB4C36}"/>
              </a:ext>
            </a:extLst>
          </p:cNvPr>
          <p:cNvSpPr/>
          <p:nvPr/>
        </p:nvSpPr>
        <p:spPr>
          <a:xfrm>
            <a:off x="2474734" y="5636766"/>
            <a:ext cx="1287624" cy="501338"/>
          </a:xfrm>
          <a:prstGeom prst="flowChartSummingJunction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CBA91270-F446-4FBF-ADCB-AC3F72EAA310}"/>
              </a:ext>
            </a:extLst>
          </p:cNvPr>
          <p:cNvSpPr txBox="1"/>
          <p:nvPr/>
        </p:nvSpPr>
        <p:spPr>
          <a:xfrm>
            <a:off x="1341225" y="4168965"/>
            <a:ext cx="57880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...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895573A2-EB52-423A-84FD-921EC607D856}"/>
              </a:ext>
            </a:extLst>
          </p:cNvPr>
          <p:cNvSpPr txBox="1"/>
          <p:nvPr/>
        </p:nvSpPr>
        <p:spPr>
          <a:xfrm>
            <a:off x="1335742" y="5589259"/>
            <a:ext cx="57880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06867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animBg="1"/>
      <p:bldP spid="20" grpId="0" animBg="1"/>
      <p:bldP spid="27" grpId="0"/>
      <p:bldP spid="35" grpId="0"/>
      <p:bldP spid="36" grpId="0" animBg="1"/>
      <p:bldP spid="37" grpId="0" animBg="1"/>
      <p:bldP spid="39" grpId="0" animBg="1"/>
      <p:bldP spid="43" grpId="0" animBg="1"/>
      <p:bldP spid="46" grpId="0"/>
      <p:bldP spid="48" grpId="0" animBg="1"/>
      <p:bldP spid="28" grpId="0" animBg="1"/>
      <p:bldP spid="30" grpId="0" animBg="1"/>
      <p:bldP spid="31" grpId="0"/>
      <p:bldP spid="32" grpId="0"/>
      <p:bldP spid="34" grpId="0" animBg="1"/>
      <p:bldP spid="38" grpId="0" animBg="1"/>
      <p:bldP spid="40" grpId="0" animBg="1"/>
      <p:bldP spid="41" grpId="0" animBg="1"/>
      <p:bldP spid="44" grpId="0"/>
      <p:bldP spid="45" grpId="0" animBg="1"/>
      <p:bldP spid="4" grpId="0" animBg="1"/>
      <p:bldP spid="3" grpId="0" animBg="1"/>
      <p:bldP spid="54" grpId="0"/>
      <p:bldP spid="5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9108504" cy="740664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כיצד נגיע לצומת האחרונה?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13D41FF8-3F74-4536-8413-E6D35153668B}"/>
              </a:ext>
            </a:extLst>
          </p:cNvPr>
          <p:cNvSpPr txBox="1"/>
          <p:nvPr/>
        </p:nvSpPr>
        <p:spPr>
          <a:xfrm>
            <a:off x="59662" y="719896"/>
            <a:ext cx="8989179" cy="5632311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endParaRPr lang="he-IL" sz="2400" dirty="0"/>
          </a:p>
          <a:p>
            <a:r>
              <a:rPr lang="he-IL" sz="2400" dirty="0"/>
              <a:t>כיצד נגיע לצומת האחרונה אם המידע שיש בידינו הוא רק הכתובת של הצומת הראשונה (</a:t>
            </a:r>
            <a:r>
              <a:rPr lang="en-US" sz="2400" dirty="0"/>
              <a:t>head</a:t>
            </a:r>
            <a:r>
              <a:rPr lang="he-IL" sz="2400" dirty="0"/>
              <a:t>)? </a:t>
            </a:r>
          </a:p>
          <a:p>
            <a:endParaRPr lang="he-IL" sz="2400" dirty="0"/>
          </a:p>
          <a:p>
            <a:endParaRPr lang="he-IL" sz="2400" dirty="0"/>
          </a:p>
          <a:p>
            <a:endParaRPr lang="he-IL" sz="2400" dirty="0"/>
          </a:p>
          <a:p>
            <a:endParaRPr lang="he-IL" sz="2400" dirty="0"/>
          </a:p>
          <a:p>
            <a:endParaRPr lang="he-IL" sz="2400" dirty="0"/>
          </a:p>
          <a:p>
            <a:pPr marL="457200" indent="-457200">
              <a:buFont typeface="+mj-lt"/>
              <a:buAutoNum type="arabicPeriod" startAt="3"/>
            </a:pPr>
            <a:r>
              <a:rPr lang="he-IL" sz="2400" dirty="0"/>
              <a:t>נגדיר מצביע שתחילה יצביע על הצומת הראשונה ונתקדם אתו ברשימה עד שנגיע לצומת האחרונה.</a:t>
            </a:r>
          </a:p>
          <a:p>
            <a:pPr lvl="1"/>
            <a:r>
              <a:rPr lang="he-IL" sz="2400" dirty="0"/>
              <a:t>כיצד נזהה את הצומת האחרונה? מה מייחד אותה?</a:t>
            </a:r>
          </a:p>
          <a:p>
            <a:pPr lvl="1"/>
            <a:r>
              <a:rPr lang="he-IL" sz="2400" dirty="0"/>
              <a:t>שבשדה </a:t>
            </a:r>
            <a:r>
              <a:rPr lang="en-US" sz="2400" dirty="0"/>
              <a:t>next</a:t>
            </a:r>
            <a:r>
              <a:rPr lang="he-IL" sz="2400" dirty="0"/>
              <a:t> שלה אין כתובת של צומת אלא </a:t>
            </a:r>
            <a:r>
              <a:rPr lang="en-US" sz="2400" dirty="0"/>
              <a:t>NULL</a:t>
            </a:r>
            <a:r>
              <a:rPr lang="he-IL" sz="2400" dirty="0"/>
              <a:t>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he-IL" sz="2400" dirty="0"/>
              <a:t>לאחר שמיקמנו את המצביע בצומת האחרונה, ניתן יהיה להציב בשדה </a:t>
            </a:r>
            <a:r>
              <a:rPr lang="en-US" sz="2400" dirty="0"/>
              <a:t>next</a:t>
            </a:r>
            <a:r>
              <a:rPr lang="he-IL" sz="2400" dirty="0"/>
              <a:t> שלה את הכתובת של הצומת החדשה שיצרנו.</a:t>
            </a:r>
          </a:p>
          <a:p>
            <a:endParaRPr lang="he-IL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51EA880F-AB97-4E19-9709-9DFD501AC80E}"/>
              </a:ext>
            </a:extLst>
          </p:cNvPr>
          <p:cNvSpPr txBox="1"/>
          <p:nvPr/>
        </p:nvSpPr>
        <p:spPr>
          <a:xfrm>
            <a:off x="2973970" y="2494006"/>
            <a:ext cx="432048" cy="46166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400" dirty="0"/>
              <a:t>5</a:t>
            </a:r>
            <a:endParaRPr lang="he-IL" sz="2400" dirty="0"/>
          </a:p>
        </p:txBody>
      </p:sp>
      <p:sp>
        <p:nvSpPr>
          <p:cNvPr id="31" name="חץ: ימינה 30">
            <a:extLst>
              <a:ext uri="{FF2B5EF4-FFF2-40B4-BE49-F238E27FC236}">
                <a16:creationId xmlns:a16="http://schemas.microsoft.com/office/drawing/2014/main" xmlns="" id="{FBE7D6D2-296C-4CDC-9A4E-102B948D4AD1}"/>
              </a:ext>
            </a:extLst>
          </p:cNvPr>
          <p:cNvSpPr/>
          <p:nvPr/>
        </p:nvSpPr>
        <p:spPr>
          <a:xfrm>
            <a:off x="3439414" y="2634201"/>
            <a:ext cx="519952" cy="232363"/>
          </a:xfrm>
          <a:prstGeom prst="rightArrow">
            <a:avLst>
              <a:gd name="adj1" fmla="val 56639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4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09CC0EED-B579-492E-AF58-71E5E4DBA2B4}"/>
              </a:ext>
            </a:extLst>
          </p:cNvPr>
          <p:cNvSpPr txBox="1"/>
          <p:nvPr/>
        </p:nvSpPr>
        <p:spPr>
          <a:xfrm>
            <a:off x="3839221" y="2519549"/>
            <a:ext cx="993437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400" dirty="0"/>
              <a:t>NULL</a:t>
            </a:r>
            <a:endParaRPr lang="he-IL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641998E1-0640-4D9C-980E-1D03741C22F3}"/>
              </a:ext>
            </a:extLst>
          </p:cNvPr>
          <p:cNvSpPr txBox="1"/>
          <p:nvPr/>
        </p:nvSpPr>
        <p:spPr>
          <a:xfrm>
            <a:off x="1646512" y="2097061"/>
            <a:ext cx="1741440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400" dirty="0"/>
              <a:t>מצביע(</a:t>
            </a:r>
            <a:r>
              <a:rPr lang="en-US" sz="2400" dirty="0"/>
              <a:t>head</a:t>
            </a:r>
            <a:r>
              <a:rPr lang="he-IL" sz="2400" dirty="0"/>
              <a:t>)</a:t>
            </a:r>
          </a:p>
        </p:txBody>
      </p:sp>
      <p:sp>
        <p:nvSpPr>
          <p:cNvPr id="34" name="חץ: מכופף למעלה 33">
            <a:extLst>
              <a:ext uri="{FF2B5EF4-FFF2-40B4-BE49-F238E27FC236}">
                <a16:creationId xmlns:a16="http://schemas.microsoft.com/office/drawing/2014/main" xmlns="" id="{D311CE21-5084-44AD-B5A1-66F04BF3C67F}"/>
              </a:ext>
            </a:extLst>
          </p:cNvPr>
          <p:cNvSpPr/>
          <p:nvPr/>
        </p:nvSpPr>
        <p:spPr>
          <a:xfrm rot="5400000">
            <a:off x="1966912" y="2510680"/>
            <a:ext cx="350598" cy="432805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400"/>
          </a:p>
        </p:txBody>
      </p:sp>
      <p:sp>
        <p:nvSpPr>
          <p:cNvPr id="38" name="מלבן 37">
            <a:extLst>
              <a:ext uri="{FF2B5EF4-FFF2-40B4-BE49-F238E27FC236}">
                <a16:creationId xmlns:a16="http://schemas.microsoft.com/office/drawing/2014/main" xmlns="" id="{73E6BA5E-23C6-4E03-82F6-53E307270B74}"/>
              </a:ext>
            </a:extLst>
          </p:cNvPr>
          <p:cNvSpPr/>
          <p:nvPr/>
        </p:nvSpPr>
        <p:spPr>
          <a:xfrm>
            <a:off x="1667594" y="2106268"/>
            <a:ext cx="3059444" cy="111776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4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0E190E05-2838-42D6-B002-CCCC11E830B4}"/>
              </a:ext>
            </a:extLst>
          </p:cNvPr>
          <p:cNvSpPr txBox="1"/>
          <p:nvPr/>
        </p:nvSpPr>
        <p:spPr>
          <a:xfrm>
            <a:off x="5744675" y="2488117"/>
            <a:ext cx="520299" cy="46166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400" dirty="0"/>
              <a:t>37</a:t>
            </a:r>
            <a:endParaRPr lang="he-IL" sz="2400" dirty="0"/>
          </a:p>
        </p:txBody>
      </p:sp>
      <p:sp>
        <p:nvSpPr>
          <p:cNvPr id="41" name="חץ: ימינה 40">
            <a:extLst>
              <a:ext uri="{FF2B5EF4-FFF2-40B4-BE49-F238E27FC236}">
                <a16:creationId xmlns:a16="http://schemas.microsoft.com/office/drawing/2014/main" xmlns="" id="{04140A13-8990-4E5B-BC07-DB7B048F1FB7}"/>
              </a:ext>
            </a:extLst>
          </p:cNvPr>
          <p:cNvSpPr/>
          <p:nvPr/>
        </p:nvSpPr>
        <p:spPr>
          <a:xfrm>
            <a:off x="6286056" y="2641592"/>
            <a:ext cx="467355" cy="1874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4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D5FD36F5-9723-4935-B480-E62346C9292C}"/>
              </a:ext>
            </a:extLst>
          </p:cNvPr>
          <p:cNvSpPr txBox="1"/>
          <p:nvPr/>
        </p:nvSpPr>
        <p:spPr>
          <a:xfrm>
            <a:off x="6636401" y="2510343"/>
            <a:ext cx="941967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400" dirty="0"/>
              <a:t>NULL</a:t>
            </a:r>
            <a:endParaRPr lang="he-IL" sz="2400" dirty="0"/>
          </a:p>
        </p:txBody>
      </p:sp>
      <p:sp>
        <p:nvSpPr>
          <p:cNvPr id="44" name="מלבן 43">
            <a:extLst>
              <a:ext uri="{FF2B5EF4-FFF2-40B4-BE49-F238E27FC236}">
                <a16:creationId xmlns:a16="http://schemas.microsoft.com/office/drawing/2014/main" xmlns="" id="{B9BD1E41-8664-47B9-A69A-FDEE0919929D}"/>
              </a:ext>
            </a:extLst>
          </p:cNvPr>
          <p:cNvSpPr/>
          <p:nvPr/>
        </p:nvSpPr>
        <p:spPr>
          <a:xfrm>
            <a:off x="5618555" y="2097061"/>
            <a:ext cx="1870555" cy="105586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400"/>
          </a:p>
        </p:txBody>
      </p:sp>
      <p:sp>
        <p:nvSpPr>
          <p:cNvPr id="45" name="חץ: פניית פרסה 44">
            <a:extLst>
              <a:ext uri="{FF2B5EF4-FFF2-40B4-BE49-F238E27FC236}">
                <a16:creationId xmlns:a16="http://schemas.microsoft.com/office/drawing/2014/main" xmlns="" id="{21F87050-BCB4-46CD-80BA-0846EFF9C3BC}"/>
              </a:ext>
            </a:extLst>
          </p:cNvPr>
          <p:cNvSpPr/>
          <p:nvPr/>
        </p:nvSpPr>
        <p:spPr>
          <a:xfrm rot="10800000" flipH="1">
            <a:off x="3171237" y="2996952"/>
            <a:ext cx="2941508" cy="382019"/>
          </a:xfrm>
          <a:prstGeom prst="uturnArrow">
            <a:avLst>
              <a:gd name="adj1" fmla="val 27302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47" name="תרשים זרימה: צומת מסכם 46">
            <a:extLst>
              <a:ext uri="{FF2B5EF4-FFF2-40B4-BE49-F238E27FC236}">
                <a16:creationId xmlns:a16="http://schemas.microsoft.com/office/drawing/2014/main" xmlns="" id="{09F83A84-427C-450A-9145-CA4C078C4214}"/>
              </a:ext>
            </a:extLst>
          </p:cNvPr>
          <p:cNvSpPr/>
          <p:nvPr/>
        </p:nvSpPr>
        <p:spPr>
          <a:xfrm>
            <a:off x="3439414" y="2494006"/>
            <a:ext cx="1287624" cy="501338"/>
          </a:xfrm>
          <a:prstGeom prst="flowChartSummingJunction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B8AA7930-E799-4A0A-86C8-4CC66BD5B7C9}"/>
              </a:ext>
            </a:extLst>
          </p:cNvPr>
          <p:cNvSpPr txBox="1"/>
          <p:nvPr/>
        </p:nvSpPr>
        <p:spPr>
          <a:xfrm>
            <a:off x="2300422" y="2446499"/>
            <a:ext cx="57880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9315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0" grpId="0" animBg="1"/>
      <p:bldP spid="31" grpId="0" animBg="1"/>
      <p:bldP spid="32" grpId="0"/>
      <p:bldP spid="33" grpId="0"/>
      <p:bldP spid="34" grpId="0" animBg="1"/>
      <p:bldP spid="38" grpId="0" animBg="1"/>
      <p:bldP spid="40" grpId="0" animBg="1"/>
      <p:bldP spid="41" grpId="0" animBg="1"/>
      <p:bldP spid="42" grpId="0"/>
      <p:bldP spid="44" grpId="0" animBg="1"/>
      <p:bldP spid="45" grpId="0" animBg="1"/>
      <p:bldP spid="47" grpId="0" animBg="1"/>
      <p:bldP spid="4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9108504" cy="740664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נכתוב את הפונקציה בשפת </a:t>
            </a:r>
            <a: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he-IL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13D41FF8-3F74-4536-8413-E6D35153668B}"/>
              </a:ext>
            </a:extLst>
          </p:cNvPr>
          <p:cNvSpPr txBox="1"/>
          <p:nvPr/>
        </p:nvSpPr>
        <p:spPr>
          <a:xfrm>
            <a:off x="70664" y="650050"/>
            <a:ext cx="8989179" cy="830997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r>
              <a:rPr lang="he-IL" sz="2400" dirty="0"/>
              <a:t>הפונקציה מקבלת את ראש הרשימה (כתובת לצומת הראשונה) ואת הנתון להוספה (מספר שלם), ומחזירה את ראש הרשימה לאחר ההוספה </a:t>
            </a: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xmlns="" id="{EECB2EA2-ED55-447B-8922-29B5FEF46CB2}"/>
              </a:ext>
            </a:extLst>
          </p:cNvPr>
          <p:cNvSpPr/>
          <p:nvPr/>
        </p:nvSpPr>
        <p:spPr>
          <a:xfrm>
            <a:off x="323528" y="1715598"/>
            <a:ext cx="83042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b="1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insert_to_end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head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number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 rtl="0"/>
            <a:r>
              <a:rPr lang="he-IL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endParaRPr lang="he-IL" sz="2400" b="1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xmlns="" id="{B1160183-DB5A-49CF-8A78-78AA0DB278FD}"/>
              </a:ext>
            </a:extLst>
          </p:cNvPr>
          <p:cNvSpPr/>
          <p:nvPr/>
        </p:nvSpPr>
        <p:spPr>
          <a:xfrm>
            <a:off x="467544" y="2564904"/>
            <a:ext cx="85565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he-IL" sz="2400" dirty="0"/>
              <a:t>ניצור צומת חדשה</a:t>
            </a:r>
          </a:p>
        </p:txBody>
      </p:sp>
      <p:sp>
        <p:nvSpPr>
          <p:cNvPr id="30" name="מלבן 29">
            <a:extLst>
              <a:ext uri="{FF2B5EF4-FFF2-40B4-BE49-F238E27FC236}">
                <a16:creationId xmlns:a16="http://schemas.microsoft.com/office/drawing/2014/main" xmlns="" id="{2FA9D390-F83B-439C-902F-37082BBD041F}"/>
              </a:ext>
            </a:extLst>
          </p:cNvPr>
          <p:cNvSpPr/>
          <p:nvPr/>
        </p:nvSpPr>
        <p:spPr>
          <a:xfrm>
            <a:off x="467544" y="4437112"/>
            <a:ext cx="85565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he-IL" sz="2400" dirty="0"/>
              <a:t>נשים בשדה </a:t>
            </a:r>
            <a:r>
              <a:rPr lang="en-US" sz="2400" dirty="0"/>
              <a:t>x</a:t>
            </a:r>
            <a:r>
              <a:rPr lang="he-IL" sz="2400" dirty="0"/>
              <a:t> של הצומת החדשה את הנתון שהתקבל כפרמטר, ובשדה </a:t>
            </a:r>
            <a:r>
              <a:rPr lang="en-US" sz="2400" dirty="0"/>
              <a:t>next</a:t>
            </a:r>
            <a:r>
              <a:rPr lang="he-IL" sz="2400" dirty="0"/>
              <a:t> נשים </a:t>
            </a:r>
            <a:r>
              <a:rPr lang="en-US" sz="2400" dirty="0"/>
              <a:t>NULL</a:t>
            </a:r>
            <a:r>
              <a:rPr lang="he-IL" sz="2400" dirty="0"/>
              <a:t>.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xmlns="" id="{16CE14A0-1ECE-40DF-917A-97AD0CD7028C}"/>
              </a:ext>
            </a:extLst>
          </p:cNvPr>
          <p:cNvSpPr/>
          <p:nvPr/>
        </p:nvSpPr>
        <p:spPr>
          <a:xfrm>
            <a:off x="611560" y="3044878"/>
            <a:ext cx="71287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b="1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new_node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 rtl="0"/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new_node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2400" b="1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*)malloc(</a:t>
            </a:r>
            <a:r>
              <a:rPr lang="en-US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he-IL" sz="2400" b="1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xmlns="" id="{14136D98-175C-4F08-B724-E86A6750B54A}"/>
              </a:ext>
            </a:extLst>
          </p:cNvPr>
          <p:cNvSpPr/>
          <p:nvPr/>
        </p:nvSpPr>
        <p:spPr>
          <a:xfrm>
            <a:off x="611560" y="5376953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/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new_node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-&gt;x = 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number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 rtl="0"/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new_node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-&gt;next = </a:t>
            </a:r>
            <a:r>
              <a:rPr lang="en-US" sz="2400" b="1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he-IL" sz="2400" b="1" dirty="0"/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xmlns="" id="{687A3717-9341-4A4D-B793-766246C34D57}"/>
              </a:ext>
            </a:extLst>
          </p:cNvPr>
          <p:cNvSpPr txBox="1"/>
          <p:nvPr/>
        </p:nvSpPr>
        <p:spPr>
          <a:xfrm>
            <a:off x="7536957" y="3190675"/>
            <a:ext cx="432048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endParaRPr lang="he-IL" sz="2800" dirty="0"/>
          </a:p>
        </p:txBody>
      </p:sp>
      <p:sp>
        <p:nvSpPr>
          <p:cNvPr id="10" name="TextBox 17">
            <a:extLst>
              <a:ext uri="{FF2B5EF4-FFF2-40B4-BE49-F238E27FC236}">
                <a16:creationId xmlns:a16="http://schemas.microsoft.com/office/drawing/2014/main" xmlns="" id="{EC415CC5-D890-47A8-B142-3CC7E9FDB495}"/>
              </a:ext>
            </a:extLst>
          </p:cNvPr>
          <p:cNvSpPr txBox="1"/>
          <p:nvPr/>
        </p:nvSpPr>
        <p:spPr>
          <a:xfrm>
            <a:off x="7428945" y="3613277"/>
            <a:ext cx="64807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x</a:t>
            </a:r>
            <a:endParaRPr lang="he-IL" dirty="0"/>
          </a:p>
        </p:txBody>
      </p:sp>
      <p:sp>
        <p:nvSpPr>
          <p:cNvPr id="11" name="TextBox 18">
            <a:extLst>
              <a:ext uri="{FF2B5EF4-FFF2-40B4-BE49-F238E27FC236}">
                <a16:creationId xmlns:a16="http://schemas.microsoft.com/office/drawing/2014/main" xmlns="" id="{364794F1-E23A-46A4-9732-A7FE44851086}"/>
              </a:ext>
            </a:extLst>
          </p:cNvPr>
          <p:cNvSpPr txBox="1"/>
          <p:nvPr/>
        </p:nvSpPr>
        <p:spPr>
          <a:xfrm>
            <a:off x="7956376" y="3190675"/>
            <a:ext cx="858977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endParaRPr lang="he-IL" sz="2800" dirty="0"/>
          </a:p>
        </p:txBody>
      </p:sp>
      <p:sp>
        <p:nvSpPr>
          <p:cNvPr id="12" name="TextBox 19">
            <a:extLst>
              <a:ext uri="{FF2B5EF4-FFF2-40B4-BE49-F238E27FC236}">
                <a16:creationId xmlns:a16="http://schemas.microsoft.com/office/drawing/2014/main" xmlns="" id="{62CB36E3-0CE1-423A-977E-A0E12A5C483E}"/>
              </a:ext>
            </a:extLst>
          </p:cNvPr>
          <p:cNvSpPr txBox="1"/>
          <p:nvPr/>
        </p:nvSpPr>
        <p:spPr>
          <a:xfrm>
            <a:off x="7969005" y="3623480"/>
            <a:ext cx="902700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next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6352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9" grpId="0"/>
      <p:bldP spid="9" grpId="0" animBg="1"/>
      <p:bldP spid="10" grpId="0"/>
      <p:bldP spid="11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>
            <a:extLst>
              <a:ext uri="{FF2B5EF4-FFF2-40B4-BE49-F238E27FC236}">
                <a16:creationId xmlns:a16="http://schemas.microsoft.com/office/drawing/2014/main" xmlns="" id="{EECB2EA2-ED55-447B-8922-29B5FEF46CB2}"/>
              </a:ext>
            </a:extLst>
          </p:cNvPr>
          <p:cNvSpPr/>
          <p:nvPr/>
        </p:nvSpPr>
        <p:spPr>
          <a:xfrm>
            <a:off x="323528" y="199693"/>
            <a:ext cx="83042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b="1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insert_to_end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head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number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 rtl="0"/>
            <a:r>
              <a:rPr lang="he-IL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endParaRPr lang="he-IL" sz="2400" b="1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xmlns="" id="{B1160183-DB5A-49CF-8A78-78AA0DB278FD}"/>
              </a:ext>
            </a:extLst>
          </p:cNvPr>
          <p:cNvSpPr/>
          <p:nvPr/>
        </p:nvSpPr>
        <p:spPr>
          <a:xfrm>
            <a:off x="467544" y="1048999"/>
            <a:ext cx="85565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he-IL" sz="2400" dirty="0"/>
              <a:t>ניצור צומת חדשה</a:t>
            </a:r>
          </a:p>
        </p:txBody>
      </p:sp>
      <p:sp>
        <p:nvSpPr>
          <p:cNvPr id="30" name="מלבן 29">
            <a:extLst>
              <a:ext uri="{FF2B5EF4-FFF2-40B4-BE49-F238E27FC236}">
                <a16:creationId xmlns:a16="http://schemas.microsoft.com/office/drawing/2014/main" xmlns="" id="{2FA9D390-F83B-439C-902F-37082BBD041F}"/>
              </a:ext>
            </a:extLst>
          </p:cNvPr>
          <p:cNvSpPr/>
          <p:nvPr/>
        </p:nvSpPr>
        <p:spPr>
          <a:xfrm>
            <a:off x="467544" y="2485601"/>
            <a:ext cx="85565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he-IL" sz="2400" dirty="0"/>
              <a:t>נשים בשדה </a:t>
            </a:r>
            <a:r>
              <a:rPr lang="en-US" sz="2400" dirty="0"/>
              <a:t>x</a:t>
            </a:r>
            <a:r>
              <a:rPr lang="he-IL" sz="2400" dirty="0"/>
              <a:t> של הצומת החדשה את הנתון שהתקבל כפרמטר, ובשדה </a:t>
            </a:r>
            <a:r>
              <a:rPr lang="en-US" sz="2400" dirty="0"/>
              <a:t>next</a:t>
            </a:r>
            <a:r>
              <a:rPr lang="he-IL" sz="2400" dirty="0"/>
              <a:t> נשים </a:t>
            </a:r>
            <a:r>
              <a:rPr lang="en-US" sz="2400" dirty="0"/>
              <a:t>NULL</a:t>
            </a:r>
            <a:r>
              <a:rPr lang="he-IL" sz="2400" dirty="0"/>
              <a:t>.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xmlns="" id="{16CE14A0-1ECE-40DF-917A-97AD0CD7028C}"/>
              </a:ext>
            </a:extLst>
          </p:cNvPr>
          <p:cNvSpPr/>
          <p:nvPr/>
        </p:nvSpPr>
        <p:spPr>
          <a:xfrm>
            <a:off x="611560" y="1528973"/>
            <a:ext cx="71287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b="1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new_node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new_node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2400" b="1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*)malloc(</a:t>
            </a:r>
            <a:r>
              <a:rPr lang="en-US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he-IL" sz="2400" b="1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xmlns="" id="{14136D98-175C-4F08-B724-E86A6750B54A}"/>
              </a:ext>
            </a:extLst>
          </p:cNvPr>
          <p:cNvSpPr/>
          <p:nvPr/>
        </p:nvSpPr>
        <p:spPr>
          <a:xfrm>
            <a:off x="611560" y="3125904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/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new_node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-&gt;x = 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number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 rtl="0"/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new_node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-&gt;next = </a:t>
            </a:r>
            <a:r>
              <a:rPr lang="en-US" sz="2400" b="1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he-IL" sz="2400" b="1" dirty="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xmlns="" id="{5610A233-7F32-461E-BE78-A6E86AE5B673}"/>
              </a:ext>
            </a:extLst>
          </p:cNvPr>
          <p:cNvSpPr/>
          <p:nvPr/>
        </p:nvSpPr>
        <p:spPr>
          <a:xfrm>
            <a:off x="221729" y="4174865"/>
            <a:ext cx="87005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he-IL" sz="2400" dirty="0"/>
              <a:t>נגדיר מצביע (</a:t>
            </a:r>
            <a:r>
              <a:rPr lang="en-US" sz="2400" dirty="0"/>
              <a:t>p</a:t>
            </a:r>
            <a:r>
              <a:rPr lang="he-IL" sz="2400" dirty="0"/>
              <a:t>) שתחילה יצביע על הצומת הראשונה ונתקדם אתו ברשימה עד שהוא יצביע על הצומת האחרונה.</a:t>
            </a: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xmlns="" id="{D1176C41-7659-425A-857C-B206B36474F2}"/>
              </a:ext>
            </a:extLst>
          </p:cNvPr>
          <p:cNvSpPr/>
          <p:nvPr/>
        </p:nvSpPr>
        <p:spPr>
          <a:xfrm>
            <a:off x="3131840" y="1525653"/>
            <a:ext cx="864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,*p;</a:t>
            </a:r>
            <a:endParaRPr lang="he-IL" sz="2400" b="1" dirty="0">
              <a:solidFill>
                <a:srgbClr val="FF0000"/>
              </a:solidFill>
            </a:endParaRP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xmlns="" id="{A84A7098-5D05-4BA1-9F6A-FFA876956E72}"/>
              </a:ext>
            </a:extLst>
          </p:cNvPr>
          <p:cNvSpPr/>
          <p:nvPr/>
        </p:nvSpPr>
        <p:spPr>
          <a:xfrm>
            <a:off x="755576" y="5024171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endParaRPr lang="he-IL" sz="2400" b="1" dirty="0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xmlns="" id="{4756D35D-D665-4510-8B0B-4665A6209ACA}"/>
              </a:ext>
            </a:extLst>
          </p:cNvPr>
          <p:cNvSpPr/>
          <p:nvPr/>
        </p:nvSpPr>
        <p:spPr>
          <a:xfrm>
            <a:off x="755576" y="5448630"/>
            <a:ext cx="2880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he-IL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2400" b="1" dirty="0"/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xmlns="" id="{DDB7E57D-E366-4F06-B2E7-DE53C2EAD6A2}"/>
              </a:ext>
            </a:extLst>
          </p:cNvPr>
          <p:cNvSpPr/>
          <p:nvPr/>
        </p:nvSpPr>
        <p:spPr>
          <a:xfrm>
            <a:off x="1259632" y="5045825"/>
            <a:ext cx="22322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(p = 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head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he-IL" sz="2400" b="1" dirty="0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xmlns="" id="{B0330F02-2762-441C-B810-F9D744695508}"/>
              </a:ext>
            </a:extLst>
          </p:cNvPr>
          <p:cNvSpPr/>
          <p:nvPr/>
        </p:nvSpPr>
        <p:spPr>
          <a:xfrm>
            <a:off x="5824902" y="5028450"/>
            <a:ext cx="2563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 p = p-&gt;next)</a:t>
            </a:r>
            <a:endParaRPr lang="he-IL" b="1" dirty="0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xmlns="" id="{16644532-A85C-4888-AA05-E19479568FA5}"/>
              </a:ext>
            </a:extLst>
          </p:cNvPr>
          <p:cNvSpPr/>
          <p:nvPr/>
        </p:nvSpPr>
        <p:spPr>
          <a:xfrm>
            <a:off x="3171900" y="5037806"/>
            <a:ext cx="2733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p-&gt;next != </a:t>
            </a:r>
            <a:r>
              <a:rPr lang="en-US" sz="2400" b="1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endParaRPr lang="he-IL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C9B2B69-490E-417F-8FAA-1C349D69991C}"/>
              </a:ext>
            </a:extLst>
          </p:cNvPr>
          <p:cNvSpPr txBox="1"/>
          <p:nvPr/>
        </p:nvSpPr>
        <p:spPr>
          <a:xfrm>
            <a:off x="3423536" y="6015173"/>
            <a:ext cx="432048" cy="33855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5</a:t>
            </a:r>
            <a:endParaRPr lang="he-IL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66E7B41-0716-4F94-8EAE-1D57FCDF626F}"/>
              </a:ext>
            </a:extLst>
          </p:cNvPr>
          <p:cNvSpPr txBox="1"/>
          <p:nvPr/>
        </p:nvSpPr>
        <p:spPr>
          <a:xfrm>
            <a:off x="4265492" y="6005811"/>
            <a:ext cx="648072" cy="33855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13</a:t>
            </a:r>
            <a:endParaRPr lang="he-IL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E245F45-14D2-4E51-BD3C-51995D58A486}"/>
              </a:ext>
            </a:extLst>
          </p:cNvPr>
          <p:cNvSpPr txBox="1"/>
          <p:nvPr/>
        </p:nvSpPr>
        <p:spPr>
          <a:xfrm>
            <a:off x="5301768" y="6015173"/>
            <a:ext cx="432048" cy="33855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1</a:t>
            </a:r>
            <a:endParaRPr lang="he-IL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2FEA7E9F-7C94-4868-A475-D6777D574380}"/>
              </a:ext>
            </a:extLst>
          </p:cNvPr>
          <p:cNvSpPr txBox="1"/>
          <p:nvPr/>
        </p:nvSpPr>
        <p:spPr>
          <a:xfrm>
            <a:off x="6132046" y="6005811"/>
            <a:ext cx="648072" cy="33855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42</a:t>
            </a:r>
            <a:endParaRPr lang="he-IL" sz="1600" dirty="0"/>
          </a:p>
        </p:txBody>
      </p:sp>
      <p:sp>
        <p:nvSpPr>
          <p:cNvPr id="23" name="חץ: ימינה 22">
            <a:extLst>
              <a:ext uri="{FF2B5EF4-FFF2-40B4-BE49-F238E27FC236}">
                <a16:creationId xmlns:a16="http://schemas.microsoft.com/office/drawing/2014/main" xmlns="" id="{4EDF9C10-8033-4233-AAF9-1EC4DBB91582}"/>
              </a:ext>
            </a:extLst>
          </p:cNvPr>
          <p:cNvSpPr/>
          <p:nvPr/>
        </p:nvSpPr>
        <p:spPr>
          <a:xfrm>
            <a:off x="3896976" y="6149540"/>
            <a:ext cx="351113" cy="964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196F078B-8A1A-4CBF-99B5-92984C56CC34}"/>
              </a:ext>
            </a:extLst>
          </p:cNvPr>
          <p:cNvSpPr txBox="1"/>
          <p:nvPr/>
        </p:nvSpPr>
        <p:spPr>
          <a:xfrm>
            <a:off x="6905022" y="6044862"/>
            <a:ext cx="993437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NULL</a:t>
            </a:r>
            <a:endParaRPr lang="he-IL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21EB465D-8FF9-436B-9834-2727360A559C}"/>
              </a:ext>
            </a:extLst>
          </p:cNvPr>
          <p:cNvSpPr txBox="1"/>
          <p:nvPr/>
        </p:nvSpPr>
        <p:spPr>
          <a:xfrm>
            <a:off x="2771770" y="5798951"/>
            <a:ext cx="720080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head</a:t>
            </a:r>
            <a:endParaRPr lang="he-IL" sz="1600" dirty="0"/>
          </a:p>
        </p:txBody>
      </p:sp>
      <p:sp>
        <p:nvSpPr>
          <p:cNvPr id="31" name="חץ: מכופף למעלה 30">
            <a:extLst>
              <a:ext uri="{FF2B5EF4-FFF2-40B4-BE49-F238E27FC236}">
                <a16:creationId xmlns:a16="http://schemas.microsoft.com/office/drawing/2014/main" xmlns="" id="{889386AE-9A0E-4BB5-ACAE-DE9FDCA65BA4}"/>
              </a:ext>
            </a:extLst>
          </p:cNvPr>
          <p:cNvSpPr/>
          <p:nvPr/>
        </p:nvSpPr>
        <p:spPr>
          <a:xfrm rot="5400000">
            <a:off x="3223821" y="6030232"/>
            <a:ext cx="152354" cy="234646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32" name="מלבן 31">
            <a:extLst>
              <a:ext uri="{FF2B5EF4-FFF2-40B4-BE49-F238E27FC236}">
                <a16:creationId xmlns:a16="http://schemas.microsoft.com/office/drawing/2014/main" xmlns="" id="{DCED2E0A-7ED4-406E-88C2-D5A246747D24}"/>
              </a:ext>
            </a:extLst>
          </p:cNvPr>
          <p:cNvSpPr/>
          <p:nvPr/>
        </p:nvSpPr>
        <p:spPr>
          <a:xfrm>
            <a:off x="2771800" y="5809001"/>
            <a:ext cx="4968552" cy="7321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33" name="חץ: ימינה 32">
            <a:extLst>
              <a:ext uri="{FF2B5EF4-FFF2-40B4-BE49-F238E27FC236}">
                <a16:creationId xmlns:a16="http://schemas.microsoft.com/office/drawing/2014/main" xmlns="" id="{105A5EA2-606F-4708-B290-C89C13348C41}"/>
              </a:ext>
            </a:extLst>
          </p:cNvPr>
          <p:cNvSpPr/>
          <p:nvPr/>
        </p:nvSpPr>
        <p:spPr>
          <a:xfrm>
            <a:off x="5765788" y="6165898"/>
            <a:ext cx="351113" cy="964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34" name="חץ: ימינה 33">
            <a:extLst>
              <a:ext uri="{FF2B5EF4-FFF2-40B4-BE49-F238E27FC236}">
                <a16:creationId xmlns:a16="http://schemas.microsoft.com/office/drawing/2014/main" xmlns="" id="{7491F52C-1301-4025-B0BA-7512DC2ACE6E}"/>
              </a:ext>
            </a:extLst>
          </p:cNvPr>
          <p:cNvSpPr/>
          <p:nvPr/>
        </p:nvSpPr>
        <p:spPr>
          <a:xfrm>
            <a:off x="4930967" y="6147555"/>
            <a:ext cx="351113" cy="964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35" name="חץ: ימינה 34">
            <a:extLst>
              <a:ext uri="{FF2B5EF4-FFF2-40B4-BE49-F238E27FC236}">
                <a16:creationId xmlns:a16="http://schemas.microsoft.com/office/drawing/2014/main" xmlns="" id="{F86F95A6-DEFD-46D4-952E-76CBBB845EF0}"/>
              </a:ext>
            </a:extLst>
          </p:cNvPr>
          <p:cNvSpPr/>
          <p:nvPr/>
        </p:nvSpPr>
        <p:spPr>
          <a:xfrm>
            <a:off x="6794447" y="6165898"/>
            <a:ext cx="351113" cy="964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</p:spTree>
    <p:extLst>
      <p:ext uri="{BB962C8B-B14F-4D97-AF65-F5344CB8AC3E}">
        <p14:creationId xmlns:p14="http://schemas.microsoft.com/office/powerpoint/2010/main" val="103118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0" grpId="0"/>
      <p:bldP spid="5" grpId="0"/>
      <p:bldP spid="7" grpId="0"/>
      <p:bldP spid="9" grpId="0"/>
      <p:bldP spid="10" grpId="0"/>
      <p:bldP spid="11" grpId="0"/>
      <p:bldP spid="14" grpId="0"/>
      <p:bldP spid="15" grpId="0"/>
      <p:bldP spid="13" grpId="0"/>
      <p:bldP spid="16" grpId="0"/>
      <p:bldP spid="19" grpId="0" animBg="1"/>
      <p:bldP spid="20" grpId="0" animBg="1"/>
      <p:bldP spid="21" grpId="0" animBg="1"/>
      <p:bldP spid="22" grpId="0" animBg="1"/>
      <p:bldP spid="23" grpId="0" animBg="1"/>
      <p:bldP spid="27" grpId="0"/>
      <p:bldP spid="28" grpId="0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>
            <a:extLst>
              <a:ext uri="{FF2B5EF4-FFF2-40B4-BE49-F238E27FC236}">
                <a16:creationId xmlns:a16="http://schemas.microsoft.com/office/drawing/2014/main" xmlns="" id="{EECB2EA2-ED55-447B-8922-29B5FEF46CB2}"/>
              </a:ext>
            </a:extLst>
          </p:cNvPr>
          <p:cNvSpPr/>
          <p:nvPr/>
        </p:nvSpPr>
        <p:spPr>
          <a:xfrm>
            <a:off x="323528" y="199693"/>
            <a:ext cx="83042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b="1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insert_to_end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head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number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 rtl="0"/>
            <a:r>
              <a:rPr lang="he-IL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endParaRPr lang="he-IL" sz="2400" b="1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xmlns="" id="{16CE14A0-1ECE-40DF-917A-97AD0CD7028C}"/>
              </a:ext>
            </a:extLst>
          </p:cNvPr>
          <p:cNvSpPr/>
          <p:nvPr/>
        </p:nvSpPr>
        <p:spPr>
          <a:xfrm>
            <a:off x="683693" y="1063404"/>
            <a:ext cx="71287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b="1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new_node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new_node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2400" b="1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*)malloc(</a:t>
            </a:r>
            <a:r>
              <a:rPr lang="en-US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he-IL" sz="2400" b="1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xmlns="" id="{14136D98-175C-4F08-B724-E86A6750B54A}"/>
              </a:ext>
            </a:extLst>
          </p:cNvPr>
          <p:cNvSpPr/>
          <p:nvPr/>
        </p:nvSpPr>
        <p:spPr>
          <a:xfrm>
            <a:off x="707630" y="1852138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/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new_node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-&gt;x = 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number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 rtl="0"/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new_node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-&gt;next = </a:t>
            </a:r>
            <a:r>
              <a:rPr lang="en-US" sz="2400" b="1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he-IL" sz="2400" b="1" dirty="0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xmlns="" id="{D1176C41-7659-425A-857C-B206B36474F2}"/>
              </a:ext>
            </a:extLst>
          </p:cNvPr>
          <p:cNvSpPr/>
          <p:nvPr/>
        </p:nvSpPr>
        <p:spPr>
          <a:xfrm>
            <a:off x="3169450" y="1023441"/>
            <a:ext cx="864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,*p;</a:t>
            </a:r>
            <a:endParaRPr lang="he-IL" sz="2400" b="1" dirty="0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xmlns="" id="{A84A7098-5D05-4BA1-9F6A-FFA876956E72}"/>
              </a:ext>
            </a:extLst>
          </p:cNvPr>
          <p:cNvSpPr/>
          <p:nvPr/>
        </p:nvSpPr>
        <p:spPr>
          <a:xfrm>
            <a:off x="700162" y="2566848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endParaRPr lang="he-IL" sz="2400" b="1" dirty="0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xmlns="" id="{4756D35D-D665-4510-8B0B-4665A6209ACA}"/>
              </a:ext>
            </a:extLst>
          </p:cNvPr>
          <p:cNvSpPr/>
          <p:nvPr/>
        </p:nvSpPr>
        <p:spPr>
          <a:xfrm>
            <a:off x="700162" y="2991307"/>
            <a:ext cx="2880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he-IL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2400" b="1" dirty="0"/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xmlns="" id="{DDB7E57D-E366-4F06-B2E7-DE53C2EAD6A2}"/>
              </a:ext>
            </a:extLst>
          </p:cNvPr>
          <p:cNvSpPr/>
          <p:nvPr/>
        </p:nvSpPr>
        <p:spPr>
          <a:xfrm>
            <a:off x="1204218" y="2588502"/>
            <a:ext cx="22322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(p = 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head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he-IL" sz="2400" b="1" dirty="0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xmlns="" id="{B0330F02-2762-441C-B810-F9D744695508}"/>
              </a:ext>
            </a:extLst>
          </p:cNvPr>
          <p:cNvSpPr/>
          <p:nvPr/>
        </p:nvSpPr>
        <p:spPr>
          <a:xfrm>
            <a:off x="5769488" y="2571127"/>
            <a:ext cx="2563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 p = p-&gt;next)</a:t>
            </a:r>
            <a:endParaRPr lang="he-IL" b="1" dirty="0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xmlns="" id="{16644532-A85C-4888-AA05-E19479568FA5}"/>
              </a:ext>
            </a:extLst>
          </p:cNvPr>
          <p:cNvSpPr/>
          <p:nvPr/>
        </p:nvSpPr>
        <p:spPr>
          <a:xfrm>
            <a:off x="3116486" y="2580483"/>
            <a:ext cx="2733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p-&gt;next != </a:t>
            </a:r>
            <a:r>
              <a:rPr lang="en-US" sz="2400" b="1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endParaRPr lang="he-IL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C9B2B69-490E-417F-8FAA-1C349D69991C}"/>
              </a:ext>
            </a:extLst>
          </p:cNvPr>
          <p:cNvSpPr txBox="1"/>
          <p:nvPr/>
        </p:nvSpPr>
        <p:spPr>
          <a:xfrm>
            <a:off x="3370812" y="6062468"/>
            <a:ext cx="432048" cy="33855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5</a:t>
            </a:r>
            <a:endParaRPr lang="he-IL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66E7B41-0716-4F94-8EAE-1D57FCDF626F}"/>
              </a:ext>
            </a:extLst>
          </p:cNvPr>
          <p:cNvSpPr txBox="1"/>
          <p:nvPr/>
        </p:nvSpPr>
        <p:spPr>
          <a:xfrm>
            <a:off x="4212768" y="6053106"/>
            <a:ext cx="648072" cy="33855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13</a:t>
            </a:r>
            <a:endParaRPr lang="he-IL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E245F45-14D2-4E51-BD3C-51995D58A486}"/>
              </a:ext>
            </a:extLst>
          </p:cNvPr>
          <p:cNvSpPr txBox="1"/>
          <p:nvPr/>
        </p:nvSpPr>
        <p:spPr>
          <a:xfrm>
            <a:off x="5249044" y="6062468"/>
            <a:ext cx="432048" cy="33855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1</a:t>
            </a:r>
            <a:endParaRPr lang="he-IL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2FEA7E9F-7C94-4868-A475-D6777D574380}"/>
              </a:ext>
            </a:extLst>
          </p:cNvPr>
          <p:cNvSpPr txBox="1"/>
          <p:nvPr/>
        </p:nvSpPr>
        <p:spPr>
          <a:xfrm>
            <a:off x="6079322" y="6053106"/>
            <a:ext cx="648072" cy="33855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42</a:t>
            </a:r>
            <a:endParaRPr lang="he-IL" sz="1600" dirty="0"/>
          </a:p>
        </p:txBody>
      </p:sp>
      <p:sp>
        <p:nvSpPr>
          <p:cNvPr id="23" name="חץ: ימינה 22">
            <a:extLst>
              <a:ext uri="{FF2B5EF4-FFF2-40B4-BE49-F238E27FC236}">
                <a16:creationId xmlns:a16="http://schemas.microsoft.com/office/drawing/2014/main" xmlns="" id="{4EDF9C10-8033-4233-AAF9-1EC4DBB91582}"/>
              </a:ext>
            </a:extLst>
          </p:cNvPr>
          <p:cNvSpPr/>
          <p:nvPr/>
        </p:nvSpPr>
        <p:spPr>
          <a:xfrm>
            <a:off x="3844252" y="6196835"/>
            <a:ext cx="351113" cy="964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196F078B-8A1A-4CBF-99B5-92984C56CC34}"/>
              </a:ext>
            </a:extLst>
          </p:cNvPr>
          <p:cNvSpPr txBox="1"/>
          <p:nvPr/>
        </p:nvSpPr>
        <p:spPr>
          <a:xfrm>
            <a:off x="6852298" y="6092157"/>
            <a:ext cx="993437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NULL</a:t>
            </a:r>
            <a:endParaRPr lang="he-IL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21EB465D-8FF9-436B-9834-2727360A559C}"/>
              </a:ext>
            </a:extLst>
          </p:cNvPr>
          <p:cNvSpPr txBox="1"/>
          <p:nvPr/>
        </p:nvSpPr>
        <p:spPr>
          <a:xfrm>
            <a:off x="2719046" y="5846246"/>
            <a:ext cx="720080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head</a:t>
            </a:r>
            <a:endParaRPr lang="he-IL" sz="1600" dirty="0"/>
          </a:p>
        </p:txBody>
      </p:sp>
      <p:sp>
        <p:nvSpPr>
          <p:cNvPr id="31" name="חץ: מכופף למעלה 30">
            <a:extLst>
              <a:ext uri="{FF2B5EF4-FFF2-40B4-BE49-F238E27FC236}">
                <a16:creationId xmlns:a16="http://schemas.microsoft.com/office/drawing/2014/main" xmlns="" id="{889386AE-9A0E-4BB5-ACAE-DE9FDCA65BA4}"/>
              </a:ext>
            </a:extLst>
          </p:cNvPr>
          <p:cNvSpPr/>
          <p:nvPr/>
        </p:nvSpPr>
        <p:spPr>
          <a:xfrm rot="5400000">
            <a:off x="3171097" y="6077527"/>
            <a:ext cx="152354" cy="234646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32" name="מלבן 31">
            <a:extLst>
              <a:ext uri="{FF2B5EF4-FFF2-40B4-BE49-F238E27FC236}">
                <a16:creationId xmlns:a16="http://schemas.microsoft.com/office/drawing/2014/main" xmlns="" id="{DCED2E0A-7ED4-406E-88C2-D5A246747D24}"/>
              </a:ext>
            </a:extLst>
          </p:cNvPr>
          <p:cNvSpPr/>
          <p:nvPr/>
        </p:nvSpPr>
        <p:spPr>
          <a:xfrm>
            <a:off x="2771800" y="5809001"/>
            <a:ext cx="4968552" cy="7321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33" name="חץ: ימינה 32">
            <a:extLst>
              <a:ext uri="{FF2B5EF4-FFF2-40B4-BE49-F238E27FC236}">
                <a16:creationId xmlns:a16="http://schemas.microsoft.com/office/drawing/2014/main" xmlns="" id="{105A5EA2-606F-4708-B290-C89C13348C41}"/>
              </a:ext>
            </a:extLst>
          </p:cNvPr>
          <p:cNvSpPr/>
          <p:nvPr/>
        </p:nvSpPr>
        <p:spPr>
          <a:xfrm>
            <a:off x="5713064" y="6213193"/>
            <a:ext cx="351113" cy="964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34" name="חץ: ימינה 33">
            <a:extLst>
              <a:ext uri="{FF2B5EF4-FFF2-40B4-BE49-F238E27FC236}">
                <a16:creationId xmlns:a16="http://schemas.microsoft.com/office/drawing/2014/main" xmlns="" id="{7491F52C-1301-4025-B0BA-7512DC2ACE6E}"/>
              </a:ext>
            </a:extLst>
          </p:cNvPr>
          <p:cNvSpPr/>
          <p:nvPr/>
        </p:nvSpPr>
        <p:spPr>
          <a:xfrm>
            <a:off x="4878243" y="6194850"/>
            <a:ext cx="351113" cy="964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35" name="חץ: ימינה 34">
            <a:extLst>
              <a:ext uri="{FF2B5EF4-FFF2-40B4-BE49-F238E27FC236}">
                <a16:creationId xmlns:a16="http://schemas.microsoft.com/office/drawing/2014/main" xmlns="" id="{F86F95A6-DEFD-46D4-952E-76CBBB845EF0}"/>
              </a:ext>
            </a:extLst>
          </p:cNvPr>
          <p:cNvSpPr/>
          <p:nvPr/>
        </p:nvSpPr>
        <p:spPr>
          <a:xfrm>
            <a:off x="6741723" y="6213193"/>
            <a:ext cx="351113" cy="964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9389BDB9-B707-41D6-B8B4-11F64FB15F73}"/>
              </a:ext>
            </a:extLst>
          </p:cNvPr>
          <p:cNvSpPr txBox="1"/>
          <p:nvPr/>
        </p:nvSpPr>
        <p:spPr>
          <a:xfrm>
            <a:off x="6049269" y="5228573"/>
            <a:ext cx="696133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p</a:t>
            </a:r>
            <a:endParaRPr lang="he-IL" sz="2800" b="1" dirty="0">
              <a:solidFill>
                <a:srgbClr val="FF0000"/>
              </a:solidFill>
            </a:endParaRPr>
          </a:p>
        </p:txBody>
      </p:sp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xmlns="" id="{188F4B84-E6E0-4DCA-8D89-14BD38A40C22}"/>
              </a:ext>
            </a:extLst>
          </p:cNvPr>
          <p:cNvCxnSpPr>
            <a:cxnSpLocks/>
            <a:stCxn id="26" idx="2"/>
            <a:endCxn id="22" idx="0"/>
          </p:cNvCxnSpPr>
          <p:nvPr/>
        </p:nvCxnSpPr>
        <p:spPr>
          <a:xfrm>
            <a:off x="6397336" y="5751793"/>
            <a:ext cx="6022" cy="3013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מלבן 35">
            <a:extLst>
              <a:ext uri="{FF2B5EF4-FFF2-40B4-BE49-F238E27FC236}">
                <a16:creationId xmlns:a16="http://schemas.microsoft.com/office/drawing/2014/main" xmlns="" id="{5D42FB0C-CBEF-4A2A-87AB-9C5A0730F72C}"/>
              </a:ext>
            </a:extLst>
          </p:cNvPr>
          <p:cNvSpPr/>
          <p:nvPr/>
        </p:nvSpPr>
        <p:spPr>
          <a:xfrm>
            <a:off x="221729" y="3760732"/>
            <a:ext cx="87005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he-IL" sz="2400" dirty="0"/>
              <a:t>לאחר שמיקמנו את המצביע בצומת האחרונה, ניתן יהיה להציב בשדה </a:t>
            </a:r>
            <a:r>
              <a:rPr lang="en-US" sz="2400" dirty="0"/>
              <a:t>next</a:t>
            </a:r>
            <a:r>
              <a:rPr lang="he-IL" sz="2400" dirty="0"/>
              <a:t> שלה את הכתובת של הצומת החדשה שיצרנו.</a:t>
            </a:r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xmlns="" id="{BE392B18-BF9D-4EE1-8CB4-ACB9CDFA9BFB}"/>
              </a:ext>
            </a:extLst>
          </p:cNvPr>
          <p:cNvSpPr/>
          <p:nvPr/>
        </p:nvSpPr>
        <p:spPr>
          <a:xfrm>
            <a:off x="683693" y="4645558"/>
            <a:ext cx="34131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p-&gt;next =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new_node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he-IL" sz="2400" b="1" dirty="0"/>
          </a:p>
        </p:txBody>
      </p:sp>
    </p:spTree>
    <p:extLst>
      <p:ext uri="{BB962C8B-B14F-4D97-AF65-F5344CB8AC3E}">
        <p14:creationId xmlns:p14="http://schemas.microsoft.com/office/powerpoint/2010/main" val="209221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10" grpId="0"/>
      <p:bldP spid="11" grpId="0"/>
      <p:bldP spid="14" grpId="0"/>
      <p:bldP spid="15" grpId="0"/>
      <p:bldP spid="13" grpId="0"/>
      <p:bldP spid="16" grpId="0"/>
      <p:bldP spid="19" grpId="0" animBg="1"/>
      <p:bldP spid="20" grpId="0" animBg="1"/>
      <p:bldP spid="21" grpId="0" animBg="1"/>
      <p:bldP spid="22" grpId="0" animBg="1"/>
      <p:bldP spid="23" grpId="0" animBg="1"/>
      <p:bldP spid="27" grpId="0"/>
      <p:bldP spid="28" grpId="0"/>
      <p:bldP spid="31" grpId="0" animBg="1"/>
      <p:bldP spid="32" grpId="0" animBg="1"/>
      <p:bldP spid="33" grpId="0" animBg="1"/>
      <p:bldP spid="34" grpId="0" animBg="1"/>
      <p:bldP spid="35" grpId="0" animBg="1"/>
      <p:bldP spid="26" grpId="0"/>
      <p:bldP spid="36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>
            <a:extLst>
              <a:ext uri="{FF2B5EF4-FFF2-40B4-BE49-F238E27FC236}">
                <a16:creationId xmlns:a16="http://schemas.microsoft.com/office/drawing/2014/main" xmlns="" id="{EECB2EA2-ED55-447B-8922-29B5FEF46CB2}"/>
              </a:ext>
            </a:extLst>
          </p:cNvPr>
          <p:cNvSpPr/>
          <p:nvPr/>
        </p:nvSpPr>
        <p:spPr>
          <a:xfrm>
            <a:off x="323528" y="199693"/>
            <a:ext cx="83042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b="1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insert_to_end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head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number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 rtl="0"/>
            <a:r>
              <a:rPr lang="he-IL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endParaRPr lang="he-IL" sz="2400" b="1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xmlns="" id="{16CE14A0-1ECE-40DF-917A-97AD0CD7028C}"/>
              </a:ext>
            </a:extLst>
          </p:cNvPr>
          <p:cNvSpPr/>
          <p:nvPr/>
        </p:nvSpPr>
        <p:spPr>
          <a:xfrm>
            <a:off x="683693" y="1063404"/>
            <a:ext cx="71287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b="1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new_node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new_node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2400" b="1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*)malloc(</a:t>
            </a:r>
            <a:r>
              <a:rPr lang="en-US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he-IL" sz="2400" b="1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xmlns="" id="{14136D98-175C-4F08-B724-E86A6750B54A}"/>
              </a:ext>
            </a:extLst>
          </p:cNvPr>
          <p:cNvSpPr/>
          <p:nvPr/>
        </p:nvSpPr>
        <p:spPr>
          <a:xfrm>
            <a:off x="707630" y="1852138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/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new_node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-&gt;x = 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number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 rtl="0"/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new_node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-&gt;next = </a:t>
            </a:r>
            <a:r>
              <a:rPr lang="en-US" sz="2400" b="1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he-IL" sz="2400" b="1" dirty="0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xmlns="" id="{D1176C41-7659-425A-857C-B206B36474F2}"/>
              </a:ext>
            </a:extLst>
          </p:cNvPr>
          <p:cNvSpPr/>
          <p:nvPr/>
        </p:nvSpPr>
        <p:spPr>
          <a:xfrm>
            <a:off x="3169450" y="1023441"/>
            <a:ext cx="864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,*p;</a:t>
            </a:r>
            <a:endParaRPr lang="he-IL" sz="2400" b="1" dirty="0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xmlns="" id="{A84A7098-5D05-4BA1-9F6A-FFA876956E72}"/>
              </a:ext>
            </a:extLst>
          </p:cNvPr>
          <p:cNvSpPr/>
          <p:nvPr/>
        </p:nvSpPr>
        <p:spPr>
          <a:xfrm>
            <a:off x="700162" y="2566848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endParaRPr lang="he-IL" sz="2400" b="1" dirty="0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xmlns="" id="{4756D35D-D665-4510-8B0B-4665A6209ACA}"/>
              </a:ext>
            </a:extLst>
          </p:cNvPr>
          <p:cNvSpPr/>
          <p:nvPr/>
        </p:nvSpPr>
        <p:spPr>
          <a:xfrm>
            <a:off x="700162" y="2991307"/>
            <a:ext cx="2880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he-IL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2400" b="1" dirty="0"/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xmlns="" id="{DDB7E57D-E366-4F06-B2E7-DE53C2EAD6A2}"/>
              </a:ext>
            </a:extLst>
          </p:cNvPr>
          <p:cNvSpPr/>
          <p:nvPr/>
        </p:nvSpPr>
        <p:spPr>
          <a:xfrm>
            <a:off x="1204218" y="2588502"/>
            <a:ext cx="22322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(p = 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head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he-IL" sz="2400" b="1" dirty="0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xmlns="" id="{B0330F02-2762-441C-B810-F9D744695508}"/>
              </a:ext>
            </a:extLst>
          </p:cNvPr>
          <p:cNvSpPr/>
          <p:nvPr/>
        </p:nvSpPr>
        <p:spPr>
          <a:xfrm>
            <a:off x="5769488" y="2571127"/>
            <a:ext cx="2563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 p = p-&gt;next)</a:t>
            </a:r>
            <a:endParaRPr lang="he-IL" b="1" dirty="0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xmlns="" id="{16644532-A85C-4888-AA05-E19479568FA5}"/>
              </a:ext>
            </a:extLst>
          </p:cNvPr>
          <p:cNvSpPr/>
          <p:nvPr/>
        </p:nvSpPr>
        <p:spPr>
          <a:xfrm>
            <a:off x="3116486" y="2580483"/>
            <a:ext cx="2733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p-&gt;next != </a:t>
            </a:r>
            <a:r>
              <a:rPr lang="en-US" sz="2400" b="1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endParaRPr lang="he-IL" b="1" dirty="0"/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xmlns="" id="{BE392B18-BF9D-4EE1-8CB4-ACB9CDFA9BFB}"/>
              </a:ext>
            </a:extLst>
          </p:cNvPr>
          <p:cNvSpPr/>
          <p:nvPr/>
        </p:nvSpPr>
        <p:spPr>
          <a:xfrm>
            <a:off x="668440" y="3705210"/>
            <a:ext cx="34131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p-&gt;next =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new_node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he-IL" sz="2400" b="1" dirty="0"/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xmlns="" id="{CF75380A-8765-4AF8-A700-6B24D3F69699}"/>
              </a:ext>
            </a:extLst>
          </p:cNvPr>
          <p:cNvSpPr/>
          <p:nvPr/>
        </p:nvSpPr>
        <p:spPr>
          <a:xfrm>
            <a:off x="132935" y="4406419"/>
            <a:ext cx="87005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he-IL" sz="2400" dirty="0"/>
              <a:t>נחזיר את ראש הרשימה</a:t>
            </a:r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xmlns="" id="{8DC662F0-08FF-4642-AA12-9D503E2A25B4}"/>
              </a:ext>
            </a:extLst>
          </p:cNvPr>
          <p:cNvSpPr/>
          <p:nvPr/>
        </p:nvSpPr>
        <p:spPr>
          <a:xfrm>
            <a:off x="498521" y="4965098"/>
            <a:ext cx="239360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head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 rtl="0"/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2400" b="1" dirty="0"/>
          </a:p>
        </p:txBody>
      </p:sp>
      <p:sp>
        <p:nvSpPr>
          <p:cNvPr id="30" name="מלבן 29">
            <a:extLst>
              <a:ext uri="{FF2B5EF4-FFF2-40B4-BE49-F238E27FC236}">
                <a16:creationId xmlns:a16="http://schemas.microsoft.com/office/drawing/2014/main" xmlns="" id="{AEF33814-250C-4B2E-A0FA-AB91C3F76E56}"/>
              </a:ext>
            </a:extLst>
          </p:cNvPr>
          <p:cNvSpPr/>
          <p:nvPr/>
        </p:nvSpPr>
        <p:spPr>
          <a:xfrm>
            <a:off x="221729" y="6127492"/>
            <a:ext cx="87005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2800" dirty="0"/>
              <a:t>האם הפונקציה שכתבנו תעבוד אם נשלח לה רשימה ריקה?</a:t>
            </a:r>
          </a:p>
        </p:txBody>
      </p:sp>
    </p:spTree>
    <p:extLst>
      <p:ext uri="{BB962C8B-B14F-4D97-AF65-F5344CB8AC3E}">
        <p14:creationId xmlns:p14="http://schemas.microsoft.com/office/powerpoint/2010/main" val="105817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10" grpId="0"/>
      <p:bldP spid="11" grpId="0"/>
      <p:bldP spid="14" grpId="0"/>
      <p:bldP spid="15" grpId="0"/>
      <p:bldP spid="13" grpId="0"/>
      <p:bldP spid="16" grpId="0"/>
      <p:bldP spid="18" grpId="0"/>
      <p:bldP spid="29" grpId="0"/>
      <p:bldP spid="2" grpId="0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5">
            <a:extLst>
              <a:ext uri="{FF2B5EF4-FFF2-40B4-BE49-F238E27FC236}">
                <a16:creationId xmlns:a16="http://schemas.microsoft.com/office/drawing/2014/main" xmlns="" id="{B1BDBCDD-D9EC-4C24-957E-272E3673CFE5}"/>
              </a:ext>
            </a:extLst>
          </p:cNvPr>
          <p:cNvSpPr/>
          <p:nvPr/>
        </p:nvSpPr>
        <p:spPr>
          <a:xfrm>
            <a:off x="500090" y="2822839"/>
            <a:ext cx="814381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head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400" b="1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he-IL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אם הרשימה ריקה</a:t>
            </a:r>
            <a:endParaRPr lang="he-IL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head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new_node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he-IL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he-IL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אם הרשימה לא ריקה</a:t>
            </a:r>
            <a:endParaRPr lang="he-IL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he-IL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 algn="l" rtl="0"/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(p = 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head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 p-&gt;next != </a:t>
            </a:r>
            <a:r>
              <a:rPr lang="en-US" sz="2400" b="1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 p = p-&gt;next)</a:t>
            </a:r>
            <a:endParaRPr lang="he-IL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he-IL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 algn="l" rtl="0"/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 algn="l" rtl="0"/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p-&gt;next =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new_node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he-IL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he-IL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400" b="1" dirty="0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xmlns="" id="{EECB2EA2-ED55-447B-8922-29B5FEF46CB2}"/>
              </a:ext>
            </a:extLst>
          </p:cNvPr>
          <p:cNvSpPr/>
          <p:nvPr/>
        </p:nvSpPr>
        <p:spPr>
          <a:xfrm>
            <a:off x="146965" y="479137"/>
            <a:ext cx="83042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b="1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insert_to_end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head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number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 rtl="0"/>
            <a:r>
              <a:rPr lang="he-IL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endParaRPr lang="he-IL" sz="2400" b="1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xmlns="" id="{16CE14A0-1ECE-40DF-917A-97AD0CD7028C}"/>
              </a:ext>
            </a:extLst>
          </p:cNvPr>
          <p:cNvSpPr/>
          <p:nvPr/>
        </p:nvSpPr>
        <p:spPr>
          <a:xfrm>
            <a:off x="500090" y="1333574"/>
            <a:ext cx="71287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b="1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new_node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new_node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2400" b="1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*)malloc(</a:t>
            </a:r>
            <a:r>
              <a:rPr lang="en-US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he-IL" sz="2400" b="1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xmlns="" id="{14136D98-175C-4F08-B724-E86A6750B54A}"/>
              </a:ext>
            </a:extLst>
          </p:cNvPr>
          <p:cNvSpPr/>
          <p:nvPr/>
        </p:nvSpPr>
        <p:spPr>
          <a:xfrm>
            <a:off x="500090" y="2047647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/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new_node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-&gt;x = 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number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 rtl="0"/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new_node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-&gt;next = </a:t>
            </a:r>
            <a:r>
              <a:rPr lang="en-US" sz="2400" b="1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he-IL" sz="2400" b="1" dirty="0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xmlns="" id="{D1176C41-7659-425A-857C-B206B36474F2}"/>
              </a:ext>
            </a:extLst>
          </p:cNvPr>
          <p:cNvSpPr/>
          <p:nvPr/>
        </p:nvSpPr>
        <p:spPr>
          <a:xfrm>
            <a:off x="2961910" y="1311235"/>
            <a:ext cx="864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,*p;</a:t>
            </a:r>
            <a:endParaRPr lang="he-IL" sz="2400" b="1" dirty="0"/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xmlns="" id="{8DC662F0-08FF-4642-AA12-9D503E2A25B4}"/>
              </a:ext>
            </a:extLst>
          </p:cNvPr>
          <p:cNvSpPr/>
          <p:nvPr/>
        </p:nvSpPr>
        <p:spPr>
          <a:xfrm>
            <a:off x="323528" y="6029607"/>
            <a:ext cx="22659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head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 rtl="0"/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2400" b="1" dirty="0"/>
          </a:p>
        </p:txBody>
      </p:sp>
      <p:sp>
        <p:nvSpPr>
          <p:cNvPr id="17" name="כותרת 1">
            <a:extLst>
              <a:ext uri="{FF2B5EF4-FFF2-40B4-BE49-F238E27FC236}">
                <a16:creationId xmlns:a16="http://schemas.microsoft.com/office/drawing/2014/main" xmlns="" id="{F374802D-F7B9-45DD-ABC7-1E857097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08504" cy="581242"/>
          </a:xfrm>
        </p:spPr>
        <p:txBody>
          <a:bodyPr>
            <a:noAutofit/>
          </a:bodyPr>
          <a:lstStyle/>
          <a:p>
            <a:pPr rtl="1"/>
            <a:r>
              <a:rPr lang="he-IL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שדרוג הפונקציה</a:t>
            </a:r>
          </a:p>
        </p:txBody>
      </p:sp>
    </p:spTree>
    <p:extLst>
      <p:ext uri="{BB962C8B-B14F-4D97-AF65-F5344CB8AC3E}">
        <p14:creationId xmlns:p14="http://schemas.microsoft.com/office/powerpoint/2010/main" val="372051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10" grpId="0"/>
      <p:bldP spid="2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כותרת 1">
            <a:extLst>
              <a:ext uri="{FF2B5EF4-FFF2-40B4-BE49-F238E27FC236}">
                <a16:creationId xmlns:a16="http://schemas.microsoft.com/office/drawing/2014/main" xmlns="" id="{F374802D-F7B9-45DD-ABC7-1E857097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624"/>
            <a:ext cx="9108504" cy="1224136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יצירת רשימה מקושרת בעזרת הפונקציה </a:t>
            </a:r>
            <a:r>
              <a:rPr lang="en-US" sz="36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insert_to_end</a:t>
            </a:r>
            <a:endParaRPr lang="he-IL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xmlns="" id="{236E6F2B-6E32-4685-94B7-FC0384CBE642}"/>
              </a:ext>
            </a:extLst>
          </p:cNvPr>
          <p:cNvSpPr/>
          <p:nvPr/>
        </p:nvSpPr>
        <p:spPr>
          <a:xfrm>
            <a:off x="1268760" y="1659285"/>
            <a:ext cx="660648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algn="l" rtl="0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*head = </a:t>
            </a:r>
            <a:r>
              <a:rPr lang="en-US" sz="2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 rtl="0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head =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insert_to_end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(head, 5);</a:t>
            </a:r>
          </a:p>
          <a:p>
            <a:pPr algn="l" rtl="0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head =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insert_to_end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(head, 12);</a:t>
            </a:r>
          </a:p>
          <a:p>
            <a:pPr algn="l" rtl="0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head =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insert_to_end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(head, 37);</a:t>
            </a:r>
          </a:p>
          <a:p>
            <a:pPr algn="l" rtl="0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head =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insert_to_end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(head, 48);</a:t>
            </a:r>
          </a:p>
          <a:p>
            <a:pPr algn="l" rtl="0"/>
            <a:r>
              <a:rPr lang="he-IL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95BC4D6-78E5-460D-86CA-7225D38DA150}"/>
              </a:ext>
            </a:extLst>
          </p:cNvPr>
          <p:cNvSpPr txBox="1"/>
          <p:nvPr/>
        </p:nvSpPr>
        <p:spPr>
          <a:xfrm>
            <a:off x="2686736" y="5626683"/>
            <a:ext cx="432048" cy="33855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5</a:t>
            </a:r>
            <a:endParaRPr lang="he-IL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059693B-967B-4E12-9521-809A323CE810}"/>
              </a:ext>
            </a:extLst>
          </p:cNvPr>
          <p:cNvSpPr txBox="1"/>
          <p:nvPr/>
        </p:nvSpPr>
        <p:spPr>
          <a:xfrm>
            <a:off x="3528692" y="5617321"/>
            <a:ext cx="648072" cy="33855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12</a:t>
            </a:r>
            <a:endParaRPr lang="he-IL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A42B546-899A-4E21-B611-2E6C868BBFD7}"/>
              </a:ext>
            </a:extLst>
          </p:cNvPr>
          <p:cNvSpPr txBox="1"/>
          <p:nvPr/>
        </p:nvSpPr>
        <p:spPr>
          <a:xfrm>
            <a:off x="4564968" y="5626683"/>
            <a:ext cx="432048" cy="33855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37</a:t>
            </a:r>
            <a:endParaRPr lang="he-IL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2FEBF16-09A2-4B8B-B35C-018337BAFFF0}"/>
              </a:ext>
            </a:extLst>
          </p:cNvPr>
          <p:cNvSpPr txBox="1"/>
          <p:nvPr/>
        </p:nvSpPr>
        <p:spPr>
          <a:xfrm>
            <a:off x="5395246" y="5617321"/>
            <a:ext cx="648072" cy="33855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48</a:t>
            </a:r>
            <a:endParaRPr lang="he-IL" sz="1600" dirty="0"/>
          </a:p>
        </p:txBody>
      </p:sp>
      <p:sp>
        <p:nvSpPr>
          <p:cNvPr id="15" name="חץ: ימינה 14">
            <a:extLst>
              <a:ext uri="{FF2B5EF4-FFF2-40B4-BE49-F238E27FC236}">
                <a16:creationId xmlns:a16="http://schemas.microsoft.com/office/drawing/2014/main" xmlns="" id="{AEF79D45-AE61-4C33-97C1-D418ACA3B80E}"/>
              </a:ext>
            </a:extLst>
          </p:cNvPr>
          <p:cNvSpPr/>
          <p:nvPr/>
        </p:nvSpPr>
        <p:spPr>
          <a:xfrm>
            <a:off x="3160176" y="5761050"/>
            <a:ext cx="351113" cy="964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2F46F2D-9962-42F0-BFC7-08874F4B850E}"/>
              </a:ext>
            </a:extLst>
          </p:cNvPr>
          <p:cNvSpPr txBox="1"/>
          <p:nvPr/>
        </p:nvSpPr>
        <p:spPr>
          <a:xfrm>
            <a:off x="6175361" y="5626683"/>
            <a:ext cx="993437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NULL</a:t>
            </a:r>
            <a:endParaRPr lang="he-IL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AB7C2A5-CFE0-45FC-B1F8-6EF807FAF5FD}"/>
              </a:ext>
            </a:extLst>
          </p:cNvPr>
          <p:cNvSpPr txBox="1"/>
          <p:nvPr/>
        </p:nvSpPr>
        <p:spPr>
          <a:xfrm>
            <a:off x="2034970" y="5410461"/>
            <a:ext cx="720080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head</a:t>
            </a:r>
            <a:endParaRPr lang="he-IL" sz="1600" dirty="0"/>
          </a:p>
        </p:txBody>
      </p:sp>
      <p:sp>
        <p:nvSpPr>
          <p:cNvPr id="19" name="חץ: מכופף למעלה 18">
            <a:extLst>
              <a:ext uri="{FF2B5EF4-FFF2-40B4-BE49-F238E27FC236}">
                <a16:creationId xmlns:a16="http://schemas.microsoft.com/office/drawing/2014/main" xmlns="" id="{0435701C-F045-4A86-A395-764C85F4260A}"/>
              </a:ext>
            </a:extLst>
          </p:cNvPr>
          <p:cNvSpPr/>
          <p:nvPr/>
        </p:nvSpPr>
        <p:spPr>
          <a:xfrm rot="5400000">
            <a:off x="2487021" y="5641742"/>
            <a:ext cx="152354" cy="234646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xmlns="" id="{73482C90-CEAF-4E49-A5EA-C51D5DE91CDB}"/>
              </a:ext>
            </a:extLst>
          </p:cNvPr>
          <p:cNvSpPr/>
          <p:nvPr/>
        </p:nvSpPr>
        <p:spPr>
          <a:xfrm>
            <a:off x="2087724" y="5373216"/>
            <a:ext cx="4968552" cy="7321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21" name="חץ: ימינה 20">
            <a:extLst>
              <a:ext uri="{FF2B5EF4-FFF2-40B4-BE49-F238E27FC236}">
                <a16:creationId xmlns:a16="http://schemas.microsoft.com/office/drawing/2014/main" xmlns="" id="{FEA9A265-8526-4093-B80D-222B042642BF}"/>
              </a:ext>
            </a:extLst>
          </p:cNvPr>
          <p:cNvSpPr/>
          <p:nvPr/>
        </p:nvSpPr>
        <p:spPr>
          <a:xfrm>
            <a:off x="5028988" y="5777408"/>
            <a:ext cx="351113" cy="964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22" name="חץ: ימינה 21">
            <a:extLst>
              <a:ext uri="{FF2B5EF4-FFF2-40B4-BE49-F238E27FC236}">
                <a16:creationId xmlns:a16="http://schemas.microsoft.com/office/drawing/2014/main" xmlns="" id="{66E0B06F-8F05-4771-8C20-F7D4779A8558}"/>
              </a:ext>
            </a:extLst>
          </p:cNvPr>
          <p:cNvSpPr/>
          <p:nvPr/>
        </p:nvSpPr>
        <p:spPr>
          <a:xfrm>
            <a:off x="4194167" y="5759065"/>
            <a:ext cx="351113" cy="964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23" name="חץ: ימינה 22">
            <a:extLst>
              <a:ext uri="{FF2B5EF4-FFF2-40B4-BE49-F238E27FC236}">
                <a16:creationId xmlns:a16="http://schemas.microsoft.com/office/drawing/2014/main" xmlns="" id="{05DD6F30-3442-4AF0-87AD-2013DE5DAC62}"/>
              </a:ext>
            </a:extLst>
          </p:cNvPr>
          <p:cNvSpPr/>
          <p:nvPr/>
        </p:nvSpPr>
        <p:spPr>
          <a:xfrm>
            <a:off x="6057647" y="5777408"/>
            <a:ext cx="351113" cy="964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</p:spTree>
    <p:extLst>
      <p:ext uri="{BB962C8B-B14F-4D97-AF65-F5344CB8AC3E}">
        <p14:creationId xmlns:p14="http://schemas.microsoft.com/office/powerpoint/2010/main" val="170985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8" grpId="0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6480849" y="4147822"/>
            <a:ext cx="858977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?</a:t>
            </a:r>
            <a:endParaRPr lang="he-IL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19C8C3A-2F8C-44FB-88A2-9E2025699DE8}"/>
              </a:ext>
            </a:extLst>
          </p:cNvPr>
          <p:cNvSpPr txBox="1"/>
          <p:nvPr/>
        </p:nvSpPr>
        <p:spPr>
          <a:xfrm>
            <a:off x="467973" y="913881"/>
            <a:ext cx="8208054" cy="35394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רשימה מקושרת היא אוסף של </a:t>
            </a:r>
            <a:r>
              <a:rPr lang="he-IL" sz="28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מבנים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(</a:t>
            </a:r>
            <a:r>
              <a:rPr lang="en-US" sz="28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structs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) שמפוזרים בזיכרון המחשב והם </a:t>
            </a:r>
            <a:r>
              <a:rPr lang="he-IL" sz="28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מקושרים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ביניהם </a:t>
            </a:r>
            <a:r>
              <a:rPr lang="he-IL" sz="28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באמצעות מצביעים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. </a:t>
            </a:r>
          </a:p>
          <a:p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לדוגמא: רשימה מקושרת של מספרים שלמים.</a:t>
            </a:r>
          </a:p>
          <a:p>
            <a:pPr algn="l" rtl="0"/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algn="l" rtl="0"/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typedef struct</a:t>
            </a:r>
          </a:p>
          <a:p>
            <a:pPr algn="l" rtl="0"/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{</a:t>
            </a:r>
          </a:p>
          <a:p>
            <a:pPr algn="l" rtl="0"/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	</a:t>
            </a:r>
            <a:r>
              <a:rPr lang="en-US" sz="28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int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x;</a:t>
            </a:r>
          </a:p>
          <a:p>
            <a:pPr algn="l" rtl="0"/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}</a:t>
            </a:r>
            <a:r>
              <a:rPr lang="en-US" sz="28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mivne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;</a:t>
            </a:r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28442" y="177999"/>
            <a:ext cx="7487115" cy="740664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רשימה מקושרת – </a:t>
            </a:r>
            <a: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Linked List</a:t>
            </a:r>
            <a:endParaRPr lang="he-IL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7634" y="5341401"/>
            <a:ext cx="432048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5</a:t>
            </a:r>
            <a:endParaRPr lang="he-IL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61306" y="5341401"/>
            <a:ext cx="64807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60:</a:t>
            </a:r>
            <a:endParaRPr lang="he-IL" dirty="0"/>
          </a:p>
        </p:txBody>
      </p:sp>
      <p:sp>
        <p:nvSpPr>
          <p:cNvPr id="27" name="TextBox 26"/>
          <p:cNvSpPr txBox="1"/>
          <p:nvPr/>
        </p:nvSpPr>
        <p:spPr>
          <a:xfrm>
            <a:off x="5835585" y="4147822"/>
            <a:ext cx="648072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42</a:t>
            </a:r>
            <a:endParaRPr lang="he-IL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4971489" y="4147822"/>
            <a:ext cx="845840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123:</a:t>
            </a:r>
            <a:endParaRPr lang="he-IL" dirty="0"/>
          </a:p>
        </p:txBody>
      </p:sp>
      <p:sp>
        <p:nvSpPr>
          <p:cNvPr id="33" name="TextBox 32"/>
          <p:cNvSpPr txBox="1"/>
          <p:nvPr/>
        </p:nvSpPr>
        <p:spPr>
          <a:xfrm>
            <a:off x="7486714" y="5930942"/>
            <a:ext cx="432048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1</a:t>
            </a:r>
            <a:endParaRPr lang="he-IL" sz="2800" dirty="0"/>
          </a:p>
        </p:txBody>
      </p:sp>
      <p:sp>
        <p:nvSpPr>
          <p:cNvPr id="34" name="TextBox 33"/>
          <p:cNvSpPr txBox="1"/>
          <p:nvPr/>
        </p:nvSpPr>
        <p:spPr>
          <a:xfrm>
            <a:off x="6532354" y="5930942"/>
            <a:ext cx="936104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525:</a:t>
            </a:r>
            <a:endParaRPr lang="he-IL" dirty="0"/>
          </a:p>
        </p:txBody>
      </p:sp>
      <p:sp>
        <p:nvSpPr>
          <p:cNvPr id="35" name="TextBox 34"/>
          <p:cNvSpPr txBox="1"/>
          <p:nvPr/>
        </p:nvSpPr>
        <p:spPr>
          <a:xfrm>
            <a:off x="3969249" y="5715527"/>
            <a:ext cx="648072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37</a:t>
            </a:r>
            <a:endParaRPr lang="he-IL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3105153" y="5715527"/>
            <a:ext cx="845840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102:</a:t>
            </a:r>
            <a:endParaRPr lang="he-IL" dirty="0"/>
          </a:p>
        </p:txBody>
      </p:sp>
      <p:sp>
        <p:nvSpPr>
          <p:cNvPr id="37" name="TextBox 36"/>
          <p:cNvSpPr txBox="1"/>
          <p:nvPr/>
        </p:nvSpPr>
        <p:spPr>
          <a:xfrm>
            <a:off x="1019622" y="5764003"/>
            <a:ext cx="64807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x</a:t>
            </a:r>
            <a:endParaRPr lang="he-IL" dirty="0"/>
          </a:p>
        </p:txBody>
      </p:sp>
      <p:sp>
        <p:nvSpPr>
          <p:cNvPr id="38" name="TextBox 37"/>
          <p:cNvSpPr txBox="1"/>
          <p:nvPr/>
        </p:nvSpPr>
        <p:spPr>
          <a:xfrm>
            <a:off x="5853841" y="4560240"/>
            <a:ext cx="64807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x</a:t>
            </a:r>
            <a:endParaRPr lang="he-IL" dirty="0"/>
          </a:p>
        </p:txBody>
      </p:sp>
      <p:sp>
        <p:nvSpPr>
          <p:cNvPr id="39" name="TextBox 38"/>
          <p:cNvSpPr txBox="1"/>
          <p:nvPr/>
        </p:nvSpPr>
        <p:spPr>
          <a:xfrm>
            <a:off x="3978377" y="6102849"/>
            <a:ext cx="64807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x</a:t>
            </a:r>
            <a:endParaRPr lang="he-IL" dirty="0"/>
          </a:p>
        </p:txBody>
      </p:sp>
      <p:sp>
        <p:nvSpPr>
          <p:cNvPr id="40" name="TextBox 39"/>
          <p:cNvSpPr txBox="1"/>
          <p:nvPr/>
        </p:nvSpPr>
        <p:spPr>
          <a:xfrm>
            <a:off x="7378702" y="6345790"/>
            <a:ext cx="64807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x</a:t>
            </a:r>
            <a:endParaRPr lang="he-IL" dirty="0"/>
          </a:p>
        </p:txBody>
      </p:sp>
      <p:sp>
        <p:nvSpPr>
          <p:cNvPr id="17" name="TextBox 16"/>
          <p:cNvSpPr txBox="1"/>
          <p:nvPr/>
        </p:nvSpPr>
        <p:spPr>
          <a:xfrm>
            <a:off x="461306" y="5351604"/>
            <a:ext cx="64807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60:</a:t>
            </a:r>
            <a:endParaRPr lang="he-IL" dirty="0"/>
          </a:p>
        </p:txBody>
      </p:sp>
      <p:sp>
        <p:nvSpPr>
          <p:cNvPr id="19" name="TextBox 18"/>
          <p:cNvSpPr txBox="1"/>
          <p:nvPr/>
        </p:nvSpPr>
        <p:spPr>
          <a:xfrm>
            <a:off x="1547053" y="5341401"/>
            <a:ext cx="858977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102</a:t>
            </a:r>
            <a:endParaRPr lang="he-IL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1559682" y="5774206"/>
            <a:ext cx="902700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next</a:t>
            </a:r>
            <a:endParaRPr lang="he-IL" dirty="0"/>
          </a:p>
        </p:txBody>
      </p:sp>
      <p:sp>
        <p:nvSpPr>
          <p:cNvPr id="21" name="TextBox 20"/>
          <p:cNvSpPr txBox="1"/>
          <p:nvPr/>
        </p:nvSpPr>
        <p:spPr>
          <a:xfrm>
            <a:off x="4619840" y="5713609"/>
            <a:ext cx="858977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525</a:t>
            </a:r>
            <a:endParaRPr lang="he-IL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4632469" y="6146414"/>
            <a:ext cx="902700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next</a:t>
            </a:r>
            <a:endParaRPr lang="he-IL" dirty="0"/>
          </a:p>
        </p:txBody>
      </p:sp>
      <p:sp>
        <p:nvSpPr>
          <p:cNvPr id="24" name="TextBox 23"/>
          <p:cNvSpPr txBox="1"/>
          <p:nvPr/>
        </p:nvSpPr>
        <p:spPr>
          <a:xfrm>
            <a:off x="6493478" y="4580627"/>
            <a:ext cx="902700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next</a:t>
            </a:r>
            <a:endParaRPr lang="he-IL" dirty="0"/>
          </a:p>
        </p:txBody>
      </p:sp>
      <p:sp>
        <p:nvSpPr>
          <p:cNvPr id="25" name="TextBox 24"/>
          <p:cNvSpPr txBox="1"/>
          <p:nvPr/>
        </p:nvSpPr>
        <p:spPr>
          <a:xfrm>
            <a:off x="7924389" y="5931654"/>
            <a:ext cx="858977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123</a:t>
            </a:r>
            <a:endParaRPr lang="he-IL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7937018" y="6364459"/>
            <a:ext cx="902700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next</a:t>
            </a:r>
            <a:endParaRPr lang="he-IL" dirty="0"/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xmlns="" id="{D13CB635-CEC9-4944-9FAF-7292CF7C4EC1}"/>
              </a:ext>
            </a:extLst>
          </p:cNvPr>
          <p:cNvSpPr/>
          <p:nvPr/>
        </p:nvSpPr>
        <p:spPr>
          <a:xfrm>
            <a:off x="395536" y="918663"/>
            <a:ext cx="8352928" cy="879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489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" grpId="0"/>
      <p:bldP spid="5" grpId="0" animBg="1"/>
      <p:bldP spid="6" grpId="0"/>
      <p:bldP spid="27" grpId="0" animBg="1"/>
      <p:bldP spid="28" grpId="0"/>
      <p:bldP spid="33" grpId="0" animBg="1"/>
      <p:bldP spid="34" grpId="0"/>
      <p:bldP spid="35" grpId="0" animBg="1"/>
      <p:bldP spid="36" grpId="0"/>
      <p:bldP spid="37" grpId="0"/>
      <p:bldP spid="38" grpId="0"/>
      <p:bldP spid="39" grpId="0"/>
      <p:bldP spid="40" grpId="0"/>
      <p:bldP spid="17" grpId="0"/>
      <p:bldP spid="19" grpId="0" animBg="1"/>
      <p:bldP spid="20" grpId="0"/>
      <p:bldP spid="21" grpId="0" animBg="1"/>
      <p:bldP spid="22" grpId="0"/>
      <p:bldP spid="24" grpId="0"/>
      <p:bldP spid="25" grpId="0" animBg="1"/>
      <p:bldP spid="26" grpId="0"/>
      <p:bldP spid="2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כותרת 1">
            <a:extLst>
              <a:ext uri="{FF2B5EF4-FFF2-40B4-BE49-F238E27FC236}">
                <a16:creationId xmlns:a16="http://schemas.microsoft.com/office/drawing/2014/main" xmlns="" id="{F374802D-F7B9-45DD-ABC7-1E857097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624"/>
            <a:ext cx="9108504" cy="1224136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תרגיל לפתרון בכיתה</a:t>
            </a:r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xmlns="" id="{BFE5F05E-F482-4CCD-91C0-C4442C094711}"/>
              </a:ext>
            </a:extLst>
          </p:cNvPr>
          <p:cNvSpPr/>
          <p:nvPr/>
        </p:nvSpPr>
        <p:spPr>
          <a:xfrm>
            <a:off x="179512" y="1268760"/>
            <a:ext cx="8712968" cy="4281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buFont typeface="+mj-cs"/>
              <a:buAutoNum type="hebrew2Minus"/>
            </a:pP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</a:rPr>
              <a:t>כתוב טבלת מעקב לתוכנית הנ"ל.</a:t>
            </a:r>
          </a:p>
          <a:p>
            <a:pPr marL="342900" lvl="0" indent="-342900">
              <a:lnSpc>
                <a:spcPct val="115000"/>
              </a:lnSpc>
              <a:buFont typeface="+mj-cs"/>
              <a:buAutoNum type="hebrew2Minus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cs"/>
              <a:buAutoNum type="hebrew2Minus"/>
            </a:pP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</a:rPr>
              <a:t>עליך להוסיף פונקציה שמקבלת רשימה ומדפיסה אותה. אם הרשימה ריקה, הפונקציה תדפיס הודעה מתאימה.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cs"/>
              <a:buAutoNum type="hebrew2Minus"/>
            </a:pPr>
            <a:endParaRPr lang="he-IL" sz="2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cs"/>
              <a:buAutoNum type="hebrew2Minus"/>
            </a:pP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</a:rPr>
              <a:t>כתוב פונקציה המקבלת רשימה מקושרת (את ראש הרשימה) ומספר כלשהו, והיא מוסיפה מספר זה בתחילת הרשימה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71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28443" y="12793"/>
            <a:ext cx="7487115" cy="740664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סיכום פקודות רשימה מקושרת</a:t>
            </a:r>
          </a:p>
        </p:txBody>
      </p:sp>
      <p:sp>
        <p:nvSpPr>
          <p:cNvPr id="3" name="Rectangle 2"/>
          <p:cNvSpPr/>
          <p:nvPr/>
        </p:nvSpPr>
        <p:spPr>
          <a:xfrm>
            <a:off x="181984" y="620688"/>
            <a:ext cx="8780031" cy="61247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מעבר בין כל הצמתים מתחילת הרשימה ועד לסוף הרשימה:</a:t>
            </a:r>
            <a:endParaRPr lang="en-US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algn="ctr"/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for(p=</a:t>
            </a:r>
            <a:r>
              <a:rPr lang="en-US" sz="28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head;p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!=</a:t>
            </a:r>
            <a:r>
              <a:rPr lang="en-US" sz="28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NULL;p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=p-&gt;next)</a:t>
            </a:r>
          </a:p>
          <a:p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US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מעבר בין כל הצמתים ועצירה בצומת האחרונה:</a:t>
            </a:r>
            <a:endParaRPr lang="en-US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algn="ctr"/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for(p=</a:t>
            </a:r>
            <a:r>
              <a:rPr lang="en-US" sz="28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head;</a:t>
            </a:r>
            <a:r>
              <a:rPr lang="en-US" sz="2800" b="1" dirty="0" err="1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p</a:t>
            </a: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-&gt;next 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!= </a:t>
            </a:r>
            <a:r>
              <a:rPr lang="en-US" sz="28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NULL;p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=p-&gt;next)</a:t>
            </a:r>
          </a:p>
          <a:p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בדיקה האם הרשימה ריקה: </a:t>
            </a:r>
          </a:p>
          <a:p>
            <a:pPr algn="ctr"/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if(head==NULL)</a:t>
            </a:r>
          </a:p>
          <a:p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US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כתובת הצומת הראשונה (ראש הרשימה) שמורה ב – 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head</a:t>
            </a:r>
          </a:p>
          <a:p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כתובת הצומת הבאה שמורה ב- 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p-&gt;next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בצומת האחרונה 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p-&gt;next=NULL</a:t>
            </a:r>
          </a:p>
        </p:txBody>
      </p:sp>
    </p:spTree>
    <p:extLst>
      <p:ext uri="{BB962C8B-B14F-4D97-AF65-F5344CB8AC3E}">
        <p14:creationId xmlns:p14="http://schemas.microsoft.com/office/powerpoint/2010/main" val="141991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19C8C3A-2F8C-44FB-88A2-9E2025699DE8}"/>
              </a:ext>
            </a:extLst>
          </p:cNvPr>
          <p:cNvSpPr txBox="1"/>
          <p:nvPr/>
        </p:nvSpPr>
        <p:spPr>
          <a:xfrm>
            <a:off x="467973" y="913881"/>
            <a:ext cx="8208054" cy="35394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רשימה מקושרת היא אוסף של </a:t>
            </a:r>
            <a:r>
              <a:rPr lang="he-IL" sz="28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מבנים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(</a:t>
            </a:r>
            <a:r>
              <a:rPr lang="en-US" sz="28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structs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) שמפוזרים בזיכרון המחשב והם </a:t>
            </a:r>
            <a:r>
              <a:rPr lang="he-IL" sz="28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מקושרים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ביניהם </a:t>
            </a:r>
            <a:r>
              <a:rPr lang="he-IL" sz="28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באמצעות מצביעים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. </a:t>
            </a:r>
          </a:p>
          <a:p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לדוגמא: רשימה מקושרת של מספרים שלמים.</a:t>
            </a:r>
          </a:p>
          <a:p>
            <a:pPr algn="l" rtl="0"/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algn="l" rtl="0"/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typedef struct</a:t>
            </a:r>
          </a:p>
          <a:p>
            <a:pPr algn="l" rtl="0"/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{</a:t>
            </a:r>
          </a:p>
          <a:p>
            <a:pPr algn="l" rtl="0"/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	</a:t>
            </a:r>
            <a:r>
              <a:rPr lang="en-US" sz="28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int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x;</a:t>
            </a:r>
          </a:p>
          <a:p>
            <a:pPr algn="l" rtl="0"/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}</a:t>
            </a:r>
            <a:r>
              <a:rPr lang="en-US" sz="28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mivne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;</a:t>
            </a:r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28442" y="177999"/>
            <a:ext cx="7487115" cy="740664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רשימה מקושרת – </a:t>
            </a:r>
            <a: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Linked List</a:t>
            </a:r>
            <a:endParaRPr lang="he-IL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7634" y="5341401"/>
            <a:ext cx="432048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5</a:t>
            </a:r>
            <a:endParaRPr lang="he-IL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61306" y="5341401"/>
            <a:ext cx="64807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60:</a:t>
            </a:r>
            <a:endParaRPr lang="he-IL" dirty="0"/>
          </a:p>
        </p:txBody>
      </p:sp>
      <p:sp>
        <p:nvSpPr>
          <p:cNvPr id="27" name="TextBox 26"/>
          <p:cNvSpPr txBox="1"/>
          <p:nvPr/>
        </p:nvSpPr>
        <p:spPr>
          <a:xfrm>
            <a:off x="5839599" y="4597856"/>
            <a:ext cx="648072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42</a:t>
            </a:r>
            <a:endParaRPr lang="he-IL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4975503" y="4597856"/>
            <a:ext cx="845840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123:</a:t>
            </a:r>
            <a:endParaRPr lang="he-IL" dirty="0"/>
          </a:p>
        </p:txBody>
      </p:sp>
      <p:sp>
        <p:nvSpPr>
          <p:cNvPr id="33" name="TextBox 32"/>
          <p:cNvSpPr txBox="1"/>
          <p:nvPr/>
        </p:nvSpPr>
        <p:spPr>
          <a:xfrm>
            <a:off x="7486714" y="5930942"/>
            <a:ext cx="432048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1</a:t>
            </a:r>
            <a:endParaRPr lang="he-IL" sz="2800" dirty="0"/>
          </a:p>
        </p:txBody>
      </p:sp>
      <p:sp>
        <p:nvSpPr>
          <p:cNvPr id="34" name="TextBox 33"/>
          <p:cNvSpPr txBox="1"/>
          <p:nvPr/>
        </p:nvSpPr>
        <p:spPr>
          <a:xfrm>
            <a:off x="6532354" y="5930942"/>
            <a:ext cx="936104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525:</a:t>
            </a:r>
            <a:endParaRPr lang="he-IL" dirty="0"/>
          </a:p>
        </p:txBody>
      </p:sp>
      <p:sp>
        <p:nvSpPr>
          <p:cNvPr id="35" name="TextBox 34"/>
          <p:cNvSpPr txBox="1"/>
          <p:nvPr/>
        </p:nvSpPr>
        <p:spPr>
          <a:xfrm>
            <a:off x="3490131" y="5753819"/>
            <a:ext cx="648072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37</a:t>
            </a:r>
            <a:endParaRPr lang="he-IL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2626035" y="5753819"/>
            <a:ext cx="845840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102:</a:t>
            </a:r>
            <a:endParaRPr lang="he-IL" dirty="0"/>
          </a:p>
        </p:txBody>
      </p:sp>
      <p:sp>
        <p:nvSpPr>
          <p:cNvPr id="37" name="TextBox 36"/>
          <p:cNvSpPr txBox="1"/>
          <p:nvPr/>
        </p:nvSpPr>
        <p:spPr>
          <a:xfrm>
            <a:off x="1019622" y="5764003"/>
            <a:ext cx="64807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x</a:t>
            </a:r>
            <a:endParaRPr lang="he-IL" dirty="0"/>
          </a:p>
        </p:txBody>
      </p:sp>
      <p:sp>
        <p:nvSpPr>
          <p:cNvPr id="38" name="TextBox 37"/>
          <p:cNvSpPr txBox="1"/>
          <p:nvPr/>
        </p:nvSpPr>
        <p:spPr>
          <a:xfrm>
            <a:off x="5857855" y="5010274"/>
            <a:ext cx="64807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x</a:t>
            </a:r>
            <a:endParaRPr lang="he-IL" dirty="0"/>
          </a:p>
        </p:txBody>
      </p:sp>
      <p:sp>
        <p:nvSpPr>
          <p:cNvPr id="39" name="TextBox 38"/>
          <p:cNvSpPr txBox="1"/>
          <p:nvPr/>
        </p:nvSpPr>
        <p:spPr>
          <a:xfrm>
            <a:off x="3499259" y="6141141"/>
            <a:ext cx="64807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x</a:t>
            </a:r>
            <a:endParaRPr lang="he-IL" dirty="0"/>
          </a:p>
        </p:txBody>
      </p:sp>
      <p:sp>
        <p:nvSpPr>
          <p:cNvPr id="40" name="TextBox 39"/>
          <p:cNvSpPr txBox="1"/>
          <p:nvPr/>
        </p:nvSpPr>
        <p:spPr>
          <a:xfrm>
            <a:off x="7378702" y="6345790"/>
            <a:ext cx="64807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x</a:t>
            </a:r>
            <a:endParaRPr lang="he-IL" dirty="0"/>
          </a:p>
        </p:txBody>
      </p:sp>
      <p:sp>
        <p:nvSpPr>
          <p:cNvPr id="17" name="TextBox 16"/>
          <p:cNvSpPr txBox="1"/>
          <p:nvPr/>
        </p:nvSpPr>
        <p:spPr>
          <a:xfrm>
            <a:off x="461306" y="5351604"/>
            <a:ext cx="64807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60:</a:t>
            </a:r>
            <a:endParaRPr lang="he-IL" dirty="0"/>
          </a:p>
        </p:txBody>
      </p:sp>
      <p:sp>
        <p:nvSpPr>
          <p:cNvPr id="19" name="TextBox 18"/>
          <p:cNvSpPr txBox="1"/>
          <p:nvPr/>
        </p:nvSpPr>
        <p:spPr>
          <a:xfrm>
            <a:off x="1547053" y="5341401"/>
            <a:ext cx="858977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102</a:t>
            </a:r>
            <a:endParaRPr lang="he-IL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1559682" y="5774206"/>
            <a:ext cx="902700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next</a:t>
            </a:r>
            <a:endParaRPr lang="he-IL" dirty="0"/>
          </a:p>
        </p:txBody>
      </p:sp>
      <p:sp>
        <p:nvSpPr>
          <p:cNvPr id="21" name="TextBox 20"/>
          <p:cNvSpPr txBox="1"/>
          <p:nvPr/>
        </p:nvSpPr>
        <p:spPr>
          <a:xfrm>
            <a:off x="4140722" y="5751901"/>
            <a:ext cx="858977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525</a:t>
            </a:r>
            <a:endParaRPr lang="he-IL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4153351" y="6184706"/>
            <a:ext cx="902700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next</a:t>
            </a:r>
            <a:endParaRPr lang="he-IL" dirty="0"/>
          </a:p>
        </p:txBody>
      </p:sp>
      <p:sp>
        <p:nvSpPr>
          <p:cNvPr id="24" name="TextBox 23"/>
          <p:cNvSpPr txBox="1"/>
          <p:nvPr/>
        </p:nvSpPr>
        <p:spPr>
          <a:xfrm>
            <a:off x="6497492" y="5030661"/>
            <a:ext cx="902700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next</a:t>
            </a:r>
            <a:endParaRPr lang="he-IL" dirty="0"/>
          </a:p>
        </p:txBody>
      </p:sp>
      <p:sp>
        <p:nvSpPr>
          <p:cNvPr id="25" name="TextBox 24"/>
          <p:cNvSpPr txBox="1"/>
          <p:nvPr/>
        </p:nvSpPr>
        <p:spPr>
          <a:xfrm>
            <a:off x="7924389" y="5931654"/>
            <a:ext cx="858977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123</a:t>
            </a:r>
            <a:endParaRPr lang="he-IL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7937018" y="6364459"/>
            <a:ext cx="902700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next</a:t>
            </a:r>
            <a:endParaRPr lang="he-IL" dirty="0"/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xmlns="" id="{D13CB635-CEC9-4944-9FAF-7292CF7C4EC1}"/>
              </a:ext>
            </a:extLst>
          </p:cNvPr>
          <p:cNvSpPr/>
          <p:nvPr/>
        </p:nvSpPr>
        <p:spPr>
          <a:xfrm>
            <a:off x="395536" y="918663"/>
            <a:ext cx="8352928" cy="879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EF507CAB-B37D-4C28-AB47-B8ABFB26019C}"/>
              </a:ext>
            </a:extLst>
          </p:cNvPr>
          <p:cNvSpPr txBox="1"/>
          <p:nvPr/>
        </p:nvSpPr>
        <p:spPr>
          <a:xfrm>
            <a:off x="6493277" y="4597856"/>
            <a:ext cx="993437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NULL</a:t>
            </a:r>
            <a:endParaRPr lang="he-IL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5EE14C65-BB5B-4E04-9D68-C1D4DB2C6C38}"/>
              </a:ext>
            </a:extLst>
          </p:cNvPr>
          <p:cNvSpPr txBox="1"/>
          <p:nvPr/>
        </p:nvSpPr>
        <p:spPr>
          <a:xfrm>
            <a:off x="5161722" y="2765959"/>
            <a:ext cx="2074573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800" dirty="0"/>
              <a:t>מצביע(</a:t>
            </a:r>
            <a:r>
              <a:rPr lang="en-US" sz="2800" dirty="0"/>
              <a:t>head</a:t>
            </a:r>
            <a:r>
              <a:rPr lang="he-IL" sz="2800" dirty="0"/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256247D2-23D0-426A-83F3-CEE6703E1074}"/>
              </a:ext>
            </a:extLst>
          </p:cNvPr>
          <p:cNvSpPr txBox="1"/>
          <p:nvPr/>
        </p:nvSpPr>
        <p:spPr>
          <a:xfrm>
            <a:off x="5857855" y="3289179"/>
            <a:ext cx="858977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60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185588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/>
      <p:bldP spid="27" grpId="0" animBg="1"/>
      <p:bldP spid="28" grpId="0"/>
      <p:bldP spid="33" grpId="0" animBg="1"/>
      <p:bldP spid="34" grpId="0"/>
      <p:bldP spid="35" grpId="0" animBg="1"/>
      <p:bldP spid="36" grpId="0"/>
      <p:bldP spid="37" grpId="0"/>
      <p:bldP spid="38" grpId="0"/>
      <p:bldP spid="39" grpId="0"/>
      <p:bldP spid="40" grpId="0"/>
      <p:bldP spid="17" grpId="0"/>
      <p:bldP spid="19" grpId="0" animBg="1"/>
      <p:bldP spid="20" grpId="0"/>
      <p:bldP spid="21" grpId="0" animBg="1"/>
      <p:bldP spid="22" grpId="0"/>
      <p:bldP spid="24" grpId="0"/>
      <p:bldP spid="25" grpId="0" animBg="1"/>
      <p:bldP spid="26" grpId="0"/>
      <p:bldP spid="29" grpId="0" animBg="1"/>
      <p:bldP spid="30" grpId="0" animBg="1"/>
      <p:bldP spid="31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28442" y="177999"/>
            <a:ext cx="7487115" cy="740664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רשימה מקושרת – </a:t>
            </a:r>
            <a: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Linked List</a:t>
            </a:r>
            <a:endParaRPr lang="he-IL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7634" y="5341401"/>
            <a:ext cx="432048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5</a:t>
            </a:r>
            <a:endParaRPr lang="he-IL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61306" y="5341401"/>
            <a:ext cx="64807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60:</a:t>
            </a:r>
            <a:endParaRPr lang="he-IL" dirty="0"/>
          </a:p>
        </p:txBody>
      </p:sp>
      <p:sp>
        <p:nvSpPr>
          <p:cNvPr id="27" name="TextBox 26"/>
          <p:cNvSpPr txBox="1"/>
          <p:nvPr/>
        </p:nvSpPr>
        <p:spPr>
          <a:xfrm>
            <a:off x="5839599" y="4597856"/>
            <a:ext cx="648072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42</a:t>
            </a:r>
            <a:endParaRPr lang="he-IL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4975503" y="4597856"/>
            <a:ext cx="845840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123:</a:t>
            </a:r>
            <a:endParaRPr lang="he-IL" dirty="0"/>
          </a:p>
        </p:txBody>
      </p:sp>
      <p:sp>
        <p:nvSpPr>
          <p:cNvPr id="33" name="TextBox 32"/>
          <p:cNvSpPr txBox="1"/>
          <p:nvPr/>
        </p:nvSpPr>
        <p:spPr>
          <a:xfrm>
            <a:off x="7486714" y="5930942"/>
            <a:ext cx="432048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1</a:t>
            </a:r>
            <a:endParaRPr lang="he-IL" sz="2800" dirty="0"/>
          </a:p>
        </p:txBody>
      </p:sp>
      <p:sp>
        <p:nvSpPr>
          <p:cNvPr id="34" name="TextBox 33"/>
          <p:cNvSpPr txBox="1"/>
          <p:nvPr/>
        </p:nvSpPr>
        <p:spPr>
          <a:xfrm>
            <a:off x="6532354" y="5930942"/>
            <a:ext cx="936104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525:</a:t>
            </a:r>
            <a:endParaRPr lang="he-IL" dirty="0"/>
          </a:p>
        </p:txBody>
      </p:sp>
      <p:sp>
        <p:nvSpPr>
          <p:cNvPr id="35" name="TextBox 34"/>
          <p:cNvSpPr txBox="1"/>
          <p:nvPr/>
        </p:nvSpPr>
        <p:spPr>
          <a:xfrm>
            <a:off x="3490131" y="5753819"/>
            <a:ext cx="648072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37</a:t>
            </a:r>
            <a:endParaRPr lang="he-IL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2626035" y="5753819"/>
            <a:ext cx="845840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102:</a:t>
            </a:r>
            <a:endParaRPr lang="he-IL" dirty="0"/>
          </a:p>
        </p:txBody>
      </p:sp>
      <p:sp>
        <p:nvSpPr>
          <p:cNvPr id="37" name="TextBox 36"/>
          <p:cNvSpPr txBox="1"/>
          <p:nvPr/>
        </p:nvSpPr>
        <p:spPr>
          <a:xfrm>
            <a:off x="1019622" y="5764003"/>
            <a:ext cx="64807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x</a:t>
            </a:r>
            <a:endParaRPr lang="he-IL" dirty="0"/>
          </a:p>
        </p:txBody>
      </p:sp>
      <p:sp>
        <p:nvSpPr>
          <p:cNvPr id="38" name="TextBox 37"/>
          <p:cNvSpPr txBox="1"/>
          <p:nvPr/>
        </p:nvSpPr>
        <p:spPr>
          <a:xfrm>
            <a:off x="5857855" y="5010274"/>
            <a:ext cx="64807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x</a:t>
            </a:r>
            <a:endParaRPr lang="he-IL" dirty="0"/>
          </a:p>
        </p:txBody>
      </p:sp>
      <p:sp>
        <p:nvSpPr>
          <p:cNvPr id="39" name="TextBox 38"/>
          <p:cNvSpPr txBox="1"/>
          <p:nvPr/>
        </p:nvSpPr>
        <p:spPr>
          <a:xfrm>
            <a:off x="3499259" y="6141141"/>
            <a:ext cx="64807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x</a:t>
            </a:r>
            <a:endParaRPr lang="he-IL" dirty="0"/>
          </a:p>
        </p:txBody>
      </p:sp>
      <p:sp>
        <p:nvSpPr>
          <p:cNvPr id="40" name="TextBox 39"/>
          <p:cNvSpPr txBox="1"/>
          <p:nvPr/>
        </p:nvSpPr>
        <p:spPr>
          <a:xfrm>
            <a:off x="7378702" y="6345790"/>
            <a:ext cx="64807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x</a:t>
            </a:r>
            <a:endParaRPr lang="he-IL" dirty="0"/>
          </a:p>
        </p:txBody>
      </p:sp>
      <p:sp>
        <p:nvSpPr>
          <p:cNvPr id="17" name="TextBox 16"/>
          <p:cNvSpPr txBox="1"/>
          <p:nvPr/>
        </p:nvSpPr>
        <p:spPr>
          <a:xfrm>
            <a:off x="461306" y="5351604"/>
            <a:ext cx="64807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60:</a:t>
            </a:r>
            <a:endParaRPr lang="he-IL" dirty="0"/>
          </a:p>
        </p:txBody>
      </p:sp>
      <p:sp>
        <p:nvSpPr>
          <p:cNvPr id="19" name="TextBox 18"/>
          <p:cNvSpPr txBox="1"/>
          <p:nvPr/>
        </p:nvSpPr>
        <p:spPr>
          <a:xfrm>
            <a:off x="1547053" y="5341401"/>
            <a:ext cx="858977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102</a:t>
            </a:r>
            <a:endParaRPr lang="he-IL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1559682" y="5774206"/>
            <a:ext cx="902700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next</a:t>
            </a:r>
            <a:endParaRPr lang="he-IL" dirty="0"/>
          </a:p>
        </p:txBody>
      </p:sp>
      <p:sp>
        <p:nvSpPr>
          <p:cNvPr id="21" name="TextBox 20"/>
          <p:cNvSpPr txBox="1"/>
          <p:nvPr/>
        </p:nvSpPr>
        <p:spPr>
          <a:xfrm>
            <a:off x="4140722" y="5751901"/>
            <a:ext cx="858977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525</a:t>
            </a:r>
            <a:endParaRPr lang="he-IL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4153351" y="6184706"/>
            <a:ext cx="902700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next</a:t>
            </a:r>
            <a:endParaRPr lang="he-IL" dirty="0"/>
          </a:p>
        </p:txBody>
      </p:sp>
      <p:sp>
        <p:nvSpPr>
          <p:cNvPr id="24" name="TextBox 23"/>
          <p:cNvSpPr txBox="1"/>
          <p:nvPr/>
        </p:nvSpPr>
        <p:spPr>
          <a:xfrm>
            <a:off x="6497492" y="5030661"/>
            <a:ext cx="902700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next</a:t>
            </a:r>
            <a:endParaRPr lang="he-IL" dirty="0"/>
          </a:p>
        </p:txBody>
      </p:sp>
      <p:sp>
        <p:nvSpPr>
          <p:cNvPr id="25" name="TextBox 24"/>
          <p:cNvSpPr txBox="1"/>
          <p:nvPr/>
        </p:nvSpPr>
        <p:spPr>
          <a:xfrm>
            <a:off x="7924389" y="5931654"/>
            <a:ext cx="858977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123</a:t>
            </a:r>
            <a:endParaRPr lang="he-IL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7937018" y="6364459"/>
            <a:ext cx="902700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next</a:t>
            </a:r>
            <a:endParaRPr lang="he-IL" dirty="0"/>
          </a:p>
        </p:txBody>
      </p:sp>
      <p:sp>
        <p:nvSpPr>
          <p:cNvPr id="30" name="TextBox 29"/>
          <p:cNvSpPr txBox="1"/>
          <p:nvPr/>
        </p:nvSpPr>
        <p:spPr>
          <a:xfrm>
            <a:off x="6493277" y="4597856"/>
            <a:ext cx="993437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NULL</a:t>
            </a:r>
            <a:endParaRPr lang="he-IL" sz="2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153CAD5E-271A-48FF-9147-2A59FE3944D7}"/>
              </a:ext>
            </a:extLst>
          </p:cNvPr>
          <p:cNvSpPr txBox="1"/>
          <p:nvPr/>
        </p:nvSpPr>
        <p:spPr>
          <a:xfrm>
            <a:off x="1632153" y="1958384"/>
            <a:ext cx="432048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5</a:t>
            </a:r>
            <a:endParaRPr lang="he-IL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DA13E4D2-E25A-47A6-B154-11E48C02FD3A}"/>
              </a:ext>
            </a:extLst>
          </p:cNvPr>
          <p:cNvSpPr txBox="1"/>
          <p:nvPr/>
        </p:nvSpPr>
        <p:spPr>
          <a:xfrm>
            <a:off x="3016695" y="1959082"/>
            <a:ext cx="648072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37</a:t>
            </a:r>
            <a:endParaRPr lang="he-IL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CA9EA05-A920-4AC6-9DD2-7F1BE5FEF1B8}"/>
              </a:ext>
            </a:extLst>
          </p:cNvPr>
          <p:cNvSpPr txBox="1"/>
          <p:nvPr/>
        </p:nvSpPr>
        <p:spPr>
          <a:xfrm>
            <a:off x="4617261" y="1972251"/>
            <a:ext cx="432048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1</a:t>
            </a:r>
            <a:endParaRPr lang="he-IL" sz="2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ADB5FBB3-224B-468B-B670-7924E55DAD1F}"/>
              </a:ext>
            </a:extLst>
          </p:cNvPr>
          <p:cNvSpPr txBox="1"/>
          <p:nvPr/>
        </p:nvSpPr>
        <p:spPr>
          <a:xfrm>
            <a:off x="6001803" y="1958384"/>
            <a:ext cx="648072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42</a:t>
            </a:r>
            <a:endParaRPr lang="he-IL" sz="2800" dirty="0"/>
          </a:p>
        </p:txBody>
      </p:sp>
      <p:sp>
        <p:nvSpPr>
          <p:cNvPr id="7" name="חץ: ימינה 6">
            <a:extLst>
              <a:ext uri="{FF2B5EF4-FFF2-40B4-BE49-F238E27FC236}">
                <a16:creationId xmlns:a16="http://schemas.microsoft.com/office/drawing/2014/main" xmlns="" id="{C5A382A4-F6CA-4A24-AECA-164CF1B4BB1C}"/>
              </a:ext>
            </a:extLst>
          </p:cNvPr>
          <p:cNvSpPr/>
          <p:nvPr/>
        </p:nvSpPr>
        <p:spPr>
          <a:xfrm>
            <a:off x="2144404" y="2117405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חץ: ימינה 41">
            <a:extLst>
              <a:ext uri="{FF2B5EF4-FFF2-40B4-BE49-F238E27FC236}">
                <a16:creationId xmlns:a16="http://schemas.microsoft.com/office/drawing/2014/main" xmlns="" id="{729A879A-EB7F-4EE9-A8DE-01C508DFA00C}"/>
              </a:ext>
            </a:extLst>
          </p:cNvPr>
          <p:cNvSpPr/>
          <p:nvPr/>
        </p:nvSpPr>
        <p:spPr>
          <a:xfrm>
            <a:off x="6764232" y="2139494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חץ: ימינה 42">
            <a:extLst>
              <a:ext uri="{FF2B5EF4-FFF2-40B4-BE49-F238E27FC236}">
                <a16:creationId xmlns:a16="http://schemas.microsoft.com/office/drawing/2014/main" xmlns="" id="{2EE3FAE7-A1B2-44A5-BF6E-37A6BF19692D}"/>
              </a:ext>
            </a:extLst>
          </p:cNvPr>
          <p:cNvSpPr/>
          <p:nvPr/>
        </p:nvSpPr>
        <p:spPr>
          <a:xfrm>
            <a:off x="5129512" y="2141458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חץ: ימינה 43">
            <a:extLst>
              <a:ext uri="{FF2B5EF4-FFF2-40B4-BE49-F238E27FC236}">
                <a16:creationId xmlns:a16="http://schemas.microsoft.com/office/drawing/2014/main" xmlns="" id="{0FCCD4BA-6907-4E82-BC5E-E696982D413B}"/>
              </a:ext>
            </a:extLst>
          </p:cNvPr>
          <p:cNvSpPr/>
          <p:nvPr/>
        </p:nvSpPr>
        <p:spPr>
          <a:xfrm>
            <a:off x="3742159" y="2139494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EAD5D7C0-755C-40EB-9D97-59A19C7E9D6F}"/>
              </a:ext>
            </a:extLst>
          </p:cNvPr>
          <p:cNvSpPr txBox="1"/>
          <p:nvPr/>
        </p:nvSpPr>
        <p:spPr>
          <a:xfrm>
            <a:off x="7536477" y="2001009"/>
            <a:ext cx="993437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NULL</a:t>
            </a:r>
            <a:endParaRPr lang="he-IL" sz="28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FD01C728-CA14-4927-8C8B-1AF65833ED03}"/>
              </a:ext>
            </a:extLst>
          </p:cNvPr>
          <p:cNvSpPr txBox="1"/>
          <p:nvPr/>
        </p:nvSpPr>
        <p:spPr>
          <a:xfrm>
            <a:off x="6560" y="1298814"/>
            <a:ext cx="2364854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800" dirty="0"/>
              <a:t>מצביע(</a:t>
            </a:r>
            <a:r>
              <a:rPr lang="en-US" sz="2800" dirty="0"/>
              <a:t>head</a:t>
            </a:r>
            <a:r>
              <a:rPr lang="he-IL" sz="2800" dirty="0"/>
              <a:t>)</a:t>
            </a:r>
          </a:p>
        </p:txBody>
      </p:sp>
      <p:sp>
        <p:nvSpPr>
          <p:cNvPr id="9" name="חץ: מכופף למעלה 8">
            <a:extLst>
              <a:ext uri="{FF2B5EF4-FFF2-40B4-BE49-F238E27FC236}">
                <a16:creationId xmlns:a16="http://schemas.microsoft.com/office/drawing/2014/main" xmlns="" id="{91588D47-7D12-429A-91B8-89B99CFDE5A2}"/>
              </a:ext>
            </a:extLst>
          </p:cNvPr>
          <p:cNvSpPr/>
          <p:nvPr/>
        </p:nvSpPr>
        <p:spPr>
          <a:xfrm rot="5400000">
            <a:off x="1033964" y="1898425"/>
            <a:ext cx="534859" cy="432805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FA46066D-934D-44CD-B816-FE9A8DB44196}"/>
              </a:ext>
            </a:extLst>
          </p:cNvPr>
          <p:cNvSpPr txBox="1"/>
          <p:nvPr/>
        </p:nvSpPr>
        <p:spPr>
          <a:xfrm>
            <a:off x="4003890" y="3162176"/>
            <a:ext cx="2074573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800" dirty="0"/>
              <a:t>מצביע(</a:t>
            </a:r>
            <a:r>
              <a:rPr lang="en-US" sz="2800" dirty="0"/>
              <a:t>head</a:t>
            </a:r>
            <a:r>
              <a:rPr lang="he-IL" sz="2800" dirty="0"/>
              <a:t>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DC9F1252-ADBB-41E5-A222-0052EA793D5E}"/>
              </a:ext>
            </a:extLst>
          </p:cNvPr>
          <p:cNvSpPr txBox="1"/>
          <p:nvPr/>
        </p:nvSpPr>
        <p:spPr>
          <a:xfrm>
            <a:off x="4700023" y="3685396"/>
            <a:ext cx="858977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60</a:t>
            </a:r>
            <a:endParaRPr lang="he-IL" sz="2800" dirty="0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xmlns="" id="{579145CC-77B6-496D-B259-286302E40A75}"/>
              </a:ext>
            </a:extLst>
          </p:cNvPr>
          <p:cNvSpPr/>
          <p:nvPr/>
        </p:nvSpPr>
        <p:spPr>
          <a:xfrm>
            <a:off x="179512" y="1196752"/>
            <a:ext cx="8658411" cy="183816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בועת דיבור: מלבן עם פינות מעוגלות 10">
            <a:extLst>
              <a:ext uri="{FF2B5EF4-FFF2-40B4-BE49-F238E27FC236}">
                <a16:creationId xmlns:a16="http://schemas.microsoft.com/office/drawing/2014/main" xmlns="" id="{324A9DF4-6568-4F84-849D-6AB368BE733E}"/>
              </a:ext>
            </a:extLst>
          </p:cNvPr>
          <p:cNvSpPr/>
          <p:nvPr/>
        </p:nvSpPr>
        <p:spPr>
          <a:xfrm>
            <a:off x="2622671" y="3477920"/>
            <a:ext cx="1285787" cy="1360081"/>
          </a:xfrm>
          <a:prstGeom prst="wedgeRoundRectCallout">
            <a:avLst>
              <a:gd name="adj1" fmla="val 5835"/>
              <a:gd name="adj2" fmla="val -12610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2800" dirty="0"/>
              <a:t>צומת</a:t>
            </a:r>
          </a:p>
          <a:p>
            <a:pPr algn="ctr"/>
            <a:r>
              <a:rPr lang="en-US" sz="2800" dirty="0"/>
              <a:t>node</a:t>
            </a:r>
            <a:endParaRPr lang="he-IL" sz="2800" dirty="0"/>
          </a:p>
        </p:txBody>
      </p:sp>
      <p:sp>
        <p:nvSpPr>
          <p:cNvPr id="50" name="בועת דיבור: מלבן עם פינות מעוגלות 49">
            <a:extLst>
              <a:ext uri="{FF2B5EF4-FFF2-40B4-BE49-F238E27FC236}">
                <a16:creationId xmlns:a16="http://schemas.microsoft.com/office/drawing/2014/main" xmlns="" id="{67096D3A-08A5-4DDC-B389-47A9A6A02078}"/>
              </a:ext>
            </a:extLst>
          </p:cNvPr>
          <p:cNvSpPr/>
          <p:nvPr/>
        </p:nvSpPr>
        <p:spPr>
          <a:xfrm>
            <a:off x="230650" y="3627682"/>
            <a:ext cx="1833551" cy="809430"/>
          </a:xfrm>
          <a:prstGeom prst="wedgeRoundRectCallout">
            <a:avLst>
              <a:gd name="adj1" fmla="val -23745"/>
              <a:gd name="adj2" fmla="val -28584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2800" dirty="0"/>
              <a:t>ראש הרשימה</a:t>
            </a:r>
          </a:p>
        </p:txBody>
      </p:sp>
    </p:spTree>
    <p:extLst>
      <p:ext uri="{BB962C8B-B14F-4D97-AF65-F5344CB8AC3E}">
        <p14:creationId xmlns:p14="http://schemas.microsoft.com/office/powerpoint/2010/main" val="239174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/>
      <p:bldP spid="27" grpId="0" animBg="1"/>
      <p:bldP spid="28" grpId="0"/>
      <p:bldP spid="33" grpId="0" animBg="1"/>
      <p:bldP spid="34" grpId="0"/>
      <p:bldP spid="35" grpId="0" animBg="1"/>
      <p:bldP spid="36" grpId="0"/>
      <p:bldP spid="37" grpId="0"/>
      <p:bldP spid="38" grpId="0"/>
      <p:bldP spid="39" grpId="0"/>
      <p:bldP spid="40" grpId="0"/>
      <p:bldP spid="17" grpId="0"/>
      <p:bldP spid="19" grpId="0" animBg="1"/>
      <p:bldP spid="20" grpId="0"/>
      <p:bldP spid="21" grpId="0" animBg="1"/>
      <p:bldP spid="22" grpId="0"/>
      <p:bldP spid="24" grpId="0"/>
      <p:bldP spid="25" grpId="0" animBg="1"/>
      <p:bldP spid="26" grpId="0"/>
      <p:bldP spid="30" grpId="0" animBg="1"/>
      <p:bldP spid="29" grpId="0" animBg="1"/>
      <p:bldP spid="31" grpId="0" animBg="1"/>
      <p:bldP spid="32" grpId="0" animBg="1"/>
      <p:bldP spid="41" grpId="0" animBg="1"/>
      <p:bldP spid="7" grpId="0" animBg="1"/>
      <p:bldP spid="42" grpId="0" animBg="1"/>
      <p:bldP spid="43" grpId="0" animBg="1"/>
      <p:bldP spid="44" grpId="0" animBg="1"/>
      <p:bldP spid="45" grpId="0"/>
      <p:bldP spid="46" grpId="0"/>
      <p:bldP spid="9" grpId="0" animBg="1"/>
      <p:bldP spid="48" grpId="0" animBg="1"/>
      <p:bldP spid="49" grpId="0" animBg="1"/>
      <p:bldP spid="10" grpId="0" animBg="1"/>
      <p:bldP spid="11" grpId="0" animBg="1"/>
      <p:bldP spid="5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7436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28443" y="177999"/>
            <a:ext cx="7487115" cy="740664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כיצד מגדירים ב-</a:t>
            </a:r>
            <a: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טיפוס "צומת"?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19C8C3A-2F8C-44FB-88A2-9E2025699DE8}"/>
              </a:ext>
            </a:extLst>
          </p:cNvPr>
          <p:cNvSpPr txBox="1"/>
          <p:nvPr/>
        </p:nvSpPr>
        <p:spPr>
          <a:xfrm>
            <a:off x="107504" y="913881"/>
            <a:ext cx="2808312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typedef struct</a:t>
            </a:r>
          </a:p>
          <a:p>
            <a:pPr algn="l" rtl="0"/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{</a:t>
            </a:r>
          </a:p>
          <a:p>
            <a:pPr algn="l" rtl="0"/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	int x;</a:t>
            </a:r>
          </a:p>
          <a:p>
            <a:pPr algn="l" rtl="0"/>
            <a:endParaRPr lang="en-US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algn="l" rtl="0"/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}node;</a:t>
            </a:r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22F519C-850F-4122-838B-F37FB9ED4FEE}"/>
              </a:ext>
            </a:extLst>
          </p:cNvPr>
          <p:cNvSpPr txBox="1"/>
          <p:nvPr/>
        </p:nvSpPr>
        <p:spPr>
          <a:xfrm>
            <a:off x="4010909" y="1628043"/>
            <a:ext cx="432048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5</a:t>
            </a:r>
            <a:endParaRPr lang="he-IL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68FE300-1CDE-49C1-9929-04CBB1AFB70A}"/>
              </a:ext>
            </a:extLst>
          </p:cNvPr>
          <p:cNvSpPr txBox="1"/>
          <p:nvPr/>
        </p:nvSpPr>
        <p:spPr>
          <a:xfrm>
            <a:off x="3902897" y="2050645"/>
            <a:ext cx="64807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x</a:t>
            </a:r>
            <a:endParaRPr lang="he-I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0FF899A-DF38-4B13-AF54-39CF8ED48BEF}"/>
              </a:ext>
            </a:extLst>
          </p:cNvPr>
          <p:cNvSpPr txBox="1"/>
          <p:nvPr/>
        </p:nvSpPr>
        <p:spPr>
          <a:xfrm>
            <a:off x="4430328" y="1628043"/>
            <a:ext cx="858977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102</a:t>
            </a:r>
            <a:endParaRPr lang="he-IL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9946E3F-A5C2-4ADA-8967-55EC56F38808}"/>
              </a:ext>
            </a:extLst>
          </p:cNvPr>
          <p:cNvSpPr txBox="1"/>
          <p:nvPr/>
        </p:nvSpPr>
        <p:spPr>
          <a:xfrm>
            <a:off x="4442957" y="2060848"/>
            <a:ext cx="902700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next</a:t>
            </a:r>
            <a:endParaRPr lang="he-IL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075385C-EE76-431A-A081-CA1C6F7759F2}"/>
              </a:ext>
            </a:extLst>
          </p:cNvPr>
          <p:cNvSpPr txBox="1"/>
          <p:nvPr/>
        </p:nvSpPr>
        <p:spPr>
          <a:xfrm>
            <a:off x="4240625" y="3760916"/>
            <a:ext cx="468052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>
                <a:latin typeface="Calibri" panose="020F0502020204030204" pitchFamily="34" charset="0"/>
              </a:rPr>
              <a:t>מאיזה טיפוס יהיה השדה </a:t>
            </a:r>
            <a:r>
              <a:rPr lang="en-US" sz="2800" dirty="0">
                <a:latin typeface="Calibri" panose="020F0502020204030204" pitchFamily="34" charset="0"/>
              </a:rPr>
              <a:t>next</a:t>
            </a:r>
            <a:r>
              <a:rPr lang="he-IL" sz="2800" dirty="0">
                <a:latin typeface="Calibri" panose="020F0502020204030204" pitchFamily="34" charset="0"/>
              </a:rPr>
              <a:t>?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B3395B4D-2BA1-4F01-9023-E9F59176EE79}"/>
              </a:ext>
            </a:extLst>
          </p:cNvPr>
          <p:cNvSpPr txBox="1"/>
          <p:nvPr/>
        </p:nvSpPr>
        <p:spPr>
          <a:xfrm>
            <a:off x="1903988" y="3752529"/>
            <a:ext cx="2499183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>
                <a:latin typeface="Calibri" panose="020F0502020204030204" pitchFamily="34" charset="0"/>
              </a:rPr>
              <a:t>מצביע לצומת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01B9CF67-7343-4FD1-8CFB-77F27C03E8BF}"/>
              </a:ext>
            </a:extLst>
          </p:cNvPr>
          <p:cNvSpPr txBox="1"/>
          <p:nvPr/>
        </p:nvSpPr>
        <p:spPr>
          <a:xfrm>
            <a:off x="110482" y="4115585"/>
            <a:ext cx="3165374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typedef struct</a:t>
            </a:r>
          </a:p>
          <a:p>
            <a:pPr algn="l" rtl="0"/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{</a:t>
            </a:r>
          </a:p>
          <a:p>
            <a:pPr algn="l" rtl="0"/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	int x;</a:t>
            </a:r>
          </a:p>
          <a:p>
            <a:pPr algn="l" rtl="0"/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	node *next;</a:t>
            </a:r>
          </a:p>
          <a:p>
            <a:pPr algn="l" rtl="0"/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B60724A-C773-43FF-B7EE-F274DEF4F6C9}"/>
              </a:ext>
            </a:extLst>
          </p:cNvPr>
          <p:cNvSpPr txBox="1"/>
          <p:nvPr/>
        </p:nvSpPr>
        <p:spPr>
          <a:xfrm>
            <a:off x="4644008" y="5007475"/>
            <a:ext cx="165618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יש בעיה!!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29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  <p:bldP spid="18" grpId="0"/>
      <p:bldP spid="19" grpId="0" animBg="1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28443" y="177999"/>
            <a:ext cx="7487115" cy="740664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פתרון לבעיה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19C8C3A-2F8C-44FB-88A2-9E2025699DE8}"/>
              </a:ext>
            </a:extLst>
          </p:cNvPr>
          <p:cNvSpPr txBox="1"/>
          <p:nvPr/>
        </p:nvSpPr>
        <p:spPr>
          <a:xfrm>
            <a:off x="755576" y="3861048"/>
            <a:ext cx="4032448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struct node</a:t>
            </a:r>
          </a:p>
          <a:p>
            <a:pPr algn="l" rtl="0"/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{</a:t>
            </a:r>
          </a:p>
          <a:p>
            <a:pPr algn="l" rtl="0"/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	int x;</a:t>
            </a:r>
          </a:p>
          <a:p>
            <a:pPr algn="l" rtl="0"/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	struct node *next;</a:t>
            </a:r>
          </a:p>
          <a:p>
            <a:pPr algn="l" rtl="0"/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};</a:t>
            </a:r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22F519C-850F-4122-838B-F37FB9ED4FEE}"/>
              </a:ext>
            </a:extLst>
          </p:cNvPr>
          <p:cNvSpPr txBox="1"/>
          <p:nvPr/>
        </p:nvSpPr>
        <p:spPr>
          <a:xfrm>
            <a:off x="6444208" y="1325440"/>
            <a:ext cx="432048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5</a:t>
            </a:r>
            <a:endParaRPr lang="he-IL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68FE300-1CDE-49C1-9929-04CBB1AFB70A}"/>
              </a:ext>
            </a:extLst>
          </p:cNvPr>
          <p:cNvSpPr txBox="1"/>
          <p:nvPr/>
        </p:nvSpPr>
        <p:spPr>
          <a:xfrm>
            <a:off x="6336196" y="1748042"/>
            <a:ext cx="64807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x</a:t>
            </a:r>
            <a:endParaRPr lang="he-I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0FF899A-DF38-4B13-AF54-39CF8ED48BEF}"/>
              </a:ext>
            </a:extLst>
          </p:cNvPr>
          <p:cNvSpPr txBox="1"/>
          <p:nvPr/>
        </p:nvSpPr>
        <p:spPr>
          <a:xfrm>
            <a:off x="6863627" y="1325440"/>
            <a:ext cx="858977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102</a:t>
            </a:r>
            <a:endParaRPr lang="he-IL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9946E3F-A5C2-4ADA-8967-55EC56F38808}"/>
              </a:ext>
            </a:extLst>
          </p:cNvPr>
          <p:cNvSpPr txBox="1"/>
          <p:nvPr/>
        </p:nvSpPr>
        <p:spPr>
          <a:xfrm>
            <a:off x="6876256" y="1758245"/>
            <a:ext cx="902700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next</a:t>
            </a:r>
            <a:endParaRPr lang="he-IL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01B9CF67-7343-4FD1-8CFB-77F27C03E8BF}"/>
              </a:ext>
            </a:extLst>
          </p:cNvPr>
          <p:cNvSpPr txBox="1"/>
          <p:nvPr/>
        </p:nvSpPr>
        <p:spPr>
          <a:xfrm>
            <a:off x="857932" y="1090440"/>
            <a:ext cx="3165374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typedef struct</a:t>
            </a:r>
          </a:p>
          <a:p>
            <a:pPr algn="l" rtl="0"/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{</a:t>
            </a:r>
          </a:p>
          <a:p>
            <a:pPr algn="l" rtl="0"/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	int x;</a:t>
            </a:r>
          </a:p>
          <a:p>
            <a:pPr algn="l" rtl="0"/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	node *next;</a:t>
            </a:r>
          </a:p>
          <a:p>
            <a:pPr algn="l" rtl="0"/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B60724A-C773-43FF-B7EE-F274DEF4F6C9}"/>
              </a:ext>
            </a:extLst>
          </p:cNvPr>
          <p:cNvSpPr txBox="1"/>
          <p:nvPr/>
        </p:nvSpPr>
        <p:spPr>
          <a:xfrm>
            <a:off x="3989149" y="2388079"/>
            <a:ext cx="165618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יש בעיה!!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63BF5D4-CF5E-46E4-B9B9-94D3002453CC}"/>
              </a:ext>
            </a:extLst>
          </p:cNvPr>
          <p:cNvSpPr txBox="1"/>
          <p:nvPr/>
        </p:nvSpPr>
        <p:spPr>
          <a:xfrm>
            <a:off x="5940152" y="3966736"/>
            <a:ext cx="2844316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>
                <a:latin typeface="Calibri" panose="020F0502020204030204" pitchFamily="34" charset="0"/>
              </a:rPr>
              <a:t>יש חיסרון:</a:t>
            </a:r>
          </a:p>
          <a:p>
            <a:r>
              <a:rPr lang="he-IL" sz="2800" dirty="0">
                <a:latin typeface="Calibri" panose="020F0502020204030204" pitchFamily="34" charset="0"/>
              </a:rPr>
              <a:t>בכל פעם שנרצה להגדיר צומת נצטרך לרשום את המילה </a:t>
            </a:r>
            <a:r>
              <a:rPr lang="en-US" sz="2800" dirty="0">
                <a:latin typeface="Calibri" panose="020F0502020204030204" pitchFamily="34" charset="0"/>
              </a:rPr>
              <a:t>struct</a:t>
            </a:r>
            <a:endParaRPr lang="he-IL" sz="2800" dirty="0">
              <a:latin typeface="Calibri" panose="020F0502020204030204" pitchFamily="34" charset="0"/>
            </a:endParaRP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xmlns="" id="{EFE4D54D-42DF-469F-AD74-DE778FD007E4}"/>
              </a:ext>
            </a:extLst>
          </p:cNvPr>
          <p:cNvSpPr/>
          <p:nvPr/>
        </p:nvSpPr>
        <p:spPr>
          <a:xfrm>
            <a:off x="683569" y="3861048"/>
            <a:ext cx="4104456" cy="224676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089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  <p:bldP spid="18" grpId="0"/>
      <p:bldP spid="19" grpId="0" animBg="1"/>
      <p:bldP spid="20" grpId="0"/>
      <p:bldP spid="23" grpId="0"/>
      <p:bldP spid="25" grpId="0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28443" y="177999"/>
            <a:ext cx="7487115" cy="740664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התגברות על החיסרון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19C8C3A-2F8C-44FB-88A2-9E2025699DE8}"/>
              </a:ext>
            </a:extLst>
          </p:cNvPr>
          <p:cNvSpPr txBox="1"/>
          <p:nvPr/>
        </p:nvSpPr>
        <p:spPr>
          <a:xfrm>
            <a:off x="540388" y="1147876"/>
            <a:ext cx="4032448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struct node</a:t>
            </a:r>
          </a:p>
          <a:p>
            <a:pPr algn="l" rtl="0"/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{</a:t>
            </a:r>
          </a:p>
          <a:p>
            <a:pPr algn="l" rtl="0"/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	int x;</a:t>
            </a:r>
          </a:p>
          <a:p>
            <a:pPr algn="l" rtl="0"/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	struct node *next;</a:t>
            </a:r>
          </a:p>
          <a:p>
            <a:pPr algn="l" rtl="0"/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};</a:t>
            </a:r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22F519C-850F-4122-838B-F37FB9ED4FEE}"/>
              </a:ext>
            </a:extLst>
          </p:cNvPr>
          <p:cNvSpPr txBox="1"/>
          <p:nvPr/>
        </p:nvSpPr>
        <p:spPr>
          <a:xfrm>
            <a:off x="6444208" y="1325440"/>
            <a:ext cx="432048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5</a:t>
            </a:r>
            <a:endParaRPr lang="he-IL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68FE300-1CDE-49C1-9929-04CBB1AFB70A}"/>
              </a:ext>
            </a:extLst>
          </p:cNvPr>
          <p:cNvSpPr txBox="1"/>
          <p:nvPr/>
        </p:nvSpPr>
        <p:spPr>
          <a:xfrm>
            <a:off x="6336196" y="1748042"/>
            <a:ext cx="64807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x</a:t>
            </a:r>
            <a:endParaRPr lang="he-I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0FF899A-DF38-4B13-AF54-39CF8ED48BEF}"/>
              </a:ext>
            </a:extLst>
          </p:cNvPr>
          <p:cNvSpPr txBox="1"/>
          <p:nvPr/>
        </p:nvSpPr>
        <p:spPr>
          <a:xfrm>
            <a:off x="6863627" y="1325440"/>
            <a:ext cx="858977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102</a:t>
            </a:r>
            <a:endParaRPr lang="he-IL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9946E3F-A5C2-4ADA-8967-55EC56F38808}"/>
              </a:ext>
            </a:extLst>
          </p:cNvPr>
          <p:cNvSpPr txBox="1"/>
          <p:nvPr/>
        </p:nvSpPr>
        <p:spPr>
          <a:xfrm>
            <a:off x="6876256" y="1758245"/>
            <a:ext cx="902700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/>
            </a:lvl1pPr>
          </a:lstStyle>
          <a:p>
            <a:r>
              <a:rPr lang="en-US" dirty="0"/>
              <a:t>next</a:t>
            </a:r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xmlns="" id="{EFE4D54D-42DF-469F-AD74-DE778FD007E4}"/>
              </a:ext>
            </a:extLst>
          </p:cNvPr>
          <p:cNvSpPr/>
          <p:nvPr/>
        </p:nvSpPr>
        <p:spPr>
          <a:xfrm>
            <a:off x="504384" y="1147877"/>
            <a:ext cx="4104456" cy="224676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DA0494D-FCCA-48DE-95B8-69D518E5D1A2}"/>
              </a:ext>
            </a:extLst>
          </p:cNvPr>
          <p:cNvSpPr txBox="1"/>
          <p:nvPr/>
        </p:nvSpPr>
        <p:spPr>
          <a:xfrm>
            <a:off x="600537" y="3789040"/>
            <a:ext cx="4032448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typedef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struct node</a:t>
            </a:r>
          </a:p>
          <a:p>
            <a:pPr algn="l" rtl="0"/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{</a:t>
            </a:r>
          </a:p>
          <a:p>
            <a:pPr algn="l" rtl="0"/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	int x;</a:t>
            </a:r>
          </a:p>
          <a:p>
            <a:pPr algn="l" rtl="0"/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	struct node *next;</a:t>
            </a:r>
          </a:p>
          <a:p>
            <a:pPr algn="l" rtl="0"/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}</a:t>
            </a: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Node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;</a:t>
            </a:r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xmlns="" id="{8B59378F-DC71-4B77-A42F-DD2724483EA4}"/>
              </a:ext>
            </a:extLst>
          </p:cNvPr>
          <p:cNvSpPr/>
          <p:nvPr/>
        </p:nvSpPr>
        <p:spPr>
          <a:xfrm>
            <a:off x="496254" y="3789040"/>
            <a:ext cx="4213304" cy="224676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987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  <p:bldP spid="18" grpId="0"/>
      <p:bldP spid="19" grpId="0" animBg="1"/>
      <p:bldP spid="20" grpId="0"/>
      <p:bldP spid="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9108504" cy="740664"/>
          </a:xfrm>
        </p:spPr>
        <p:txBody>
          <a:bodyPr>
            <a:noAutofit/>
          </a:bodyPr>
          <a:lstStyle/>
          <a:p>
            <a:pPr rtl="1"/>
            <a:r>
              <a:rPr lang="he-IL" sz="36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תוכנית</a:t>
            </a:r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שיוצרת רשימה מקושרת ריקה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BAA2948-047D-4B95-BA5E-29C4BB4DC0B1}"/>
              </a:ext>
            </a:extLst>
          </p:cNvPr>
          <p:cNvSpPr txBox="1"/>
          <p:nvPr/>
        </p:nvSpPr>
        <p:spPr>
          <a:xfrm>
            <a:off x="4298740" y="2069104"/>
            <a:ext cx="993437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NULL</a:t>
            </a:r>
            <a:endParaRPr lang="he-IL" sz="2800" dirty="0"/>
          </a:p>
        </p:txBody>
      </p:sp>
      <p:sp>
        <p:nvSpPr>
          <p:cNvPr id="24" name="חץ: מכופף למעלה 23">
            <a:extLst>
              <a:ext uri="{FF2B5EF4-FFF2-40B4-BE49-F238E27FC236}">
                <a16:creationId xmlns:a16="http://schemas.microsoft.com/office/drawing/2014/main" xmlns="" id="{2FB2044D-8355-47EF-83A5-08CE268E1E2A}"/>
              </a:ext>
            </a:extLst>
          </p:cNvPr>
          <p:cNvSpPr/>
          <p:nvPr/>
        </p:nvSpPr>
        <p:spPr>
          <a:xfrm rot="5400000">
            <a:off x="3799655" y="1935364"/>
            <a:ext cx="534859" cy="432805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xmlns="" id="{47B66211-36A8-4C1F-ADC1-2753FE00A2F7}"/>
              </a:ext>
            </a:extLst>
          </p:cNvPr>
          <p:cNvSpPr/>
          <p:nvPr/>
        </p:nvSpPr>
        <p:spPr>
          <a:xfrm>
            <a:off x="2915816" y="1054092"/>
            <a:ext cx="2456998" cy="183816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5F0F6F7A-4DE0-4D8B-AD4E-95FC0955B265}"/>
              </a:ext>
            </a:extLst>
          </p:cNvPr>
          <p:cNvSpPr txBox="1"/>
          <p:nvPr/>
        </p:nvSpPr>
        <p:spPr>
          <a:xfrm>
            <a:off x="2884657" y="1368973"/>
            <a:ext cx="2364854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800" dirty="0"/>
              <a:t>מצביע(</a:t>
            </a:r>
            <a:r>
              <a:rPr lang="en-US" sz="2800" dirty="0"/>
              <a:t>head</a:t>
            </a:r>
            <a:r>
              <a:rPr lang="he-IL" sz="2800" dirty="0"/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42CF931-0A68-4FDD-8D0E-86EDA8918985}"/>
              </a:ext>
            </a:extLst>
          </p:cNvPr>
          <p:cNvSpPr txBox="1"/>
          <p:nvPr/>
        </p:nvSpPr>
        <p:spPr>
          <a:xfrm>
            <a:off x="7142333" y="3016524"/>
            <a:ext cx="1575725" cy="954107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800" dirty="0"/>
              <a:t>התמונה בזיכרון: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13D41FF8-3F74-4536-8413-E6D35153668B}"/>
              </a:ext>
            </a:extLst>
          </p:cNvPr>
          <p:cNvSpPr txBox="1"/>
          <p:nvPr/>
        </p:nvSpPr>
        <p:spPr>
          <a:xfrm>
            <a:off x="5796136" y="1046559"/>
            <a:ext cx="1944216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800" dirty="0"/>
              <a:t>ייצוג גרפי: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xmlns="" id="{9FFAA72E-A716-4DD8-B079-FB7780051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5" y="3448251"/>
            <a:ext cx="6386758" cy="497669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C8B3CAA4-388F-4A6E-B5B1-7A5A9085EE5F}"/>
              </a:ext>
            </a:extLst>
          </p:cNvPr>
          <p:cNvSpPr txBox="1"/>
          <p:nvPr/>
        </p:nvSpPr>
        <p:spPr>
          <a:xfrm>
            <a:off x="4840350" y="4478423"/>
            <a:ext cx="3057126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void main()</a:t>
            </a:r>
          </a:p>
          <a:p>
            <a:pPr algn="l" rtl="0"/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{</a:t>
            </a:r>
          </a:p>
          <a:p>
            <a:pPr algn="l" rtl="0"/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	Node* head</a:t>
            </a:r>
          </a:p>
          <a:p>
            <a:pPr algn="l" rtl="0"/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}</a:t>
            </a:r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D64A0516-B095-469A-8D66-63B024FC1826}"/>
              </a:ext>
            </a:extLst>
          </p:cNvPr>
          <p:cNvSpPr txBox="1"/>
          <p:nvPr/>
        </p:nvSpPr>
        <p:spPr>
          <a:xfrm>
            <a:off x="174466" y="4507545"/>
            <a:ext cx="4032448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typedef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struct node</a:t>
            </a:r>
          </a:p>
          <a:p>
            <a:pPr algn="l" rtl="0"/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{</a:t>
            </a:r>
          </a:p>
          <a:p>
            <a:pPr algn="l" rtl="0"/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	int x;</a:t>
            </a:r>
          </a:p>
          <a:p>
            <a:pPr algn="l" rtl="0"/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	struct node *next;</a:t>
            </a:r>
          </a:p>
          <a:p>
            <a:pPr algn="l" rtl="0"/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}</a:t>
            </a: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Node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;</a:t>
            </a:r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2" name="מלבן 31">
            <a:extLst>
              <a:ext uri="{FF2B5EF4-FFF2-40B4-BE49-F238E27FC236}">
                <a16:creationId xmlns:a16="http://schemas.microsoft.com/office/drawing/2014/main" xmlns="" id="{4B0AC026-4B90-474B-A326-FB1E9E1CC425}"/>
              </a:ext>
            </a:extLst>
          </p:cNvPr>
          <p:cNvSpPr/>
          <p:nvPr/>
        </p:nvSpPr>
        <p:spPr>
          <a:xfrm>
            <a:off x="70183" y="4507545"/>
            <a:ext cx="4213304" cy="224676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3FDC6BF-E7E9-4C4D-891A-FA05A4E0F3F2}"/>
              </a:ext>
            </a:extLst>
          </p:cNvPr>
          <p:cNvSpPr txBox="1"/>
          <p:nvPr/>
        </p:nvSpPr>
        <p:spPr>
          <a:xfrm>
            <a:off x="7610108" y="5289337"/>
            <a:ext cx="135942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= NULL;</a:t>
            </a:r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4" name="מלבן 33">
            <a:extLst>
              <a:ext uri="{FF2B5EF4-FFF2-40B4-BE49-F238E27FC236}">
                <a16:creationId xmlns:a16="http://schemas.microsoft.com/office/drawing/2014/main" xmlns="" id="{97338F6A-87F8-40C1-BD70-F5F788F20598}"/>
              </a:ext>
            </a:extLst>
          </p:cNvPr>
          <p:cNvSpPr/>
          <p:nvPr/>
        </p:nvSpPr>
        <p:spPr>
          <a:xfrm>
            <a:off x="4798596" y="4493049"/>
            <a:ext cx="4213304" cy="224676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004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/>
      <p:bldP spid="24" grpId="0" animBg="1"/>
      <p:bldP spid="25" grpId="0" animBg="1"/>
      <p:bldP spid="26" grpId="0"/>
      <p:bldP spid="28" grpId="0" animBg="1"/>
      <p:bldP spid="29" grpId="0" animBg="1"/>
      <p:bldP spid="32" grpId="0" animBg="1"/>
      <p:bldP spid="34" grpId="0" animBg="1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2962</TotalTime>
  <Words>1099</Words>
  <Application>Microsoft Office PowerPoint</Application>
  <PresentationFormat>On-screen Show (4:3)</PresentationFormat>
  <Paragraphs>381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Consolas</vt:lpstr>
      <vt:lpstr>Times New Roman</vt:lpstr>
      <vt:lpstr>ערכת נושא Office</vt:lpstr>
      <vt:lpstr>רשימה מקושרת – Linked List</vt:lpstr>
      <vt:lpstr>רשימה מקושרת – Linked List</vt:lpstr>
      <vt:lpstr>רשימה מקושרת – Linked List</vt:lpstr>
      <vt:lpstr>רשימה מקושרת – Linked List</vt:lpstr>
      <vt:lpstr>PowerPoint Presentation</vt:lpstr>
      <vt:lpstr>כיצד מגדירים ב-C טיפוס "צומת"?</vt:lpstr>
      <vt:lpstr>פתרון לבעיה</vt:lpstr>
      <vt:lpstr>התגברות על החיסרון</vt:lpstr>
      <vt:lpstr>תוכנית שיוצרת רשימה מקושרת ריקה</vt:lpstr>
      <vt:lpstr>תוכנית שיוצרת רשימה מקושרת עם צומת אחת</vt:lpstr>
      <vt:lpstr>פונקציה שמוסיפה נתון חדש לסוף הרשימה</vt:lpstr>
      <vt:lpstr>פונקציה שמוסיפה נתון חדש לסוף הרשימה</vt:lpstr>
      <vt:lpstr>כיצד נגיע לצומת האחרונה?</vt:lpstr>
      <vt:lpstr>נכתוב את הפונקציה בשפת C</vt:lpstr>
      <vt:lpstr>PowerPoint Presentation</vt:lpstr>
      <vt:lpstr>PowerPoint Presentation</vt:lpstr>
      <vt:lpstr>PowerPoint Presentation</vt:lpstr>
      <vt:lpstr>שדרוג הפונקציה</vt:lpstr>
      <vt:lpstr>יצירת רשימה מקושרת בעזרת הפונקציה insert_to_end</vt:lpstr>
      <vt:lpstr>תרגיל לפתרון בכיתה</vt:lpstr>
      <vt:lpstr>סיכום פקודות רשימה מקושרת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user1</dc:creator>
  <cp:lastModifiedBy>abo akfy</cp:lastModifiedBy>
  <cp:revision>198</cp:revision>
  <dcterms:created xsi:type="dcterms:W3CDTF">2018-02-18T20:21:23Z</dcterms:created>
  <dcterms:modified xsi:type="dcterms:W3CDTF">2020-01-12T17:52:53Z</dcterms:modified>
</cp:coreProperties>
</file>