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2"/>
  </p:notesMasterIdLst>
  <p:sldIdLst>
    <p:sldId id="375" r:id="rId2"/>
    <p:sldId id="480" r:id="rId3"/>
    <p:sldId id="458" r:id="rId4"/>
    <p:sldId id="482" r:id="rId5"/>
    <p:sldId id="481" r:id="rId6"/>
    <p:sldId id="483" r:id="rId7"/>
    <p:sldId id="484" r:id="rId8"/>
    <p:sldId id="485" r:id="rId9"/>
    <p:sldId id="487" r:id="rId10"/>
    <p:sldId id="488" r:id="rId11"/>
    <p:sldId id="492" r:id="rId12"/>
    <p:sldId id="493" r:id="rId13"/>
    <p:sldId id="490" r:id="rId14"/>
    <p:sldId id="497" r:id="rId15"/>
    <p:sldId id="500" r:id="rId16"/>
    <p:sldId id="498" r:id="rId17"/>
    <p:sldId id="501" r:id="rId18"/>
    <p:sldId id="502" r:id="rId19"/>
    <p:sldId id="504" r:id="rId20"/>
    <p:sldId id="505" r:id="rId2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003" autoAdjust="0"/>
    <p:restoredTop sz="94660"/>
  </p:normalViewPr>
  <p:slideViewPr>
    <p:cSldViewPr>
      <p:cViewPr varScale="1">
        <p:scale>
          <a:sx n="86" d="100"/>
          <a:sy n="86" d="100"/>
        </p:scale>
        <p:origin x="7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כ"ט/אייר/תשע"ט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כ"ט/אייר/תשע"ט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כ"ט/אייר/תשע"ט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כ"ט/אייר/תשע"ט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כ"ט/אייר/תשע"ט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כ"ט/אייר/תשע"ט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כ"ט/אייר/תשע"ט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כ"ט/אייר/תשע"ט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D035CCA-1D68-4362-9147-7BBC78B2A893}"/>
              </a:ext>
            </a:extLst>
          </p:cNvPr>
          <p:cNvSpPr txBox="1"/>
          <p:nvPr/>
        </p:nvSpPr>
        <p:spPr>
          <a:xfrm>
            <a:off x="661202" y="908720"/>
            <a:ext cx="788487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חיפוש מאפשר לנו לדעת האם ערך מסוים נמצא במערך</a:t>
            </a:r>
          </a:p>
          <a:p>
            <a:pPr algn="ctr"/>
            <a:endParaRPr lang="he-IL" sz="800" b="1" dirty="0">
              <a:solidFill>
                <a:srgbClr val="0070C0"/>
              </a:solidFill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46416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חיפוש במערך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FE4D1-9066-420E-9F28-2395612F496C}"/>
              </a:ext>
            </a:extLst>
          </p:cNvPr>
          <p:cNvSpPr txBox="1"/>
          <p:nvPr/>
        </p:nvSpPr>
        <p:spPr>
          <a:xfrm>
            <a:off x="107504" y="1332349"/>
            <a:ext cx="846094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ישנם שני סוגי חיפוש:</a:t>
            </a:r>
          </a:p>
          <a:p>
            <a:pPr marL="457200" indent="-457200">
              <a:buAutoNum type="arabicPeriod"/>
            </a:pPr>
            <a:r>
              <a:rPr lang="he-IL" sz="2400" dirty="0"/>
              <a:t>חיפוש לינארי/סידרתי – </a:t>
            </a:r>
            <a:r>
              <a:rPr lang="en-US" sz="2400" dirty="0"/>
              <a:t>Linear search</a:t>
            </a:r>
            <a:endParaRPr lang="he-IL" sz="2400" dirty="0"/>
          </a:p>
          <a:p>
            <a:pPr marL="457200" indent="-457200">
              <a:buAutoNum type="arabicPeriod"/>
            </a:pPr>
            <a:r>
              <a:rPr lang="he-IL" sz="2400" dirty="0"/>
              <a:t>חיפוש בינארי ("האריה במדבר") – </a:t>
            </a:r>
            <a:r>
              <a:rPr lang="en-US" sz="2400" dirty="0"/>
              <a:t>Binary search</a:t>
            </a:r>
            <a:endParaRPr lang="he-IL" sz="2400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D59B2FA9-FD21-4C46-828E-A5B01723FF8A}"/>
              </a:ext>
            </a:extLst>
          </p:cNvPr>
          <p:cNvSpPr/>
          <p:nvPr/>
        </p:nvSpPr>
        <p:spPr>
          <a:xfrm>
            <a:off x="251520" y="3573016"/>
            <a:ext cx="819065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בחיפוש סדרתי סורקים את המערך מההתחלה ועד למציאת האיבר או לחילופין עד לסיום הסריקה. </a:t>
            </a:r>
            <a:endParaRPr lang="en-US" sz="2400" dirty="0"/>
          </a:p>
        </p:txBody>
      </p:sp>
      <p:sp>
        <p:nvSpPr>
          <p:cNvPr id="12" name="כותרת 1">
            <a:extLst>
              <a:ext uri="{FF2B5EF4-FFF2-40B4-BE49-F238E27FC236}">
                <a16:creationId xmlns:a16="http://schemas.microsoft.com/office/drawing/2014/main" id="{6F97D3C3-8E1D-4019-886C-C077FE40D97B}"/>
              </a:ext>
            </a:extLst>
          </p:cNvPr>
          <p:cNvSpPr txBox="1">
            <a:spLocks/>
          </p:cNvSpPr>
          <p:nvPr/>
        </p:nvSpPr>
        <p:spPr>
          <a:xfrm>
            <a:off x="0" y="2801281"/>
            <a:ext cx="9144001" cy="740664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חיפוש לינארי/סידרתי</a:t>
            </a:r>
          </a:p>
        </p:txBody>
      </p:sp>
    </p:spTree>
    <p:extLst>
      <p:ext uri="{BB962C8B-B14F-4D97-AF65-F5344CB8AC3E}">
        <p14:creationId xmlns:p14="http://schemas.microsoft.com/office/powerpoint/2010/main" val="301749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17250" y="-93143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פונקציה לחיפוש בינארי – "האריה במדבר"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FE4D1-9066-420E-9F28-2395612F496C}"/>
              </a:ext>
            </a:extLst>
          </p:cNvPr>
          <p:cNvSpPr txBox="1"/>
          <p:nvPr/>
        </p:nvSpPr>
        <p:spPr>
          <a:xfrm>
            <a:off x="467544" y="534576"/>
            <a:ext cx="8460940" cy="13303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  <a:tabLst>
                <a:tab pos="464820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הפונקציה מקבלת את המערך, את גודל המערך ואת המספר אותו מחפשים. היא מחזירה את מיקום המספר במערך במידה והיא מצאה, אחרת היא תחזיר מינוס 1.</a:t>
            </a:r>
            <a:endParaRPr lang="he-IL" sz="2400" dirty="0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4BDF2694-6AC9-4424-A38E-B3067A1961B3}"/>
              </a:ext>
            </a:extLst>
          </p:cNvPr>
          <p:cNvSpPr/>
          <p:nvPr/>
        </p:nvSpPr>
        <p:spPr>
          <a:xfrm>
            <a:off x="269277" y="1864172"/>
            <a:ext cx="30785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binary_search</a:t>
            </a:r>
            <a:endParaRPr lang="he-IL" sz="2400" dirty="0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50DD671A-CB73-411F-B1BA-92781F6F86B5}"/>
              </a:ext>
            </a:extLst>
          </p:cNvPr>
          <p:cNvSpPr/>
          <p:nvPr/>
        </p:nvSpPr>
        <p:spPr>
          <a:xfrm>
            <a:off x="3249231" y="1864172"/>
            <a:ext cx="50938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he-IL" sz="2400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0D256D2A-1A4D-48F5-94ED-4D624DDE5EFC}"/>
              </a:ext>
            </a:extLst>
          </p:cNvPr>
          <p:cNvSpPr/>
          <p:nvPr/>
        </p:nvSpPr>
        <p:spPr>
          <a:xfrm>
            <a:off x="269277" y="2331290"/>
            <a:ext cx="62469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left, right, middle;</a:t>
            </a: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left = 0; </a:t>
            </a: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right =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- 1;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9D266E-DBD8-469A-9172-5A28DCFED2C5}"/>
              </a:ext>
            </a:extLst>
          </p:cNvPr>
          <p:cNvSpPr txBox="1"/>
          <p:nvPr/>
        </p:nvSpPr>
        <p:spPr>
          <a:xfrm>
            <a:off x="1643361" y="5373215"/>
            <a:ext cx="5929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  0       1       2        3       4       5        6       7        8</a:t>
            </a:r>
            <a:endParaRPr lang="he-IL" sz="2400" dirty="0"/>
          </a:p>
        </p:txBody>
      </p:sp>
      <p:graphicFrame>
        <p:nvGraphicFramePr>
          <p:cNvPr id="29" name="טבלה 28">
            <a:extLst>
              <a:ext uri="{FF2B5EF4-FFF2-40B4-BE49-F238E27FC236}">
                <a16:creationId xmlns:a16="http://schemas.microsoft.com/office/drawing/2014/main" id="{6FFE00AD-9BBC-4B79-9941-7E8C610AB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373439"/>
              </p:ext>
            </p:extLst>
          </p:nvPr>
        </p:nvGraphicFramePr>
        <p:xfrm>
          <a:off x="1607400" y="4938746"/>
          <a:ext cx="5929200" cy="518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58800">
                  <a:extLst>
                    <a:ext uri="{9D8B030D-6E8A-4147-A177-3AD203B41FA5}">
                      <a16:colId xmlns:a16="http://schemas.microsoft.com/office/drawing/2014/main" val="1167290725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1737512804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4130717789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1367083194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2755926735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3469449352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2397473875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4154837314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745655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74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68186"/>
                  </a:ext>
                </a:extLst>
              </a:tr>
            </a:tbl>
          </a:graphicData>
        </a:graphic>
      </p:graphicFrame>
      <p:sp>
        <p:nvSpPr>
          <p:cNvPr id="30" name="חץ: ימינה 29">
            <a:extLst>
              <a:ext uri="{FF2B5EF4-FFF2-40B4-BE49-F238E27FC236}">
                <a16:creationId xmlns:a16="http://schemas.microsoft.com/office/drawing/2014/main" id="{C99B9CB3-DF72-4350-850E-210A86050C3E}"/>
              </a:ext>
            </a:extLst>
          </p:cNvPr>
          <p:cNvSpPr/>
          <p:nvPr/>
        </p:nvSpPr>
        <p:spPr>
          <a:xfrm rot="16200000">
            <a:off x="1709681" y="5899483"/>
            <a:ext cx="455783" cy="234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חץ: ימינה 30">
            <a:extLst>
              <a:ext uri="{FF2B5EF4-FFF2-40B4-BE49-F238E27FC236}">
                <a16:creationId xmlns:a16="http://schemas.microsoft.com/office/drawing/2014/main" id="{8E03062B-11FF-4B16-9208-E94D555D9BA8}"/>
              </a:ext>
            </a:extLst>
          </p:cNvPr>
          <p:cNvSpPr/>
          <p:nvPr/>
        </p:nvSpPr>
        <p:spPr>
          <a:xfrm rot="16200000">
            <a:off x="7007048" y="5878171"/>
            <a:ext cx="455783" cy="23402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5CF9D-8CA2-4A96-B08A-8E7C4D900EE2}"/>
              </a:ext>
            </a:extLst>
          </p:cNvPr>
          <p:cNvSpPr txBox="1"/>
          <p:nvPr/>
        </p:nvSpPr>
        <p:spPr>
          <a:xfrm>
            <a:off x="1607400" y="6263869"/>
            <a:ext cx="66034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>
                <a:solidFill>
                  <a:srgbClr val="0070C0"/>
                </a:solidFill>
              </a:rPr>
              <a:t>left</a:t>
            </a:r>
            <a:endParaRPr lang="he-IL" sz="2400" b="1" dirty="0">
              <a:solidFill>
                <a:srgbClr val="0070C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A4D781-DCCB-4CDE-B4C8-ABE3B9222B1D}"/>
              </a:ext>
            </a:extLst>
          </p:cNvPr>
          <p:cNvSpPr txBox="1"/>
          <p:nvPr/>
        </p:nvSpPr>
        <p:spPr>
          <a:xfrm>
            <a:off x="6802891" y="6266491"/>
            <a:ext cx="86409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>
                <a:solidFill>
                  <a:srgbClr val="00B050"/>
                </a:solidFill>
              </a:rPr>
              <a:t>right</a:t>
            </a:r>
            <a:endParaRPr lang="he-IL" sz="2400" b="1" dirty="0">
              <a:solidFill>
                <a:srgbClr val="00B050"/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F6F7907E-F1AD-4D52-987F-097D5BB46059}"/>
              </a:ext>
            </a:extLst>
          </p:cNvPr>
          <p:cNvSpPr/>
          <p:nvPr/>
        </p:nvSpPr>
        <p:spPr>
          <a:xfrm>
            <a:off x="269277" y="3716709"/>
            <a:ext cx="65887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                   ) </a:t>
            </a:r>
          </a:p>
          <a:p>
            <a:pPr lvl="1"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middle = (left + right) / 2;</a:t>
            </a:r>
          </a:p>
        </p:txBody>
      </p:sp>
      <p:sp>
        <p:nvSpPr>
          <p:cNvPr id="33" name="חץ: ימינה 32">
            <a:extLst>
              <a:ext uri="{FF2B5EF4-FFF2-40B4-BE49-F238E27FC236}">
                <a16:creationId xmlns:a16="http://schemas.microsoft.com/office/drawing/2014/main" id="{8F19F7EE-3A33-4732-ADD5-0A0ABE69336F}"/>
              </a:ext>
            </a:extLst>
          </p:cNvPr>
          <p:cNvSpPr/>
          <p:nvPr/>
        </p:nvSpPr>
        <p:spPr>
          <a:xfrm rot="16200000">
            <a:off x="4307426" y="5858690"/>
            <a:ext cx="455783" cy="2340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25C0CB-6077-42D5-969E-97C52EA6CC3E}"/>
              </a:ext>
            </a:extLst>
          </p:cNvPr>
          <p:cNvSpPr txBox="1"/>
          <p:nvPr/>
        </p:nvSpPr>
        <p:spPr>
          <a:xfrm>
            <a:off x="3992528" y="6223076"/>
            <a:ext cx="115894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>
                <a:solidFill>
                  <a:srgbClr val="FF0000"/>
                </a:solidFill>
              </a:rPr>
              <a:t>middle</a:t>
            </a:r>
            <a:endParaRPr lang="he-IL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88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  <p:bldP spid="27" grpId="0"/>
      <p:bldP spid="28" grpId="0"/>
      <p:bldP spid="30" grpId="0" animBg="1"/>
      <p:bldP spid="31" grpId="0" animBg="1"/>
      <p:bldP spid="6" grpId="0"/>
      <p:bldP spid="32" grpId="0"/>
      <p:bldP spid="33" grpId="0" animBg="1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17250" y="-93143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פונקציה לחיפוש בינארי – "האריה במדבר"</a:t>
            </a:r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4BDF2694-6AC9-4424-A38E-B3067A1961B3}"/>
              </a:ext>
            </a:extLst>
          </p:cNvPr>
          <p:cNvSpPr/>
          <p:nvPr/>
        </p:nvSpPr>
        <p:spPr>
          <a:xfrm>
            <a:off x="107504" y="496343"/>
            <a:ext cx="30785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binary_search</a:t>
            </a:r>
            <a:endParaRPr lang="he-IL" sz="2400" dirty="0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50DD671A-CB73-411F-B1BA-92781F6F86B5}"/>
              </a:ext>
            </a:extLst>
          </p:cNvPr>
          <p:cNvSpPr/>
          <p:nvPr/>
        </p:nvSpPr>
        <p:spPr>
          <a:xfrm>
            <a:off x="3087458" y="496343"/>
            <a:ext cx="50938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he-IL" sz="2400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0D256D2A-1A4D-48F5-94ED-4D624DDE5EFC}"/>
              </a:ext>
            </a:extLst>
          </p:cNvPr>
          <p:cNvSpPr/>
          <p:nvPr/>
        </p:nvSpPr>
        <p:spPr>
          <a:xfrm>
            <a:off x="107504" y="963461"/>
            <a:ext cx="62469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left, right, middle;</a:t>
            </a: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left = 0; </a:t>
            </a: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right =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- 1;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9D266E-DBD8-469A-9172-5A28DCFED2C5}"/>
              </a:ext>
            </a:extLst>
          </p:cNvPr>
          <p:cNvSpPr txBox="1"/>
          <p:nvPr/>
        </p:nvSpPr>
        <p:spPr>
          <a:xfrm>
            <a:off x="1607400" y="5517452"/>
            <a:ext cx="5929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  0       1       2        3       4       5        6       7        8</a:t>
            </a:r>
            <a:endParaRPr lang="he-IL" sz="2400" dirty="0"/>
          </a:p>
        </p:txBody>
      </p:sp>
      <p:graphicFrame>
        <p:nvGraphicFramePr>
          <p:cNvPr id="29" name="טבלה 28">
            <a:extLst>
              <a:ext uri="{FF2B5EF4-FFF2-40B4-BE49-F238E27FC236}">
                <a16:creationId xmlns:a16="http://schemas.microsoft.com/office/drawing/2014/main" id="{6FFE00AD-9BBC-4B79-9941-7E8C610AB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758611"/>
              </p:ext>
            </p:extLst>
          </p:nvPr>
        </p:nvGraphicFramePr>
        <p:xfrm>
          <a:off x="1571439" y="5082983"/>
          <a:ext cx="5929200" cy="518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58800">
                  <a:extLst>
                    <a:ext uri="{9D8B030D-6E8A-4147-A177-3AD203B41FA5}">
                      <a16:colId xmlns:a16="http://schemas.microsoft.com/office/drawing/2014/main" val="1167290725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1737512804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4130717789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1367083194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2755926735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3469449352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2397473875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4154837314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745655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74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68186"/>
                  </a:ext>
                </a:extLst>
              </a:tr>
            </a:tbl>
          </a:graphicData>
        </a:graphic>
      </p:graphicFrame>
      <p:sp>
        <p:nvSpPr>
          <p:cNvPr id="30" name="חץ: ימינה 29">
            <a:extLst>
              <a:ext uri="{FF2B5EF4-FFF2-40B4-BE49-F238E27FC236}">
                <a16:creationId xmlns:a16="http://schemas.microsoft.com/office/drawing/2014/main" id="{C99B9CB3-DF72-4350-850E-210A86050C3E}"/>
              </a:ext>
            </a:extLst>
          </p:cNvPr>
          <p:cNvSpPr/>
          <p:nvPr/>
        </p:nvSpPr>
        <p:spPr>
          <a:xfrm rot="16200000">
            <a:off x="1673720" y="6043720"/>
            <a:ext cx="455783" cy="234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חץ: ימינה 30">
            <a:extLst>
              <a:ext uri="{FF2B5EF4-FFF2-40B4-BE49-F238E27FC236}">
                <a16:creationId xmlns:a16="http://schemas.microsoft.com/office/drawing/2014/main" id="{8E03062B-11FF-4B16-9208-E94D555D9BA8}"/>
              </a:ext>
            </a:extLst>
          </p:cNvPr>
          <p:cNvSpPr/>
          <p:nvPr/>
        </p:nvSpPr>
        <p:spPr>
          <a:xfrm rot="16200000">
            <a:off x="6971087" y="6022408"/>
            <a:ext cx="455783" cy="23402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5CF9D-8CA2-4A96-B08A-8E7C4D900EE2}"/>
              </a:ext>
            </a:extLst>
          </p:cNvPr>
          <p:cNvSpPr txBox="1"/>
          <p:nvPr/>
        </p:nvSpPr>
        <p:spPr>
          <a:xfrm>
            <a:off x="1571439" y="6408106"/>
            <a:ext cx="66034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>
                <a:solidFill>
                  <a:srgbClr val="0070C0"/>
                </a:solidFill>
              </a:rPr>
              <a:t>left</a:t>
            </a:r>
            <a:endParaRPr lang="he-IL" sz="2400" b="1" dirty="0">
              <a:solidFill>
                <a:srgbClr val="0070C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A4D781-DCCB-4CDE-B4C8-ABE3B9222B1D}"/>
              </a:ext>
            </a:extLst>
          </p:cNvPr>
          <p:cNvSpPr txBox="1"/>
          <p:nvPr/>
        </p:nvSpPr>
        <p:spPr>
          <a:xfrm>
            <a:off x="6766930" y="6410728"/>
            <a:ext cx="86409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>
                <a:solidFill>
                  <a:srgbClr val="00B050"/>
                </a:solidFill>
              </a:rPr>
              <a:t>right</a:t>
            </a:r>
            <a:endParaRPr lang="he-IL" sz="2400" b="1" dirty="0">
              <a:solidFill>
                <a:srgbClr val="00B050"/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F6F7907E-F1AD-4D52-987F-097D5BB46059}"/>
              </a:ext>
            </a:extLst>
          </p:cNvPr>
          <p:cNvSpPr/>
          <p:nvPr/>
        </p:nvSpPr>
        <p:spPr>
          <a:xfrm>
            <a:off x="107504" y="2348880"/>
            <a:ext cx="65887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                   ) </a:t>
            </a:r>
          </a:p>
          <a:p>
            <a:pPr lvl="1"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middle = (left + right) / 2;</a:t>
            </a:r>
          </a:p>
          <a:p>
            <a:pPr lvl="2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[middle])</a:t>
            </a:r>
          </a:p>
          <a:p>
            <a:pPr lvl="3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middle;</a:t>
            </a:r>
          </a:p>
          <a:p>
            <a:pPr lvl="2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[middle])</a:t>
            </a:r>
          </a:p>
        </p:txBody>
      </p:sp>
      <p:sp>
        <p:nvSpPr>
          <p:cNvPr id="33" name="חץ: ימינה 32">
            <a:extLst>
              <a:ext uri="{FF2B5EF4-FFF2-40B4-BE49-F238E27FC236}">
                <a16:creationId xmlns:a16="http://schemas.microsoft.com/office/drawing/2014/main" id="{8F19F7EE-3A33-4732-ADD5-0A0ABE69336F}"/>
              </a:ext>
            </a:extLst>
          </p:cNvPr>
          <p:cNvSpPr/>
          <p:nvPr/>
        </p:nvSpPr>
        <p:spPr>
          <a:xfrm rot="16200000">
            <a:off x="4271465" y="6002927"/>
            <a:ext cx="455783" cy="2340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25C0CB-6077-42D5-969E-97C52EA6CC3E}"/>
              </a:ext>
            </a:extLst>
          </p:cNvPr>
          <p:cNvSpPr txBox="1"/>
          <p:nvPr/>
        </p:nvSpPr>
        <p:spPr>
          <a:xfrm>
            <a:off x="3974591" y="6397092"/>
            <a:ext cx="112289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>
                <a:solidFill>
                  <a:srgbClr val="FF0000"/>
                </a:solidFill>
              </a:rPr>
              <a:t>middle</a:t>
            </a:r>
            <a:endParaRPr lang="he-IL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65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  <p:bldP spid="27" grpId="0"/>
      <p:bldP spid="5" grpId="0"/>
      <p:bldP spid="28" grpId="0"/>
      <p:bldP spid="30" grpId="0" animBg="1"/>
      <p:bldP spid="31" grpId="0" animBg="1"/>
      <p:bldP spid="6" grpId="0"/>
      <p:bldP spid="32" grpId="0"/>
      <p:bldP spid="8" grpId="0"/>
      <p:bldP spid="33" grpId="0" animBg="1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17250" y="-93143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פונקציה לחיפוש בינארי – "האריה במדבר"</a:t>
            </a:r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4BDF2694-6AC9-4424-A38E-B3067A1961B3}"/>
              </a:ext>
            </a:extLst>
          </p:cNvPr>
          <p:cNvSpPr/>
          <p:nvPr/>
        </p:nvSpPr>
        <p:spPr>
          <a:xfrm>
            <a:off x="107504" y="496343"/>
            <a:ext cx="30785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binary_search</a:t>
            </a:r>
            <a:endParaRPr lang="he-IL" sz="2400" dirty="0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50DD671A-CB73-411F-B1BA-92781F6F86B5}"/>
              </a:ext>
            </a:extLst>
          </p:cNvPr>
          <p:cNvSpPr/>
          <p:nvPr/>
        </p:nvSpPr>
        <p:spPr>
          <a:xfrm>
            <a:off x="3087458" y="496343"/>
            <a:ext cx="50938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he-IL" sz="2400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0D256D2A-1A4D-48F5-94ED-4D624DDE5EFC}"/>
              </a:ext>
            </a:extLst>
          </p:cNvPr>
          <p:cNvSpPr/>
          <p:nvPr/>
        </p:nvSpPr>
        <p:spPr>
          <a:xfrm>
            <a:off x="107504" y="963461"/>
            <a:ext cx="62469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left, right, middle;</a:t>
            </a: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left = 0; </a:t>
            </a: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right =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- 1;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9D266E-DBD8-469A-9172-5A28DCFED2C5}"/>
              </a:ext>
            </a:extLst>
          </p:cNvPr>
          <p:cNvSpPr txBox="1"/>
          <p:nvPr/>
        </p:nvSpPr>
        <p:spPr>
          <a:xfrm>
            <a:off x="1607400" y="5517452"/>
            <a:ext cx="5929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  0       1       2        3       4       5        6       7        8</a:t>
            </a:r>
            <a:endParaRPr lang="he-IL" sz="2400" dirty="0"/>
          </a:p>
        </p:txBody>
      </p:sp>
      <p:graphicFrame>
        <p:nvGraphicFramePr>
          <p:cNvPr id="29" name="טבלה 28">
            <a:extLst>
              <a:ext uri="{FF2B5EF4-FFF2-40B4-BE49-F238E27FC236}">
                <a16:creationId xmlns:a16="http://schemas.microsoft.com/office/drawing/2014/main" id="{6FFE00AD-9BBC-4B79-9941-7E8C610ABC50}"/>
              </a:ext>
            </a:extLst>
          </p:cNvPr>
          <p:cNvGraphicFramePr>
            <a:graphicFrameLocks noGrp="1"/>
          </p:cNvGraphicFramePr>
          <p:nvPr/>
        </p:nvGraphicFramePr>
        <p:xfrm>
          <a:off x="1571439" y="5082983"/>
          <a:ext cx="5929200" cy="518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58800">
                  <a:extLst>
                    <a:ext uri="{9D8B030D-6E8A-4147-A177-3AD203B41FA5}">
                      <a16:colId xmlns:a16="http://schemas.microsoft.com/office/drawing/2014/main" val="1167290725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1737512804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4130717789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1367083194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2755926735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3469449352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2397473875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4154837314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745655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74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68186"/>
                  </a:ext>
                </a:extLst>
              </a:tr>
            </a:tbl>
          </a:graphicData>
        </a:graphic>
      </p:graphicFrame>
      <p:sp>
        <p:nvSpPr>
          <p:cNvPr id="30" name="חץ: ימינה 29">
            <a:extLst>
              <a:ext uri="{FF2B5EF4-FFF2-40B4-BE49-F238E27FC236}">
                <a16:creationId xmlns:a16="http://schemas.microsoft.com/office/drawing/2014/main" id="{C99B9CB3-DF72-4350-850E-210A86050C3E}"/>
              </a:ext>
            </a:extLst>
          </p:cNvPr>
          <p:cNvSpPr/>
          <p:nvPr/>
        </p:nvSpPr>
        <p:spPr>
          <a:xfrm rot="16200000">
            <a:off x="1673720" y="6043720"/>
            <a:ext cx="455783" cy="234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חץ: ימינה 30">
            <a:extLst>
              <a:ext uri="{FF2B5EF4-FFF2-40B4-BE49-F238E27FC236}">
                <a16:creationId xmlns:a16="http://schemas.microsoft.com/office/drawing/2014/main" id="{8E03062B-11FF-4B16-9208-E94D555D9BA8}"/>
              </a:ext>
            </a:extLst>
          </p:cNvPr>
          <p:cNvSpPr/>
          <p:nvPr/>
        </p:nvSpPr>
        <p:spPr>
          <a:xfrm rot="16200000">
            <a:off x="3611121" y="6002926"/>
            <a:ext cx="455783" cy="23402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5CF9D-8CA2-4A96-B08A-8E7C4D900EE2}"/>
              </a:ext>
            </a:extLst>
          </p:cNvPr>
          <p:cNvSpPr txBox="1"/>
          <p:nvPr/>
        </p:nvSpPr>
        <p:spPr>
          <a:xfrm>
            <a:off x="1571439" y="6408106"/>
            <a:ext cx="66034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>
                <a:solidFill>
                  <a:srgbClr val="0070C0"/>
                </a:solidFill>
              </a:rPr>
              <a:t>left</a:t>
            </a:r>
            <a:endParaRPr lang="he-IL" sz="2400" b="1" dirty="0">
              <a:solidFill>
                <a:srgbClr val="0070C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A4D781-DCCB-4CDE-B4C8-ABE3B9222B1D}"/>
              </a:ext>
            </a:extLst>
          </p:cNvPr>
          <p:cNvSpPr txBox="1"/>
          <p:nvPr/>
        </p:nvSpPr>
        <p:spPr>
          <a:xfrm>
            <a:off x="3289951" y="6388625"/>
            <a:ext cx="86409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>
                <a:solidFill>
                  <a:srgbClr val="00B050"/>
                </a:solidFill>
              </a:rPr>
              <a:t>right</a:t>
            </a:r>
            <a:endParaRPr lang="he-IL" sz="2400" b="1" dirty="0">
              <a:solidFill>
                <a:srgbClr val="00B050"/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F6F7907E-F1AD-4D52-987F-097D5BB46059}"/>
              </a:ext>
            </a:extLst>
          </p:cNvPr>
          <p:cNvSpPr/>
          <p:nvPr/>
        </p:nvSpPr>
        <p:spPr>
          <a:xfrm>
            <a:off x="107504" y="2348880"/>
            <a:ext cx="65887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                   ) </a:t>
            </a:r>
          </a:p>
          <a:p>
            <a:pPr lvl="1"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middle = (left + right) / 2;</a:t>
            </a:r>
          </a:p>
          <a:p>
            <a:pPr lvl="2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[middle])</a:t>
            </a:r>
          </a:p>
          <a:p>
            <a:pPr lvl="3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middle;</a:t>
            </a:r>
          </a:p>
          <a:p>
            <a:pPr lvl="2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[middle])</a:t>
            </a:r>
          </a:p>
          <a:p>
            <a:pPr lvl="3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right = middle - 1;</a:t>
            </a:r>
          </a:p>
        </p:txBody>
      </p:sp>
      <p:sp>
        <p:nvSpPr>
          <p:cNvPr id="33" name="חץ: ימינה 32">
            <a:extLst>
              <a:ext uri="{FF2B5EF4-FFF2-40B4-BE49-F238E27FC236}">
                <a16:creationId xmlns:a16="http://schemas.microsoft.com/office/drawing/2014/main" id="{8F19F7EE-3A33-4732-ADD5-0A0ABE69336F}"/>
              </a:ext>
            </a:extLst>
          </p:cNvPr>
          <p:cNvSpPr/>
          <p:nvPr/>
        </p:nvSpPr>
        <p:spPr>
          <a:xfrm rot="16200000">
            <a:off x="4271465" y="6002927"/>
            <a:ext cx="455783" cy="2340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25C0CB-6077-42D5-969E-97C52EA6CC3E}"/>
              </a:ext>
            </a:extLst>
          </p:cNvPr>
          <p:cNvSpPr txBox="1"/>
          <p:nvPr/>
        </p:nvSpPr>
        <p:spPr>
          <a:xfrm>
            <a:off x="3916221" y="6388625"/>
            <a:ext cx="127705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>
                <a:solidFill>
                  <a:srgbClr val="FF0000"/>
                </a:solidFill>
              </a:rPr>
              <a:t>middle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15" name="תרשים זרימה: צומת מסכם 14">
            <a:extLst>
              <a:ext uri="{FF2B5EF4-FFF2-40B4-BE49-F238E27FC236}">
                <a16:creationId xmlns:a16="http://schemas.microsoft.com/office/drawing/2014/main" id="{696E1C23-0B6B-49CE-8417-72D379E93A57}"/>
              </a:ext>
            </a:extLst>
          </p:cNvPr>
          <p:cNvSpPr/>
          <p:nvPr/>
        </p:nvSpPr>
        <p:spPr>
          <a:xfrm>
            <a:off x="4382342" y="5113400"/>
            <a:ext cx="3069977" cy="461665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265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  <p:bldP spid="27" grpId="0"/>
      <p:bldP spid="5" grpId="0"/>
      <p:bldP spid="28" grpId="0"/>
      <p:bldP spid="30" grpId="0" animBg="1"/>
      <p:bldP spid="31" grpId="0" animBg="1"/>
      <p:bldP spid="6" grpId="0"/>
      <p:bldP spid="32" grpId="0"/>
      <p:bldP spid="8" grpId="0"/>
      <p:bldP spid="33" grpId="0" animBg="1"/>
      <p:bldP spid="34" grpId="0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מלבן 23">
            <a:extLst>
              <a:ext uri="{FF2B5EF4-FFF2-40B4-BE49-F238E27FC236}">
                <a16:creationId xmlns:a16="http://schemas.microsoft.com/office/drawing/2014/main" id="{4BDF2694-6AC9-4424-A38E-B3067A1961B3}"/>
              </a:ext>
            </a:extLst>
          </p:cNvPr>
          <p:cNvSpPr/>
          <p:nvPr/>
        </p:nvSpPr>
        <p:spPr>
          <a:xfrm>
            <a:off x="107504" y="67607"/>
            <a:ext cx="30785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binary_search</a:t>
            </a:r>
            <a:endParaRPr lang="he-IL" sz="2400" dirty="0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50DD671A-CB73-411F-B1BA-92781F6F86B5}"/>
              </a:ext>
            </a:extLst>
          </p:cNvPr>
          <p:cNvSpPr/>
          <p:nvPr/>
        </p:nvSpPr>
        <p:spPr>
          <a:xfrm>
            <a:off x="3059832" y="47973"/>
            <a:ext cx="50938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he-IL" sz="2400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0D256D2A-1A4D-48F5-94ED-4D624DDE5EFC}"/>
              </a:ext>
            </a:extLst>
          </p:cNvPr>
          <p:cNvSpPr/>
          <p:nvPr/>
        </p:nvSpPr>
        <p:spPr>
          <a:xfrm>
            <a:off x="107504" y="324262"/>
            <a:ext cx="62469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left, right, middle;</a:t>
            </a: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left = 0; </a:t>
            </a: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right =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- 1;</a:t>
            </a: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                   ) </a:t>
            </a:r>
          </a:p>
          <a:p>
            <a:pPr lvl="1"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middle = (left + right) / 2;</a:t>
            </a:r>
          </a:p>
          <a:p>
            <a:pPr lvl="2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[middle])</a:t>
            </a:r>
          </a:p>
          <a:p>
            <a:pPr lvl="3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middle;</a:t>
            </a:r>
          </a:p>
          <a:p>
            <a:pPr lvl="2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[middle])</a:t>
            </a:r>
          </a:p>
          <a:p>
            <a:pPr lvl="3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right = middle - 1;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1DBE8C64-9046-41F7-823C-2D07EE2C3428}"/>
              </a:ext>
            </a:extLst>
          </p:cNvPr>
          <p:cNvSpPr/>
          <p:nvPr/>
        </p:nvSpPr>
        <p:spPr>
          <a:xfrm>
            <a:off x="107504" y="4304055"/>
            <a:ext cx="55988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left = middle + 1;</a:t>
            </a:r>
          </a:p>
          <a:p>
            <a:pPr lvl="1"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CAA4B9-3C9D-45BA-B656-49C3DDC763C9}"/>
              </a:ext>
            </a:extLst>
          </p:cNvPr>
          <p:cNvSpPr txBox="1"/>
          <p:nvPr/>
        </p:nvSpPr>
        <p:spPr>
          <a:xfrm>
            <a:off x="1727641" y="5611876"/>
            <a:ext cx="5929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  0       1       2        3       4       5        6       7        8</a:t>
            </a:r>
            <a:endParaRPr lang="he-IL" sz="2400" dirty="0"/>
          </a:p>
        </p:txBody>
      </p:sp>
      <p:graphicFrame>
        <p:nvGraphicFramePr>
          <p:cNvPr id="9" name="טבלה 8">
            <a:extLst>
              <a:ext uri="{FF2B5EF4-FFF2-40B4-BE49-F238E27FC236}">
                <a16:creationId xmlns:a16="http://schemas.microsoft.com/office/drawing/2014/main" id="{9D864A7A-E032-4C5B-90C2-6E9CD0315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534363"/>
              </p:ext>
            </p:extLst>
          </p:nvPr>
        </p:nvGraphicFramePr>
        <p:xfrm>
          <a:off x="1691680" y="5177407"/>
          <a:ext cx="5929200" cy="518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58800">
                  <a:extLst>
                    <a:ext uri="{9D8B030D-6E8A-4147-A177-3AD203B41FA5}">
                      <a16:colId xmlns:a16="http://schemas.microsoft.com/office/drawing/2014/main" val="1167290725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1737512804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4130717789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1367083194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2755926735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3469449352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2397473875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4154837314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745655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74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68186"/>
                  </a:ext>
                </a:extLst>
              </a:tr>
            </a:tbl>
          </a:graphicData>
        </a:graphic>
      </p:graphicFrame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2C054AD3-E12F-429F-BA94-51668DE59FB5}"/>
              </a:ext>
            </a:extLst>
          </p:cNvPr>
          <p:cNvSpPr/>
          <p:nvPr/>
        </p:nvSpPr>
        <p:spPr>
          <a:xfrm rot="16200000">
            <a:off x="5068204" y="6093316"/>
            <a:ext cx="366462" cy="146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60805F41-C8BB-4412-A207-9CC474A29A10}"/>
              </a:ext>
            </a:extLst>
          </p:cNvPr>
          <p:cNvSpPr/>
          <p:nvPr/>
        </p:nvSpPr>
        <p:spPr>
          <a:xfrm rot="16200000">
            <a:off x="7105249" y="6080598"/>
            <a:ext cx="366462" cy="14688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43C361-FB39-482E-94E9-B8F47E756554}"/>
              </a:ext>
            </a:extLst>
          </p:cNvPr>
          <p:cNvSpPr txBox="1"/>
          <p:nvPr/>
        </p:nvSpPr>
        <p:spPr>
          <a:xfrm>
            <a:off x="4921263" y="6338036"/>
            <a:ext cx="66034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>
                <a:solidFill>
                  <a:srgbClr val="0070C0"/>
                </a:solidFill>
              </a:rPr>
              <a:t>left</a:t>
            </a:r>
            <a:endParaRPr lang="he-IL" sz="2000" b="1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E6564E-0C4B-4816-8BA2-351AD5FCBF3C}"/>
              </a:ext>
            </a:extLst>
          </p:cNvPr>
          <p:cNvSpPr txBox="1"/>
          <p:nvPr/>
        </p:nvSpPr>
        <p:spPr>
          <a:xfrm>
            <a:off x="6792745" y="6314132"/>
            <a:ext cx="86409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>
                <a:solidFill>
                  <a:srgbClr val="00B050"/>
                </a:solidFill>
              </a:rPr>
              <a:t>right</a:t>
            </a:r>
            <a:endParaRPr lang="he-IL" sz="2000" b="1" dirty="0">
              <a:solidFill>
                <a:srgbClr val="00B050"/>
              </a:solidFill>
            </a:endParaRPr>
          </a:p>
        </p:txBody>
      </p:sp>
      <p:sp>
        <p:nvSpPr>
          <p:cNvPr id="14" name="חץ: ימינה 13">
            <a:extLst>
              <a:ext uri="{FF2B5EF4-FFF2-40B4-BE49-F238E27FC236}">
                <a16:creationId xmlns:a16="http://schemas.microsoft.com/office/drawing/2014/main" id="{297772B1-C566-4287-BFA9-9B782B0D4C4A}"/>
              </a:ext>
            </a:extLst>
          </p:cNvPr>
          <p:cNvSpPr/>
          <p:nvPr/>
        </p:nvSpPr>
        <p:spPr>
          <a:xfrm rot="16200000">
            <a:off x="4435834" y="6093315"/>
            <a:ext cx="366462" cy="1468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302846-E6FA-4CBE-8D47-A3E1363F516E}"/>
              </a:ext>
            </a:extLst>
          </p:cNvPr>
          <p:cNvSpPr txBox="1"/>
          <p:nvPr/>
        </p:nvSpPr>
        <p:spPr>
          <a:xfrm>
            <a:off x="3933471" y="6326083"/>
            <a:ext cx="127705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>
                <a:solidFill>
                  <a:srgbClr val="FF0000"/>
                </a:solidFill>
              </a:rPr>
              <a:t>middle</a:t>
            </a:r>
            <a:endParaRPr lang="he-IL" sz="2000" b="1" dirty="0">
              <a:solidFill>
                <a:srgbClr val="FF0000"/>
              </a:solidFill>
            </a:endParaRPr>
          </a:p>
        </p:txBody>
      </p:sp>
      <p:sp>
        <p:nvSpPr>
          <p:cNvPr id="16" name="תרשים זרימה: צומת מסכם 15">
            <a:extLst>
              <a:ext uri="{FF2B5EF4-FFF2-40B4-BE49-F238E27FC236}">
                <a16:creationId xmlns:a16="http://schemas.microsoft.com/office/drawing/2014/main" id="{00408725-6ADA-45F5-9743-3A1A5B84D2BF}"/>
              </a:ext>
            </a:extLst>
          </p:cNvPr>
          <p:cNvSpPr/>
          <p:nvPr/>
        </p:nvSpPr>
        <p:spPr>
          <a:xfrm>
            <a:off x="1655719" y="5205654"/>
            <a:ext cx="3265544" cy="461665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בועת דיבור: מלבן עם פינות מעוגלות 18">
            <a:extLst>
              <a:ext uri="{FF2B5EF4-FFF2-40B4-BE49-F238E27FC236}">
                <a16:creationId xmlns:a16="http://schemas.microsoft.com/office/drawing/2014/main" id="{486A262F-9377-440B-9837-5C8C44F74BE2}"/>
              </a:ext>
            </a:extLst>
          </p:cNvPr>
          <p:cNvSpPr/>
          <p:nvPr/>
        </p:nvSpPr>
        <p:spPr>
          <a:xfrm>
            <a:off x="2449043" y="1860165"/>
            <a:ext cx="2088232" cy="370999"/>
          </a:xfrm>
          <a:prstGeom prst="wedgeRoundRectCallout">
            <a:avLst>
              <a:gd name="adj1" fmla="val -49464"/>
              <a:gd name="adj2" fmla="val 2220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2614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8" grpId="0"/>
      <p:bldP spid="10" grpId="0" animBg="1"/>
      <p:bldP spid="11" grpId="0" animBg="1"/>
      <p:bldP spid="12" grpId="0"/>
      <p:bldP spid="13" grpId="0"/>
      <p:bldP spid="14" grpId="0" animBg="1"/>
      <p:bldP spid="15" grpId="0"/>
      <p:bldP spid="16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17250" y="-93143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מה רושמים בתנאי של הלולאה?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FE4D1-9066-420E-9F28-2395612F496C}"/>
              </a:ext>
            </a:extLst>
          </p:cNvPr>
          <p:cNvSpPr txBox="1"/>
          <p:nvPr/>
        </p:nvSpPr>
        <p:spPr>
          <a:xfrm>
            <a:off x="467544" y="534576"/>
            <a:ext cx="8460940" cy="48090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  <a:tabLst>
                <a:tab pos="464820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נחפש את המספר </a:t>
            </a:r>
            <a:r>
              <a:rPr lang="he-IL" sz="24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7 </a:t>
            </a: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במערך הנתון.</a:t>
            </a:r>
            <a:endParaRPr lang="he-IL" sz="14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5EAACE-EC9D-4527-B198-4D36C5B123EC}"/>
              </a:ext>
            </a:extLst>
          </p:cNvPr>
          <p:cNvSpPr txBox="1"/>
          <p:nvPr/>
        </p:nvSpPr>
        <p:spPr>
          <a:xfrm>
            <a:off x="2803650" y="1559506"/>
            <a:ext cx="581882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 0       1       2        3       4       5        6       7        8</a:t>
            </a:r>
            <a:endParaRPr lang="he-IL" sz="2400" dirty="0"/>
          </a:p>
        </p:txBody>
      </p:sp>
      <p:graphicFrame>
        <p:nvGraphicFramePr>
          <p:cNvPr id="25" name="טבלה 24">
            <a:extLst>
              <a:ext uri="{FF2B5EF4-FFF2-40B4-BE49-F238E27FC236}">
                <a16:creationId xmlns:a16="http://schemas.microsoft.com/office/drawing/2014/main" id="{52446F89-8D0C-48F5-8728-3906FEC99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323785"/>
              </p:ext>
            </p:extLst>
          </p:nvPr>
        </p:nvGraphicFramePr>
        <p:xfrm>
          <a:off x="2693276" y="1125036"/>
          <a:ext cx="5929200" cy="518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58800">
                  <a:extLst>
                    <a:ext uri="{9D8B030D-6E8A-4147-A177-3AD203B41FA5}">
                      <a16:colId xmlns:a16="http://schemas.microsoft.com/office/drawing/2014/main" val="1167290725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1737512804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4130717789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1367083194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2755926735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3469449352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2397473875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4154837314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745655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74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68186"/>
                  </a:ext>
                </a:extLst>
              </a:tr>
            </a:tbl>
          </a:graphicData>
        </a:graphic>
      </p:graphicFrame>
      <p:sp>
        <p:nvSpPr>
          <p:cNvPr id="12" name="AutoShape 1">
            <a:extLst>
              <a:ext uri="{FF2B5EF4-FFF2-40B4-BE49-F238E27FC236}">
                <a16:creationId xmlns:a16="http://schemas.microsoft.com/office/drawing/2014/main" id="{A057BD4C-08DE-4D7B-9C5F-00CBA6D5C360}"/>
              </a:ext>
            </a:extLst>
          </p:cNvPr>
          <p:cNvSpPr>
            <a:spLocks/>
          </p:cNvSpPr>
          <p:nvPr/>
        </p:nvSpPr>
        <p:spPr bwMode="auto">
          <a:xfrm rot="5400000">
            <a:off x="3815295" y="683102"/>
            <a:ext cx="381000" cy="2625039"/>
          </a:xfrm>
          <a:prstGeom prst="rightBrace">
            <a:avLst>
              <a:gd name="adj1" fmla="val 96319"/>
              <a:gd name="adj2" fmla="val 50000"/>
            </a:avLst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3" name="תרשים זרימה: צומת מסכם 12">
            <a:extLst>
              <a:ext uri="{FF2B5EF4-FFF2-40B4-BE49-F238E27FC236}">
                <a16:creationId xmlns:a16="http://schemas.microsoft.com/office/drawing/2014/main" id="{73D68827-0C7E-426A-BFBB-CDF4C991D2E7}"/>
              </a:ext>
            </a:extLst>
          </p:cNvPr>
          <p:cNvSpPr/>
          <p:nvPr/>
        </p:nvSpPr>
        <p:spPr>
          <a:xfrm>
            <a:off x="5366121" y="1142999"/>
            <a:ext cx="3263554" cy="461665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A3F23F-9613-4423-B852-539D357F6D63}"/>
              </a:ext>
            </a:extLst>
          </p:cNvPr>
          <p:cNvSpPr txBox="1"/>
          <p:nvPr/>
        </p:nvSpPr>
        <p:spPr>
          <a:xfrm>
            <a:off x="4328004" y="3230241"/>
            <a:ext cx="2635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  0       1       2        3</a:t>
            </a:r>
            <a:endParaRPr lang="he-IL" sz="2400" dirty="0"/>
          </a:p>
        </p:txBody>
      </p:sp>
      <p:graphicFrame>
        <p:nvGraphicFramePr>
          <p:cNvPr id="26" name="טבלה 25">
            <a:extLst>
              <a:ext uri="{FF2B5EF4-FFF2-40B4-BE49-F238E27FC236}">
                <a16:creationId xmlns:a16="http://schemas.microsoft.com/office/drawing/2014/main" id="{58302BE6-9109-4B50-99AC-30196B839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556901"/>
              </p:ext>
            </p:extLst>
          </p:nvPr>
        </p:nvGraphicFramePr>
        <p:xfrm>
          <a:off x="4328004" y="2804780"/>
          <a:ext cx="2635200" cy="518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58800">
                  <a:extLst>
                    <a:ext uri="{9D8B030D-6E8A-4147-A177-3AD203B41FA5}">
                      <a16:colId xmlns:a16="http://schemas.microsoft.com/office/drawing/2014/main" val="3469449352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2397473875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4154837314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745655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68186"/>
                  </a:ext>
                </a:extLst>
              </a:tr>
            </a:tbl>
          </a:graphicData>
        </a:graphic>
      </p:graphicFrame>
      <p:sp>
        <p:nvSpPr>
          <p:cNvPr id="18" name="תרשים זרימה: צומת מסכם 17">
            <a:extLst>
              <a:ext uri="{FF2B5EF4-FFF2-40B4-BE49-F238E27FC236}">
                <a16:creationId xmlns:a16="http://schemas.microsoft.com/office/drawing/2014/main" id="{317471A4-A8F1-49FD-989E-D88E16CE7799}"/>
              </a:ext>
            </a:extLst>
          </p:cNvPr>
          <p:cNvSpPr/>
          <p:nvPr/>
        </p:nvSpPr>
        <p:spPr>
          <a:xfrm>
            <a:off x="4328005" y="2808291"/>
            <a:ext cx="1317600" cy="518160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חץ: ימינה 26">
            <a:extLst>
              <a:ext uri="{FF2B5EF4-FFF2-40B4-BE49-F238E27FC236}">
                <a16:creationId xmlns:a16="http://schemas.microsoft.com/office/drawing/2014/main" id="{5991FECE-ED37-4E30-9970-C1898F3E2F4C}"/>
              </a:ext>
            </a:extLst>
          </p:cNvPr>
          <p:cNvSpPr/>
          <p:nvPr/>
        </p:nvSpPr>
        <p:spPr>
          <a:xfrm rot="16200000">
            <a:off x="2873801" y="2122269"/>
            <a:ext cx="366462" cy="146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חץ: ימינה 27">
            <a:extLst>
              <a:ext uri="{FF2B5EF4-FFF2-40B4-BE49-F238E27FC236}">
                <a16:creationId xmlns:a16="http://schemas.microsoft.com/office/drawing/2014/main" id="{AD10BD23-641A-46F0-948A-E9210AE36F3A}"/>
              </a:ext>
            </a:extLst>
          </p:cNvPr>
          <p:cNvSpPr/>
          <p:nvPr/>
        </p:nvSpPr>
        <p:spPr>
          <a:xfrm rot="16200000">
            <a:off x="8100871" y="2036346"/>
            <a:ext cx="366462" cy="14688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D2A06C-0A0C-4122-8019-00D824BD6FD1}"/>
              </a:ext>
            </a:extLst>
          </p:cNvPr>
          <p:cNvSpPr txBox="1"/>
          <p:nvPr/>
        </p:nvSpPr>
        <p:spPr>
          <a:xfrm>
            <a:off x="2683451" y="2375597"/>
            <a:ext cx="66034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>
                <a:solidFill>
                  <a:srgbClr val="0070C0"/>
                </a:solidFill>
              </a:rPr>
              <a:t>left</a:t>
            </a:r>
            <a:endParaRPr lang="he-IL" sz="2000" b="1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E99AD0-BDB4-4650-B1E1-2AABCC5E0FBC}"/>
              </a:ext>
            </a:extLst>
          </p:cNvPr>
          <p:cNvSpPr txBox="1"/>
          <p:nvPr/>
        </p:nvSpPr>
        <p:spPr>
          <a:xfrm>
            <a:off x="7788367" y="2269880"/>
            <a:ext cx="86409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>
                <a:solidFill>
                  <a:srgbClr val="00B050"/>
                </a:solidFill>
              </a:rPr>
              <a:t>right</a:t>
            </a:r>
            <a:endParaRPr lang="he-IL" sz="2000" b="1" dirty="0">
              <a:solidFill>
                <a:srgbClr val="00B050"/>
              </a:solidFill>
            </a:endParaRPr>
          </a:p>
        </p:txBody>
      </p:sp>
      <p:sp>
        <p:nvSpPr>
          <p:cNvPr id="31" name="חץ: ימינה 30">
            <a:extLst>
              <a:ext uri="{FF2B5EF4-FFF2-40B4-BE49-F238E27FC236}">
                <a16:creationId xmlns:a16="http://schemas.microsoft.com/office/drawing/2014/main" id="{88A9876A-E83A-4474-8322-CEDEAE7EE843}"/>
              </a:ext>
            </a:extLst>
          </p:cNvPr>
          <p:cNvSpPr/>
          <p:nvPr/>
        </p:nvSpPr>
        <p:spPr>
          <a:xfrm rot="16200000">
            <a:off x="5448904" y="2046239"/>
            <a:ext cx="366462" cy="1468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78363F-2DE8-42DB-9027-CA3000329A55}"/>
              </a:ext>
            </a:extLst>
          </p:cNvPr>
          <p:cNvSpPr txBox="1"/>
          <p:nvPr/>
        </p:nvSpPr>
        <p:spPr>
          <a:xfrm>
            <a:off x="4946541" y="2279007"/>
            <a:ext cx="127705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>
                <a:solidFill>
                  <a:srgbClr val="FF0000"/>
                </a:solidFill>
              </a:rPr>
              <a:t>middle</a:t>
            </a:r>
            <a:endParaRPr lang="he-IL" sz="2000" b="1" dirty="0">
              <a:solidFill>
                <a:srgbClr val="FF0000"/>
              </a:solidFill>
            </a:endParaRPr>
          </a:p>
        </p:txBody>
      </p:sp>
      <p:sp>
        <p:nvSpPr>
          <p:cNvPr id="33" name="חץ: ימינה 32">
            <a:extLst>
              <a:ext uri="{FF2B5EF4-FFF2-40B4-BE49-F238E27FC236}">
                <a16:creationId xmlns:a16="http://schemas.microsoft.com/office/drawing/2014/main" id="{0403B80F-4136-403E-9F36-836E211B955A}"/>
              </a:ext>
            </a:extLst>
          </p:cNvPr>
          <p:cNvSpPr/>
          <p:nvPr/>
        </p:nvSpPr>
        <p:spPr>
          <a:xfrm rot="16200000">
            <a:off x="4399574" y="3904404"/>
            <a:ext cx="366462" cy="146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חץ: ימינה 33">
            <a:extLst>
              <a:ext uri="{FF2B5EF4-FFF2-40B4-BE49-F238E27FC236}">
                <a16:creationId xmlns:a16="http://schemas.microsoft.com/office/drawing/2014/main" id="{6936A3E4-1B78-4ADC-95F8-3008CC006E5D}"/>
              </a:ext>
            </a:extLst>
          </p:cNvPr>
          <p:cNvSpPr/>
          <p:nvPr/>
        </p:nvSpPr>
        <p:spPr>
          <a:xfrm rot="16200000">
            <a:off x="6387828" y="3885775"/>
            <a:ext cx="366462" cy="14688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A4ABFA-443F-416A-84FD-09E958D6AFFD}"/>
              </a:ext>
            </a:extLst>
          </p:cNvPr>
          <p:cNvSpPr txBox="1"/>
          <p:nvPr/>
        </p:nvSpPr>
        <p:spPr>
          <a:xfrm>
            <a:off x="4279276" y="4131906"/>
            <a:ext cx="66034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>
                <a:solidFill>
                  <a:srgbClr val="0070C0"/>
                </a:solidFill>
              </a:rPr>
              <a:t>left</a:t>
            </a:r>
            <a:endParaRPr lang="he-IL" sz="2000" b="1" dirty="0">
              <a:solidFill>
                <a:srgbClr val="0070C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34DB86-7EDC-44A2-8046-488E9943E7CB}"/>
              </a:ext>
            </a:extLst>
          </p:cNvPr>
          <p:cNvSpPr txBox="1"/>
          <p:nvPr/>
        </p:nvSpPr>
        <p:spPr>
          <a:xfrm>
            <a:off x="6075324" y="4119309"/>
            <a:ext cx="86409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>
                <a:solidFill>
                  <a:srgbClr val="00B050"/>
                </a:solidFill>
              </a:rPr>
              <a:t>right</a:t>
            </a:r>
            <a:endParaRPr lang="he-IL" sz="2000" b="1" dirty="0">
              <a:solidFill>
                <a:srgbClr val="00B050"/>
              </a:solidFill>
            </a:endParaRPr>
          </a:p>
        </p:txBody>
      </p:sp>
      <p:sp>
        <p:nvSpPr>
          <p:cNvPr id="37" name="חץ: ימינה 36">
            <a:extLst>
              <a:ext uri="{FF2B5EF4-FFF2-40B4-BE49-F238E27FC236}">
                <a16:creationId xmlns:a16="http://schemas.microsoft.com/office/drawing/2014/main" id="{C75E572A-864C-4BCF-B042-449D226F36FA}"/>
              </a:ext>
            </a:extLst>
          </p:cNvPr>
          <p:cNvSpPr/>
          <p:nvPr/>
        </p:nvSpPr>
        <p:spPr>
          <a:xfrm rot="16200000">
            <a:off x="5049411" y="3886541"/>
            <a:ext cx="366462" cy="1468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EBF1B3-89E5-4528-9013-A060633B6FE5}"/>
              </a:ext>
            </a:extLst>
          </p:cNvPr>
          <p:cNvSpPr txBox="1"/>
          <p:nvPr/>
        </p:nvSpPr>
        <p:spPr>
          <a:xfrm>
            <a:off x="4547048" y="4119309"/>
            <a:ext cx="127705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>
                <a:solidFill>
                  <a:srgbClr val="FF0000"/>
                </a:solidFill>
              </a:rPr>
              <a:t>middle</a:t>
            </a:r>
            <a:endParaRPr lang="he-IL" sz="2000" b="1" dirty="0">
              <a:solidFill>
                <a:srgbClr val="FF0000"/>
              </a:solidFill>
            </a:endParaRPr>
          </a:p>
        </p:txBody>
      </p:sp>
      <p:sp>
        <p:nvSpPr>
          <p:cNvPr id="39" name="AutoShape 1">
            <a:extLst>
              <a:ext uri="{FF2B5EF4-FFF2-40B4-BE49-F238E27FC236}">
                <a16:creationId xmlns:a16="http://schemas.microsoft.com/office/drawing/2014/main" id="{65FC8E4B-4538-4128-B1FC-2E1741F429B5}"/>
              </a:ext>
            </a:extLst>
          </p:cNvPr>
          <p:cNvSpPr>
            <a:spLocks/>
          </p:cNvSpPr>
          <p:nvPr/>
        </p:nvSpPr>
        <p:spPr bwMode="auto">
          <a:xfrm rot="5400000">
            <a:off x="6250079" y="3074049"/>
            <a:ext cx="144838" cy="1233843"/>
          </a:xfrm>
          <a:prstGeom prst="rightBrace">
            <a:avLst>
              <a:gd name="adj1" fmla="val 96319"/>
              <a:gd name="adj2" fmla="val 50000"/>
            </a:avLst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013EC8-6013-49C8-9D4E-8D5A4B30E373}"/>
              </a:ext>
            </a:extLst>
          </p:cNvPr>
          <p:cNvSpPr txBox="1"/>
          <p:nvPr/>
        </p:nvSpPr>
        <p:spPr>
          <a:xfrm>
            <a:off x="3189766" y="5435398"/>
            <a:ext cx="113525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2        3</a:t>
            </a:r>
            <a:endParaRPr lang="he-IL" sz="2400" dirty="0"/>
          </a:p>
        </p:txBody>
      </p:sp>
      <p:graphicFrame>
        <p:nvGraphicFramePr>
          <p:cNvPr id="40" name="טבלה 39">
            <a:extLst>
              <a:ext uri="{FF2B5EF4-FFF2-40B4-BE49-F238E27FC236}">
                <a16:creationId xmlns:a16="http://schemas.microsoft.com/office/drawing/2014/main" id="{E440D8BC-220B-4B5B-8499-FA4298F0D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9619"/>
              </p:ext>
            </p:extLst>
          </p:nvPr>
        </p:nvGraphicFramePr>
        <p:xfrm>
          <a:off x="3008601" y="5018759"/>
          <a:ext cx="1317600" cy="518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58800">
                  <a:extLst>
                    <a:ext uri="{9D8B030D-6E8A-4147-A177-3AD203B41FA5}">
                      <a16:colId xmlns:a16="http://schemas.microsoft.com/office/drawing/2014/main" val="3469449352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2397473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68186"/>
                  </a:ext>
                </a:extLst>
              </a:tr>
            </a:tbl>
          </a:graphicData>
        </a:graphic>
      </p:graphicFrame>
      <p:sp>
        <p:nvSpPr>
          <p:cNvPr id="41" name="תרשים זרימה: צומת מסכם 40">
            <a:extLst>
              <a:ext uri="{FF2B5EF4-FFF2-40B4-BE49-F238E27FC236}">
                <a16:creationId xmlns:a16="http://schemas.microsoft.com/office/drawing/2014/main" id="{974E4C8C-3E55-4160-9C94-D325381A5188}"/>
              </a:ext>
            </a:extLst>
          </p:cNvPr>
          <p:cNvSpPr/>
          <p:nvPr/>
        </p:nvSpPr>
        <p:spPr>
          <a:xfrm>
            <a:off x="3008601" y="5009326"/>
            <a:ext cx="611616" cy="518160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חץ: ימינה 41">
            <a:extLst>
              <a:ext uri="{FF2B5EF4-FFF2-40B4-BE49-F238E27FC236}">
                <a16:creationId xmlns:a16="http://schemas.microsoft.com/office/drawing/2014/main" id="{896DFBEB-287B-42F7-8793-F072DB2F78A9}"/>
              </a:ext>
            </a:extLst>
          </p:cNvPr>
          <p:cNvSpPr/>
          <p:nvPr/>
        </p:nvSpPr>
        <p:spPr>
          <a:xfrm rot="16200000">
            <a:off x="3163785" y="5900582"/>
            <a:ext cx="366462" cy="146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חץ: ימינה 42">
            <a:extLst>
              <a:ext uri="{FF2B5EF4-FFF2-40B4-BE49-F238E27FC236}">
                <a16:creationId xmlns:a16="http://schemas.microsoft.com/office/drawing/2014/main" id="{BD14D393-4F5A-4DF3-96A1-6A32B13BBD88}"/>
              </a:ext>
            </a:extLst>
          </p:cNvPr>
          <p:cNvSpPr/>
          <p:nvPr/>
        </p:nvSpPr>
        <p:spPr>
          <a:xfrm rot="16200000">
            <a:off x="3869876" y="5902335"/>
            <a:ext cx="366462" cy="14688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485E4F9-CA8D-485E-9814-5693B4FED6B1}"/>
              </a:ext>
            </a:extLst>
          </p:cNvPr>
          <p:cNvSpPr txBox="1"/>
          <p:nvPr/>
        </p:nvSpPr>
        <p:spPr>
          <a:xfrm>
            <a:off x="3016844" y="6145302"/>
            <a:ext cx="66034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>
                <a:solidFill>
                  <a:srgbClr val="0070C0"/>
                </a:solidFill>
              </a:rPr>
              <a:t>left</a:t>
            </a:r>
            <a:endParaRPr lang="he-IL" sz="2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9576A5-BB16-47E8-8D74-2FA90C9BA647}"/>
              </a:ext>
            </a:extLst>
          </p:cNvPr>
          <p:cNvSpPr txBox="1"/>
          <p:nvPr/>
        </p:nvSpPr>
        <p:spPr>
          <a:xfrm>
            <a:off x="3557372" y="6135869"/>
            <a:ext cx="86409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>
                <a:solidFill>
                  <a:srgbClr val="00B050"/>
                </a:solidFill>
              </a:rPr>
              <a:t>right</a:t>
            </a:r>
            <a:endParaRPr lang="he-IL" sz="2000" b="1" dirty="0">
              <a:solidFill>
                <a:srgbClr val="00B050"/>
              </a:solidFill>
            </a:endParaRPr>
          </a:p>
        </p:txBody>
      </p:sp>
      <p:sp>
        <p:nvSpPr>
          <p:cNvPr id="46" name="חץ: ימינה 45">
            <a:extLst>
              <a:ext uri="{FF2B5EF4-FFF2-40B4-BE49-F238E27FC236}">
                <a16:creationId xmlns:a16="http://schemas.microsoft.com/office/drawing/2014/main" id="{93CDD80D-335E-4C98-8E86-D945F71A7227}"/>
              </a:ext>
            </a:extLst>
          </p:cNvPr>
          <p:cNvSpPr/>
          <p:nvPr/>
        </p:nvSpPr>
        <p:spPr>
          <a:xfrm rot="16200000">
            <a:off x="2967914" y="5900306"/>
            <a:ext cx="366462" cy="1468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08CBA9A-E221-4A89-B0DF-F19F90538C54}"/>
              </a:ext>
            </a:extLst>
          </p:cNvPr>
          <p:cNvSpPr txBox="1"/>
          <p:nvPr/>
        </p:nvSpPr>
        <p:spPr>
          <a:xfrm>
            <a:off x="2143400" y="6145302"/>
            <a:ext cx="127705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>
                <a:solidFill>
                  <a:srgbClr val="FF0000"/>
                </a:solidFill>
              </a:rPr>
              <a:t>middle</a:t>
            </a:r>
            <a:endParaRPr lang="he-IL" sz="2000" b="1" dirty="0">
              <a:solidFill>
                <a:srgbClr val="FF0000"/>
              </a:solidFill>
            </a:endParaRPr>
          </a:p>
        </p:txBody>
      </p:sp>
      <p:sp>
        <p:nvSpPr>
          <p:cNvPr id="48" name="AutoShape 1">
            <a:extLst>
              <a:ext uri="{FF2B5EF4-FFF2-40B4-BE49-F238E27FC236}">
                <a16:creationId xmlns:a16="http://schemas.microsoft.com/office/drawing/2014/main" id="{C28A6E0C-1A24-428D-B601-0D1C7B527B3F}"/>
              </a:ext>
            </a:extLst>
          </p:cNvPr>
          <p:cNvSpPr>
            <a:spLocks/>
          </p:cNvSpPr>
          <p:nvPr/>
        </p:nvSpPr>
        <p:spPr bwMode="auto">
          <a:xfrm rot="5400000">
            <a:off x="3928249" y="5472249"/>
            <a:ext cx="127153" cy="648850"/>
          </a:xfrm>
          <a:prstGeom prst="rightBrace">
            <a:avLst>
              <a:gd name="adj1" fmla="val 96319"/>
              <a:gd name="adj2" fmla="val 50000"/>
            </a:avLst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247F1CF-8C97-481F-8CE7-4FEC6D3AE5F4}"/>
              </a:ext>
            </a:extLst>
          </p:cNvPr>
          <p:cNvSpPr txBox="1"/>
          <p:nvPr/>
        </p:nvSpPr>
        <p:spPr>
          <a:xfrm>
            <a:off x="6143761" y="5126463"/>
            <a:ext cx="30011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3</a:t>
            </a:r>
            <a:endParaRPr lang="he-IL" sz="2400" dirty="0"/>
          </a:p>
        </p:txBody>
      </p:sp>
      <p:graphicFrame>
        <p:nvGraphicFramePr>
          <p:cNvPr id="50" name="טבלה 49">
            <a:extLst>
              <a:ext uri="{FF2B5EF4-FFF2-40B4-BE49-F238E27FC236}">
                <a16:creationId xmlns:a16="http://schemas.microsoft.com/office/drawing/2014/main" id="{424C8725-9CA4-43E2-BABC-966E7A51C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604752"/>
              </p:ext>
            </p:extLst>
          </p:nvPr>
        </p:nvGraphicFramePr>
        <p:xfrm>
          <a:off x="5964419" y="4737031"/>
          <a:ext cx="658800" cy="518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58800">
                  <a:extLst>
                    <a:ext uri="{9D8B030D-6E8A-4147-A177-3AD203B41FA5}">
                      <a16:colId xmlns:a16="http://schemas.microsoft.com/office/drawing/2014/main" val="3469449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68186"/>
                  </a:ext>
                </a:extLst>
              </a:tr>
            </a:tbl>
          </a:graphicData>
        </a:graphic>
      </p:graphicFrame>
      <p:sp>
        <p:nvSpPr>
          <p:cNvPr id="51" name="תרשים זרימה: צומת מסכם 50">
            <a:extLst>
              <a:ext uri="{FF2B5EF4-FFF2-40B4-BE49-F238E27FC236}">
                <a16:creationId xmlns:a16="http://schemas.microsoft.com/office/drawing/2014/main" id="{C9F01DE1-6B3F-438B-BCAA-EE63CA05F152}"/>
              </a:ext>
            </a:extLst>
          </p:cNvPr>
          <p:cNvSpPr/>
          <p:nvPr/>
        </p:nvSpPr>
        <p:spPr>
          <a:xfrm>
            <a:off x="5965101" y="4743867"/>
            <a:ext cx="611616" cy="518160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חץ: ימינה 51">
            <a:extLst>
              <a:ext uri="{FF2B5EF4-FFF2-40B4-BE49-F238E27FC236}">
                <a16:creationId xmlns:a16="http://schemas.microsoft.com/office/drawing/2014/main" id="{21482793-48BD-4EF9-BFD1-4E83990A3C31}"/>
              </a:ext>
            </a:extLst>
          </p:cNvPr>
          <p:cNvSpPr/>
          <p:nvPr/>
        </p:nvSpPr>
        <p:spPr>
          <a:xfrm rot="16200000">
            <a:off x="5940549" y="5891149"/>
            <a:ext cx="366462" cy="146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חץ: ימינה 52">
            <a:extLst>
              <a:ext uri="{FF2B5EF4-FFF2-40B4-BE49-F238E27FC236}">
                <a16:creationId xmlns:a16="http://schemas.microsoft.com/office/drawing/2014/main" id="{0053E264-4A0B-421B-BCD7-AA9C9FD4F275}"/>
              </a:ext>
            </a:extLst>
          </p:cNvPr>
          <p:cNvSpPr/>
          <p:nvPr/>
        </p:nvSpPr>
        <p:spPr>
          <a:xfrm rot="16200000">
            <a:off x="6319709" y="5900305"/>
            <a:ext cx="366462" cy="14688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4BE34E-2396-49E8-97BF-ED0F2BE14271}"/>
              </a:ext>
            </a:extLst>
          </p:cNvPr>
          <p:cNvSpPr txBox="1"/>
          <p:nvPr/>
        </p:nvSpPr>
        <p:spPr>
          <a:xfrm>
            <a:off x="5793608" y="6135869"/>
            <a:ext cx="66034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>
                <a:solidFill>
                  <a:srgbClr val="0070C0"/>
                </a:solidFill>
              </a:rPr>
              <a:t>left</a:t>
            </a:r>
            <a:endParaRPr lang="he-IL" sz="2000" b="1" dirty="0">
              <a:solidFill>
                <a:srgbClr val="0070C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0637BD2-A124-44FB-9703-D13F8ECD7177}"/>
              </a:ext>
            </a:extLst>
          </p:cNvPr>
          <p:cNvSpPr txBox="1"/>
          <p:nvPr/>
        </p:nvSpPr>
        <p:spPr>
          <a:xfrm>
            <a:off x="6133934" y="6124112"/>
            <a:ext cx="86409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>
                <a:solidFill>
                  <a:srgbClr val="00B050"/>
                </a:solidFill>
              </a:rPr>
              <a:t>right</a:t>
            </a:r>
            <a:endParaRPr lang="he-IL" sz="2000" b="1" dirty="0">
              <a:solidFill>
                <a:srgbClr val="00B050"/>
              </a:solidFill>
            </a:endParaRPr>
          </a:p>
        </p:txBody>
      </p:sp>
      <p:sp>
        <p:nvSpPr>
          <p:cNvPr id="56" name="חץ: ימינה 55">
            <a:extLst>
              <a:ext uri="{FF2B5EF4-FFF2-40B4-BE49-F238E27FC236}">
                <a16:creationId xmlns:a16="http://schemas.microsoft.com/office/drawing/2014/main" id="{E3828DB3-76E2-4380-AD53-80EBD17DD4E7}"/>
              </a:ext>
            </a:extLst>
          </p:cNvPr>
          <p:cNvSpPr/>
          <p:nvPr/>
        </p:nvSpPr>
        <p:spPr>
          <a:xfrm rot="16200000">
            <a:off x="5744678" y="5890873"/>
            <a:ext cx="366462" cy="1468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AEF4DC-A61D-494E-9BA8-ED3231D72F84}"/>
              </a:ext>
            </a:extLst>
          </p:cNvPr>
          <p:cNvSpPr txBox="1"/>
          <p:nvPr/>
        </p:nvSpPr>
        <p:spPr>
          <a:xfrm>
            <a:off x="4920164" y="6135869"/>
            <a:ext cx="127705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>
                <a:solidFill>
                  <a:srgbClr val="FF0000"/>
                </a:solidFill>
              </a:rPr>
              <a:t>middle</a:t>
            </a:r>
            <a:endParaRPr lang="he-IL" sz="2000" b="1" dirty="0">
              <a:solidFill>
                <a:srgbClr val="FF0000"/>
              </a:solidFill>
            </a:endParaRPr>
          </a:p>
        </p:txBody>
      </p:sp>
      <p:sp>
        <p:nvSpPr>
          <p:cNvPr id="58" name="AutoShape 1">
            <a:extLst>
              <a:ext uri="{FF2B5EF4-FFF2-40B4-BE49-F238E27FC236}">
                <a16:creationId xmlns:a16="http://schemas.microsoft.com/office/drawing/2014/main" id="{91236019-7E03-42EC-8C7A-29789BF47E45}"/>
              </a:ext>
            </a:extLst>
          </p:cNvPr>
          <p:cNvSpPr>
            <a:spLocks/>
          </p:cNvSpPr>
          <p:nvPr/>
        </p:nvSpPr>
        <p:spPr bwMode="auto">
          <a:xfrm rot="5400000">
            <a:off x="5444844" y="5055415"/>
            <a:ext cx="127153" cy="648850"/>
          </a:xfrm>
          <a:prstGeom prst="rightBrace">
            <a:avLst>
              <a:gd name="adj1" fmla="val 96319"/>
              <a:gd name="adj2" fmla="val 50000"/>
            </a:avLst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5A9C6FD-71E7-4656-80F3-D5E98CD631F3}"/>
              </a:ext>
            </a:extLst>
          </p:cNvPr>
          <p:cNvSpPr txBox="1"/>
          <p:nvPr/>
        </p:nvSpPr>
        <p:spPr>
          <a:xfrm>
            <a:off x="8200786" y="5095727"/>
            <a:ext cx="30011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3</a:t>
            </a:r>
            <a:endParaRPr lang="he-IL" sz="2400" dirty="0"/>
          </a:p>
        </p:txBody>
      </p:sp>
      <p:graphicFrame>
        <p:nvGraphicFramePr>
          <p:cNvPr id="60" name="טבלה 59">
            <a:extLst>
              <a:ext uri="{FF2B5EF4-FFF2-40B4-BE49-F238E27FC236}">
                <a16:creationId xmlns:a16="http://schemas.microsoft.com/office/drawing/2014/main" id="{89A7E213-98D7-4CFF-808E-302FCD825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895411"/>
              </p:ext>
            </p:extLst>
          </p:nvPr>
        </p:nvGraphicFramePr>
        <p:xfrm>
          <a:off x="8021444" y="4706295"/>
          <a:ext cx="658800" cy="518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58800">
                  <a:extLst>
                    <a:ext uri="{9D8B030D-6E8A-4147-A177-3AD203B41FA5}">
                      <a16:colId xmlns:a16="http://schemas.microsoft.com/office/drawing/2014/main" val="3469449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68186"/>
                  </a:ext>
                </a:extLst>
              </a:tr>
            </a:tbl>
          </a:graphicData>
        </a:graphic>
      </p:graphicFrame>
      <p:sp>
        <p:nvSpPr>
          <p:cNvPr id="62" name="חץ: ימינה 61">
            <a:extLst>
              <a:ext uri="{FF2B5EF4-FFF2-40B4-BE49-F238E27FC236}">
                <a16:creationId xmlns:a16="http://schemas.microsoft.com/office/drawing/2014/main" id="{3782FDA1-ED39-47D3-BE47-C5B582C50212}"/>
              </a:ext>
            </a:extLst>
          </p:cNvPr>
          <p:cNvSpPr/>
          <p:nvPr/>
        </p:nvSpPr>
        <p:spPr>
          <a:xfrm rot="16200000">
            <a:off x="8338704" y="5600032"/>
            <a:ext cx="366462" cy="146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3" name="חץ: ימינה 62">
            <a:extLst>
              <a:ext uri="{FF2B5EF4-FFF2-40B4-BE49-F238E27FC236}">
                <a16:creationId xmlns:a16="http://schemas.microsoft.com/office/drawing/2014/main" id="{C26DBB51-3B70-40DC-AE64-7FEB80649397}"/>
              </a:ext>
            </a:extLst>
          </p:cNvPr>
          <p:cNvSpPr/>
          <p:nvPr/>
        </p:nvSpPr>
        <p:spPr>
          <a:xfrm rot="16200000">
            <a:off x="7399700" y="5614556"/>
            <a:ext cx="366462" cy="14688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BE67B1D-15B2-4D8D-986F-331A22190E44}"/>
              </a:ext>
            </a:extLst>
          </p:cNvPr>
          <p:cNvSpPr txBox="1"/>
          <p:nvPr/>
        </p:nvSpPr>
        <p:spPr>
          <a:xfrm>
            <a:off x="8289173" y="5861004"/>
            <a:ext cx="66034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>
                <a:solidFill>
                  <a:srgbClr val="0070C0"/>
                </a:solidFill>
              </a:rPr>
              <a:t>left</a:t>
            </a:r>
            <a:endParaRPr lang="he-IL" sz="2000" b="1" dirty="0">
              <a:solidFill>
                <a:srgbClr val="0070C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660B91-1C11-45ED-B311-96BA1D79C420}"/>
              </a:ext>
            </a:extLst>
          </p:cNvPr>
          <p:cNvSpPr txBox="1"/>
          <p:nvPr/>
        </p:nvSpPr>
        <p:spPr>
          <a:xfrm>
            <a:off x="7149309" y="5756868"/>
            <a:ext cx="86409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>
                <a:solidFill>
                  <a:srgbClr val="00B050"/>
                </a:solidFill>
              </a:rPr>
              <a:t>right</a:t>
            </a:r>
            <a:endParaRPr lang="he-IL" sz="2000" b="1" dirty="0">
              <a:solidFill>
                <a:srgbClr val="00B050"/>
              </a:solidFill>
            </a:endParaRPr>
          </a:p>
        </p:txBody>
      </p:sp>
      <p:sp>
        <p:nvSpPr>
          <p:cNvPr id="66" name="חץ: ימינה 65">
            <a:extLst>
              <a:ext uri="{FF2B5EF4-FFF2-40B4-BE49-F238E27FC236}">
                <a16:creationId xmlns:a16="http://schemas.microsoft.com/office/drawing/2014/main" id="{0226F7B0-8800-4F81-95B8-87BC4B9EFB5E}"/>
              </a:ext>
            </a:extLst>
          </p:cNvPr>
          <p:cNvSpPr/>
          <p:nvPr/>
        </p:nvSpPr>
        <p:spPr>
          <a:xfrm rot="16200000">
            <a:off x="8091039" y="5616008"/>
            <a:ext cx="366462" cy="1468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C3C72F5-4094-492E-8367-42EBD6F87596}"/>
              </a:ext>
            </a:extLst>
          </p:cNvPr>
          <p:cNvSpPr txBox="1"/>
          <p:nvPr/>
        </p:nvSpPr>
        <p:spPr>
          <a:xfrm>
            <a:off x="7509489" y="5887831"/>
            <a:ext cx="105652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>
                <a:solidFill>
                  <a:srgbClr val="FF0000"/>
                </a:solidFill>
              </a:rPr>
              <a:t>middle</a:t>
            </a:r>
            <a:endParaRPr lang="he-IL" sz="2000" b="1" dirty="0">
              <a:solidFill>
                <a:srgbClr val="FF0000"/>
              </a:solidFill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13801E17-06EB-4069-9A04-1E054ECE7369}"/>
              </a:ext>
            </a:extLst>
          </p:cNvPr>
          <p:cNvSpPr/>
          <p:nvPr/>
        </p:nvSpPr>
        <p:spPr>
          <a:xfrm>
            <a:off x="61314" y="2713850"/>
            <a:ext cx="420787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middle = (left + right) / 2;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[middle])</a:t>
            </a:r>
          </a:p>
          <a:p>
            <a:pPr lvl="1" algn="l" rt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middle;</a:t>
            </a:r>
          </a:p>
          <a:p>
            <a:pPr algn="l" rt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[middle])</a:t>
            </a:r>
          </a:p>
          <a:p>
            <a:pPr lvl="1"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right = middle - 1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99C94FC0-0CF1-4EE8-A8C0-0F74AB2AD0FD}"/>
              </a:ext>
            </a:extLst>
          </p:cNvPr>
          <p:cNvSpPr/>
          <p:nvPr/>
        </p:nvSpPr>
        <p:spPr>
          <a:xfrm>
            <a:off x="50340" y="4261684"/>
            <a:ext cx="32170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left = middle + 1;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A3EADF1A-0030-4663-90A2-EE8C91E6E767}"/>
              </a:ext>
            </a:extLst>
          </p:cNvPr>
          <p:cNvSpPr/>
          <p:nvPr/>
        </p:nvSpPr>
        <p:spPr>
          <a:xfrm>
            <a:off x="61314" y="2687209"/>
            <a:ext cx="4164172" cy="22823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417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23" grpId="0"/>
      <p:bldP spid="12" grpId="0" animBg="1"/>
      <p:bldP spid="13" grpId="0" animBg="1"/>
      <p:bldP spid="22" grpId="0"/>
      <p:bldP spid="18" grpId="0" animBg="1"/>
      <p:bldP spid="27" grpId="0" animBg="1"/>
      <p:bldP spid="28" grpId="0" animBg="1"/>
      <p:bldP spid="29" grpId="0"/>
      <p:bldP spid="30" grpId="0"/>
      <p:bldP spid="31" grpId="0" animBg="1"/>
      <p:bldP spid="32" grpId="0"/>
      <p:bldP spid="33" grpId="0" animBg="1"/>
      <p:bldP spid="34" grpId="0" animBg="1"/>
      <p:bldP spid="35" grpId="0"/>
      <p:bldP spid="36" grpId="0"/>
      <p:bldP spid="37" grpId="0" animBg="1"/>
      <p:bldP spid="38" grpId="0"/>
      <p:bldP spid="39" grpId="0" animBg="1"/>
      <p:bldP spid="24" grpId="0"/>
      <p:bldP spid="41" grpId="0" animBg="1"/>
      <p:bldP spid="42" grpId="0" animBg="1"/>
      <p:bldP spid="43" grpId="0" animBg="1"/>
      <p:bldP spid="44" grpId="0"/>
      <p:bldP spid="45" grpId="0"/>
      <p:bldP spid="46" grpId="0" animBg="1"/>
      <p:bldP spid="47" grpId="0"/>
      <p:bldP spid="48" grpId="0" animBg="1"/>
      <p:bldP spid="49" grpId="0"/>
      <p:bldP spid="51" grpId="0" animBg="1"/>
      <p:bldP spid="52" grpId="0" animBg="1"/>
      <p:bldP spid="53" grpId="0" animBg="1"/>
      <p:bldP spid="54" grpId="0"/>
      <p:bldP spid="55" grpId="0"/>
      <p:bldP spid="56" grpId="0" animBg="1"/>
      <p:bldP spid="57" grpId="0"/>
      <p:bldP spid="58" grpId="0" animBg="1"/>
      <p:bldP spid="59" grpId="0"/>
      <p:bldP spid="62" grpId="0" animBg="1"/>
      <p:bldP spid="63" grpId="0" animBg="1"/>
      <p:bldP spid="64" grpId="0"/>
      <p:bldP spid="65" grpId="0"/>
      <p:bldP spid="66" grpId="0" animBg="1"/>
      <p:bldP spid="67" grpId="0"/>
      <p:bldP spid="3" grpId="0"/>
      <p:bldP spid="4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מלבן 23">
            <a:extLst>
              <a:ext uri="{FF2B5EF4-FFF2-40B4-BE49-F238E27FC236}">
                <a16:creationId xmlns:a16="http://schemas.microsoft.com/office/drawing/2014/main" id="{4BDF2694-6AC9-4424-A38E-B3067A1961B3}"/>
              </a:ext>
            </a:extLst>
          </p:cNvPr>
          <p:cNvSpPr/>
          <p:nvPr/>
        </p:nvSpPr>
        <p:spPr>
          <a:xfrm>
            <a:off x="107504" y="67607"/>
            <a:ext cx="30785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binary_search</a:t>
            </a:r>
            <a:endParaRPr lang="he-IL" sz="2400" dirty="0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50DD671A-CB73-411F-B1BA-92781F6F86B5}"/>
              </a:ext>
            </a:extLst>
          </p:cNvPr>
          <p:cNvSpPr/>
          <p:nvPr/>
        </p:nvSpPr>
        <p:spPr>
          <a:xfrm>
            <a:off x="3059832" y="47973"/>
            <a:ext cx="50938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he-IL" sz="2400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0D256D2A-1A4D-48F5-94ED-4D624DDE5EFC}"/>
              </a:ext>
            </a:extLst>
          </p:cNvPr>
          <p:cNvSpPr/>
          <p:nvPr/>
        </p:nvSpPr>
        <p:spPr>
          <a:xfrm>
            <a:off x="107504" y="324262"/>
            <a:ext cx="64807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left, right, middle;</a:t>
            </a: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left = 0; </a:t>
            </a: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right =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- 1;</a:t>
            </a: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     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left &lt;= right 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lvl="1"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middle = (left + right) / 2;</a:t>
            </a:r>
          </a:p>
          <a:p>
            <a:pPr lvl="2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[middle])</a:t>
            </a:r>
          </a:p>
          <a:p>
            <a:pPr lvl="3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middle;</a:t>
            </a:r>
          </a:p>
          <a:p>
            <a:pPr lvl="2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[middle])</a:t>
            </a:r>
          </a:p>
          <a:p>
            <a:pPr lvl="3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right = middle - 1;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1DBE8C64-9046-41F7-823C-2D07EE2C3428}"/>
              </a:ext>
            </a:extLst>
          </p:cNvPr>
          <p:cNvSpPr/>
          <p:nvPr/>
        </p:nvSpPr>
        <p:spPr>
          <a:xfrm>
            <a:off x="107504" y="4304055"/>
            <a:ext cx="55988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left = middle + 1;</a:t>
            </a:r>
          </a:p>
          <a:p>
            <a:pPr lvl="1"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10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185133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מיזוג שני מערכים ממוינים למערך אחד </a:t>
            </a:r>
          </a:p>
        </p:txBody>
      </p:sp>
      <p:graphicFrame>
        <p:nvGraphicFramePr>
          <p:cNvPr id="15" name="Group 82">
            <a:extLst>
              <a:ext uri="{FF2B5EF4-FFF2-40B4-BE49-F238E27FC236}">
                <a16:creationId xmlns:a16="http://schemas.microsoft.com/office/drawing/2014/main" id="{C23F33FD-07C4-4F89-BB01-824122455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625532"/>
              </p:ext>
            </p:extLst>
          </p:nvPr>
        </p:nvGraphicFramePr>
        <p:xfrm>
          <a:off x="1084263" y="4873625"/>
          <a:ext cx="6975475" cy="455613"/>
        </p:xfrm>
        <a:graphic>
          <a:graphicData uri="http://schemas.openxmlformats.org/drawingml/2006/table">
            <a:tbl>
              <a:tblPr/>
              <a:tblGrid>
                <a:gridCol w="65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5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5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59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Group 79">
            <a:extLst>
              <a:ext uri="{FF2B5EF4-FFF2-40B4-BE49-F238E27FC236}">
                <a16:creationId xmlns:a16="http://schemas.microsoft.com/office/drawing/2014/main" id="{9AC96179-7CB1-47EA-B1ED-0B1F349A1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348595"/>
              </p:ext>
            </p:extLst>
          </p:nvPr>
        </p:nvGraphicFramePr>
        <p:xfrm>
          <a:off x="2355850" y="1905000"/>
          <a:ext cx="3138488" cy="517525"/>
        </p:xfrm>
        <a:graphic>
          <a:graphicData uri="http://schemas.openxmlformats.org/drawingml/2006/table">
            <a:tbl>
              <a:tblPr/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1" i="0" u="none" strike="noStrike" cap="none" normalizeH="0" baseline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  <a:endParaRPr kumimoji="0" lang="ru-RU" sz="2000" b="1" i="0" u="none" strike="noStrike" cap="none" normalizeH="0" baseline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19</a:t>
                      </a:r>
                      <a:endParaRPr kumimoji="0" lang="ru-RU" sz="2000" b="1" i="0" u="none" strike="noStrike" cap="none" normalizeH="0" baseline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25</a:t>
                      </a:r>
                      <a:endParaRPr kumimoji="0" lang="ru-RU" sz="2000" b="1" i="0" u="none" strike="noStrike" cap="none" normalizeH="0" baseline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48</a:t>
                      </a:r>
                      <a:endParaRPr kumimoji="0" lang="ru-RU" sz="2000" b="1" i="0" u="none" strike="noStrike" cap="none" normalizeH="0" baseline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roup 81">
            <a:extLst>
              <a:ext uri="{FF2B5EF4-FFF2-40B4-BE49-F238E27FC236}">
                <a16:creationId xmlns:a16="http://schemas.microsoft.com/office/drawing/2014/main" id="{4E3846A8-90E0-4666-82DF-5E19B2094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584131"/>
              </p:ext>
            </p:extLst>
          </p:nvPr>
        </p:nvGraphicFramePr>
        <p:xfrm>
          <a:off x="2355850" y="3414713"/>
          <a:ext cx="4670425" cy="517525"/>
        </p:xfrm>
        <a:graphic>
          <a:graphicData uri="http://schemas.openxmlformats.org/drawingml/2006/table">
            <a:tbl>
              <a:tblPr/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1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  <a:endParaRPr kumimoji="0" lang="ru-RU" sz="2000" b="1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cs typeface="Arial" charset="0"/>
                        </a:rPr>
                        <a:t>22</a:t>
                      </a:r>
                      <a:endParaRPr kumimoji="0" lang="ru-RU" sz="2000" b="1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cs typeface="Arial" charset="0"/>
                        </a:rPr>
                        <a:t>37</a:t>
                      </a:r>
                      <a:endParaRPr kumimoji="0" lang="ru-RU" sz="2000" b="1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cs typeface="Arial" charset="0"/>
                        </a:rPr>
                        <a:t>45</a:t>
                      </a:r>
                      <a:endParaRPr kumimoji="0" lang="ru-RU" sz="2000" b="1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cs typeface="Arial" charset="0"/>
                        </a:rPr>
                        <a:t>56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cs typeface="Arial" charset="0"/>
                        </a:rPr>
                        <a:t>61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Line 64">
            <a:extLst>
              <a:ext uri="{FF2B5EF4-FFF2-40B4-BE49-F238E27FC236}">
                <a16:creationId xmlns:a16="http://schemas.microsoft.com/office/drawing/2014/main" id="{BB296FCE-A118-471D-BCDC-F85FA438EA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14625" y="2479675"/>
            <a:ext cx="0" cy="3587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6" name="Line 65">
            <a:extLst>
              <a:ext uri="{FF2B5EF4-FFF2-40B4-BE49-F238E27FC236}">
                <a16:creationId xmlns:a16="http://schemas.microsoft.com/office/drawing/2014/main" id="{C0726567-1A18-46DC-BAB8-1E551024A8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13038" y="3990975"/>
            <a:ext cx="1587" cy="34607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" name="Text Box 66">
            <a:extLst>
              <a:ext uri="{FF2B5EF4-FFF2-40B4-BE49-F238E27FC236}">
                <a16:creationId xmlns:a16="http://schemas.microsoft.com/office/drawing/2014/main" id="{AE2D7542-0CD0-42CD-BE02-4EAEB232C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199" y="4889501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he-IL" altLang="he-IL" sz="2000" b="1" dirty="0">
                <a:solidFill>
                  <a:srgbClr val="0070C0"/>
                </a:solidFill>
              </a:rPr>
              <a:t>14</a:t>
            </a:r>
            <a:endParaRPr lang="en-US" altLang="he-IL" sz="2000" b="1" dirty="0">
              <a:solidFill>
                <a:srgbClr val="0070C0"/>
              </a:solidFill>
            </a:endParaRPr>
          </a:p>
        </p:txBody>
      </p:sp>
      <p:sp>
        <p:nvSpPr>
          <p:cNvPr id="28" name="Text Box 67">
            <a:extLst>
              <a:ext uri="{FF2B5EF4-FFF2-40B4-BE49-F238E27FC236}">
                <a16:creationId xmlns:a16="http://schemas.microsoft.com/office/drawing/2014/main" id="{7C1D3D2A-2F35-491A-80BF-2A6BBAB30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6607" y="4889501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he-IL" altLang="he-IL" sz="2000" b="1" dirty="0">
                <a:solidFill>
                  <a:srgbClr val="C00000"/>
                </a:solidFill>
              </a:rPr>
              <a:t>16</a:t>
            </a:r>
            <a:endParaRPr lang="en-US" altLang="he-IL" sz="2000" b="1" dirty="0">
              <a:solidFill>
                <a:srgbClr val="C00000"/>
              </a:solidFill>
            </a:endParaRPr>
          </a:p>
        </p:txBody>
      </p:sp>
      <p:sp>
        <p:nvSpPr>
          <p:cNvPr id="29" name="Text Box 68">
            <a:extLst>
              <a:ext uri="{FF2B5EF4-FFF2-40B4-BE49-F238E27FC236}">
                <a16:creationId xmlns:a16="http://schemas.microsoft.com/office/drawing/2014/main" id="{DA169927-574D-4A56-8F7C-F21E7B2F7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4307" y="4889501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he-IL" altLang="he-IL" sz="2000" b="1" dirty="0">
                <a:solidFill>
                  <a:srgbClr val="C00000"/>
                </a:solidFill>
              </a:rPr>
              <a:t>19</a:t>
            </a:r>
            <a:endParaRPr lang="en-US" altLang="he-IL" sz="2000" b="1" dirty="0">
              <a:solidFill>
                <a:srgbClr val="C00000"/>
              </a:solidFill>
            </a:endParaRPr>
          </a:p>
        </p:txBody>
      </p:sp>
      <p:sp>
        <p:nvSpPr>
          <p:cNvPr id="33" name="Text Box 69">
            <a:extLst>
              <a:ext uri="{FF2B5EF4-FFF2-40B4-BE49-F238E27FC236}">
                <a16:creationId xmlns:a16="http://schemas.microsoft.com/office/drawing/2014/main" id="{547C7405-2870-4EFE-8F4F-E85FAA85A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5032" y="4889501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he-IL" altLang="he-IL" sz="2000" b="1" dirty="0">
                <a:solidFill>
                  <a:srgbClr val="0070C0"/>
                </a:solidFill>
              </a:rPr>
              <a:t>22</a:t>
            </a:r>
            <a:endParaRPr lang="en-US" altLang="he-IL" sz="2000" b="1" dirty="0">
              <a:solidFill>
                <a:srgbClr val="0070C0"/>
              </a:solidFill>
            </a:endParaRPr>
          </a:p>
        </p:txBody>
      </p:sp>
      <p:sp>
        <p:nvSpPr>
          <p:cNvPr id="34" name="Text Box 70">
            <a:extLst>
              <a:ext uri="{FF2B5EF4-FFF2-40B4-BE49-F238E27FC236}">
                <a16:creationId xmlns:a16="http://schemas.microsoft.com/office/drawing/2014/main" id="{AC303CEF-88C9-4C33-AED7-F096AE070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057" y="4889501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he-IL" altLang="he-IL" sz="2000" b="1" dirty="0">
                <a:solidFill>
                  <a:srgbClr val="C00000"/>
                </a:solidFill>
              </a:rPr>
              <a:t>25</a:t>
            </a:r>
            <a:endParaRPr lang="en-US" altLang="he-IL" sz="2000" b="1" dirty="0">
              <a:solidFill>
                <a:srgbClr val="C00000"/>
              </a:solidFill>
            </a:endParaRPr>
          </a:p>
        </p:txBody>
      </p:sp>
      <p:sp>
        <p:nvSpPr>
          <p:cNvPr id="35" name="Text Box 71">
            <a:extLst>
              <a:ext uri="{FF2B5EF4-FFF2-40B4-BE49-F238E27FC236}">
                <a16:creationId xmlns:a16="http://schemas.microsoft.com/office/drawing/2014/main" id="{A1E18D99-E72D-44A1-9759-68D55848B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782" y="4889501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he-IL" altLang="he-IL" sz="2000" b="1" dirty="0">
                <a:solidFill>
                  <a:srgbClr val="0070C0"/>
                </a:solidFill>
              </a:rPr>
              <a:t>37</a:t>
            </a:r>
            <a:endParaRPr lang="en-US" altLang="he-IL" sz="2000" b="1" dirty="0">
              <a:solidFill>
                <a:srgbClr val="0070C0"/>
              </a:solidFill>
            </a:endParaRPr>
          </a:p>
        </p:txBody>
      </p:sp>
      <p:sp>
        <p:nvSpPr>
          <p:cNvPr id="36" name="Text Box 72">
            <a:extLst>
              <a:ext uri="{FF2B5EF4-FFF2-40B4-BE49-F238E27FC236}">
                <a16:creationId xmlns:a16="http://schemas.microsoft.com/office/drawing/2014/main" id="{6D68F92B-ECCA-4BB3-86CD-E9E5BE025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3394" y="4889501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he-IL" altLang="he-IL" sz="2000" b="1" dirty="0">
                <a:solidFill>
                  <a:srgbClr val="0070C0"/>
                </a:solidFill>
              </a:rPr>
              <a:t>45</a:t>
            </a:r>
            <a:endParaRPr lang="en-US" altLang="he-IL" sz="2000" b="1" dirty="0">
              <a:solidFill>
                <a:srgbClr val="0070C0"/>
              </a:solidFill>
            </a:endParaRPr>
          </a:p>
        </p:txBody>
      </p:sp>
      <p:sp>
        <p:nvSpPr>
          <p:cNvPr id="37" name="Text Box 73">
            <a:extLst>
              <a:ext uri="{FF2B5EF4-FFF2-40B4-BE49-F238E27FC236}">
                <a16:creationId xmlns:a16="http://schemas.microsoft.com/office/drawing/2014/main" id="{ED37CCE5-15A4-4F09-88B4-BA2F3D456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2532" y="4864101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he-IL" altLang="he-IL" sz="2000" b="1" dirty="0">
                <a:solidFill>
                  <a:srgbClr val="C00000"/>
                </a:solidFill>
              </a:rPr>
              <a:t>48</a:t>
            </a:r>
            <a:endParaRPr lang="en-US" altLang="he-IL" sz="2000" b="1" dirty="0">
              <a:solidFill>
                <a:srgbClr val="C00000"/>
              </a:solidFill>
            </a:endParaRPr>
          </a:p>
        </p:txBody>
      </p:sp>
      <p:sp>
        <p:nvSpPr>
          <p:cNvPr id="39" name="Text Box 75">
            <a:extLst>
              <a:ext uri="{FF2B5EF4-FFF2-40B4-BE49-F238E27FC236}">
                <a16:creationId xmlns:a16="http://schemas.microsoft.com/office/drawing/2014/main" id="{08F91CF8-5D42-4387-92AE-860784C50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32" y="4881563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he-IL" altLang="he-IL" sz="2000" b="1">
                <a:solidFill>
                  <a:srgbClr val="0070C0"/>
                </a:solidFill>
              </a:rPr>
              <a:t>56</a:t>
            </a:r>
            <a:endParaRPr lang="en-US" altLang="he-IL" sz="2000" b="1">
              <a:solidFill>
                <a:srgbClr val="0070C0"/>
              </a:solidFill>
            </a:endParaRPr>
          </a:p>
        </p:txBody>
      </p:sp>
      <p:sp>
        <p:nvSpPr>
          <p:cNvPr id="40" name="Text Box 76">
            <a:extLst>
              <a:ext uri="{FF2B5EF4-FFF2-40B4-BE49-F238E27FC236}">
                <a16:creationId xmlns:a16="http://schemas.microsoft.com/office/drawing/2014/main" id="{8048B44B-7CCC-4A81-A7B5-90C17B4F0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0969" y="4890601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he-IL" altLang="he-IL" sz="2000" b="1" dirty="0">
                <a:solidFill>
                  <a:srgbClr val="0070C0"/>
                </a:solidFill>
              </a:rPr>
              <a:t>61</a:t>
            </a:r>
            <a:endParaRPr lang="en-US" altLang="he-IL" sz="2000" b="1" dirty="0">
              <a:solidFill>
                <a:srgbClr val="0070C0"/>
              </a:solidFill>
            </a:endParaRPr>
          </a:p>
        </p:txBody>
      </p:sp>
      <p:sp>
        <p:nvSpPr>
          <p:cNvPr id="42" name="Line 78">
            <a:extLst>
              <a:ext uri="{FF2B5EF4-FFF2-40B4-BE49-F238E27FC236}">
                <a16:creationId xmlns:a16="http://schemas.microsoft.com/office/drawing/2014/main" id="{FFB96911-FC53-4F58-AE00-F0B771A257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2330" y="5329238"/>
            <a:ext cx="0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932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7.40741E-7 L 0.06302 -7.40741E-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07882 4.07407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02 -7.40741E-7 L 0.13385 -7.40741E-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07865 -1.48148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85 -7.40741E-7 L 0.21267 -7.40741E-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65 -1.48148E-6 L 0.17327 -1.48148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67 -7.40741E-7 L 0.29149 -7.40741E-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82 4.07407E-6 L 0.17344 4.07407E-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49 -7.40741E-7 L 0.37014 -7.40741E-7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27 -1.48148E-6 L 0.2599 -1.48148E-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014 -7.40741E-7 L 0.44896 -7.40741E-7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44 4.07407E-6 L 0.26007 4.07407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896 -7.40741E-7 L 0.5276 -7.40741E-7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07 4.07407E-6 L 0.34653 4.07407E-6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76 -7.40741E-7 L 0.6184 0.00116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4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9 -1.48148E-6 L 0.34636 -1.48148E-6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84 0.00116 L 0.68854 0.00116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7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653 4.07407E-6 L 0.43316 4.07407E-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316 4.07407E-6 L 0.51979 4.07407E-6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/>
      <p:bldP spid="28" grpId="0"/>
      <p:bldP spid="29" grpId="0"/>
      <p:bldP spid="33" grpId="0"/>
      <p:bldP spid="34" grpId="0"/>
      <p:bldP spid="35" grpId="0"/>
      <p:bldP spid="36" grpId="0"/>
      <p:bldP spid="37" grpId="0"/>
      <p:bldP spid="39" grpId="0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185133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נכתוב את הפונקציה...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BD05FA3A-08D9-440B-BF73-C5391D0D07CE}"/>
              </a:ext>
            </a:extLst>
          </p:cNvPr>
          <p:cNvSpPr/>
          <p:nvPr/>
        </p:nvSpPr>
        <p:spPr>
          <a:xfrm>
            <a:off x="107504" y="836712"/>
            <a:ext cx="8928992" cy="559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altLang="he-IL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he-IL" sz="2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merge(</a:t>
            </a:r>
            <a:r>
              <a:rPr lang="en-US" altLang="he-IL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e-IL" sz="22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a[],</a:t>
            </a:r>
            <a:r>
              <a:rPr lang="en-US" altLang="he-IL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e-IL" sz="22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na,</a:t>
            </a:r>
            <a:r>
              <a:rPr lang="en-US" altLang="he-IL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e-IL" sz="22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b[],</a:t>
            </a:r>
            <a:r>
              <a:rPr lang="en-US" altLang="he-IL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e-IL" sz="22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nb,</a:t>
            </a:r>
            <a:r>
              <a:rPr lang="en-US" altLang="he-IL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e-IL" sz="2200" b="1" dirty="0">
                <a:solidFill>
                  <a:srgbClr val="8A206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c[]</a:t>
            </a:r>
            <a:r>
              <a:rPr lang="en-US" altLang="he-IL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algn="l" rtl="0">
              <a:lnSpc>
                <a:spcPct val="60000"/>
              </a:lnSpc>
              <a:spcBef>
                <a:spcPct val="50000"/>
              </a:spcBef>
            </a:pPr>
            <a:r>
              <a:rPr lang="en-US" altLang="he-IL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marL="342900" indent="-342900">
              <a:lnSpc>
                <a:spcPct val="6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he-IL" altLang="he-IL" sz="2400" dirty="0"/>
              <a:t>נחזיק אינדקס לכל מערך: </a:t>
            </a:r>
            <a:r>
              <a:rPr lang="en-US" altLang="he-IL" sz="2400" b="1" dirty="0" err="1">
                <a:latin typeface="Courier New" panose="02070309020205020404" pitchFamily="49" charset="0"/>
              </a:rPr>
              <a:t>ic</a:t>
            </a:r>
            <a:r>
              <a:rPr lang="en-US" altLang="he-IL" sz="2400" b="1" dirty="0">
                <a:latin typeface="Courier New" panose="02070309020205020404" pitchFamily="49" charset="0"/>
              </a:rPr>
              <a:t> ,</a:t>
            </a:r>
            <a:r>
              <a:rPr lang="en-US" altLang="he-IL" sz="2400" b="1" dirty="0" err="1">
                <a:latin typeface="Courier New" panose="02070309020205020404" pitchFamily="49" charset="0"/>
              </a:rPr>
              <a:t>ib</a:t>
            </a:r>
            <a:r>
              <a:rPr lang="en-US" altLang="he-IL" sz="2400" b="1" dirty="0">
                <a:latin typeface="Courier New" panose="02070309020205020404" pitchFamily="49" charset="0"/>
              </a:rPr>
              <a:t> ,</a:t>
            </a:r>
            <a:r>
              <a:rPr lang="en-US" altLang="he-IL" sz="2400" b="1" dirty="0" err="1">
                <a:latin typeface="Courier New" panose="02070309020205020404" pitchFamily="49" charset="0"/>
              </a:rPr>
              <a:t>ia</a:t>
            </a:r>
            <a:r>
              <a:rPr lang="he-IL" altLang="he-IL" sz="2400" dirty="0"/>
              <a:t> </a:t>
            </a:r>
            <a:endParaRPr lang="en-US" altLang="he-IL" sz="2400" b="1" dirty="0">
              <a:solidFill>
                <a:srgbClr val="808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l" rtl="0">
              <a:lnSpc>
                <a:spcPct val="60000"/>
              </a:lnSpc>
              <a:spcBef>
                <a:spcPct val="50000"/>
              </a:spcBef>
            </a:pPr>
            <a:r>
              <a:rPr lang="en-US" altLang="he-IL" sz="2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altLang="he-IL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e-IL" sz="2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ia</a:t>
            </a:r>
            <a:r>
              <a:rPr lang="en-US" altLang="he-IL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he-IL" sz="2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ib</a:t>
            </a:r>
            <a:r>
              <a:rPr lang="en-US" altLang="he-IL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he-IL" sz="2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ic</a:t>
            </a:r>
            <a:r>
              <a:rPr lang="en-US" altLang="he-IL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altLang="he-IL" sz="2400" b="1" dirty="0">
              <a:solidFill>
                <a:srgbClr val="808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he-IL" altLang="he-IL" sz="2400" dirty="0"/>
              <a:t>נסרוק במקביל את שני המערכים  </a:t>
            </a:r>
          </a:p>
          <a:p>
            <a:pPr lvl="1" algn="l" rtl="0">
              <a:lnSpc>
                <a:spcPct val="60000"/>
              </a:lnSpc>
              <a:spcBef>
                <a:spcPct val="50000"/>
              </a:spcBef>
            </a:pPr>
            <a:r>
              <a:rPr lang="en-US" altLang="he-IL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he-IL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he-IL" sz="23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ia</a:t>
            </a:r>
            <a:r>
              <a:rPr lang="en-US" altLang="he-IL" sz="23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altLang="he-IL" sz="23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ib</a:t>
            </a:r>
            <a:r>
              <a:rPr lang="en-US" altLang="he-IL" sz="23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altLang="he-IL" sz="23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ic</a:t>
            </a:r>
            <a:r>
              <a:rPr lang="en-US" altLang="he-IL" sz="23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</a:t>
            </a:r>
            <a:r>
              <a:rPr lang="en-US" altLang="he-IL" sz="23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3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altLang="he-IL" sz="23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US" altLang="he-IL" sz="23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3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ia</a:t>
            </a:r>
            <a:r>
              <a:rPr lang="en-US" altLang="he-IL" sz="23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3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altLang="he-IL" sz="23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3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</a:t>
            </a:r>
            <a:r>
              <a:rPr lang="en-US" altLang="he-IL" sz="23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&amp;&amp; </a:t>
            </a:r>
            <a:r>
              <a:rPr lang="en-US" altLang="he-IL" sz="23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ib</a:t>
            </a:r>
            <a:r>
              <a:rPr lang="en-US" altLang="he-IL" sz="23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3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altLang="he-IL" sz="23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3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nb</a:t>
            </a:r>
            <a:r>
              <a:rPr lang="en-US" altLang="he-IL" sz="23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US" altLang="he-IL" sz="23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3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ic</a:t>
            </a:r>
            <a:r>
              <a:rPr lang="en-US" altLang="he-IL" sz="23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++)</a:t>
            </a:r>
            <a:endParaRPr lang="en-US" altLang="he-IL" sz="2300" b="1" dirty="0">
              <a:solidFill>
                <a:srgbClr val="808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algn="l" rtl="0">
              <a:lnSpc>
                <a:spcPct val="60000"/>
              </a:lnSpc>
              <a:spcBef>
                <a:spcPct val="50000"/>
              </a:spcBef>
            </a:pPr>
            <a:r>
              <a:rPr lang="pt-BR" altLang="he-IL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pt-BR" altLang="he-IL" sz="2400" b="1" dirty="0">
              <a:solidFill>
                <a:srgbClr val="808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altLang="he-IL" sz="2400" dirty="0"/>
              <a:t>נשווה את </a:t>
            </a:r>
            <a:r>
              <a:rPr lang="en-US" altLang="he-IL" sz="2400" b="1" dirty="0">
                <a:latin typeface="Courier New" panose="02070309020205020404" pitchFamily="49" charset="0"/>
              </a:rPr>
              <a:t>a[</a:t>
            </a:r>
            <a:r>
              <a:rPr lang="en-US" altLang="he-IL" sz="2400" b="1" dirty="0" err="1">
                <a:latin typeface="Courier New" panose="02070309020205020404" pitchFamily="49" charset="0"/>
              </a:rPr>
              <a:t>ia</a:t>
            </a:r>
            <a:r>
              <a:rPr lang="en-US" altLang="he-IL" sz="2400" b="1" dirty="0">
                <a:latin typeface="Courier New" panose="02070309020205020404" pitchFamily="49" charset="0"/>
              </a:rPr>
              <a:t>]</a:t>
            </a:r>
            <a:r>
              <a:rPr lang="he-IL" altLang="he-IL" sz="2400" dirty="0"/>
              <a:t> ל- </a:t>
            </a:r>
            <a:r>
              <a:rPr lang="en-US" altLang="he-IL" sz="2400" b="1" dirty="0">
                <a:latin typeface="Courier New" panose="02070309020205020404" pitchFamily="49" charset="0"/>
              </a:rPr>
              <a:t>b[</a:t>
            </a:r>
            <a:r>
              <a:rPr lang="en-US" altLang="he-IL" sz="2400" b="1" dirty="0" err="1">
                <a:latin typeface="Courier New" panose="02070309020205020404" pitchFamily="49" charset="0"/>
              </a:rPr>
              <a:t>ib</a:t>
            </a:r>
            <a:r>
              <a:rPr lang="en-US" altLang="he-IL" sz="2400" b="1" dirty="0">
                <a:latin typeface="Courier New" panose="02070309020205020404" pitchFamily="49" charset="0"/>
              </a:rPr>
              <a:t>]</a:t>
            </a:r>
            <a:r>
              <a:rPr lang="he-IL" altLang="he-IL" sz="2400" dirty="0"/>
              <a:t> . אם הוא קטן ממנו</a:t>
            </a:r>
          </a:p>
          <a:p>
            <a:pPr lvl="2" algn="l" rtl="0"/>
            <a:r>
              <a:rPr lang="pt-BR" altLang="he-IL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he-IL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(a[ia]</a:t>
            </a:r>
            <a:r>
              <a:rPr lang="pt-BR" altLang="he-IL" sz="2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pt-BR" altLang="he-IL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pt-BR" altLang="he-IL" sz="2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pt-BR" altLang="he-IL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b[ib])</a:t>
            </a:r>
          </a:p>
          <a:p>
            <a:pPr lvl="2" algn="l" rtl="0"/>
            <a:r>
              <a:rPr lang="pt-BR" altLang="he-IL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en-US" altLang="he-I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altLang="he-IL" sz="2400" dirty="0"/>
              <a:t>נעתיק את </a:t>
            </a:r>
            <a:r>
              <a:rPr lang="en-US" altLang="he-IL" sz="2400" b="1" dirty="0">
                <a:latin typeface="Courier New" panose="02070309020205020404" pitchFamily="49" charset="0"/>
              </a:rPr>
              <a:t>a[</a:t>
            </a:r>
            <a:r>
              <a:rPr lang="en-US" altLang="he-IL" sz="2400" b="1" dirty="0" err="1">
                <a:latin typeface="Courier New" panose="02070309020205020404" pitchFamily="49" charset="0"/>
              </a:rPr>
              <a:t>ia</a:t>
            </a:r>
            <a:r>
              <a:rPr lang="en-US" altLang="he-IL" sz="2400" b="1" dirty="0">
                <a:latin typeface="Courier New" panose="02070309020205020404" pitchFamily="49" charset="0"/>
              </a:rPr>
              <a:t>]</a:t>
            </a:r>
            <a:r>
              <a:rPr lang="he-IL" altLang="he-IL" sz="2400" b="1" dirty="0">
                <a:latin typeface="Courier New" panose="02070309020205020404" pitchFamily="49" charset="0"/>
              </a:rPr>
              <a:t> </a:t>
            </a:r>
            <a:r>
              <a:rPr lang="he-IL" altLang="he-IL" sz="2400" dirty="0"/>
              <a:t>ל- </a:t>
            </a:r>
            <a:r>
              <a:rPr lang="en-US" altLang="he-IL" sz="2400" b="1" dirty="0">
                <a:latin typeface="Courier New" panose="02070309020205020404" pitchFamily="49" charset="0"/>
              </a:rPr>
              <a:t>c[</a:t>
            </a:r>
            <a:r>
              <a:rPr lang="en-US" altLang="he-IL" sz="2400" b="1" dirty="0" err="1">
                <a:latin typeface="Courier New" panose="02070309020205020404" pitchFamily="49" charset="0"/>
              </a:rPr>
              <a:t>ic</a:t>
            </a:r>
            <a:r>
              <a:rPr lang="en-US" altLang="he-IL" sz="2400" b="1" dirty="0">
                <a:latin typeface="Courier New" panose="02070309020205020404" pitchFamily="49" charset="0"/>
              </a:rPr>
              <a:t>]</a:t>
            </a:r>
            <a:r>
              <a:rPr lang="he-IL" altLang="he-IL" sz="2400" dirty="0"/>
              <a:t> ונקדם את </a:t>
            </a:r>
            <a:r>
              <a:rPr lang="he-IL" altLang="he-IL" sz="2400" dirty="0">
                <a:latin typeface="Courier New" panose="02070309020205020404" pitchFamily="49" charset="0"/>
              </a:rPr>
              <a:t> </a:t>
            </a:r>
            <a:r>
              <a:rPr lang="en-US" altLang="he-IL" sz="2400" b="1" dirty="0" err="1">
                <a:latin typeface="Courier New" panose="02070309020205020404" pitchFamily="49" charset="0"/>
              </a:rPr>
              <a:t>ia</a:t>
            </a:r>
            <a:r>
              <a:rPr lang="he-IL" altLang="he-IL" sz="2400" b="1" dirty="0">
                <a:latin typeface="Courier New" panose="02070309020205020404" pitchFamily="49" charset="0"/>
              </a:rPr>
              <a:t>.</a:t>
            </a:r>
          </a:p>
          <a:p>
            <a:pPr lvl="3" algn="l" rtl="0">
              <a:lnSpc>
                <a:spcPct val="60000"/>
              </a:lnSpc>
              <a:spcBef>
                <a:spcPct val="50000"/>
              </a:spcBef>
            </a:pPr>
            <a:r>
              <a:rPr lang="pt-BR" altLang="he-IL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c[ic]</a:t>
            </a:r>
            <a:r>
              <a:rPr lang="pt-BR" altLang="he-IL" sz="2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altLang="he-IL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pt-BR" altLang="he-IL" sz="2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altLang="he-IL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a[ia];</a:t>
            </a:r>
            <a:endParaRPr lang="pt-BR" altLang="he-IL" sz="2400" b="1" dirty="0">
              <a:solidFill>
                <a:srgbClr val="808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3" algn="l" rtl="0">
              <a:lnSpc>
                <a:spcPct val="60000"/>
              </a:lnSpc>
              <a:spcBef>
                <a:spcPct val="50000"/>
              </a:spcBef>
            </a:pPr>
            <a:r>
              <a:rPr lang="pt-BR" altLang="he-IL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ia++;</a:t>
            </a:r>
            <a:endParaRPr lang="pt-BR" altLang="he-IL" sz="2400" b="1" dirty="0">
              <a:solidFill>
                <a:srgbClr val="808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2" algn="l" rtl="0">
              <a:lnSpc>
                <a:spcPct val="60000"/>
              </a:lnSpc>
              <a:spcBef>
                <a:spcPct val="50000"/>
              </a:spcBef>
            </a:pPr>
            <a:r>
              <a:rPr lang="pt-BR" altLang="he-IL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altLang="he-IL" sz="24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01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185133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המשך הפונקציה...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BD05FA3A-08D9-440B-BF73-C5391D0D07CE}"/>
              </a:ext>
            </a:extLst>
          </p:cNvPr>
          <p:cNvSpPr/>
          <p:nvPr/>
        </p:nvSpPr>
        <p:spPr>
          <a:xfrm>
            <a:off x="107504" y="836712"/>
            <a:ext cx="8928992" cy="6074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he-IL" sz="2400" b="1" dirty="0">
                <a:solidFill>
                  <a:srgbClr val="8A206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altLang="he-IL" sz="2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merge(</a:t>
            </a:r>
            <a:r>
              <a:rPr lang="en-US" altLang="he-IL" sz="2300" b="1" dirty="0">
                <a:solidFill>
                  <a:srgbClr val="8A206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altLang="he-IL" sz="23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3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a[],</a:t>
            </a:r>
            <a:r>
              <a:rPr lang="en-US" altLang="he-IL" sz="2300" b="1" dirty="0">
                <a:solidFill>
                  <a:srgbClr val="8A206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altLang="he-IL" sz="23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3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na,</a:t>
            </a:r>
            <a:r>
              <a:rPr lang="en-US" altLang="he-IL" sz="2300" b="1" dirty="0" err="1">
                <a:solidFill>
                  <a:srgbClr val="8A206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altLang="he-IL" sz="23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3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b[],</a:t>
            </a:r>
            <a:r>
              <a:rPr lang="en-US" altLang="he-IL" sz="2300" b="1" dirty="0">
                <a:solidFill>
                  <a:srgbClr val="8A206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altLang="he-IL" sz="23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3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nb,</a:t>
            </a:r>
            <a:r>
              <a:rPr lang="en-US" altLang="he-IL" sz="2300" b="1" dirty="0" err="1">
                <a:solidFill>
                  <a:srgbClr val="8A206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altLang="he-IL" sz="2300" b="1" dirty="0">
                <a:solidFill>
                  <a:srgbClr val="8A206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3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c[]</a:t>
            </a:r>
            <a:r>
              <a:rPr lang="en-US" altLang="he-IL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algn="l" rtl="0">
              <a:lnSpc>
                <a:spcPct val="60000"/>
              </a:lnSpc>
              <a:spcBef>
                <a:spcPct val="50000"/>
              </a:spcBef>
            </a:pPr>
            <a:r>
              <a:rPr lang="en-US" altLang="he-IL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altLang="he-IL" sz="2400" b="1" dirty="0">
              <a:solidFill>
                <a:srgbClr val="808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l" rtl="0">
              <a:lnSpc>
                <a:spcPct val="60000"/>
              </a:lnSpc>
              <a:spcBef>
                <a:spcPct val="50000"/>
              </a:spcBef>
            </a:pPr>
            <a:r>
              <a:rPr lang="en-US" altLang="he-IL" sz="2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altLang="he-IL" sz="2400" b="1" dirty="0">
                <a:solidFill>
                  <a:srgbClr val="8A206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altLang="he-IL" sz="2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ia</a:t>
            </a:r>
            <a:r>
              <a:rPr lang="en-US" altLang="he-IL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he-IL" sz="2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ib</a:t>
            </a:r>
            <a:r>
              <a:rPr lang="en-US" altLang="he-IL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he-IL" sz="2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ic</a:t>
            </a:r>
            <a:r>
              <a:rPr lang="en-US" altLang="he-IL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altLang="he-IL" sz="2400" b="1" dirty="0">
              <a:solidFill>
                <a:srgbClr val="808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algn="l" rtl="0">
              <a:lnSpc>
                <a:spcPct val="60000"/>
              </a:lnSpc>
              <a:spcBef>
                <a:spcPct val="50000"/>
              </a:spcBef>
            </a:pPr>
            <a:r>
              <a:rPr lang="en-US" altLang="he-IL" sz="2400" b="1" dirty="0">
                <a:solidFill>
                  <a:srgbClr val="8A206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altLang="he-IL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he-IL" sz="23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ia</a:t>
            </a:r>
            <a:r>
              <a:rPr lang="en-US" altLang="he-IL" sz="23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altLang="he-IL" sz="23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ib</a:t>
            </a:r>
            <a:r>
              <a:rPr lang="en-US" altLang="he-IL" sz="23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altLang="he-IL" sz="23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ic</a:t>
            </a:r>
            <a:r>
              <a:rPr lang="en-US" altLang="he-IL" sz="23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</a:t>
            </a:r>
            <a:r>
              <a:rPr lang="en-US" altLang="he-IL" sz="23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3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altLang="he-IL" sz="23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US" altLang="he-IL" sz="23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3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he-IL" sz="23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ia</a:t>
            </a:r>
            <a:r>
              <a:rPr lang="en-US" altLang="he-IL" sz="23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3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altLang="he-IL" sz="23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3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</a:t>
            </a:r>
            <a:r>
              <a:rPr lang="en-US" altLang="he-IL" sz="23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&amp;&amp; (</a:t>
            </a:r>
            <a:r>
              <a:rPr lang="en-US" altLang="he-IL" sz="23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ib</a:t>
            </a:r>
            <a:r>
              <a:rPr lang="en-US" altLang="he-IL" sz="23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3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altLang="he-IL" sz="23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3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nb</a:t>
            </a:r>
            <a:r>
              <a:rPr lang="en-US" altLang="he-IL" sz="23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r>
              <a:rPr lang="en-US" altLang="he-IL" sz="23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3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ic</a:t>
            </a:r>
            <a:r>
              <a:rPr lang="en-US" altLang="he-IL" sz="23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++)</a:t>
            </a:r>
            <a:endParaRPr lang="en-US" altLang="he-IL" sz="2300" b="1" dirty="0">
              <a:solidFill>
                <a:srgbClr val="808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algn="l" rtl="0">
              <a:lnSpc>
                <a:spcPct val="60000"/>
              </a:lnSpc>
              <a:spcBef>
                <a:spcPct val="50000"/>
              </a:spcBef>
            </a:pPr>
            <a:r>
              <a:rPr lang="pt-BR" altLang="he-IL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pt-BR" altLang="he-IL" sz="2400" b="1" dirty="0">
              <a:solidFill>
                <a:srgbClr val="808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2" algn="l" rtl="0"/>
            <a:r>
              <a:rPr lang="pt-BR" altLang="he-IL" sz="2400" b="1" dirty="0">
                <a:solidFill>
                  <a:srgbClr val="8A206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pt-BR" altLang="he-IL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(a[ia]</a:t>
            </a:r>
            <a:r>
              <a:rPr lang="pt-BR" altLang="he-IL" sz="2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pt-BR" altLang="he-IL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pt-BR" altLang="he-IL" sz="2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pt-BR" altLang="he-IL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b[ib])</a:t>
            </a:r>
          </a:p>
          <a:p>
            <a:pPr lvl="2" algn="l" rtl="0"/>
            <a:r>
              <a:rPr lang="pt-BR" altLang="he-IL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he-IL" altLang="he-IL" sz="2400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lvl="3" algn="l" rtl="0"/>
            <a:r>
              <a:rPr lang="pt-BR" altLang="he-IL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c[ic]</a:t>
            </a:r>
            <a:r>
              <a:rPr lang="pt-BR" altLang="he-IL" sz="2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altLang="he-IL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pt-BR" altLang="he-IL" sz="2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altLang="he-IL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a[ia];</a:t>
            </a:r>
            <a:endParaRPr lang="pt-BR" altLang="he-IL" sz="2400" b="1" dirty="0">
              <a:solidFill>
                <a:srgbClr val="808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3" algn="l" rtl="0">
              <a:lnSpc>
                <a:spcPct val="60000"/>
              </a:lnSpc>
              <a:spcBef>
                <a:spcPct val="50000"/>
              </a:spcBef>
            </a:pPr>
            <a:r>
              <a:rPr lang="pt-BR" altLang="he-IL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ia++;</a:t>
            </a:r>
            <a:endParaRPr lang="pt-BR" altLang="he-IL" sz="2400" b="1" dirty="0">
              <a:solidFill>
                <a:srgbClr val="808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2" algn="l" rtl="0">
              <a:lnSpc>
                <a:spcPct val="60000"/>
              </a:lnSpc>
              <a:spcBef>
                <a:spcPct val="50000"/>
              </a:spcBef>
            </a:pPr>
            <a:r>
              <a:rPr lang="pt-BR" altLang="he-IL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he-IL" altLang="he-IL" sz="2400" b="1" dirty="0">
              <a:solidFill>
                <a:srgbClr val="808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6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he-IL" altLang="he-IL" sz="2400" dirty="0"/>
              <a:t>אחרת נעתיק ל- </a:t>
            </a:r>
            <a:r>
              <a:rPr lang="en-US" altLang="he-IL" sz="2400" b="1" dirty="0">
                <a:latin typeface="Courier New" panose="02070309020205020404" pitchFamily="49" charset="0"/>
              </a:rPr>
              <a:t>c[</a:t>
            </a:r>
            <a:r>
              <a:rPr lang="en-US" altLang="he-IL" sz="2400" b="1" dirty="0" err="1">
                <a:latin typeface="Courier New" panose="02070309020205020404" pitchFamily="49" charset="0"/>
              </a:rPr>
              <a:t>ic</a:t>
            </a:r>
            <a:r>
              <a:rPr lang="en-US" altLang="he-IL" sz="2400" b="1" dirty="0">
                <a:latin typeface="Courier New" panose="02070309020205020404" pitchFamily="49" charset="0"/>
              </a:rPr>
              <a:t>]</a:t>
            </a:r>
            <a:r>
              <a:rPr lang="he-IL" altLang="he-IL" sz="2400" dirty="0"/>
              <a:t> ונקדם את </a:t>
            </a:r>
            <a:r>
              <a:rPr lang="en-US" altLang="he-IL" sz="2400" b="1" dirty="0" err="1">
                <a:latin typeface="Courier New" panose="02070309020205020404" pitchFamily="49" charset="0"/>
              </a:rPr>
              <a:t>ib</a:t>
            </a:r>
            <a:r>
              <a:rPr lang="he-IL" altLang="he-IL" sz="2400" b="1" dirty="0">
                <a:latin typeface="Courier New" panose="02070309020205020404" pitchFamily="49" charset="0"/>
              </a:rPr>
              <a:t>.</a:t>
            </a:r>
          </a:p>
          <a:p>
            <a:pPr lvl="2" algn="l" rtl="0">
              <a:lnSpc>
                <a:spcPct val="60000"/>
              </a:lnSpc>
              <a:spcBef>
                <a:spcPct val="50000"/>
              </a:spcBef>
            </a:pPr>
            <a:r>
              <a:rPr lang="pt-BR" altLang="he-IL" sz="2400" b="1" dirty="0">
                <a:solidFill>
                  <a:srgbClr val="8A206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lang="pt-BR" altLang="he-IL" sz="2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altLang="he-IL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pt-BR" altLang="he-IL" sz="2400" b="1" dirty="0">
              <a:solidFill>
                <a:srgbClr val="808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3" algn="l" rtl="0">
              <a:lnSpc>
                <a:spcPct val="60000"/>
              </a:lnSpc>
              <a:spcBef>
                <a:spcPct val="50000"/>
              </a:spcBef>
            </a:pPr>
            <a:r>
              <a:rPr lang="pt-BR" altLang="he-IL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c[ic]</a:t>
            </a:r>
            <a:r>
              <a:rPr lang="pt-BR" altLang="he-IL" sz="2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altLang="he-IL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pt-BR" altLang="he-IL" sz="2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altLang="he-IL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b[ib];</a:t>
            </a:r>
            <a:endParaRPr lang="pt-BR" altLang="he-IL" sz="2400" b="1" dirty="0">
              <a:solidFill>
                <a:srgbClr val="808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3" algn="l" rtl="0">
              <a:lnSpc>
                <a:spcPct val="60000"/>
              </a:lnSpc>
              <a:spcBef>
                <a:spcPct val="50000"/>
              </a:spcBef>
            </a:pPr>
            <a:r>
              <a:rPr lang="pt-BR" altLang="he-IL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ib++;</a:t>
            </a:r>
            <a:endParaRPr lang="pt-BR" altLang="he-IL" sz="2400" b="1" dirty="0">
              <a:solidFill>
                <a:srgbClr val="808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2" algn="l" rtl="0">
              <a:lnSpc>
                <a:spcPct val="60000"/>
              </a:lnSpc>
              <a:spcBef>
                <a:spcPct val="50000"/>
              </a:spcBef>
            </a:pPr>
            <a:r>
              <a:rPr lang="pt-BR" altLang="he-IL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he-IL" altLang="he-IL" sz="24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3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BD05FA3A-08D9-440B-BF73-C5391D0D07CE}"/>
              </a:ext>
            </a:extLst>
          </p:cNvPr>
          <p:cNvSpPr/>
          <p:nvPr/>
        </p:nvSpPr>
        <p:spPr>
          <a:xfrm>
            <a:off x="107504" y="0"/>
            <a:ext cx="8928992" cy="7091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altLang="he-IL" sz="2000" b="1" dirty="0">
                <a:solidFill>
                  <a:srgbClr val="8A206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altLang="he-IL" sz="20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merge(</a:t>
            </a:r>
            <a:r>
              <a:rPr lang="en-US" altLang="he-IL" sz="2000" b="1" dirty="0">
                <a:solidFill>
                  <a:srgbClr val="8A206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altLang="he-IL" sz="20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a[],</a:t>
            </a:r>
            <a:r>
              <a:rPr lang="en-US" altLang="he-IL" sz="2000" b="1" dirty="0">
                <a:solidFill>
                  <a:srgbClr val="8A206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altLang="he-IL" sz="20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na,</a:t>
            </a:r>
            <a:r>
              <a:rPr lang="en-US" altLang="he-IL" sz="2000" b="1" dirty="0" err="1">
                <a:solidFill>
                  <a:srgbClr val="8A206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altLang="he-IL" sz="20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b[],</a:t>
            </a:r>
            <a:r>
              <a:rPr lang="en-US" altLang="he-IL" sz="2000" b="1" dirty="0">
                <a:solidFill>
                  <a:srgbClr val="8A206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altLang="he-IL" sz="20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nb,</a:t>
            </a:r>
            <a:r>
              <a:rPr lang="en-US" altLang="he-IL" sz="2000" b="1" dirty="0" err="1">
                <a:solidFill>
                  <a:srgbClr val="8A206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altLang="he-IL" sz="2000" b="1" dirty="0">
                <a:solidFill>
                  <a:srgbClr val="8A206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c[])</a:t>
            </a:r>
          </a:p>
          <a:p>
            <a:pPr algn="l" rtl="0">
              <a:lnSpc>
                <a:spcPct val="60000"/>
              </a:lnSpc>
              <a:spcBef>
                <a:spcPct val="50000"/>
              </a:spcBef>
            </a:pPr>
            <a:r>
              <a:rPr lang="en-US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altLang="he-IL" sz="2000" b="1" dirty="0">
              <a:solidFill>
                <a:srgbClr val="808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l" rtl="0">
              <a:lnSpc>
                <a:spcPct val="60000"/>
              </a:lnSpc>
              <a:spcBef>
                <a:spcPct val="50000"/>
              </a:spcBef>
            </a:pPr>
            <a:r>
              <a:rPr lang="en-US" altLang="he-IL" sz="20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altLang="he-IL" sz="2000" b="1" dirty="0">
                <a:solidFill>
                  <a:srgbClr val="8A206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altLang="he-IL" sz="20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ia</a:t>
            </a:r>
            <a:r>
              <a:rPr lang="en-US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he-IL" sz="20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ib</a:t>
            </a:r>
            <a:r>
              <a:rPr lang="en-US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he-IL" sz="20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ic</a:t>
            </a:r>
            <a:r>
              <a:rPr lang="en-US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altLang="he-IL" sz="2000" b="1" dirty="0">
              <a:solidFill>
                <a:srgbClr val="808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algn="l" rtl="0">
              <a:lnSpc>
                <a:spcPct val="60000"/>
              </a:lnSpc>
              <a:spcBef>
                <a:spcPct val="50000"/>
              </a:spcBef>
            </a:pPr>
            <a:r>
              <a:rPr lang="en-US" altLang="he-IL" sz="2000" b="1" dirty="0">
                <a:solidFill>
                  <a:srgbClr val="8A206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he-IL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ia</a:t>
            </a:r>
            <a:r>
              <a:rPr lang="en-US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altLang="he-IL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ib</a:t>
            </a:r>
            <a:r>
              <a:rPr lang="en-US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altLang="he-IL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ic</a:t>
            </a:r>
            <a:r>
              <a:rPr lang="en-US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</a:t>
            </a:r>
            <a:r>
              <a:rPr lang="en-US" altLang="he-IL" sz="20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US" altLang="he-IL" sz="20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he-IL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ia</a:t>
            </a:r>
            <a:r>
              <a:rPr lang="en-US" altLang="he-IL" sz="20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altLang="he-IL" sz="20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</a:t>
            </a:r>
            <a:r>
              <a:rPr lang="en-US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&amp;&amp; (</a:t>
            </a:r>
            <a:r>
              <a:rPr lang="en-US" altLang="he-IL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ib</a:t>
            </a:r>
            <a:r>
              <a:rPr lang="en-US" altLang="he-IL" sz="20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altLang="he-IL" sz="20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nb</a:t>
            </a:r>
            <a:r>
              <a:rPr lang="en-US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r>
              <a:rPr lang="en-US" altLang="he-IL" sz="20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ic</a:t>
            </a:r>
            <a:r>
              <a:rPr lang="en-US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++)</a:t>
            </a:r>
            <a:endParaRPr lang="en-US" altLang="he-IL" sz="2000" b="1" dirty="0">
              <a:solidFill>
                <a:srgbClr val="808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algn="l" rtl="0">
              <a:lnSpc>
                <a:spcPct val="60000"/>
              </a:lnSpc>
              <a:spcBef>
                <a:spcPct val="50000"/>
              </a:spcBef>
            </a:pPr>
            <a:r>
              <a:rPr lang="pt-BR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pt-BR" altLang="he-IL" sz="2000" b="1" dirty="0">
              <a:solidFill>
                <a:srgbClr val="808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2" algn="l" rtl="0"/>
            <a:r>
              <a:rPr lang="pt-BR" altLang="he-IL" sz="2000" b="1" dirty="0">
                <a:solidFill>
                  <a:srgbClr val="8A206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pt-BR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(a[ia]</a:t>
            </a:r>
            <a:r>
              <a:rPr lang="pt-BR" altLang="he-IL" sz="20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pt-BR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pt-BR" altLang="he-IL" sz="20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pt-BR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b[ib])</a:t>
            </a:r>
          </a:p>
          <a:p>
            <a:pPr lvl="2" algn="l" rtl="0"/>
            <a:r>
              <a:rPr lang="pt-BR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he-IL" altLang="he-IL" sz="2000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lvl="3" algn="l" rtl="0"/>
            <a:r>
              <a:rPr lang="pt-BR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c[ic]</a:t>
            </a:r>
            <a:r>
              <a:rPr lang="pt-BR" altLang="he-IL" sz="20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pt-BR" altLang="he-IL" sz="20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a[ia];</a:t>
            </a:r>
            <a:endParaRPr lang="pt-BR" altLang="he-IL" sz="2000" b="1" dirty="0">
              <a:solidFill>
                <a:srgbClr val="808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3" algn="l" rtl="0">
              <a:lnSpc>
                <a:spcPct val="60000"/>
              </a:lnSpc>
              <a:spcBef>
                <a:spcPct val="50000"/>
              </a:spcBef>
            </a:pPr>
            <a:r>
              <a:rPr lang="pt-BR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ia++;</a:t>
            </a:r>
            <a:endParaRPr lang="pt-BR" altLang="he-IL" sz="2000" b="1" dirty="0">
              <a:solidFill>
                <a:srgbClr val="808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2" algn="l" rtl="0">
              <a:lnSpc>
                <a:spcPct val="60000"/>
              </a:lnSpc>
              <a:spcBef>
                <a:spcPct val="50000"/>
              </a:spcBef>
            </a:pPr>
            <a:r>
              <a:rPr lang="pt-BR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he-IL" altLang="he-IL" sz="2000" b="1" dirty="0">
              <a:solidFill>
                <a:srgbClr val="808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2" algn="l" rtl="0">
              <a:lnSpc>
                <a:spcPct val="60000"/>
              </a:lnSpc>
              <a:spcBef>
                <a:spcPct val="50000"/>
              </a:spcBef>
            </a:pPr>
            <a:r>
              <a:rPr lang="pt-BR" altLang="he-IL" sz="2000" b="1" dirty="0">
                <a:solidFill>
                  <a:srgbClr val="8A206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lang="pt-BR" altLang="he-IL" sz="20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pt-BR" altLang="he-IL" sz="2000" b="1" dirty="0">
              <a:solidFill>
                <a:srgbClr val="808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3" algn="l" rtl="0">
              <a:lnSpc>
                <a:spcPct val="60000"/>
              </a:lnSpc>
              <a:spcBef>
                <a:spcPct val="50000"/>
              </a:spcBef>
            </a:pPr>
            <a:r>
              <a:rPr lang="pt-BR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c[ic]</a:t>
            </a:r>
            <a:r>
              <a:rPr lang="pt-BR" altLang="he-IL" sz="20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pt-BR" altLang="he-IL" sz="20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b[ib];</a:t>
            </a:r>
            <a:endParaRPr lang="pt-BR" altLang="he-IL" sz="2000" b="1" dirty="0">
              <a:solidFill>
                <a:srgbClr val="808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3" algn="l" rtl="0">
              <a:lnSpc>
                <a:spcPct val="60000"/>
              </a:lnSpc>
              <a:spcBef>
                <a:spcPct val="50000"/>
              </a:spcBef>
            </a:pPr>
            <a:r>
              <a:rPr lang="pt-BR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ib++;</a:t>
            </a:r>
            <a:endParaRPr lang="pt-BR" altLang="he-IL" sz="2000" b="1" dirty="0">
              <a:solidFill>
                <a:srgbClr val="808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2" algn="l" rtl="0">
              <a:lnSpc>
                <a:spcPct val="60000"/>
              </a:lnSpc>
              <a:spcBef>
                <a:spcPct val="50000"/>
              </a:spcBef>
            </a:pPr>
            <a:r>
              <a:rPr lang="pt-BR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altLang="he-IL" sz="2000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6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he-IL" altLang="he-IL" sz="2000" dirty="0"/>
              <a:t>כשנגיע לסוף אחד המערכים, נעתיק את שאר המערך האחר ל-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he-IL" altLang="he-I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 rtl="0">
              <a:lnSpc>
                <a:spcPct val="60000"/>
              </a:lnSpc>
              <a:spcBef>
                <a:spcPct val="50000"/>
              </a:spcBef>
            </a:pPr>
            <a:r>
              <a:rPr lang="pt-BR" altLang="he-IL" sz="2000" b="1" dirty="0">
                <a:solidFill>
                  <a:srgbClr val="8A206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pt-BR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(;ia</a:t>
            </a:r>
            <a:r>
              <a:rPr lang="pt-BR" altLang="he-IL" sz="20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pt-BR" altLang="he-IL" sz="20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na;</a:t>
            </a:r>
            <a:r>
              <a:rPr lang="pt-BR" altLang="he-IL" sz="20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ia++,</a:t>
            </a:r>
            <a:r>
              <a:rPr lang="pt-BR" altLang="he-IL" sz="20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ic++)</a:t>
            </a:r>
          </a:p>
          <a:p>
            <a:pPr lvl="2" algn="l" rtl="0">
              <a:lnSpc>
                <a:spcPct val="60000"/>
              </a:lnSpc>
              <a:spcBef>
                <a:spcPct val="50000"/>
              </a:spcBef>
            </a:pPr>
            <a:r>
              <a:rPr lang="pt-BR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c[ic]</a:t>
            </a:r>
            <a:r>
              <a:rPr lang="pt-BR" altLang="he-IL" sz="20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pt-BR" altLang="he-IL" sz="20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a[ia];</a:t>
            </a:r>
            <a:endParaRPr lang="pt-BR" altLang="he-IL" sz="2000" b="1" dirty="0">
              <a:solidFill>
                <a:srgbClr val="808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algn="l" rtl="0">
              <a:lnSpc>
                <a:spcPct val="60000"/>
              </a:lnSpc>
              <a:spcBef>
                <a:spcPct val="50000"/>
              </a:spcBef>
            </a:pPr>
            <a:r>
              <a:rPr lang="en-US" altLang="he-IL" sz="2000" b="1" dirty="0">
                <a:solidFill>
                  <a:srgbClr val="8A206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(;</a:t>
            </a:r>
            <a:r>
              <a:rPr lang="en-US" altLang="he-IL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ib</a:t>
            </a:r>
            <a:r>
              <a:rPr lang="en-US" altLang="he-IL" sz="20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altLang="he-IL" sz="20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nb</a:t>
            </a:r>
            <a:r>
              <a:rPr lang="en-US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US" altLang="he-IL" sz="20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ib</a:t>
            </a:r>
            <a:r>
              <a:rPr lang="en-US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++,</a:t>
            </a:r>
            <a:r>
              <a:rPr lang="en-US" altLang="he-IL" sz="20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ic</a:t>
            </a:r>
            <a:r>
              <a:rPr lang="en-US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++)</a:t>
            </a:r>
            <a:r>
              <a:rPr lang="en-US" altLang="he-IL" sz="20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lvl="2" algn="l" rtl="0">
              <a:lnSpc>
                <a:spcPct val="60000"/>
              </a:lnSpc>
              <a:spcBef>
                <a:spcPct val="50000"/>
              </a:spcBef>
            </a:pPr>
            <a:r>
              <a:rPr lang="en-US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c[</a:t>
            </a:r>
            <a:r>
              <a:rPr lang="en-US" altLang="he-IL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ic</a:t>
            </a:r>
            <a:r>
              <a:rPr lang="en-US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lang="en-US" altLang="he-IL" sz="20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altLang="he-IL" sz="20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b[</a:t>
            </a:r>
            <a:r>
              <a:rPr lang="en-US" altLang="he-IL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ib</a:t>
            </a:r>
            <a:r>
              <a:rPr lang="en-US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];</a:t>
            </a:r>
          </a:p>
          <a:p>
            <a:pPr algn="l" rtl="0">
              <a:lnSpc>
                <a:spcPct val="60000"/>
              </a:lnSpc>
              <a:spcBef>
                <a:spcPct val="50000"/>
              </a:spcBef>
            </a:pPr>
            <a:r>
              <a:rPr lang="en-US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algn="l" rtl="0">
              <a:lnSpc>
                <a:spcPct val="60000"/>
              </a:lnSpc>
              <a:spcBef>
                <a:spcPct val="50000"/>
              </a:spcBef>
            </a:pPr>
            <a:endParaRPr lang="he-IL" altLang="he-IL" sz="2000" b="1" dirty="0">
              <a:latin typeface="Courier New" panose="02070309020205020404" pitchFamily="49" charset="0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FB6D2AD2-2DE3-4520-A210-CFAC8A8F3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1700808"/>
            <a:ext cx="2304256" cy="2664969"/>
          </a:xfrm>
          <a:prstGeom prst="rect">
            <a:avLst/>
          </a:prstGeom>
        </p:spPr>
      </p:pic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64838613-30BB-4230-AB94-4AA7095A8851}"/>
              </a:ext>
            </a:extLst>
          </p:cNvPr>
          <p:cNvSpPr/>
          <p:nvPr/>
        </p:nvSpPr>
        <p:spPr>
          <a:xfrm>
            <a:off x="6444208" y="2636912"/>
            <a:ext cx="936104" cy="6480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40B26F-A89A-41F3-A712-4361BFB2525A}"/>
              </a:ext>
            </a:extLst>
          </p:cNvPr>
          <p:cNvSpPr txBox="1"/>
          <p:nvPr/>
        </p:nvSpPr>
        <p:spPr>
          <a:xfrm>
            <a:off x="5580112" y="1772816"/>
            <a:ext cx="43204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a</a:t>
            </a:r>
            <a:endParaRPr lang="he-IL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65F1FC-C5D0-472E-AAA4-5C3A675CF689}"/>
              </a:ext>
            </a:extLst>
          </p:cNvPr>
          <p:cNvSpPr txBox="1"/>
          <p:nvPr/>
        </p:nvSpPr>
        <p:spPr>
          <a:xfrm>
            <a:off x="5532294" y="3545632"/>
            <a:ext cx="43204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c</a:t>
            </a:r>
            <a:endParaRPr lang="he-IL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EC1190-A8FC-41FC-B09B-6F8B1F8412EB}"/>
              </a:ext>
            </a:extLst>
          </p:cNvPr>
          <p:cNvSpPr txBox="1"/>
          <p:nvPr/>
        </p:nvSpPr>
        <p:spPr>
          <a:xfrm>
            <a:off x="5532294" y="2635225"/>
            <a:ext cx="43204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b</a:t>
            </a:r>
            <a:endParaRPr lang="he-IL" sz="2800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41FED591-2EC6-4D78-B203-E844136AB768}"/>
              </a:ext>
            </a:extLst>
          </p:cNvPr>
          <p:cNvSpPr txBox="1"/>
          <p:nvPr/>
        </p:nvSpPr>
        <p:spPr>
          <a:xfrm>
            <a:off x="179512" y="4653136"/>
            <a:ext cx="79208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 rtl="0">
              <a:lnSpc>
                <a:spcPct val="60000"/>
              </a:lnSpc>
              <a:spcBef>
                <a:spcPct val="50000"/>
              </a:spcBef>
            </a:pPr>
            <a:r>
              <a:rPr lang="en-US" altLang="he-IL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he-IL" altLang="he-IL" sz="2000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09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1" y="-227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חיפוש לינארי/סדרתי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A60AAD-FCD1-48B4-9B67-FF5CBE2B4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07" y="740436"/>
            <a:ext cx="8856984" cy="5928923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#define</a:t>
            </a: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 </a:t>
            </a: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N</a:t>
            </a: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 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void</a:t>
            </a: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{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int</a:t>
            </a: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 </a:t>
            </a:r>
            <a:r>
              <a:rPr kumimoji="0" lang="en-US" altLang="he-I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arr</a:t>
            </a: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[</a:t>
            </a: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N</a:t>
            </a: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] = { 4, 2, 5, 8, 12, 43, -3, 7 }, </a:t>
            </a:r>
            <a:r>
              <a:rPr kumimoji="0" lang="en-US" altLang="he-I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i</a:t>
            </a: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, x, found=0;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he-I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printf</a:t>
            </a: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(</a:t>
            </a: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"Enter a number to search\n"</a:t>
            </a: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);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he-I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scanf</a:t>
            </a: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(</a:t>
            </a: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"%d"</a:t>
            </a: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, &amp;x);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for</a:t>
            </a: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 (</a:t>
            </a:r>
            <a:r>
              <a:rPr kumimoji="0" lang="en-US" altLang="he-I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i</a:t>
            </a: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 = 0; </a:t>
            </a:r>
            <a:r>
              <a:rPr kumimoji="0" lang="en-US" altLang="he-I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i</a:t>
            </a: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 &lt; </a:t>
            </a: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N</a:t>
            </a: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; </a:t>
            </a:r>
            <a:r>
              <a:rPr kumimoji="0" lang="en-US" altLang="he-I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i</a:t>
            </a: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++)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{</a:t>
            </a:r>
          </a:p>
          <a:p>
            <a:pPr lvl="2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if</a:t>
            </a: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 (x == </a:t>
            </a:r>
            <a:r>
              <a:rPr kumimoji="0" lang="en-US" altLang="he-I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arr</a:t>
            </a: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[</a:t>
            </a:r>
            <a:r>
              <a:rPr kumimoji="0" lang="en-US" altLang="he-I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i</a:t>
            </a: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	{</a:t>
            </a:r>
          </a:p>
          <a:p>
            <a:pPr lvl="3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he-I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printf</a:t>
            </a: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(</a:t>
            </a: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"The number was found at index %d\n"</a:t>
            </a: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, </a:t>
            </a:r>
            <a:r>
              <a:rPr kumimoji="0" lang="en-US" altLang="he-I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i</a:t>
            </a: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);</a:t>
            </a:r>
          </a:p>
          <a:p>
            <a:pPr lvl="3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found=1;</a:t>
            </a:r>
          </a:p>
          <a:p>
            <a:pPr lvl="3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20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break;</a:t>
            </a:r>
            <a:endParaRPr kumimoji="0" lang="en-US" altLang="he-IL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	}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20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}</a:t>
            </a:r>
            <a:endParaRPr kumimoji="0" lang="en-US" altLang="he-IL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Arial" panose="020B0604020202020204" pitchFamily="34" charset="0"/>
            </a:endParaRP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if</a:t>
            </a: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 (!found) </a:t>
            </a:r>
            <a:r>
              <a:rPr lang="en-US" altLang="he-IL" sz="20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//if(found==0)</a:t>
            </a:r>
            <a:endParaRPr kumimoji="0" lang="en-US" altLang="he-IL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Arial" panose="020B0604020202020204" pitchFamily="34" charset="0"/>
            </a:endParaRPr>
          </a:p>
          <a:p>
            <a:pPr lvl="2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he-I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printf</a:t>
            </a: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(</a:t>
            </a: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"The number was not found\n"</a:t>
            </a: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}</a:t>
            </a:r>
            <a:endParaRPr kumimoji="0" lang="he-IL" altLang="he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14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BD05FA3A-08D9-440B-BF73-C5391D0D07CE}"/>
              </a:ext>
            </a:extLst>
          </p:cNvPr>
          <p:cNvSpPr/>
          <p:nvPr/>
        </p:nvSpPr>
        <p:spPr>
          <a:xfrm>
            <a:off x="107504" y="0"/>
            <a:ext cx="8928992" cy="7142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altLang="he-IL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he-IL" sz="22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merge(</a:t>
            </a:r>
            <a:r>
              <a:rPr lang="en-US" altLang="he-IL" sz="2200" b="1" dirty="0">
                <a:solidFill>
                  <a:srgbClr val="8A206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altLang="he-IL" sz="22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a[],</a:t>
            </a:r>
            <a:r>
              <a:rPr lang="en-US" altLang="he-IL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e-IL" sz="22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na,</a:t>
            </a:r>
            <a:r>
              <a:rPr lang="en-US" altLang="he-IL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e-IL" sz="22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b[],</a:t>
            </a:r>
            <a:r>
              <a:rPr lang="en-US" altLang="he-IL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e-IL" sz="22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nb,</a:t>
            </a:r>
            <a:r>
              <a:rPr lang="en-US" altLang="he-IL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e-IL" sz="2200" b="1" dirty="0">
                <a:solidFill>
                  <a:srgbClr val="8A206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c[])</a:t>
            </a:r>
          </a:p>
          <a:p>
            <a:pPr algn="l" rtl="0"/>
            <a:r>
              <a:rPr lang="en-US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altLang="he-IL" sz="2200" b="1" dirty="0">
              <a:solidFill>
                <a:srgbClr val="808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l" rtl="0">
              <a:lnSpc>
                <a:spcPct val="60000"/>
              </a:lnSpc>
              <a:spcBef>
                <a:spcPct val="50000"/>
              </a:spcBef>
            </a:pPr>
            <a:r>
              <a:rPr lang="en-US" altLang="he-IL" sz="22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altLang="he-IL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e-IL" sz="22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ia</a:t>
            </a:r>
            <a:r>
              <a:rPr lang="en-US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he-IL" sz="22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ib</a:t>
            </a:r>
            <a:r>
              <a:rPr lang="en-US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he-IL" sz="22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ic</a:t>
            </a:r>
            <a:r>
              <a:rPr lang="en-US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altLang="he-IL" sz="2200" b="1" dirty="0">
              <a:solidFill>
                <a:srgbClr val="808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algn="l" rtl="0">
              <a:lnSpc>
                <a:spcPct val="60000"/>
              </a:lnSpc>
              <a:spcBef>
                <a:spcPct val="50000"/>
              </a:spcBef>
            </a:pPr>
            <a:r>
              <a:rPr lang="en-US" altLang="he-IL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he-IL" sz="2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ia</a:t>
            </a:r>
            <a:r>
              <a:rPr lang="en-US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altLang="he-IL" sz="2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ib</a:t>
            </a:r>
            <a:r>
              <a:rPr lang="en-US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altLang="he-IL" sz="2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ic</a:t>
            </a:r>
            <a:r>
              <a:rPr lang="en-US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</a:t>
            </a:r>
            <a:r>
              <a:rPr lang="en-US" altLang="he-IL" sz="22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US" altLang="he-IL" sz="22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he-IL" sz="2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ia</a:t>
            </a:r>
            <a:r>
              <a:rPr lang="en-US" altLang="he-IL" sz="22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altLang="he-IL" sz="22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</a:t>
            </a:r>
            <a:r>
              <a:rPr lang="en-US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&amp;&amp; (</a:t>
            </a:r>
            <a:r>
              <a:rPr lang="en-US" altLang="he-IL" sz="2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ib</a:t>
            </a:r>
            <a:r>
              <a:rPr lang="en-US" altLang="he-IL" sz="22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altLang="he-IL" sz="22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nb</a:t>
            </a:r>
            <a:r>
              <a:rPr lang="en-US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r>
              <a:rPr lang="en-US" altLang="he-IL" sz="22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ic</a:t>
            </a:r>
            <a:r>
              <a:rPr lang="en-US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++)</a:t>
            </a:r>
            <a:endParaRPr lang="en-US" altLang="he-IL" sz="2200" b="1" dirty="0">
              <a:solidFill>
                <a:srgbClr val="808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algn="l" rtl="0">
              <a:lnSpc>
                <a:spcPct val="60000"/>
              </a:lnSpc>
              <a:spcBef>
                <a:spcPct val="50000"/>
              </a:spcBef>
            </a:pPr>
            <a:r>
              <a:rPr lang="pt-BR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pt-BR" altLang="he-IL" sz="2200" b="1" dirty="0">
              <a:solidFill>
                <a:srgbClr val="808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2" algn="l" rtl="0"/>
            <a:r>
              <a:rPr lang="pt-BR" altLang="he-IL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(a[ia]</a:t>
            </a:r>
            <a:r>
              <a:rPr lang="pt-BR" altLang="he-IL" sz="22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pt-BR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pt-BR" altLang="he-IL" sz="22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pt-BR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b[ib])</a:t>
            </a:r>
          </a:p>
          <a:p>
            <a:pPr lvl="2" algn="l" rtl="0"/>
            <a:r>
              <a:rPr lang="pt-BR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he-IL" altLang="he-IL" sz="2200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lvl="3" algn="l" rtl="0"/>
            <a:r>
              <a:rPr lang="pt-BR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c[ic]</a:t>
            </a:r>
            <a:r>
              <a:rPr lang="pt-BR" altLang="he-IL" sz="22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pt-BR" altLang="he-IL" sz="22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a[ia];</a:t>
            </a:r>
            <a:endParaRPr lang="pt-BR" altLang="he-IL" sz="2200" b="1" dirty="0">
              <a:solidFill>
                <a:srgbClr val="808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3" algn="l" rtl="0">
              <a:lnSpc>
                <a:spcPct val="60000"/>
              </a:lnSpc>
              <a:spcBef>
                <a:spcPct val="50000"/>
              </a:spcBef>
            </a:pPr>
            <a:r>
              <a:rPr lang="pt-BR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ia++;</a:t>
            </a:r>
            <a:endParaRPr lang="pt-BR" altLang="he-IL" sz="2200" b="1" dirty="0">
              <a:solidFill>
                <a:srgbClr val="808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2" algn="l" rtl="0">
              <a:lnSpc>
                <a:spcPct val="60000"/>
              </a:lnSpc>
              <a:spcBef>
                <a:spcPct val="50000"/>
              </a:spcBef>
            </a:pPr>
            <a:r>
              <a:rPr lang="pt-BR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he-IL" altLang="he-IL" sz="2200" b="1" dirty="0">
              <a:solidFill>
                <a:srgbClr val="808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2" algn="l" rtl="0">
              <a:lnSpc>
                <a:spcPct val="60000"/>
              </a:lnSpc>
              <a:spcBef>
                <a:spcPct val="50000"/>
              </a:spcBef>
            </a:pPr>
            <a:r>
              <a:rPr lang="pt-BR" altLang="he-IL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altLang="he-IL" sz="22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pt-BR" altLang="he-IL" sz="2200" b="1" dirty="0">
              <a:solidFill>
                <a:srgbClr val="808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3" algn="l" rtl="0">
              <a:lnSpc>
                <a:spcPct val="60000"/>
              </a:lnSpc>
              <a:spcBef>
                <a:spcPct val="50000"/>
              </a:spcBef>
            </a:pPr>
            <a:r>
              <a:rPr lang="pt-BR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c[ic]</a:t>
            </a:r>
            <a:r>
              <a:rPr lang="pt-BR" altLang="he-IL" sz="22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pt-BR" altLang="he-IL" sz="22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b[ib];</a:t>
            </a:r>
            <a:endParaRPr lang="pt-BR" altLang="he-IL" sz="2200" b="1" dirty="0">
              <a:solidFill>
                <a:srgbClr val="808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3" algn="l" rtl="0">
              <a:lnSpc>
                <a:spcPct val="60000"/>
              </a:lnSpc>
              <a:spcBef>
                <a:spcPct val="50000"/>
              </a:spcBef>
            </a:pPr>
            <a:r>
              <a:rPr lang="pt-BR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ib++;</a:t>
            </a:r>
            <a:endParaRPr lang="pt-BR" altLang="he-IL" sz="2200" b="1" dirty="0">
              <a:solidFill>
                <a:srgbClr val="808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2" algn="l" rtl="0">
              <a:lnSpc>
                <a:spcPct val="60000"/>
              </a:lnSpc>
              <a:spcBef>
                <a:spcPct val="50000"/>
              </a:spcBef>
            </a:pPr>
            <a:r>
              <a:rPr lang="pt-BR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lvl="1" algn="l" rtl="0">
              <a:lnSpc>
                <a:spcPct val="60000"/>
              </a:lnSpc>
              <a:spcBef>
                <a:spcPct val="50000"/>
              </a:spcBef>
            </a:pPr>
            <a:r>
              <a:rPr lang="pt-BR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he-IL" altLang="he-IL" sz="2200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algn="l" rtl="0">
              <a:lnSpc>
                <a:spcPct val="60000"/>
              </a:lnSpc>
              <a:spcBef>
                <a:spcPct val="50000"/>
              </a:spcBef>
            </a:pPr>
            <a:r>
              <a:rPr lang="pt-BR" altLang="he-IL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(;ia</a:t>
            </a:r>
            <a:r>
              <a:rPr lang="pt-BR" altLang="he-IL" sz="22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pt-BR" altLang="he-IL" sz="22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na;</a:t>
            </a:r>
            <a:r>
              <a:rPr lang="pt-BR" altLang="he-IL" sz="22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ia++,</a:t>
            </a:r>
            <a:r>
              <a:rPr lang="pt-BR" altLang="he-IL" sz="22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ic++)</a:t>
            </a:r>
          </a:p>
          <a:p>
            <a:pPr lvl="2" algn="l" rtl="0">
              <a:lnSpc>
                <a:spcPct val="60000"/>
              </a:lnSpc>
              <a:spcBef>
                <a:spcPct val="50000"/>
              </a:spcBef>
            </a:pPr>
            <a:r>
              <a:rPr lang="pt-BR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c[ic]</a:t>
            </a:r>
            <a:r>
              <a:rPr lang="pt-BR" altLang="he-IL" sz="22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pt-BR" altLang="he-IL" sz="22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a[ia];</a:t>
            </a:r>
            <a:endParaRPr lang="pt-BR" altLang="he-IL" sz="2200" b="1" dirty="0">
              <a:solidFill>
                <a:srgbClr val="808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algn="l" rtl="0">
              <a:lnSpc>
                <a:spcPct val="60000"/>
              </a:lnSpc>
              <a:spcBef>
                <a:spcPct val="50000"/>
              </a:spcBef>
            </a:pPr>
            <a:r>
              <a:rPr lang="en-US" altLang="he-IL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(;</a:t>
            </a:r>
            <a:r>
              <a:rPr lang="en-US" altLang="he-IL" sz="2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ib</a:t>
            </a:r>
            <a:r>
              <a:rPr lang="en-US" altLang="he-IL" sz="22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altLang="he-IL" sz="22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nb</a:t>
            </a:r>
            <a:r>
              <a:rPr lang="en-US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US" altLang="he-IL" sz="22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ib</a:t>
            </a:r>
            <a:r>
              <a:rPr lang="en-US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++,</a:t>
            </a:r>
            <a:r>
              <a:rPr lang="en-US" altLang="he-IL" sz="22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ic</a:t>
            </a:r>
            <a:r>
              <a:rPr lang="en-US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++)</a:t>
            </a:r>
            <a:r>
              <a:rPr lang="en-US" altLang="he-IL" sz="22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lvl="2" algn="l" rtl="0">
              <a:lnSpc>
                <a:spcPct val="60000"/>
              </a:lnSpc>
              <a:spcBef>
                <a:spcPts val="600"/>
              </a:spcBef>
            </a:pPr>
            <a:r>
              <a:rPr lang="en-US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c[</a:t>
            </a:r>
            <a:r>
              <a:rPr lang="en-US" altLang="he-IL" sz="2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ic</a:t>
            </a:r>
            <a:r>
              <a:rPr lang="en-US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lang="en-US" altLang="he-IL" sz="22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altLang="he-IL" sz="22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b[</a:t>
            </a:r>
            <a:r>
              <a:rPr lang="en-US" altLang="he-IL" sz="2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ib</a:t>
            </a:r>
            <a:r>
              <a:rPr lang="en-US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];</a:t>
            </a:r>
          </a:p>
          <a:p>
            <a:pPr algn="l" rtl="0">
              <a:lnSpc>
                <a:spcPct val="60000"/>
              </a:lnSpc>
            </a:pPr>
            <a:r>
              <a:rPr lang="en-US" altLang="he-IL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he-IL" altLang="he-IL" sz="22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44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17250" y="-93143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חיפוש בינארי – "האריה במדבר"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FE4D1-9066-420E-9F28-2395612F496C}"/>
              </a:ext>
            </a:extLst>
          </p:cNvPr>
          <p:cNvSpPr txBox="1"/>
          <p:nvPr/>
        </p:nvSpPr>
        <p:spPr>
          <a:xfrm>
            <a:off x="467544" y="534576"/>
            <a:ext cx="8460940" cy="10338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  <a:tabLst>
                <a:tab pos="464820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שיטה זו מתאימה לחיפוש רק במערך שהוא </a:t>
            </a:r>
            <a:r>
              <a:rPr lang="he-IL" sz="2400" b="1" dirty="0">
                <a:latin typeface="Calibri" panose="020F0502020204030204" pitchFamily="34" charset="0"/>
                <a:ea typeface="Times New Roman" panose="02020603050405020304" pitchFamily="18" charset="0"/>
              </a:rPr>
              <a:t>ממוין.</a:t>
            </a:r>
          </a:p>
          <a:p>
            <a:pPr marL="457200">
              <a:lnSpc>
                <a:spcPct val="115000"/>
              </a:lnSpc>
              <a:spcAft>
                <a:spcPts val="1000"/>
              </a:spcAft>
              <a:tabLst>
                <a:tab pos="4648200" algn="l"/>
              </a:tabLst>
            </a:pPr>
            <a:r>
              <a:rPr lang="he-IL" sz="2400" dirty="0">
                <a:solidFill>
                  <a:srgbClr val="222222"/>
                </a:solidFill>
                <a:latin typeface="Arial" panose="020B0604020202020204" pitchFamily="34" charset="0"/>
              </a:rPr>
              <a:t>נבדוק את האיבר האמצעי שבמערך הנתון (שהוא ממוין).</a:t>
            </a:r>
            <a:endParaRPr lang="he-IL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5EAACE-EC9D-4527-B198-4D36C5B123EC}"/>
              </a:ext>
            </a:extLst>
          </p:cNvPr>
          <p:cNvSpPr txBox="1"/>
          <p:nvPr/>
        </p:nvSpPr>
        <p:spPr>
          <a:xfrm>
            <a:off x="1717774" y="2163944"/>
            <a:ext cx="581882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 0       1       2        3       4       5        6       7        8</a:t>
            </a:r>
            <a:endParaRPr lang="he-IL" sz="2400" dirty="0"/>
          </a:p>
        </p:txBody>
      </p:sp>
      <p:graphicFrame>
        <p:nvGraphicFramePr>
          <p:cNvPr id="25" name="טבלה 24">
            <a:extLst>
              <a:ext uri="{FF2B5EF4-FFF2-40B4-BE49-F238E27FC236}">
                <a16:creationId xmlns:a16="http://schemas.microsoft.com/office/drawing/2014/main" id="{52446F89-8D0C-48F5-8728-3906FEC99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213260"/>
              </p:ext>
            </p:extLst>
          </p:nvPr>
        </p:nvGraphicFramePr>
        <p:xfrm>
          <a:off x="1607400" y="1729474"/>
          <a:ext cx="5929200" cy="518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58800">
                  <a:extLst>
                    <a:ext uri="{9D8B030D-6E8A-4147-A177-3AD203B41FA5}">
                      <a16:colId xmlns:a16="http://schemas.microsoft.com/office/drawing/2014/main" val="1167290725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1737512804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4130717789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1367083194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2755926735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3469449352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2397473875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4154837314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745655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74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68186"/>
                  </a:ext>
                </a:extLst>
              </a:tr>
            </a:tbl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59DDA3E1-829D-4992-9431-AF6948EFF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675" y="36766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22B2A03A-D2DE-40CC-8E7F-EA3D36589D4F}"/>
              </a:ext>
            </a:extLst>
          </p:cNvPr>
          <p:cNvSpPr/>
          <p:nvPr/>
        </p:nvSpPr>
        <p:spPr>
          <a:xfrm rot="16200000">
            <a:off x="4265537" y="2737823"/>
            <a:ext cx="576064" cy="25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1E503C-3FE7-407C-9093-667831EAD274}"/>
              </a:ext>
            </a:extLst>
          </p:cNvPr>
          <p:cNvSpPr txBox="1"/>
          <p:nvPr/>
        </p:nvSpPr>
        <p:spPr>
          <a:xfrm>
            <a:off x="467544" y="3326759"/>
            <a:ext cx="8460940" cy="90563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80010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648200" algn="l"/>
              </a:tabLst>
            </a:pPr>
            <a:r>
              <a:rPr lang="he-IL" sz="2400" dirty="0">
                <a:solidFill>
                  <a:srgbClr val="222222"/>
                </a:solidFill>
                <a:latin typeface="Arial" panose="020B0604020202020204" pitchFamily="34" charset="0"/>
              </a:rPr>
              <a:t>אם האיבר האמצעי הוא האיבר המבוקש, אז מצאנו את שחיפשנו ונסיים. </a:t>
            </a:r>
            <a:endParaRPr lang="he-IL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6793CE-4D06-4A21-9772-6081BFBA099A}"/>
              </a:ext>
            </a:extLst>
          </p:cNvPr>
          <p:cNvSpPr txBox="1"/>
          <p:nvPr/>
        </p:nvSpPr>
        <p:spPr>
          <a:xfrm>
            <a:off x="251520" y="4269052"/>
            <a:ext cx="8676964" cy="90563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80010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648200" algn="l"/>
              </a:tabLst>
            </a:pPr>
            <a:r>
              <a:rPr lang="he-IL" sz="2400" dirty="0">
                <a:solidFill>
                  <a:srgbClr val="222222"/>
                </a:solidFill>
                <a:latin typeface="Arial" panose="020B0604020202020204" pitchFamily="34" charset="0"/>
              </a:rPr>
              <a:t>אם האיבר המבוקש קטן יותר מאיבר זה, נצמצם את החיפוש לחצי השמאלי של המערך (שבו כל האיברים קטנים מהאיבר האמצעי).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D46136-4F3C-4EB5-A187-B2E18A575F71}"/>
              </a:ext>
            </a:extLst>
          </p:cNvPr>
          <p:cNvSpPr txBox="1"/>
          <p:nvPr/>
        </p:nvSpPr>
        <p:spPr>
          <a:xfrm>
            <a:off x="1662588" y="5759869"/>
            <a:ext cx="581882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 0       1       2        3       4       5        6       7        8</a:t>
            </a:r>
            <a:endParaRPr lang="he-IL" sz="2400" dirty="0"/>
          </a:p>
        </p:txBody>
      </p:sp>
      <p:graphicFrame>
        <p:nvGraphicFramePr>
          <p:cNvPr id="22" name="טבלה 21">
            <a:extLst>
              <a:ext uri="{FF2B5EF4-FFF2-40B4-BE49-F238E27FC236}">
                <a16:creationId xmlns:a16="http://schemas.microsoft.com/office/drawing/2014/main" id="{28C6E2E8-EB68-4F07-A117-1F61BDB2F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315780"/>
              </p:ext>
            </p:extLst>
          </p:nvPr>
        </p:nvGraphicFramePr>
        <p:xfrm>
          <a:off x="1607400" y="5325399"/>
          <a:ext cx="5929200" cy="518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58800">
                  <a:extLst>
                    <a:ext uri="{9D8B030D-6E8A-4147-A177-3AD203B41FA5}">
                      <a16:colId xmlns:a16="http://schemas.microsoft.com/office/drawing/2014/main" val="1167290725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1737512804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4130717789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1367083194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2755926735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3469449352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2397473875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4154837314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745655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74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68186"/>
                  </a:ext>
                </a:extLst>
              </a:tr>
            </a:tbl>
          </a:graphicData>
        </a:graphic>
      </p:graphicFrame>
      <p:sp>
        <p:nvSpPr>
          <p:cNvPr id="26" name="AutoShape 1">
            <a:extLst>
              <a:ext uri="{FF2B5EF4-FFF2-40B4-BE49-F238E27FC236}">
                <a16:creationId xmlns:a16="http://schemas.microsoft.com/office/drawing/2014/main" id="{B6BF8B1A-39FE-4A35-8563-5808C1CF8689}"/>
              </a:ext>
            </a:extLst>
          </p:cNvPr>
          <p:cNvSpPr>
            <a:spLocks/>
          </p:cNvSpPr>
          <p:nvPr/>
        </p:nvSpPr>
        <p:spPr bwMode="auto">
          <a:xfrm rot="5400000">
            <a:off x="2714838" y="4965510"/>
            <a:ext cx="381000" cy="2625039"/>
          </a:xfrm>
          <a:prstGeom prst="rightBrace">
            <a:avLst>
              <a:gd name="adj1" fmla="val 96319"/>
              <a:gd name="adj2" fmla="val 50000"/>
            </a:avLst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7" name="תרשים זרימה: צומת מסכם 16">
            <a:extLst>
              <a:ext uri="{FF2B5EF4-FFF2-40B4-BE49-F238E27FC236}">
                <a16:creationId xmlns:a16="http://schemas.microsoft.com/office/drawing/2014/main" id="{621FB834-193D-469C-8129-ECD69E0CB5BA}"/>
              </a:ext>
            </a:extLst>
          </p:cNvPr>
          <p:cNvSpPr/>
          <p:nvPr/>
        </p:nvSpPr>
        <p:spPr>
          <a:xfrm>
            <a:off x="4217858" y="5325399"/>
            <a:ext cx="3263554" cy="461665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871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11" grpId="0" animBg="1"/>
      <p:bldP spid="19" grpId="0"/>
      <p:bldP spid="20" grpId="0"/>
      <p:bldP spid="21" grpId="0"/>
      <p:bldP spid="2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17250" y="-93143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חיפוש בינארי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5EAACE-EC9D-4527-B198-4D36C5B123EC}"/>
              </a:ext>
            </a:extLst>
          </p:cNvPr>
          <p:cNvSpPr txBox="1"/>
          <p:nvPr/>
        </p:nvSpPr>
        <p:spPr>
          <a:xfrm>
            <a:off x="1717774" y="2163944"/>
            <a:ext cx="581882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 0       1       2        3       4       5        6       7        8</a:t>
            </a:r>
            <a:endParaRPr lang="he-IL" sz="2400" dirty="0"/>
          </a:p>
        </p:txBody>
      </p:sp>
      <p:graphicFrame>
        <p:nvGraphicFramePr>
          <p:cNvPr id="25" name="טבלה 24">
            <a:extLst>
              <a:ext uri="{FF2B5EF4-FFF2-40B4-BE49-F238E27FC236}">
                <a16:creationId xmlns:a16="http://schemas.microsoft.com/office/drawing/2014/main" id="{52446F89-8D0C-48F5-8728-3906FEC99D42}"/>
              </a:ext>
            </a:extLst>
          </p:cNvPr>
          <p:cNvGraphicFramePr>
            <a:graphicFrameLocks noGrp="1"/>
          </p:cNvGraphicFramePr>
          <p:nvPr/>
        </p:nvGraphicFramePr>
        <p:xfrm>
          <a:off x="1607400" y="1729474"/>
          <a:ext cx="5929200" cy="518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58800">
                  <a:extLst>
                    <a:ext uri="{9D8B030D-6E8A-4147-A177-3AD203B41FA5}">
                      <a16:colId xmlns:a16="http://schemas.microsoft.com/office/drawing/2014/main" val="1167290725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1737512804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4130717789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1367083194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2755926735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3469449352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2397473875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4154837314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745655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74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68186"/>
                  </a:ext>
                </a:extLst>
              </a:tr>
            </a:tbl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59DDA3E1-829D-4992-9431-AF6948EFF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1286" y="3569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22B2A03A-D2DE-40CC-8E7F-EA3D36589D4F}"/>
              </a:ext>
            </a:extLst>
          </p:cNvPr>
          <p:cNvSpPr/>
          <p:nvPr/>
        </p:nvSpPr>
        <p:spPr>
          <a:xfrm rot="16200000">
            <a:off x="4283968" y="2734894"/>
            <a:ext cx="576064" cy="25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6793CE-4D06-4A21-9772-6081BFBA099A}"/>
              </a:ext>
            </a:extLst>
          </p:cNvPr>
          <p:cNvSpPr txBox="1"/>
          <p:nvPr/>
        </p:nvSpPr>
        <p:spPr>
          <a:xfrm>
            <a:off x="611560" y="581918"/>
            <a:ext cx="8460940" cy="90563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80010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648200" algn="l"/>
              </a:tabLst>
            </a:pPr>
            <a:r>
              <a:rPr lang="he-IL" sz="2400" dirty="0">
                <a:solidFill>
                  <a:srgbClr val="222222"/>
                </a:solidFill>
                <a:latin typeface="Arial" panose="020B0604020202020204" pitchFamily="34" charset="0"/>
              </a:rPr>
              <a:t>אם האיבר המבוקש גדול יותר, נצמצם את החיפוש לחצי הימני של המערך (שבו כל האיברים הגדולים מהאיבר האמצעי)</a:t>
            </a:r>
            <a:endParaRPr lang="he-IL" sz="2400" dirty="0"/>
          </a:p>
        </p:txBody>
      </p:sp>
      <p:sp>
        <p:nvSpPr>
          <p:cNvPr id="12" name="AutoShape 1">
            <a:extLst>
              <a:ext uri="{FF2B5EF4-FFF2-40B4-BE49-F238E27FC236}">
                <a16:creationId xmlns:a16="http://schemas.microsoft.com/office/drawing/2014/main" id="{24BFBEB9-AE40-4F97-AEBC-36DECA21266E}"/>
              </a:ext>
            </a:extLst>
          </p:cNvPr>
          <p:cNvSpPr>
            <a:spLocks/>
          </p:cNvSpPr>
          <p:nvPr/>
        </p:nvSpPr>
        <p:spPr bwMode="auto">
          <a:xfrm rot="5400000">
            <a:off x="6033579" y="1328475"/>
            <a:ext cx="381000" cy="2625039"/>
          </a:xfrm>
          <a:prstGeom prst="rightBrace">
            <a:avLst>
              <a:gd name="adj1" fmla="val 96319"/>
              <a:gd name="adj2" fmla="val 50000"/>
            </a:avLst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3" name="תרשים זרימה: צומת מסכם 12">
            <a:extLst>
              <a:ext uri="{FF2B5EF4-FFF2-40B4-BE49-F238E27FC236}">
                <a16:creationId xmlns:a16="http://schemas.microsoft.com/office/drawing/2014/main" id="{A67FE496-5FAD-4E00-B9CD-C0D537083F50}"/>
              </a:ext>
            </a:extLst>
          </p:cNvPr>
          <p:cNvSpPr/>
          <p:nvPr/>
        </p:nvSpPr>
        <p:spPr>
          <a:xfrm>
            <a:off x="1565791" y="1720230"/>
            <a:ext cx="3263554" cy="461665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2A064B4D-5104-472F-868C-484AFA40E6AA}"/>
              </a:ext>
            </a:extLst>
          </p:cNvPr>
          <p:cNvSpPr/>
          <p:nvPr/>
        </p:nvSpPr>
        <p:spPr>
          <a:xfrm>
            <a:off x="268756" y="3303116"/>
            <a:ext cx="8716859" cy="201157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  <a:tabLst>
                <a:tab pos="4648200" algn="l"/>
              </a:tabLst>
            </a:pPr>
            <a:r>
              <a:rPr lang="he-IL" sz="2400" dirty="0">
                <a:solidFill>
                  <a:srgbClr val="222222"/>
                </a:solidFill>
                <a:latin typeface="Arial" panose="020B0604020202020204" pitchFamily="34" charset="0"/>
              </a:rPr>
              <a:t>נחזור על אותו התהליך עם תת-המערך שבחרנו, </a:t>
            </a:r>
          </a:p>
          <a:p>
            <a:pPr marL="457200">
              <a:lnSpc>
                <a:spcPct val="115000"/>
              </a:lnSpc>
              <a:spcAft>
                <a:spcPts val="1000"/>
              </a:spcAft>
              <a:tabLst>
                <a:tab pos="4648200" algn="l"/>
              </a:tabLst>
            </a:pPr>
            <a:r>
              <a:rPr lang="he-IL" sz="2400" dirty="0">
                <a:solidFill>
                  <a:srgbClr val="222222"/>
                </a:solidFill>
                <a:latin typeface="Arial" panose="020B0604020202020204" pitchFamily="34" charset="0"/>
              </a:rPr>
              <a:t>עד שנמצא את המספר אותו מחפשים או עד שנגיע לתת-מערך עם איבר אחד בלבד שהוא שונה מהמספר אותו מחפשים.</a:t>
            </a:r>
          </a:p>
          <a:p>
            <a:pPr marL="457200">
              <a:lnSpc>
                <a:spcPct val="115000"/>
              </a:lnSpc>
              <a:spcAft>
                <a:spcPts val="1000"/>
              </a:spcAft>
              <a:tabLst>
                <a:tab pos="4648200" algn="l"/>
              </a:tabLst>
            </a:pPr>
            <a:r>
              <a:rPr lang="he-IL" sz="2400" dirty="0">
                <a:solidFill>
                  <a:srgbClr val="222222"/>
                </a:solidFill>
                <a:latin typeface="Arial" panose="020B0604020202020204" pitchFamily="34" charset="0"/>
              </a:rPr>
              <a:t>ואז נגיע למסקנה שהאיבר אינו נמצא במערך. </a:t>
            </a:r>
          </a:p>
        </p:txBody>
      </p:sp>
    </p:spTree>
    <p:extLst>
      <p:ext uri="{BB962C8B-B14F-4D97-AF65-F5344CB8AC3E}">
        <p14:creationId xmlns:p14="http://schemas.microsoft.com/office/powerpoint/2010/main" val="363204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11" grpId="0" animBg="1"/>
      <p:bldP spid="20" grpId="0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17250" y="-93143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חיפוש בינארי – דוגמא 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FE4D1-9066-420E-9F28-2395612F496C}"/>
              </a:ext>
            </a:extLst>
          </p:cNvPr>
          <p:cNvSpPr txBox="1"/>
          <p:nvPr/>
        </p:nvSpPr>
        <p:spPr>
          <a:xfrm>
            <a:off x="467544" y="534576"/>
            <a:ext cx="8460940" cy="32457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  <a:tabLst>
                <a:tab pos="464820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נחפש את המספר </a:t>
            </a:r>
            <a:r>
              <a:rPr lang="he-IL" sz="24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23 </a:t>
            </a: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במערך הנתון.</a:t>
            </a:r>
            <a:endParaRPr lang="he-IL" sz="2400" b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  <a:tabLst>
                <a:tab pos="4648200" algn="l"/>
              </a:tabLst>
            </a:pPr>
            <a:r>
              <a:rPr lang="he-IL" sz="2400" dirty="0">
                <a:solidFill>
                  <a:srgbClr val="222222"/>
                </a:solidFill>
                <a:latin typeface="Arial" panose="020B0604020202020204" pitchFamily="34" charset="0"/>
              </a:rPr>
              <a:t>נחשב את המיקום של האיבר האמצעי</a:t>
            </a:r>
          </a:p>
          <a:p>
            <a:pPr marL="457200">
              <a:lnSpc>
                <a:spcPct val="115000"/>
              </a:lnSpc>
              <a:spcAft>
                <a:spcPts val="1000"/>
              </a:spcAft>
              <a:tabLst>
                <a:tab pos="4648200" algn="l"/>
              </a:tabLst>
            </a:pPr>
            <a:endParaRPr lang="he-IL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  <a:tabLst>
                <a:tab pos="4648200" algn="l"/>
              </a:tabLst>
            </a:pPr>
            <a:endParaRPr lang="he-IL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  <a:tabLst>
                <a:tab pos="4648200" algn="l"/>
              </a:tabLst>
            </a:pPr>
            <a:endParaRPr lang="he-IL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  <a:tabLst>
                <a:tab pos="4648200" algn="l"/>
              </a:tabLst>
            </a:pPr>
            <a:r>
              <a:rPr lang="he-IL" sz="2400" dirty="0">
                <a:solidFill>
                  <a:srgbClr val="222222"/>
                </a:solidFill>
                <a:latin typeface="Arial" panose="020B0604020202020204" pitchFamily="34" charset="0"/>
              </a:rPr>
              <a:t>23 גדול מ-15 ולכן נתמקד בחצי הימני של המערך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5EAACE-EC9D-4527-B198-4D36C5B123EC}"/>
              </a:ext>
            </a:extLst>
          </p:cNvPr>
          <p:cNvSpPr txBox="1"/>
          <p:nvPr/>
        </p:nvSpPr>
        <p:spPr>
          <a:xfrm>
            <a:off x="1717774" y="2163944"/>
            <a:ext cx="581882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 0       1       2        3       4       5        6       7        8</a:t>
            </a:r>
            <a:endParaRPr lang="he-IL" sz="2400" dirty="0"/>
          </a:p>
        </p:txBody>
      </p:sp>
      <p:graphicFrame>
        <p:nvGraphicFramePr>
          <p:cNvPr id="25" name="טבלה 24">
            <a:extLst>
              <a:ext uri="{FF2B5EF4-FFF2-40B4-BE49-F238E27FC236}">
                <a16:creationId xmlns:a16="http://schemas.microsoft.com/office/drawing/2014/main" id="{52446F89-8D0C-48F5-8728-3906FEC99D42}"/>
              </a:ext>
            </a:extLst>
          </p:cNvPr>
          <p:cNvGraphicFramePr>
            <a:graphicFrameLocks noGrp="1"/>
          </p:cNvGraphicFramePr>
          <p:nvPr/>
        </p:nvGraphicFramePr>
        <p:xfrm>
          <a:off x="1607400" y="1729474"/>
          <a:ext cx="5929200" cy="518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58800">
                  <a:extLst>
                    <a:ext uri="{9D8B030D-6E8A-4147-A177-3AD203B41FA5}">
                      <a16:colId xmlns:a16="http://schemas.microsoft.com/office/drawing/2014/main" val="1167290725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1737512804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4130717789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1367083194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2755926735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3469449352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2397473875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4154837314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745655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74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68186"/>
                  </a:ext>
                </a:extLst>
              </a:tr>
            </a:tbl>
          </a:graphicData>
        </a:graphic>
      </p:graphicFrame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22B2A03A-D2DE-40CC-8E7F-EA3D36589D4F}"/>
              </a:ext>
            </a:extLst>
          </p:cNvPr>
          <p:cNvSpPr/>
          <p:nvPr/>
        </p:nvSpPr>
        <p:spPr>
          <a:xfrm rot="16200000">
            <a:off x="4265537" y="2737823"/>
            <a:ext cx="576064" cy="25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AutoShape 1">
            <a:extLst>
              <a:ext uri="{FF2B5EF4-FFF2-40B4-BE49-F238E27FC236}">
                <a16:creationId xmlns:a16="http://schemas.microsoft.com/office/drawing/2014/main" id="{A057BD4C-08DE-4D7B-9C5F-00CBA6D5C360}"/>
              </a:ext>
            </a:extLst>
          </p:cNvPr>
          <p:cNvSpPr>
            <a:spLocks/>
          </p:cNvSpPr>
          <p:nvPr/>
        </p:nvSpPr>
        <p:spPr bwMode="auto">
          <a:xfrm rot="5400000">
            <a:off x="6033579" y="1328475"/>
            <a:ext cx="381000" cy="2625039"/>
          </a:xfrm>
          <a:prstGeom prst="rightBrace">
            <a:avLst>
              <a:gd name="adj1" fmla="val 96319"/>
              <a:gd name="adj2" fmla="val 50000"/>
            </a:avLst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3" name="תרשים זרימה: צומת מסכם 12">
            <a:extLst>
              <a:ext uri="{FF2B5EF4-FFF2-40B4-BE49-F238E27FC236}">
                <a16:creationId xmlns:a16="http://schemas.microsoft.com/office/drawing/2014/main" id="{73D68827-0C7E-426A-BFBB-CDF4C991D2E7}"/>
              </a:ext>
            </a:extLst>
          </p:cNvPr>
          <p:cNvSpPr/>
          <p:nvPr/>
        </p:nvSpPr>
        <p:spPr>
          <a:xfrm>
            <a:off x="1565791" y="1720230"/>
            <a:ext cx="3263554" cy="461665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6DE561-F1CD-4359-B966-31E9AE70D1BB}"/>
              </a:ext>
            </a:extLst>
          </p:cNvPr>
          <p:cNvSpPr txBox="1"/>
          <p:nvPr/>
        </p:nvSpPr>
        <p:spPr>
          <a:xfrm>
            <a:off x="3604140" y="5291927"/>
            <a:ext cx="253061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5        6       7        8</a:t>
            </a:r>
            <a:endParaRPr lang="he-IL" sz="2400" dirty="0"/>
          </a:p>
        </p:txBody>
      </p:sp>
      <p:graphicFrame>
        <p:nvGraphicFramePr>
          <p:cNvPr id="15" name="טבלה 14">
            <a:extLst>
              <a:ext uri="{FF2B5EF4-FFF2-40B4-BE49-F238E27FC236}">
                <a16:creationId xmlns:a16="http://schemas.microsoft.com/office/drawing/2014/main" id="{F7C3A679-9DAE-484C-90F4-C23C8BEEA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042569"/>
              </p:ext>
            </p:extLst>
          </p:nvPr>
        </p:nvGraphicFramePr>
        <p:xfrm>
          <a:off x="3511744" y="4903672"/>
          <a:ext cx="2635200" cy="518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58800">
                  <a:extLst>
                    <a:ext uri="{9D8B030D-6E8A-4147-A177-3AD203B41FA5}">
                      <a16:colId xmlns:a16="http://schemas.microsoft.com/office/drawing/2014/main" val="1167290725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1737512804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4130717789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1367083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74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68186"/>
                  </a:ext>
                </a:extLst>
              </a:tr>
            </a:tbl>
          </a:graphicData>
        </a:graphic>
      </p:graphicFrame>
      <p:sp>
        <p:nvSpPr>
          <p:cNvPr id="16" name="חץ: ימינה 15">
            <a:extLst>
              <a:ext uri="{FF2B5EF4-FFF2-40B4-BE49-F238E27FC236}">
                <a16:creationId xmlns:a16="http://schemas.microsoft.com/office/drawing/2014/main" id="{DC807D20-C3AC-4D65-A6E3-E21E484ABD9F}"/>
              </a:ext>
            </a:extLst>
          </p:cNvPr>
          <p:cNvSpPr/>
          <p:nvPr/>
        </p:nvSpPr>
        <p:spPr>
          <a:xfrm rot="16200000">
            <a:off x="4205942" y="5823392"/>
            <a:ext cx="576064" cy="25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AutoShape 1">
            <a:extLst>
              <a:ext uri="{FF2B5EF4-FFF2-40B4-BE49-F238E27FC236}">
                <a16:creationId xmlns:a16="http://schemas.microsoft.com/office/drawing/2014/main" id="{498C4565-8128-4314-92D5-2D4148AED75B}"/>
              </a:ext>
            </a:extLst>
          </p:cNvPr>
          <p:cNvSpPr>
            <a:spLocks/>
          </p:cNvSpPr>
          <p:nvPr/>
        </p:nvSpPr>
        <p:spPr bwMode="auto">
          <a:xfrm rot="5400000">
            <a:off x="3747528" y="5378979"/>
            <a:ext cx="182398" cy="653966"/>
          </a:xfrm>
          <a:prstGeom prst="rightBrace">
            <a:avLst>
              <a:gd name="adj1" fmla="val 96319"/>
              <a:gd name="adj2" fmla="val 51344"/>
            </a:avLst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8" name="תרשים זרימה: צומת מסכם 17">
            <a:extLst>
              <a:ext uri="{FF2B5EF4-FFF2-40B4-BE49-F238E27FC236}">
                <a16:creationId xmlns:a16="http://schemas.microsoft.com/office/drawing/2014/main" id="{317471A4-A8F1-49FD-989E-D88E16CE7799}"/>
              </a:ext>
            </a:extLst>
          </p:cNvPr>
          <p:cNvSpPr/>
          <p:nvPr/>
        </p:nvSpPr>
        <p:spPr>
          <a:xfrm>
            <a:off x="4273045" y="4916598"/>
            <a:ext cx="1739115" cy="461665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A8FDC6-4EC9-4021-AA44-603E8BACCC87}"/>
              </a:ext>
            </a:extLst>
          </p:cNvPr>
          <p:cNvSpPr txBox="1"/>
          <p:nvPr/>
        </p:nvSpPr>
        <p:spPr>
          <a:xfrm>
            <a:off x="467544" y="3733090"/>
            <a:ext cx="8460940" cy="95923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>
              <a:spcAft>
                <a:spcPts val="1000"/>
              </a:spcAft>
              <a:tabLst>
                <a:tab pos="464820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נחזור על התהליך עם התת-מערך הימני:</a:t>
            </a:r>
          </a:p>
          <a:p>
            <a:pPr marL="457200">
              <a:spcAft>
                <a:spcPts val="1000"/>
              </a:spcAft>
              <a:tabLst>
                <a:tab pos="4648200" algn="l"/>
              </a:tabLst>
            </a:pPr>
            <a:r>
              <a:rPr lang="he-IL" sz="2400" dirty="0">
                <a:solidFill>
                  <a:srgbClr val="222222"/>
                </a:solidFill>
                <a:latin typeface="Arial" panose="020B0604020202020204" pitchFamily="34" charset="0"/>
              </a:rPr>
              <a:t>נחשב את המיקום של האיבר האמצעי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03F692-BCB5-451D-910B-B081C432B349}"/>
              </a:ext>
            </a:extLst>
          </p:cNvPr>
          <p:cNvSpPr txBox="1"/>
          <p:nvPr/>
        </p:nvSpPr>
        <p:spPr>
          <a:xfrm>
            <a:off x="1457653" y="4269518"/>
            <a:ext cx="248427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algn="l" rtl="0">
              <a:spcAft>
                <a:spcPts val="1000"/>
              </a:spcAft>
              <a:tabLst>
                <a:tab pos="4648200" algn="l"/>
              </a:tabLst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(5+8)/2 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 6</a:t>
            </a:r>
            <a:endParaRPr lang="he-IL" sz="24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EA26A5-9AB2-41E1-98DD-B91695E08B1C}"/>
              </a:ext>
            </a:extLst>
          </p:cNvPr>
          <p:cNvSpPr txBox="1"/>
          <p:nvPr/>
        </p:nvSpPr>
        <p:spPr>
          <a:xfrm>
            <a:off x="467544" y="6141847"/>
            <a:ext cx="84609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>
              <a:spcAft>
                <a:spcPts val="1000"/>
              </a:spcAft>
              <a:tabLst>
                <a:tab pos="464820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23 קטן מ-30 ולכן נתמקד בחצי השמאלי של המערך</a:t>
            </a:r>
            <a:endParaRPr lang="he-IL" sz="24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26965F-14EE-472E-A013-60C327A4ACEA}"/>
              </a:ext>
            </a:extLst>
          </p:cNvPr>
          <p:cNvSpPr txBox="1"/>
          <p:nvPr/>
        </p:nvSpPr>
        <p:spPr>
          <a:xfrm>
            <a:off x="1457654" y="1125831"/>
            <a:ext cx="248427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algn="l" rtl="0">
              <a:spcAft>
                <a:spcPts val="1000"/>
              </a:spcAft>
              <a:tabLst>
                <a:tab pos="4648200" algn="l"/>
              </a:tabLst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(0+8)/2 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 4</a:t>
            </a:r>
            <a:endParaRPr lang="he-IL" sz="24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57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11" grpId="0" animBg="1"/>
      <p:bldP spid="12" grpId="0" animBg="1"/>
      <p:bldP spid="13" grpId="0" animBg="1"/>
      <p:bldP spid="14" grpId="0"/>
      <p:bldP spid="16" grpId="0" animBg="1"/>
      <p:bldP spid="17" grpId="0" animBg="1"/>
      <p:bldP spid="18" grpId="0" animBg="1"/>
      <p:bldP spid="20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17250" y="-93143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חיפוש בינארי – דוגמא 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FE4D1-9066-420E-9F28-2395612F496C}"/>
              </a:ext>
            </a:extLst>
          </p:cNvPr>
          <p:cNvSpPr txBox="1"/>
          <p:nvPr/>
        </p:nvSpPr>
        <p:spPr>
          <a:xfrm>
            <a:off x="539552" y="2261636"/>
            <a:ext cx="8460940" cy="10338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  <a:tabLst>
                <a:tab pos="464820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נחזור על התהליך עם התת-מערך השמאלי:</a:t>
            </a:r>
          </a:p>
          <a:p>
            <a:pPr marL="457200">
              <a:lnSpc>
                <a:spcPct val="115000"/>
              </a:lnSpc>
              <a:spcAft>
                <a:spcPts val="1000"/>
              </a:spcAft>
              <a:tabLst>
                <a:tab pos="4648200" algn="l"/>
              </a:tabLst>
            </a:pPr>
            <a:r>
              <a:rPr lang="he-IL" sz="2400" dirty="0">
                <a:solidFill>
                  <a:srgbClr val="222222"/>
                </a:solidFill>
                <a:latin typeface="Arial" panose="020B0604020202020204" pitchFamily="34" charset="0"/>
              </a:rPr>
              <a:t>נחשב את המיקום של האיבר האמצעי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6DE561-F1CD-4359-B966-31E9AE70D1BB}"/>
              </a:ext>
            </a:extLst>
          </p:cNvPr>
          <p:cNvSpPr txBox="1"/>
          <p:nvPr/>
        </p:nvSpPr>
        <p:spPr>
          <a:xfrm>
            <a:off x="4288283" y="4188266"/>
            <a:ext cx="28705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5  </a:t>
            </a:r>
            <a:endParaRPr lang="he-IL" sz="2400" dirty="0"/>
          </a:p>
        </p:txBody>
      </p:sp>
      <p:graphicFrame>
        <p:nvGraphicFramePr>
          <p:cNvPr id="15" name="טבלה 14">
            <a:extLst>
              <a:ext uri="{FF2B5EF4-FFF2-40B4-BE49-F238E27FC236}">
                <a16:creationId xmlns:a16="http://schemas.microsoft.com/office/drawing/2014/main" id="{F7C3A679-9DAE-484C-90F4-C23C8BEEA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6956"/>
              </p:ext>
            </p:extLst>
          </p:nvPr>
        </p:nvGraphicFramePr>
        <p:xfrm>
          <a:off x="4102411" y="3787085"/>
          <a:ext cx="658800" cy="518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58800">
                  <a:extLst>
                    <a:ext uri="{9D8B030D-6E8A-4147-A177-3AD203B41FA5}">
                      <a16:colId xmlns:a16="http://schemas.microsoft.com/office/drawing/2014/main" val="1367083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68186"/>
                  </a:ext>
                </a:extLst>
              </a:tr>
            </a:tbl>
          </a:graphicData>
        </a:graphic>
      </p:graphicFrame>
      <p:sp>
        <p:nvSpPr>
          <p:cNvPr id="16" name="חץ: ימינה 15">
            <a:extLst>
              <a:ext uri="{FF2B5EF4-FFF2-40B4-BE49-F238E27FC236}">
                <a16:creationId xmlns:a16="http://schemas.microsoft.com/office/drawing/2014/main" id="{DC807D20-C3AC-4D65-A6E3-E21E484ABD9F}"/>
              </a:ext>
            </a:extLst>
          </p:cNvPr>
          <p:cNvSpPr/>
          <p:nvPr/>
        </p:nvSpPr>
        <p:spPr>
          <a:xfrm rot="16200000">
            <a:off x="4143779" y="4754479"/>
            <a:ext cx="576064" cy="25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1D13C0-F938-4C00-B8E8-CC2D85C52593}"/>
              </a:ext>
            </a:extLst>
          </p:cNvPr>
          <p:cNvSpPr txBox="1"/>
          <p:nvPr/>
        </p:nvSpPr>
        <p:spPr>
          <a:xfrm>
            <a:off x="1554260" y="2841372"/>
            <a:ext cx="248427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algn="l" rtl="0">
              <a:spcAft>
                <a:spcPts val="1000"/>
              </a:spcAft>
              <a:tabLst>
                <a:tab pos="4648200" algn="l"/>
              </a:tabLst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(5+5)/2 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 5</a:t>
            </a:r>
            <a:endParaRPr lang="he-IL" sz="24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4A0F40-5952-47FC-B6CD-229EEB5B153F}"/>
              </a:ext>
            </a:extLst>
          </p:cNvPr>
          <p:cNvSpPr txBox="1"/>
          <p:nvPr/>
        </p:nvSpPr>
        <p:spPr>
          <a:xfrm>
            <a:off x="3378700" y="1588626"/>
            <a:ext cx="253061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 5        6       7        8</a:t>
            </a:r>
            <a:endParaRPr lang="he-IL" sz="2400" dirty="0"/>
          </a:p>
        </p:txBody>
      </p:sp>
      <p:graphicFrame>
        <p:nvGraphicFramePr>
          <p:cNvPr id="26" name="טבלה 25">
            <a:extLst>
              <a:ext uri="{FF2B5EF4-FFF2-40B4-BE49-F238E27FC236}">
                <a16:creationId xmlns:a16="http://schemas.microsoft.com/office/drawing/2014/main" id="{2CFF2C73-4C52-4A45-A32E-CDA0B3AB4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527836"/>
              </p:ext>
            </p:extLst>
          </p:nvPr>
        </p:nvGraphicFramePr>
        <p:xfrm>
          <a:off x="3326408" y="1200371"/>
          <a:ext cx="2635200" cy="518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58800">
                  <a:extLst>
                    <a:ext uri="{9D8B030D-6E8A-4147-A177-3AD203B41FA5}">
                      <a16:colId xmlns:a16="http://schemas.microsoft.com/office/drawing/2014/main" val="1167290725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1737512804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4130717789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1367083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74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68186"/>
                  </a:ext>
                </a:extLst>
              </a:tr>
            </a:tbl>
          </a:graphicData>
        </a:graphic>
      </p:graphicFrame>
      <p:sp>
        <p:nvSpPr>
          <p:cNvPr id="27" name="AutoShape 1">
            <a:extLst>
              <a:ext uri="{FF2B5EF4-FFF2-40B4-BE49-F238E27FC236}">
                <a16:creationId xmlns:a16="http://schemas.microsoft.com/office/drawing/2014/main" id="{0E24DB52-7B0C-4FA5-A145-AD5AF96F14C8}"/>
              </a:ext>
            </a:extLst>
          </p:cNvPr>
          <p:cNvSpPr>
            <a:spLocks/>
          </p:cNvSpPr>
          <p:nvPr/>
        </p:nvSpPr>
        <p:spPr bwMode="auto">
          <a:xfrm rot="5400000">
            <a:off x="3593355" y="1704468"/>
            <a:ext cx="143537" cy="572847"/>
          </a:xfrm>
          <a:prstGeom prst="rightBrace">
            <a:avLst>
              <a:gd name="adj1" fmla="val 96319"/>
              <a:gd name="adj2" fmla="val 51344"/>
            </a:avLst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8" name="תרשים זרימה: צומת מסכם 27">
            <a:extLst>
              <a:ext uri="{FF2B5EF4-FFF2-40B4-BE49-F238E27FC236}">
                <a16:creationId xmlns:a16="http://schemas.microsoft.com/office/drawing/2014/main" id="{708A7590-BFAD-4075-A5B1-F56982D49480}"/>
              </a:ext>
            </a:extLst>
          </p:cNvPr>
          <p:cNvSpPr/>
          <p:nvPr/>
        </p:nvSpPr>
        <p:spPr>
          <a:xfrm>
            <a:off x="4038535" y="1222161"/>
            <a:ext cx="1739115" cy="461665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023D72-9A82-4BAD-BA03-FB3914D9E88A}"/>
              </a:ext>
            </a:extLst>
          </p:cNvPr>
          <p:cNvSpPr txBox="1"/>
          <p:nvPr/>
        </p:nvSpPr>
        <p:spPr>
          <a:xfrm>
            <a:off x="324280" y="5671845"/>
            <a:ext cx="8460940" cy="67524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  <a:tabLst>
                <a:tab pos="4648200" algn="l"/>
              </a:tabLst>
            </a:pPr>
            <a:r>
              <a:rPr lang="he-IL" sz="2400" dirty="0">
                <a:solidFill>
                  <a:srgbClr val="222222"/>
                </a:solidFill>
                <a:latin typeface="Arial" panose="020B0604020202020204" pitchFamily="34" charset="0"/>
              </a:rPr>
              <a:t>23 שווה ל-23. מצאנו!</a:t>
            </a:r>
            <a:r>
              <a:rPr lang="he-IL" sz="3600" dirty="0">
                <a:solidFill>
                  <a:srgbClr val="FF0000"/>
                </a:solidFill>
                <a:latin typeface="Arial" panose="020B0604020202020204" pitchFamily="34" charset="0"/>
              </a:rPr>
              <a:t>☺</a:t>
            </a:r>
          </a:p>
        </p:txBody>
      </p:sp>
    </p:spTree>
    <p:extLst>
      <p:ext uri="{BB962C8B-B14F-4D97-AF65-F5344CB8AC3E}">
        <p14:creationId xmlns:p14="http://schemas.microsoft.com/office/powerpoint/2010/main" val="329607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6" grpId="0" animBg="1"/>
      <p:bldP spid="22" grpId="0"/>
      <p:bldP spid="24" grpId="0"/>
      <p:bldP spid="27" grpId="0" animBg="1"/>
      <p:bldP spid="28" grpId="0" animBg="1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17250" y="-93143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חיפוש בינארי – דוגמא 2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FE4D1-9066-420E-9F28-2395612F496C}"/>
              </a:ext>
            </a:extLst>
          </p:cNvPr>
          <p:cNvSpPr txBox="1"/>
          <p:nvPr/>
        </p:nvSpPr>
        <p:spPr>
          <a:xfrm>
            <a:off x="467544" y="534576"/>
            <a:ext cx="8460940" cy="306878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  <a:tabLst>
                <a:tab pos="464820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נחפש את המספר </a:t>
            </a:r>
            <a:r>
              <a:rPr lang="he-IL" sz="24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7 </a:t>
            </a: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במערך הנתון.</a:t>
            </a:r>
            <a:endParaRPr lang="he-IL" sz="2400" b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  <a:tabLst>
                <a:tab pos="4648200" algn="l"/>
              </a:tabLst>
            </a:pPr>
            <a:r>
              <a:rPr lang="he-IL" sz="2400" dirty="0">
                <a:solidFill>
                  <a:srgbClr val="222222"/>
                </a:solidFill>
                <a:latin typeface="Arial" panose="020B0604020202020204" pitchFamily="34" charset="0"/>
              </a:rPr>
              <a:t>נבדוק את האיבר האמצעי</a:t>
            </a:r>
          </a:p>
          <a:p>
            <a:pPr marL="457200">
              <a:lnSpc>
                <a:spcPct val="115000"/>
              </a:lnSpc>
              <a:spcAft>
                <a:spcPts val="1000"/>
              </a:spcAft>
              <a:tabLst>
                <a:tab pos="4648200" algn="l"/>
              </a:tabLst>
            </a:pPr>
            <a:endParaRPr lang="he-IL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  <a:tabLst>
                <a:tab pos="4648200" algn="l"/>
              </a:tabLst>
            </a:pPr>
            <a:endParaRPr lang="he-IL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  <a:tabLst>
                <a:tab pos="4648200" algn="l"/>
              </a:tabLst>
            </a:pPr>
            <a:endParaRPr lang="he-IL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  <a:tabLst>
                <a:tab pos="4648200" algn="l"/>
              </a:tabLst>
            </a:pPr>
            <a:r>
              <a:rPr lang="he-IL" sz="2400" dirty="0">
                <a:solidFill>
                  <a:srgbClr val="222222"/>
                </a:solidFill>
                <a:latin typeface="Arial" panose="020B0604020202020204" pitchFamily="34" charset="0"/>
              </a:rPr>
              <a:t>7 קטן מ-15 ולכן נתמקד בחצי השמאלי של המערך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5EAACE-EC9D-4527-B198-4D36C5B123EC}"/>
              </a:ext>
            </a:extLst>
          </p:cNvPr>
          <p:cNvSpPr txBox="1"/>
          <p:nvPr/>
        </p:nvSpPr>
        <p:spPr>
          <a:xfrm>
            <a:off x="1717774" y="2163944"/>
            <a:ext cx="581882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 0       1       2        3       4       5        6       7        8</a:t>
            </a:r>
            <a:endParaRPr lang="he-IL" sz="2400" dirty="0"/>
          </a:p>
        </p:txBody>
      </p:sp>
      <p:graphicFrame>
        <p:nvGraphicFramePr>
          <p:cNvPr id="25" name="טבלה 24">
            <a:extLst>
              <a:ext uri="{FF2B5EF4-FFF2-40B4-BE49-F238E27FC236}">
                <a16:creationId xmlns:a16="http://schemas.microsoft.com/office/drawing/2014/main" id="{52446F89-8D0C-48F5-8728-3906FEC99D42}"/>
              </a:ext>
            </a:extLst>
          </p:cNvPr>
          <p:cNvGraphicFramePr>
            <a:graphicFrameLocks noGrp="1"/>
          </p:cNvGraphicFramePr>
          <p:nvPr/>
        </p:nvGraphicFramePr>
        <p:xfrm>
          <a:off x="1607400" y="1729474"/>
          <a:ext cx="5929200" cy="518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58800">
                  <a:extLst>
                    <a:ext uri="{9D8B030D-6E8A-4147-A177-3AD203B41FA5}">
                      <a16:colId xmlns:a16="http://schemas.microsoft.com/office/drawing/2014/main" val="1167290725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1737512804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4130717789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1367083194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2755926735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3469449352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2397473875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4154837314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745655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74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68186"/>
                  </a:ext>
                </a:extLst>
              </a:tr>
            </a:tbl>
          </a:graphicData>
        </a:graphic>
      </p:graphicFrame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22B2A03A-D2DE-40CC-8E7F-EA3D36589D4F}"/>
              </a:ext>
            </a:extLst>
          </p:cNvPr>
          <p:cNvSpPr/>
          <p:nvPr/>
        </p:nvSpPr>
        <p:spPr>
          <a:xfrm rot="16200000">
            <a:off x="4265537" y="2737823"/>
            <a:ext cx="576064" cy="25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AutoShape 1">
            <a:extLst>
              <a:ext uri="{FF2B5EF4-FFF2-40B4-BE49-F238E27FC236}">
                <a16:creationId xmlns:a16="http://schemas.microsoft.com/office/drawing/2014/main" id="{A057BD4C-08DE-4D7B-9C5F-00CBA6D5C360}"/>
              </a:ext>
            </a:extLst>
          </p:cNvPr>
          <p:cNvSpPr>
            <a:spLocks/>
          </p:cNvSpPr>
          <p:nvPr/>
        </p:nvSpPr>
        <p:spPr bwMode="auto">
          <a:xfrm rot="5400000">
            <a:off x="2729419" y="1287540"/>
            <a:ext cx="381000" cy="2625039"/>
          </a:xfrm>
          <a:prstGeom prst="rightBrace">
            <a:avLst>
              <a:gd name="adj1" fmla="val 96319"/>
              <a:gd name="adj2" fmla="val 50000"/>
            </a:avLst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3" name="תרשים זרימה: צומת מסכם 12">
            <a:extLst>
              <a:ext uri="{FF2B5EF4-FFF2-40B4-BE49-F238E27FC236}">
                <a16:creationId xmlns:a16="http://schemas.microsoft.com/office/drawing/2014/main" id="{73D68827-0C7E-426A-BFBB-CDF4C991D2E7}"/>
              </a:ext>
            </a:extLst>
          </p:cNvPr>
          <p:cNvSpPr/>
          <p:nvPr/>
        </p:nvSpPr>
        <p:spPr>
          <a:xfrm>
            <a:off x="4280245" y="1747437"/>
            <a:ext cx="3263554" cy="461665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חץ: ימינה 15">
            <a:extLst>
              <a:ext uri="{FF2B5EF4-FFF2-40B4-BE49-F238E27FC236}">
                <a16:creationId xmlns:a16="http://schemas.microsoft.com/office/drawing/2014/main" id="{DC807D20-C3AC-4D65-A6E3-E21E484ABD9F}"/>
              </a:ext>
            </a:extLst>
          </p:cNvPr>
          <p:cNvSpPr/>
          <p:nvPr/>
        </p:nvSpPr>
        <p:spPr>
          <a:xfrm rot="16200000">
            <a:off x="3934461" y="5767888"/>
            <a:ext cx="576064" cy="25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AutoShape 1">
            <a:extLst>
              <a:ext uri="{FF2B5EF4-FFF2-40B4-BE49-F238E27FC236}">
                <a16:creationId xmlns:a16="http://schemas.microsoft.com/office/drawing/2014/main" id="{498C4565-8128-4314-92D5-2D4148AED75B}"/>
              </a:ext>
            </a:extLst>
          </p:cNvPr>
          <p:cNvSpPr>
            <a:spLocks/>
          </p:cNvSpPr>
          <p:nvPr/>
        </p:nvSpPr>
        <p:spPr bwMode="auto">
          <a:xfrm rot="5400000">
            <a:off x="5127340" y="5061173"/>
            <a:ext cx="171540" cy="1251876"/>
          </a:xfrm>
          <a:prstGeom prst="rightBrace">
            <a:avLst>
              <a:gd name="adj1" fmla="val 96319"/>
              <a:gd name="adj2" fmla="val 51344"/>
            </a:avLst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A8FDC6-4EC9-4021-AA44-603E8BACCC87}"/>
              </a:ext>
            </a:extLst>
          </p:cNvPr>
          <p:cNvSpPr txBox="1"/>
          <p:nvPr/>
        </p:nvSpPr>
        <p:spPr>
          <a:xfrm>
            <a:off x="416992" y="3618200"/>
            <a:ext cx="8460940" cy="95923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>
              <a:spcAft>
                <a:spcPts val="1000"/>
              </a:spcAft>
              <a:tabLst>
                <a:tab pos="464820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נחזור על התהליך עם התת-מערך השמאלי:</a:t>
            </a:r>
          </a:p>
          <a:p>
            <a:pPr marL="457200">
              <a:spcAft>
                <a:spcPts val="1000"/>
              </a:spcAft>
              <a:tabLst>
                <a:tab pos="4648200" algn="l"/>
              </a:tabLst>
            </a:pPr>
            <a:r>
              <a:rPr lang="he-IL" sz="2400" dirty="0">
                <a:solidFill>
                  <a:srgbClr val="222222"/>
                </a:solidFill>
                <a:latin typeface="Arial" panose="020B0604020202020204" pitchFamily="34" charset="0"/>
              </a:rPr>
              <a:t>נבדוק את האיבר האמצעי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03F692-BCB5-451D-910B-B081C432B349}"/>
              </a:ext>
            </a:extLst>
          </p:cNvPr>
          <p:cNvSpPr txBox="1"/>
          <p:nvPr/>
        </p:nvSpPr>
        <p:spPr>
          <a:xfrm>
            <a:off x="2649240" y="4128698"/>
            <a:ext cx="248427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algn="l" rtl="0">
              <a:spcAft>
                <a:spcPts val="1000"/>
              </a:spcAft>
              <a:tabLst>
                <a:tab pos="4648200" algn="l"/>
              </a:tabLst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(0+3)/2 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 1</a:t>
            </a:r>
            <a:endParaRPr lang="he-IL" sz="24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EA26A5-9AB2-41E1-98DD-B91695E08B1C}"/>
              </a:ext>
            </a:extLst>
          </p:cNvPr>
          <p:cNvSpPr txBox="1"/>
          <p:nvPr/>
        </p:nvSpPr>
        <p:spPr>
          <a:xfrm>
            <a:off x="467544" y="6141847"/>
            <a:ext cx="84609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>
              <a:spcAft>
                <a:spcPts val="1000"/>
              </a:spcAft>
              <a:tabLst>
                <a:tab pos="464820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7 גדול מ-3 ולכן נתמקד בחצי הימני של המערך</a:t>
            </a:r>
            <a:endParaRPr lang="he-IL" sz="24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26965F-14EE-472E-A013-60C327A4ACEA}"/>
              </a:ext>
            </a:extLst>
          </p:cNvPr>
          <p:cNvSpPr txBox="1"/>
          <p:nvPr/>
        </p:nvSpPr>
        <p:spPr>
          <a:xfrm>
            <a:off x="2923572" y="1115007"/>
            <a:ext cx="248427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algn="l" rtl="0">
              <a:spcAft>
                <a:spcPts val="1000"/>
              </a:spcAft>
              <a:tabLst>
                <a:tab pos="4648200" algn="l"/>
              </a:tabLst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(0+8)/2 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 4</a:t>
            </a:r>
            <a:endParaRPr lang="he-IL" sz="24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A3F23F-9613-4423-B852-539D357F6D63}"/>
              </a:ext>
            </a:extLst>
          </p:cNvPr>
          <p:cNvSpPr txBox="1"/>
          <p:nvPr/>
        </p:nvSpPr>
        <p:spPr>
          <a:xfrm>
            <a:off x="3203848" y="5217162"/>
            <a:ext cx="2635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   0       1       2       3</a:t>
            </a:r>
            <a:endParaRPr lang="he-IL" sz="2400" dirty="0"/>
          </a:p>
        </p:txBody>
      </p:sp>
      <p:graphicFrame>
        <p:nvGraphicFramePr>
          <p:cNvPr id="26" name="טבלה 25">
            <a:extLst>
              <a:ext uri="{FF2B5EF4-FFF2-40B4-BE49-F238E27FC236}">
                <a16:creationId xmlns:a16="http://schemas.microsoft.com/office/drawing/2014/main" id="{58302BE6-9109-4B50-99AC-30196B839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890947"/>
              </p:ext>
            </p:extLst>
          </p:nvPr>
        </p:nvGraphicFramePr>
        <p:xfrm>
          <a:off x="3203848" y="4791701"/>
          <a:ext cx="2635200" cy="518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58800">
                  <a:extLst>
                    <a:ext uri="{9D8B030D-6E8A-4147-A177-3AD203B41FA5}">
                      <a16:colId xmlns:a16="http://schemas.microsoft.com/office/drawing/2014/main" val="3469449352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2397473875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4154837314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745655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68186"/>
                  </a:ext>
                </a:extLst>
              </a:tr>
            </a:tbl>
          </a:graphicData>
        </a:graphic>
      </p:graphicFrame>
      <p:sp>
        <p:nvSpPr>
          <p:cNvPr id="18" name="תרשים זרימה: צומת מסכם 17">
            <a:extLst>
              <a:ext uri="{FF2B5EF4-FFF2-40B4-BE49-F238E27FC236}">
                <a16:creationId xmlns:a16="http://schemas.microsoft.com/office/drawing/2014/main" id="{317471A4-A8F1-49FD-989E-D88E16CE7799}"/>
              </a:ext>
            </a:extLst>
          </p:cNvPr>
          <p:cNvSpPr/>
          <p:nvPr/>
        </p:nvSpPr>
        <p:spPr>
          <a:xfrm>
            <a:off x="3203848" y="4801847"/>
            <a:ext cx="1317600" cy="461665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223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11" grpId="0" animBg="1"/>
      <p:bldP spid="12" grpId="0" animBg="1"/>
      <p:bldP spid="13" grpId="0" animBg="1"/>
      <p:bldP spid="16" grpId="0" animBg="1"/>
      <p:bldP spid="17" grpId="0" animBg="1"/>
      <p:bldP spid="20" grpId="0"/>
      <p:bldP spid="24" grpId="0"/>
      <p:bldP spid="22" grpId="0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17250" y="-93143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חיפוש בינארי – דוגמא 2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FE4D1-9066-420E-9F28-2395612F496C}"/>
              </a:ext>
            </a:extLst>
          </p:cNvPr>
          <p:cNvSpPr txBox="1"/>
          <p:nvPr/>
        </p:nvSpPr>
        <p:spPr>
          <a:xfrm>
            <a:off x="539552" y="2261636"/>
            <a:ext cx="8460940" cy="10338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  <a:tabLst>
                <a:tab pos="464820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נחזור על התהליך עם התת-מערך הימני:</a:t>
            </a:r>
          </a:p>
          <a:p>
            <a:pPr marL="457200">
              <a:lnSpc>
                <a:spcPct val="115000"/>
              </a:lnSpc>
              <a:spcAft>
                <a:spcPts val="1000"/>
              </a:spcAft>
              <a:tabLst>
                <a:tab pos="4648200" algn="l"/>
              </a:tabLst>
            </a:pPr>
            <a:r>
              <a:rPr lang="he-IL" sz="2400" dirty="0">
                <a:solidFill>
                  <a:srgbClr val="222222"/>
                </a:solidFill>
                <a:latin typeface="Arial" panose="020B0604020202020204" pitchFamily="34" charset="0"/>
              </a:rPr>
              <a:t>נבדוק את האיבר האמצעי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1D13C0-F938-4C00-B8E8-CC2D85C52593}"/>
              </a:ext>
            </a:extLst>
          </p:cNvPr>
          <p:cNvSpPr txBox="1"/>
          <p:nvPr/>
        </p:nvSpPr>
        <p:spPr>
          <a:xfrm>
            <a:off x="2987824" y="2867896"/>
            <a:ext cx="248427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algn="l" rtl="0">
              <a:spcAft>
                <a:spcPts val="1000"/>
              </a:spcAft>
              <a:tabLst>
                <a:tab pos="4648200" algn="l"/>
              </a:tabLst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(2+3)/2 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 2</a:t>
            </a:r>
            <a:endParaRPr lang="he-IL" sz="24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3" name="AutoShape 1">
            <a:extLst>
              <a:ext uri="{FF2B5EF4-FFF2-40B4-BE49-F238E27FC236}">
                <a16:creationId xmlns:a16="http://schemas.microsoft.com/office/drawing/2014/main" id="{2B204306-85B7-407F-A3A7-AD38C988835B}"/>
              </a:ext>
            </a:extLst>
          </p:cNvPr>
          <p:cNvSpPr>
            <a:spLocks/>
          </p:cNvSpPr>
          <p:nvPr/>
        </p:nvSpPr>
        <p:spPr bwMode="auto">
          <a:xfrm rot="5400000">
            <a:off x="5112168" y="1258785"/>
            <a:ext cx="171540" cy="1251876"/>
          </a:xfrm>
          <a:prstGeom prst="rightBrace">
            <a:avLst>
              <a:gd name="adj1" fmla="val 96319"/>
              <a:gd name="adj2" fmla="val 51344"/>
            </a:avLst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71A0DC-4C75-4BBA-A321-75A057CC9037}"/>
              </a:ext>
            </a:extLst>
          </p:cNvPr>
          <p:cNvSpPr txBox="1"/>
          <p:nvPr/>
        </p:nvSpPr>
        <p:spPr>
          <a:xfrm>
            <a:off x="3254400" y="1455285"/>
            <a:ext cx="2635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   0       1       2       3</a:t>
            </a:r>
            <a:endParaRPr lang="he-IL" sz="2400" dirty="0"/>
          </a:p>
        </p:txBody>
      </p:sp>
      <p:graphicFrame>
        <p:nvGraphicFramePr>
          <p:cNvPr id="18" name="טבלה 17">
            <a:extLst>
              <a:ext uri="{FF2B5EF4-FFF2-40B4-BE49-F238E27FC236}">
                <a16:creationId xmlns:a16="http://schemas.microsoft.com/office/drawing/2014/main" id="{9781C3CB-6977-42D6-856F-82E672016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446692"/>
              </p:ext>
            </p:extLst>
          </p:nvPr>
        </p:nvGraphicFramePr>
        <p:xfrm>
          <a:off x="3254400" y="1029824"/>
          <a:ext cx="2635200" cy="518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58800">
                  <a:extLst>
                    <a:ext uri="{9D8B030D-6E8A-4147-A177-3AD203B41FA5}">
                      <a16:colId xmlns:a16="http://schemas.microsoft.com/office/drawing/2014/main" val="3469449352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2397473875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4154837314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745655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68186"/>
                  </a:ext>
                </a:extLst>
              </a:tr>
            </a:tbl>
          </a:graphicData>
        </a:graphic>
      </p:graphicFrame>
      <p:sp>
        <p:nvSpPr>
          <p:cNvPr id="19" name="תרשים זרימה: צומת מסכם 18">
            <a:extLst>
              <a:ext uri="{FF2B5EF4-FFF2-40B4-BE49-F238E27FC236}">
                <a16:creationId xmlns:a16="http://schemas.microsoft.com/office/drawing/2014/main" id="{65289D51-1A95-4E70-A101-1D41E164702A}"/>
              </a:ext>
            </a:extLst>
          </p:cNvPr>
          <p:cNvSpPr/>
          <p:nvPr/>
        </p:nvSpPr>
        <p:spPr>
          <a:xfrm>
            <a:off x="3443611" y="1039970"/>
            <a:ext cx="1317600" cy="461665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223CD9-FAA2-4BA0-A9F3-58042F56344A}"/>
              </a:ext>
            </a:extLst>
          </p:cNvPr>
          <p:cNvSpPr txBox="1"/>
          <p:nvPr/>
        </p:nvSpPr>
        <p:spPr>
          <a:xfrm>
            <a:off x="4067944" y="3900388"/>
            <a:ext cx="116285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2        3</a:t>
            </a:r>
            <a:endParaRPr lang="he-IL" sz="2400" dirty="0"/>
          </a:p>
        </p:txBody>
      </p:sp>
      <p:graphicFrame>
        <p:nvGraphicFramePr>
          <p:cNvPr id="23" name="טבלה 22">
            <a:extLst>
              <a:ext uri="{FF2B5EF4-FFF2-40B4-BE49-F238E27FC236}">
                <a16:creationId xmlns:a16="http://schemas.microsoft.com/office/drawing/2014/main" id="{D2058BA0-D70F-43FE-B8AE-F596733DE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497772"/>
              </p:ext>
            </p:extLst>
          </p:nvPr>
        </p:nvGraphicFramePr>
        <p:xfrm>
          <a:off x="3913200" y="3474927"/>
          <a:ext cx="1317600" cy="518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58800">
                  <a:extLst>
                    <a:ext uri="{9D8B030D-6E8A-4147-A177-3AD203B41FA5}">
                      <a16:colId xmlns:a16="http://schemas.microsoft.com/office/drawing/2014/main" val="3469449352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2397473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68186"/>
                  </a:ext>
                </a:extLst>
              </a:tr>
            </a:tbl>
          </a:graphicData>
        </a:graphic>
      </p:graphicFrame>
      <p:sp>
        <p:nvSpPr>
          <p:cNvPr id="25" name="תרשים זרימה: צומת מסכם 24">
            <a:extLst>
              <a:ext uri="{FF2B5EF4-FFF2-40B4-BE49-F238E27FC236}">
                <a16:creationId xmlns:a16="http://schemas.microsoft.com/office/drawing/2014/main" id="{1DAE4C5E-3E8E-4B51-9C0E-84D68B58483B}"/>
              </a:ext>
            </a:extLst>
          </p:cNvPr>
          <p:cNvSpPr/>
          <p:nvPr/>
        </p:nvSpPr>
        <p:spPr>
          <a:xfrm>
            <a:off x="3899180" y="3474927"/>
            <a:ext cx="651342" cy="461665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חץ: ימינה 29">
            <a:extLst>
              <a:ext uri="{FF2B5EF4-FFF2-40B4-BE49-F238E27FC236}">
                <a16:creationId xmlns:a16="http://schemas.microsoft.com/office/drawing/2014/main" id="{72A81FC4-B0D0-416E-92AB-09EF8073A0CD}"/>
              </a:ext>
            </a:extLst>
          </p:cNvPr>
          <p:cNvSpPr/>
          <p:nvPr/>
        </p:nvSpPr>
        <p:spPr>
          <a:xfrm rot="16200000">
            <a:off x="3942582" y="4453115"/>
            <a:ext cx="576064" cy="25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8150D4-E8CA-454F-BA22-404E2EF029F8}"/>
              </a:ext>
            </a:extLst>
          </p:cNvPr>
          <p:cNvSpPr txBox="1"/>
          <p:nvPr/>
        </p:nvSpPr>
        <p:spPr>
          <a:xfrm>
            <a:off x="418902" y="5030147"/>
            <a:ext cx="8460940" cy="48090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  <a:tabLst>
                <a:tab pos="4648200" algn="l"/>
              </a:tabLst>
            </a:pPr>
            <a:r>
              <a:rPr lang="he-IL" sz="2400" dirty="0">
                <a:solidFill>
                  <a:srgbClr val="222222"/>
                </a:solidFill>
                <a:latin typeface="Arial" panose="020B0604020202020204" pitchFamily="34" charset="0"/>
              </a:rPr>
              <a:t>7 גדול מ- 6</a:t>
            </a: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 ולכן נתמקד בחצי הימני של המערך.</a:t>
            </a:r>
            <a:r>
              <a:rPr lang="he-IL" sz="2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endParaRPr lang="he-IL" sz="36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2" name="AutoShape 1">
            <a:extLst>
              <a:ext uri="{FF2B5EF4-FFF2-40B4-BE49-F238E27FC236}">
                <a16:creationId xmlns:a16="http://schemas.microsoft.com/office/drawing/2014/main" id="{5E0680EF-60BC-48D2-ABC1-F49652EBDB25}"/>
              </a:ext>
            </a:extLst>
          </p:cNvPr>
          <p:cNvSpPr>
            <a:spLocks/>
          </p:cNvSpPr>
          <p:nvPr/>
        </p:nvSpPr>
        <p:spPr bwMode="auto">
          <a:xfrm rot="5400000">
            <a:off x="4839173" y="3935958"/>
            <a:ext cx="158922" cy="693267"/>
          </a:xfrm>
          <a:prstGeom prst="rightBrace">
            <a:avLst>
              <a:gd name="adj1" fmla="val 96319"/>
              <a:gd name="adj2" fmla="val 51344"/>
            </a:avLst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432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/>
      <p:bldP spid="13" grpId="0" animBg="1"/>
      <p:bldP spid="17" grpId="0"/>
      <p:bldP spid="19" grpId="0" animBg="1"/>
      <p:bldP spid="21" grpId="0"/>
      <p:bldP spid="25" grpId="0" animBg="1"/>
      <p:bldP spid="30" grpId="0" animBg="1"/>
      <p:bldP spid="31" grpId="0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17250" y="-93143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חיפוש בינארי – דוגמא 2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FE4D1-9066-420E-9F28-2395612F496C}"/>
              </a:ext>
            </a:extLst>
          </p:cNvPr>
          <p:cNvSpPr txBox="1"/>
          <p:nvPr/>
        </p:nvSpPr>
        <p:spPr>
          <a:xfrm>
            <a:off x="539552" y="2261636"/>
            <a:ext cx="8460940" cy="10338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  <a:tabLst>
                <a:tab pos="464820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נחזור על התהליך עם התת-מערך הימני:</a:t>
            </a:r>
          </a:p>
          <a:p>
            <a:pPr marL="457200">
              <a:lnSpc>
                <a:spcPct val="115000"/>
              </a:lnSpc>
              <a:spcAft>
                <a:spcPts val="1000"/>
              </a:spcAft>
              <a:tabLst>
                <a:tab pos="4648200" algn="l"/>
              </a:tabLst>
            </a:pPr>
            <a:r>
              <a:rPr lang="he-IL" sz="2400" dirty="0">
                <a:solidFill>
                  <a:srgbClr val="222222"/>
                </a:solidFill>
                <a:latin typeface="Arial" panose="020B0604020202020204" pitchFamily="34" charset="0"/>
              </a:rPr>
              <a:t>נבדוק את האיבר האמצעי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1D13C0-F938-4C00-B8E8-CC2D85C52593}"/>
              </a:ext>
            </a:extLst>
          </p:cNvPr>
          <p:cNvSpPr txBox="1"/>
          <p:nvPr/>
        </p:nvSpPr>
        <p:spPr>
          <a:xfrm>
            <a:off x="2987824" y="2867896"/>
            <a:ext cx="248427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algn="l" rtl="0">
              <a:spcAft>
                <a:spcPts val="1000"/>
              </a:spcAft>
              <a:tabLst>
                <a:tab pos="4648200" algn="l"/>
              </a:tabLst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(3+3)/2 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 3</a:t>
            </a:r>
            <a:endParaRPr lang="he-IL" sz="24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0" name="AutoShape 1">
            <a:extLst>
              <a:ext uri="{FF2B5EF4-FFF2-40B4-BE49-F238E27FC236}">
                <a16:creationId xmlns:a16="http://schemas.microsoft.com/office/drawing/2014/main" id="{C0147C5F-1268-48B0-8F04-8E0C26973923}"/>
              </a:ext>
            </a:extLst>
          </p:cNvPr>
          <p:cNvSpPr>
            <a:spLocks/>
          </p:cNvSpPr>
          <p:nvPr/>
        </p:nvSpPr>
        <p:spPr bwMode="auto">
          <a:xfrm rot="5400000">
            <a:off x="4829097" y="1520722"/>
            <a:ext cx="159215" cy="607686"/>
          </a:xfrm>
          <a:prstGeom prst="rightBrace">
            <a:avLst>
              <a:gd name="adj1" fmla="val 96319"/>
              <a:gd name="adj2" fmla="val 51344"/>
            </a:avLst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223CD9-FAA2-4BA0-A9F3-58042F56344A}"/>
              </a:ext>
            </a:extLst>
          </p:cNvPr>
          <p:cNvSpPr txBox="1"/>
          <p:nvPr/>
        </p:nvSpPr>
        <p:spPr>
          <a:xfrm>
            <a:off x="4049692" y="1472973"/>
            <a:ext cx="116285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2        3</a:t>
            </a:r>
            <a:endParaRPr lang="he-IL" sz="2400" dirty="0"/>
          </a:p>
        </p:txBody>
      </p:sp>
      <p:graphicFrame>
        <p:nvGraphicFramePr>
          <p:cNvPr id="23" name="טבלה 22">
            <a:extLst>
              <a:ext uri="{FF2B5EF4-FFF2-40B4-BE49-F238E27FC236}">
                <a16:creationId xmlns:a16="http://schemas.microsoft.com/office/drawing/2014/main" id="{D2058BA0-D70F-43FE-B8AE-F596733DE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939309"/>
              </p:ext>
            </p:extLst>
          </p:nvPr>
        </p:nvGraphicFramePr>
        <p:xfrm>
          <a:off x="3913200" y="1089482"/>
          <a:ext cx="1317600" cy="518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58800">
                  <a:extLst>
                    <a:ext uri="{9D8B030D-6E8A-4147-A177-3AD203B41FA5}">
                      <a16:colId xmlns:a16="http://schemas.microsoft.com/office/drawing/2014/main" val="3469449352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2397473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68186"/>
                  </a:ext>
                </a:extLst>
              </a:tr>
            </a:tbl>
          </a:graphicData>
        </a:graphic>
      </p:graphicFrame>
      <p:sp>
        <p:nvSpPr>
          <p:cNvPr id="25" name="תרשים זרימה: צומת מסכם 24">
            <a:extLst>
              <a:ext uri="{FF2B5EF4-FFF2-40B4-BE49-F238E27FC236}">
                <a16:creationId xmlns:a16="http://schemas.microsoft.com/office/drawing/2014/main" id="{1DAE4C5E-3E8E-4B51-9C0E-84D68B58483B}"/>
              </a:ext>
            </a:extLst>
          </p:cNvPr>
          <p:cNvSpPr/>
          <p:nvPr/>
        </p:nvSpPr>
        <p:spPr>
          <a:xfrm>
            <a:off x="3930340" y="1089482"/>
            <a:ext cx="651342" cy="461665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חץ: ימינה 29">
            <a:extLst>
              <a:ext uri="{FF2B5EF4-FFF2-40B4-BE49-F238E27FC236}">
                <a16:creationId xmlns:a16="http://schemas.microsoft.com/office/drawing/2014/main" id="{72A81FC4-B0D0-416E-92AB-09EF8073A0CD}"/>
              </a:ext>
            </a:extLst>
          </p:cNvPr>
          <p:cNvSpPr/>
          <p:nvPr/>
        </p:nvSpPr>
        <p:spPr>
          <a:xfrm rot="16200000">
            <a:off x="4344109" y="4420594"/>
            <a:ext cx="455783" cy="234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8150D4-E8CA-454F-BA22-404E2EF029F8}"/>
              </a:ext>
            </a:extLst>
          </p:cNvPr>
          <p:cNvSpPr txBox="1"/>
          <p:nvPr/>
        </p:nvSpPr>
        <p:spPr>
          <a:xfrm>
            <a:off x="539551" y="5028614"/>
            <a:ext cx="8460940" cy="48090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  <a:tabLst>
                <a:tab pos="4648200" algn="l"/>
              </a:tabLst>
            </a:pPr>
            <a:r>
              <a:rPr lang="he-IL" sz="2400" dirty="0">
                <a:solidFill>
                  <a:srgbClr val="222222"/>
                </a:solidFill>
                <a:latin typeface="Arial" panose="020B0604020202020204" pitchFamily="34" charset="0"/>
              </a:rPr>
              <a:t>7 שונה מ-12. המספר 7 לא נמצא במערך </a:t>
            </a:r>
            <a:endParaRPr lang="he-IL" sz="36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6" name="טבלה 25">
            <a:extLst>
              <a:ext uri="{FF2B5EF4-FFF2-40B4-BE49-F238E27FC236}">
                <a16:creationId xmlns:a16="http://schemas.microsoft.com/office/drawing/2014/main" id="{E2A5B9A7-27B0-412B-9533-3E164B535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264756"/>
              </p:ext>
            </p:extLst>
          </p:nvPr>
        </p:nvGraphicFramePr>
        <p:xfrm>
          <a:off x="4242600" y="3528440"/>
          <a:ext cx="658800" cy="518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58800">
                  <a:extLst>
                    <a:ext uri="{9D8B030D-6E8A-4147-A177-3AD203B41FA5}">
                      <a16:colId xmlns:a16="http://schemas.microsoft.com/office/drawing/2014/main" val="3469449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6818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DD355B75-D940-40CE-BDE7-FB28315A4294}"/>
              </a:ext>
            </a:extLst>
          </p:cNvPr>
          <p:cNvSpPr txBox="1"/>
          <p:nvPr/>
        </p:nvSpPr>
        <p:spPr>
          <a:xfrm>
            <a:off x="4389298" y="3942126"/>
            <a:ext cx="3654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3</a:t>
            </a:r>
            <a:endParaRPr lang="he-IL" sz="24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88C2043-DCBB-4FA9-B805-D24AEA64F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5134383"/>
            <a:ext cx="436009" cy="39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5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/>
      <p:bldP spid="20" grpId="0" animBg="1"/>
      <p:bldP spid="21" grpId="0"/>
      <p:bldP spid="25" grpId="0" animBg="1"/>
      <p:bldP spid="30" grpId="0" animBg="1"/>
      <p:bldP spid="28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6217</TotalTime>
  <Words>1739</Words>
  <Application>Microsoft Office PowerPoint</Application>
  <PresentationFormat>‫הצגה על המסך (4:3)</PresentationFormat>
  <Paragraphs>423</Paragraphs>
  <Slides>20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Courier New</vt:lpstr>
      <vt:lpstr>ערכת נושא Office</vt:lpstr>
      <vt:lpstr>חיפוש במערך</vt:lpstr>
      <vt:lpstr>חיפוש לינארי/סדרתי</vt:lpstr>
      <vt:lpstr>חיפוש בינארי – "האריה במדבר"</vt:lpstr>
      <vt:lpstr>חיפוש בינארי</vt:lpstr>
      <vt:lpstr>חיפוש בינארי – דוגמא 1 </vt:lpstr>
      <vt:lpstr>חיפוש בינארי – דוגמא 1 </vt:lpstr>
      <vt:lpstr>חיפוש בינארי – דוגמא 2 </vt:lpstr>
      <vt:lpstr>חיפוש בינארי – דוגמא 2 </vt:lpstr>
      <vt:lpstr>חיפוש בינארי – דוגמא 2 </vt:lpstr>
      <vt:lpstr>פונקציה לחיפוש בינארי – "האריה במדבר"</vt:lpstr>
      <vt:lpstr>פונקציה לחיפוש בינארי – "האריה במדבר"</vt:lpstr>
      <vt:lpstr>פונקציה לחיפוש בינארי – "האריה במדבר"</vt:lpstr>
      <vt:lpstr>מצגת של PowerPoint‏</vt:lpstr>
      <vt:lpstr>מה רושמים בתנאי של הלולאה?</vt:lpstr>
      <vt:lpstr>מצגת של PowerPoint‏</vt:lpstr>
      <vt:lpstr>מיזוג שני מערכים ממוינים למערך אחד </vt:lpstr>
      <vt:lpstr>נכתוב את הפונקציה...</vt:lpstr>
      <vt:lpstr>המשך הפונקציה...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אניטה אולמן</cp:lastModifiedBy>
  <cp:revision>449</cp:revision>
  <dcterms:created xsi:type="dcterms:W3CDTF">2018-02-18T20:21:23Z</dcterms:created>
  <dcterms:modified xsi:type="dcterms:W3CDTF">2019-06-03T07:51:23Z</dcterms:modified>
</cp:coreProperties>
</file>