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5"/>
  </p:notesMasterIdLst>
  <p:sldIdLst>
    <p:sldId id="375" r:id="rId2"/>
    <p:sldId id="480" r:id="rId3"/>
    <p:sldId id="481" r:id="rId4"/>
    <p:sldId id="482" r:id="rId5"/>
    <p:sldId id="483" r:id="rId6"/>
    <p:sldId id="484" r:id="rId7"/>
    <p:sldId id="485" r:id="rId8"/>
    <p:sldId id="497" r:id="rId9"/>
    <p:sldId id="488" r:id="rId10"/>
    <p:sldId id="489" r:id="rId11"/>
    <p:sldId id="491" r:id="rId12"/>
    <p:sldId id="493" r:id="rId13"/>
    <p:sldId id="494" r:id="rId14"/>
    <p:sldId id="495" r:id="rId15"/>
    <p:sldId id="496" r:id="rId16"/>
    <p:sldId id="505" r:id="rId17"/>
    <p:sldId id="498" r:id="rId18"/>
    <p:sldId id="499" r:id="rId19"/>
    <p:sldId id="500" r:id="rId20"/>
    <p:sldId id="502" r:id="rId21"/>
    <p:sldId id="501" r:id="rId22"/>
    <p:sldId id="503" r:id="rId23"/>
    <p:sldId id="504" r:id="rId24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סגנון ביניים 4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03" autoAdjust="0"/>
    <p:restoredTop sz="94660"/>
  </p:normalViewPr>
  <p:slideViewPr>
    <p:cSldViewPr>
      <p:cViewPr varScale="1">
        <p:scale>
          <a:sx n="86" d="100"/>
          <a:sy n="86" d="100"/>
        </p:scale>
        <p:origin x="70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CDAFE2-EC1E-4AD2-89EC-A47056BDE137}" type="datetimeFigureOut">
              <a:rPr lang="he-IL" smtClean="0"/>
              <a:pPr/>
              <a:t>כ"ו/אייר/תשע"ט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9FD67F3-95CD-453F-AE91-E9BA7A39BD5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13715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כ"ו/אייר/תשע"ט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כ"ו/אייר/תשע"ט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כ"ו/אייר/תשע"ט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כ"ו/אייר/תשע"ט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כ"ו/אייר/תשע"ט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כ"ו/אייר/תשע"ט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כ"ו/אייר/תשע"ט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כ"ו/אייר/תשע"ט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כ"ו/אייר/תשע"ט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כ"ו/אייר/תשע"ט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9B90E-A0D2-40E8-8C5E-000A7B1F0F5E}" type="datetimeFigureOut">
              <a:rPr lang="he-IL" smtClean="0"/>
              <a:pPr/>
              <a:t>כ"ו/אייר/תשע"ט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9B90E-A0D2-40E8-8C5E-000A7B1F0F5E}" type="datetimeFigureOut">
              <a:rPr lang="he-IL" smtClean="0"/>
              <a:pPr/>
              <a:t>כ"ו/אייר/תשע"ט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594DD-2322-46CE-81F6-B71753FA1E88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yZQPjUT5B4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youtube.com/watch?v=MtcrEhrt_K0&amp;t=57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D035CCA-1D68-4362-9147-7BBC78B2A893}"/>
              </a:ext>
            </a:extLst>
          </p:cNvPr>
          <p:cNvSpPr txBox="1"/>
          <p:nvPr/>
        </p:nvSpPr>
        <p:spPr>
          <a:xfrm>
            <a:off x="107504" y="747574"/>
            <a:ext cx="90010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מיון הוא אלגוריתם לסידור נתונים בסדר עולה (מהקטן לגדול) או בסדר יורד (מהגדול לקטן)</a:t>
            </a:r>
          </a:p>
          <a:p>
            <a:endParaRPr lang="he-IL" sz="800" b="1" dirty="0">
              <a:solidFill>
                <a:srgbClr val="0070C0"/>
              </a:solidFill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6416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מיון - 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</a:t>
            </a:r>
            <a:endParaRPr lang="he-IL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FE4D1-9066-420E-9F28-2395612F496C}"/>
              </a:ext>
            </a:extLst>
          </p:cNvPr>
          <p:cNvSpPr txBox="1"/>
          <p:nvPr/>
        </p:nvSpPr>
        <p:spPr>
          <a:xfrm>
            <a:off x="6106689" y="1941174"/>
            <a:ext cx="207498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מערך </a:t>
            </a:r>
            <a:r>
              <a:rPr lang="he-IL" sz="2400" b="1" dirty="0">
                <a:solidFill>
                  <a:srgbClr val="FF0000"/>
                </a:solidFill>
              </a:rPr>
              <a:t>לא</a:t>
            </a:r>
            <a:r>
              <a:rPr lang="he-IL" sz="2400" dirty="0"/>
              <a:t> ממוין: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5EAACE-EC9D-4527-B198-4D36C5B123EC}"/>
              </a:ext>
            </a:extLst>
          </p:cNvPr>
          <p:cNvSpPr txBox="1"/>
          <p:nvPr/>
        </p:nvSpPr>
        <p:spPr>
          <a:xfrm>
            <a:off x="2899280" y="1590595"/>
            <a:ext cx="318325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 0      1      2     3     4      5   </a:t>
            </a:r>
            <a:endParaRPr lang="he-IL" sz="2400" dirty="0"/>
          </a:p>
        </p:txBody>
      </p:sp>
      <p:graphicFrame>
        <p:nvGraphicFramePr>
          <p:cNvPr id="25" name="טבלה 24">
            <a:extLst>
              <a:ext uri="{FF2B5EF4-FFF2-40B4-BE49-F238E27FC236}">
                <a16:creationId xmlns:a16="http://schemas.microsoft.com/office/drawing/2014/main" id="{52446F89-8D0C-48F5-8728-3906FEC99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395183"/>
              </p:ext>
            </p:extLst>
          </p:nvPr>
        </p:nvGraphicFramePr>
        <p:xfrm>
          <a:off x="2912745" y="1949852"/>
          <a:ext cx="3183255" cy="518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4694493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974738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548373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456551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740437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11094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2800" dirty="0"/>
                        <a:t>10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800" dirty="0"/>
                        <a:t>5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800" dirty="0"/>
                        <a:t>2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800" dirty="0"/>
                        <a:t>3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2800" dirty="0"/>
                        <a:t>1</a:t>
                      </a:r>
                      <a:endParaRPr lang="he-IL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2800" dirty="0"/>
                        <a:t>9</a:t>
                      </a:r>
                      <a:endParaRPr lang="he-IL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6818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43C4FF9-DAA7-4927-8F25-B4178421305E}"/>
              </a:ext>
            </a:extLst>
          </p:cNvPr>
          <p:cNvSpPr txBox="1"/>
          <p:nvPr/>
        </p:nvSpPr>
        <p:spPr>
          <a:xfrm>
            <a:off x="6049108" y="2913096"/>
            <a:ext cx="305939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מערך ממוין </a:t>
            </a:r>
            <a:r>
              <a:rPr lang="he-IL" sz="2400" b="1" dirty="0">
                <a:solidFill>
                  <a:srgbClr val="FF0000"/>
                </a:solidFill>
              </a:rPr>
              <a:t>בסדר עולה</a:t>
            </a:r>
            <a:r>
              <a:rPr lang="he-IL" sz="2400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B61DF-3588-4921-897C-B7ADDA63C1EB}"/>
              </a:ext>
            </a:extLst>
          </p:cNvPr>
          <p:cNvSpPr txBox="1"/>
          <p:nvPr/>
        </p:nvSpPr>
        <p:spPr>
          <a:xfrm>
            <a:off x="2899280" y="2564904"/>
            <a:ext cx="318325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 0      1      2     3     4      5   </a:t>
            </a:r>
            <a:endParaRPr lang="he-IL" sz="2400" dirty="0"/>
          </a:p>
        </p:txBody>
      </p:sp>
      <p:graphicFrame>
        <p:nvGraphicFramePr>
          <p:cNvPr id="11" name="טבלה 10">
            <a:extLst>
              <a:ext uri="{FF2B5EF4-FFF2-40B4-BE49-F238E27FC236}">
                <a16:creationId xmlns:a16="http://schemas.microsoft.com/office/drawing/2014/main" id="{0FC7C77D-DEC3-47CB-BD92-594EB309A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20404"/>
              </p:ext>
            </p:extLst>
          </p:nvPr>
        </p:nvGraphicFramePr>
        <p:xfrm>
          <a:off x="2899280" y="2921774"/>
          <a:ext cx="3183255" cy="518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4694493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974738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548373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456551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740437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11094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sz="2800" dirty="0">
                          <a:latin typeface="+mj-lt"/>
                          <a:cs typeface="+mn-cs"/>
                        </a:rPr>
                        <a:t>10</a:t>
                      </a:r>
                      <a:endParaRPr lang="he-IL" sz="2800" dirty="0">
                        <a:latin typeface="+mj-lt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800" dirty="0">
                          <a:latin typeface="+mj-lt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800" dirty="0">
                          <a:latin typeface="+mj-lt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3</a:t>
                      </a:r>
                      <a:endParaRPr lang="he-IL" sz="28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800" dirty="0">
                          <a:latin typeface="+mj-lt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2800" dirty="0">
                          <a:latin typeface="+mj-lt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6818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49A5521-277A-4BA9-8A74-F5C366498385}"/>
              </a:ext>
            </a:extLst>
          </p:cNvPr>
          <p:cNvSpPr txBox="1"/>
          <p:nvPr/>
        </p:nvSpPr>
        <p:spPr>
          <a:xfrm>
            <a:off x="6082535" y="4007151"/>
            <a:ext cx="30152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מערך ממוין </a:t>
            </a:r>
            <a:r>
              <a:rPr lang="he-IL" sz="2400" b="1" dirty="0">
                <a:solidFill>
                  <a:srgbClr val="FF0000"/>
                </a:solidFill>
              </a:rPr>
              <a:t>בסדר יורד</a:t>
            </a:r>
            <a:r>
              <a:rPr lang="he-IL" sz="2400" dirty="0"/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94C6CA-2F31-4B70-8EF5-2148329AC1D1}"/>
              </a:ext>
            </a:extLst>
          </p:cNvPr>
          <p:cNvSpPr txBox="1"/>
          <p:nvPr/>
        </p:nvSpPr>
        <p:spPr>
          <a:xfrm>
            <a:off x="2888591" y="3658959"/>
            <a:ext cx="318325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 0      1      2     3     4      5   </a:t>
            </a:r>
            <a:endParaRPr lang="he-IL" sz="2400" dirty="0"/>
          </a:p>
        </p:txBody>
      </p:sp>
      <p:graphicFrame>
        <p:nvGraphicFramePr>
          <p:cNvPr id="14" name="טבלה 13">
            <a:extLst>
              <a:ext uri="{FF2B5EF4-FFF2-40B4-BE49-F238E27FC236}">
                <a16:creationId xmlns:a16="http://schemas.microsoft.com/office/drawing/2014/main" id="{7B1C6F84-5F3A-447B-967A-8F82FD6C3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89738"/>
              </p:ext>
            </p:extLst>
          </p:nvPr>
        </p:nvGraphicFramePr>
        <p:xfrm>
          <a:off x="2746669" y="4015829"/>
          <a:ext cx="3325177" cy="5181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643255">
                  <a:extLst>
                    <a:ext uri="{9D8B030D-6E8A-4147-A177-3AD203B41FA5}">
                      <a16:colId xmlns:a16="http://schemas.microsoft.com/office/drawing/2014/main" val="34694493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974738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548373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45655146"/>
                    </a:ext>
                  </a:extLst>
                </a:gridCol>
                <a:gridCol w="479742">
                  <a:extLst>
                    <a:ext uri="{9D8B030D-6E8A-4147-A177-3AD203B41FA5}">
                      <a16:colId xmlns:a16="http://schemas.microsoft.com/office/drawing/2014/main" val="1374043773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1911094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2800" dirty="0">
                          <a:latin typeface="+mj-lt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800" dirty="0">
                          <a:latin typeface="+mj-lt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800" dirty="0">
                          <a:latin typeface="+mj-lt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he-IL" sz="2800" b="1" kern="1200" dirty="0">
                          <a:solidFill>
                            <a:schemeClr val="lt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sz="2800" dirty="0">
                          <a:latin typeface="+mj-lt"/>
                          <a:cs typeface="+mn-cs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he-IL" sz="2800" dirty="0">
                          <a:latin typeface="+mj-lt"/>
                          <a:cs typeface="+mn-cs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6818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1A69934-F01E-4E22-B3A2-72CCF8CB847F}"/>
              </a:ext>
            </a:extLst>
          </p:cNvPr>
          <p:cNvSpPr txBox="1"/>
          <p:nvPr/>
        </p:nvSpPr>
        <p:spPr>
          <a:xfrm>
            <a:off x="71500" y="4854985"/>
            <a:ext cx="9001000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/>
              <a:t>נלמד 2 שיטות מיון:</a:t>
            </a:r>
          </a:p>
          <a:p>
            <a:pPr marL="457200" indent="-457200">
              <a:buAutoNum type="arabicPeriod"/>
            </a:pPr>
            <a:r>
              <a:rPr lang="he-IL" sz="2400" dirty="0"/>
              <a:t>מיון בועות – </a:t>
            </a:r>
            <a:r>
              <a:rPr lang="en-US" sz="2400" dirty="0"/>
              <a:t>bubble sort</a:t>
            </a:r>
            <a:endParaRPr lang="he-IL" sz="2400" dirty="0"/>
          </a:p>
          <a:p>
            <a:pPr marL="457200" indent="-457200">
              <a:buAutoNum type="arabicPeriod"/>
            </a:pPr>
            <a:r>
              <a:rPr lang="he-IL" sz="2400" dirty="0"/>
              <a:t>מיון בחירה – </a:t>
            </a:r>
            <a:r>
              <a:rPr lang="en-US" sz="2400" dirty="0"/>
              <a:t>selection sort</a:t>
            </a:r>
            <a:endParaRPr lang="he-IL" sz="2400" dirty="0"/>
          </a:p>
          <a:p>
            <a:endParaRPr lang="he-IL" sz="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49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23" grpId="0"/>
      <p:bldP spid="9" grpId="0"/>
      <p:bldP spid="10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2CF7D0E-40E0-4870-B554-D043D81E0B47}"/>
              </a:ext>
            </a:extLst>
          </p:cNvPr>
          <p:cNvSpPr txBox="1"/>
          <p:nvPr/>
        </p:nvSpPr>
        <p:spPr>
          <a:xfrm>
            <a:off x="7676" y="1574405"/>
            <a:ext cx="9001000" cy="9128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bubble_sort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*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7BAC6C78-0C36-490E-8DCE-60E0C1122C22}"/>
              </a:ext>
            </a:extLst>
          </p:cNvPr>
          <p:cNvSpPr/>
          <p:nvPr/>
        </p:nvSpPr>
        <p:spPr>
          <a:xfrm>
            <a:off x="528382" y="2449494"/>
            <a:ext cx="8280920" cy="916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(j = 0;               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j++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6416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נכתוב את הפונקציה בשפת 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e-IL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96EB60F-F2CC-4D0F-BA04-6FC84BA134E7}"/>
              </a:ext>
            </a:extLst>
          </p:cNvPr>
          <p:cNvSpPr/>
          <p:nvPr/>
        </p:nvSpPr>
        <p:spPr>
          <a:xfrm>
            <a:off x="1011506" y="3257784"/>
            <a:ext cx="4262705" cy="4916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[j] &gt;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 + 1])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255A8248-CCA8-4A0E-AB58-9AC0ABB61F8F}"/>
              </a:ext>
            </a:extLst>
          </p:cNvPr>
          <p:cNvSpPr/>
          <p:nvPr/>
        </p:nvSpPr>
        <p:spPr>
          <a:xfrm>
            <a:off x="528382" y="2092433"/>
            <a:ext cx="2223686" cy="4916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j, temp;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29D71457-1E62-416E-BF7F-CCB0C91F4FF1}"/>
              </a:ext>
            </a:extLst>
          </p:cNvPr>
          <p:cNvSpPr/>
          <p:nvPr/>
        </p:nvSpPr>
        <p:spPr>
          <a:xfrm>
            <a:off x="1038101" y="3599497"/>
            <a:ext cx="3816424" cy="2191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lvl="1" algn="l" rtl="0"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temp =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[j];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l" rtl="0">
              <a:lnSpc>
                <a:spcPct val="115000"/>
              </a:lnSpc>
            </a:pP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[j] =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[j+1];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l" rtl="0">
              <a:lnSpc>
                <a:spcPct val="115000"/>
              </a:lnSpc>
            </a:pP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[j+1] = temp;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47A817EC-D7B7-42E8-B11C-7377185045CB}"/>
              </a:ext>
            </a:extLst>
          </p:cNvPr>
          <p:cNvSpPr/>
          <p:nvPr/>
        </p:nvSpPr>
        <p:spPr>
          <a:xfrm>
            <a:off x="2752068" y="2459279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j &lt;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size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-1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5020182F-6CD7-4FAF-8A64-531B444F5FBD}"/>
              </a:ext>
            </a:extLst>
          </p:cNvPr>
          <p:cNvSpPr/>
          <p:nvPr/>
        </p:nvSpPr>
        <p:spPr>
          <a:xfrm>
            <a:off x="602852" y="5931198"/>
            <a:ext cx="8130333" cy="905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3"/>
              <a:tabLst>
                <a:tab pos="53416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סיימנו את הסיבוב הראשון שבו הצבנו את האיבר הגדול ביותר במערך במיקום האחרון. 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DFC45EE6-31A3-4EEE-9F71-42D19E0EFE77}"/>
              </a:ext>
            </a:extLst>
          </p:cNvPr>
          <p:cNvSpPr/>
          <p:nvPr/>
        </p:nvSpPr>
        <p:spPr>
          <a:xfrm>
            <a:off x="548920" y="5650059"/>
            <a:ext cx="354584" cy="4916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0FB259F1-1B34-4F88-965D-F529A908A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764" y="841426"/>
            <a:ext cx="4248472" cy="781171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70800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6416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מיון בועות – 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bubble sort</a:t>
            </a:r>
            <a:endParaRPr lang="he-IL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CF7D0E-40E0-4870-B554-D043D81E0B47}"/>
              </a:ext>
            </a:extLst>
          </p:cNvPr>
          <p:cNvSpPr txBox="1"/>
          <p:nvPr/>
        </p:nvSpPr>
        <p:spPr>
          <a:xfrm>
            <a:off x="0" y="1622597"/>
            <a:ext cx="9001000" cy="48090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3416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נתחיל את הסיבוב השני: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00587AD9-B05E-49C2-997F-5E72ABCE9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764" y="841426"/>
            <a:ext cx="4248472" cy="78117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9" name="מלבן 8">
            <a:extLst>
              <a:ext uri="{FF2B5EF4-FFF2-40B4-BE49-F238E27FC236}">
                <a16:creationId xmlns:a16="http://schemas.microsoft.com/office/drawing/2014/main" id="{B1C7F533-B4BA-42BF-A5B5-F473FE32FA62}"/>
              </a:ext>
            </a:extLst>
          </p:cNvPr>
          <p:cNvSpPr/>
          <p:nvPr/>
        </p:nvSpPr>
        <p:spPr>
          <a:xfrm>
            <a:off x="461881" y="2206989"/>
            <a:ext cx="8280920" cy="916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(j = 0;               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j++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E0F251C6-F7E6-48E4-8945-01D6189CF9DB}"/>
              </a:ext>
            </a:extLst>
          </p:cNvPr>
          <p:cNvSpPr/>
          <p:nvPr/>
        </p:nvSpPr>
        <p:spPr>
          <a:xfrm>
            <a:off x="945005" y="3015279"/>
            <a:ext cx="4262705" cy="4916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[j] &gt;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 + 1])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D43153C8-7392-4756-A53C-6515B0E7C87F}"/>
              </a:ext>
            </a:extLst>
          </p:cNvPr>
          <p:cNvSpPr/>
          <p:nvPr/>
        </p:nvSpPr>
        <p:spPr>
          <a:xfrm>
            <a:off x="971600" y="3356992"/>
            <a:ext cx="3816424" cy="2191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lvl="1" algn="l" rtl="0"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temp =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[j];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l" rtl="0">
              <a:lnSpc>
                <a:spcPct val="115000"/>
              </a:lnSpc>
            </a:pP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[j] =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[j+1];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l" rtl="0">
              <a:lnSpc>
                <a:spcPct val="115000"/>
              </a:lnSpc>
            </a:pP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[j+1] = temp;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6BC8D480-18DF-4D8F-80E8-30B17FC3B13C}"/>
              </a:ext>
            </a:extLst>
          </p:cNvPr>
          <p:cNvSpPr/>
          <p:nvPr/>
        </p:nvSpPr>
        <p:spPr>
          <a:xfrm>
            <a:off x="2688151" y="2271036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j &lt;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size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-2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E0D665E0-E246-4B27-8CDF-37FA25A53796}"/>
              </a:ext>
            </a:extLst>
          </p:cNvPr>
          <p:cNvSpPr/>
          <p:nvPr/>
        </p:nvSpPr>
        <p:spPr>
          <a:xfrm>
            <a:off x="482419" y="5407554"/>
            <a:ext cx="354584" cy="4916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07941BF6-82AC-40BA-A4D0-4B31911C7EA4}"/>
              </a:ext>
            </a:extLst>
          </p:cNvPr>
          <p:cNvSpPr/>
          <p:nvPr/>
        </p:nvSpPr>
        <p:spPr>
          <a:xfrm>
            <a:off x="153144" y="5873677"/>
            <a:ext cx="8694712" cy="905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  <a:tabLst>
                <a:tab pos="5341620" algn="l"/>
              </a:tabLst>
            </a:pPr>
            <a:r>
              <a:rPr lang="he-IL" sz="24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סיימנו את הסיבוב השני שבו הצבנו את האיבר השני הגדול ביותר במערך במיקום השני מהסוף. </a:t>
            </a:r>
          </a:p>
        </p:txBody>
      </p:sp>
      <p:pic>
        <p:nvPicPr>
          <p:cNvPr id="22" name="תמונה 21">
            <a:extLst>
              <a:ext uri="{FF2B5EF4-FFF2-40B4-BE49-F238E27FC236}">
                <a16:creationId xmlns:a16="http://schemas.microsoft.com/office/drawing/2014/main" id="{B021A495-7106-4878-AE63-10F6FDE2B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841426"/>
            <a:ext cx="5242719" cy="815723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0577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3" grpId="0"/>
      <p:bldP spid="15" grpId="0"/>
      <p:bldP spid="17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6416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מיון בועות – 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bubble sort</a:t>
            </a:r>
            <a:endParaRPr lang="he-IL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CF7D0E-40E0-4870-B554-D043D81E0B47}"/>
              </a:ext>
            </a:extLst>
          </p:cNvPr>
          <p:cNvSpPr txBox="1"/>
          <p:nvPr/>
        </p:nvSpPr>
        <p:spPr>
          <a:xfrm>
            <a:off x="0" y="1622597"/>
            <a:ext cx="9001000" cy="48090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3416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נתחיל את הסיבוב השלישי: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1C7F533-B4BA-42BF-A5B5-F473FE32FA62}"/>
              </a:ext>
            </a:extLst>
          </p:cNvPr>
          <p:cNvSpPr/>
          <p:nvPr/>
        </p:nvSpPr>
        <p:spPr>
          <a:xfrm>
            <a:off x="461881" y="2206989"/>
            <a:ext cx="8280920" cy="916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(j = 0;               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j++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E0F251C6-F7E6-48E4-8945-01D6189CF9DB}"/>
              </a:ext>
            </a:extLst>
          </p:cNvPr>
          <p:cNvSpPr/>
          <p:nvPr/>
        </p:nvSpPr>
        <p:spPr>
          <a:xfrm>
            <a:off x="945005" y="3015279"/>
            <a:ext cx="4262705" cy="4916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[j] &gt;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 + 1])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D43153C8-7392-4756-A53C-6515B0E7C87F}"/>
              </a:ext>
            </a:extLst>
          </p:cNvPr>
          <p:cNvSpPr/>
          <p:nvPr/>
        </p:nvSpPr>
        <p:spPr>
          <a:xfrm>
            <a:off x="971600" y="3356992"/>
            <a:ext cx="3816424" cy="2191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lvl="1" algn="l" rtl="0"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temp =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[j];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l" rtl="0">
              <a:lnSpc>
                <a:spcPct val="115000"/>
              </a:lnSpc>
            </a:pP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[j] =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[j+1];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l" rtl="0">
              <a:lnSpc>
                <a:spcPct val="115000"/>
              </a:lnSpc>
            </a:pP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[j+1] = temp;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6BC8D480-18DF-4D8F-80E8-30B17FC3B13C}"/>
              </a:ext>
            </a:extLst>
          </p:cNvPr>
          <p:cNvSpPr/>
          <p:nvPr/>
        </p:nvSpPr>
        <p:spPr>
          <a:xfrm>
            <a:off x="2688151" y="2271036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j &lt;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size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-3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E0D665E0-E246-4B27-8CDF-37FA25A53796}"/>
              </a:ext>
            </a:extLst>
          </p:cNvPr>
          <p:cNvSpPr/>
          <p:nvPr/>
        </p:nvSpPr>
        <p:spPr>
          <a:xfrm>
            <a:off x="482419" y="5407554"/>
            <a:ext cx="354584" cy="4916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89441FFE-59C3-4907-A4BB-AFAD82715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640" y="796977"/>
            <a:ext cx="5242719" cy="815723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4" name="מלבן 3">
            <a:extLst>
              <a:ext uri="{FF2B5EF4-FFF2-40B4-BE49-F238E27FC236}">
                <a16:creationId xmlns:a16="http://schemas.microsoft.com/office/drawing/2014/main" id="{CB524A7B-E6F5-430A-8437-07D99BE9FAB8}"/>
              </a:ext>
            </a:extLst>
          </p:cNvPr>
          <p:cNvSpPr/>
          <p:nvPr/>
        </p:nvSpPr>
        <p:spPr>
          <a:xfrm>
            <a:off x="461881" y="5791112"/>
            <a:ext cx="8410061" cy="905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  <a:tabLst>
                <a:tab pos="5341620" algn="l"/>
              </a:tabLst>
            </a:pPr>
            <a:r>
              <a:rPr lang="he-IL" sz="24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סיימנו את הסיבוב השלישי שבו הצבנו את האיבר השלישי הגדול ביותר במערך במיקום השלישי מהסוף. </a:t>
            </a: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3684A23D-9EB2-4FFB-AEA9-43F818BBA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305" y="742750"/>
            <a:ext cx="5683390" cy="95805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61992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3" grpId="0"/>
      <p:bldP spid="15" grpId="0"/>
      <p:bldP spid="17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6416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מיון בועות – 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bubble sort</a:t>
            </a:r>
            <a:endParaRPr lang="he-IL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1C7F533-B4BA-42BF-A5B5-F473FE32FA62}"/>
              </a:ext>
            </a:extLst>
          </p:cNvPr>
          <p:cNvSpPr/>
          <p:nvPr/>
        </p:nvSpPr>
        <p:spPr>
          <a:xfrm>
            <a:off x="612721" y="2853508"/>
            <a:ext cx="6842176" cy="489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(j = 0;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j &lt;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size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-1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j++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he-IL" sz="2400" dirty="0"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סיבוב 1  --&gt;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B37BF5C2-FCC6-45BE-894B-59B1464F967F}"/>
              </a:ext>
            </a:extLst>
          </p:cNvPr>
          <p:cNvSpPr/>
          <p:nvPr/>
        </p:nvSpPr>
        <p:spPr>
          <a:xfrm>
            <a:off x="612721" y="3343257"/>
            <a:ext cx="6842176" cy="489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(j = 0;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j &lt;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size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-2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j++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he-IL" sz="2400" dirty="0"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סיבוב 2  --&gt;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C3D207F6-8616-47AB-A4AE-CE040F50AD38}"/>
              </a:ext>
            </a:extLst>
          </p:cNvPr>
          <p:cNvSpPr/>
          <p:nvPr/>
        </p:nvSpPr>
        <p:spPr>
          <a:xfrm>
            <a:off x="612721" y="3833006"/>
            <a:ext cx="6842176" cy="489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(j = 0;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j &lt;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size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-3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j++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he-IL" sz="2400" dirty="0"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סיבוב 3  --&gt;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341D62-2BA5-4A49-9668-7920389E2D45}"/>
              </a:ext>
            </a:extLst>
          </p:cNvPr>
          <p:cNvSpPr txBox="1"/>
          <p:nvPr/>
        </p:nvSpPr>
        <p:spPr>
          <a:xfrm>
            <a:off x="2397604" y="2006330"/>
            <a:ext cx="504056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</a:t>
            </a:r>
            <a:endParaRPr lang="he-IL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3C667C-D6E2-495D-A432-E1FBDB4E42DF}"/>
              </a:ext>
            </a:extLst>
          </p:cNvPr>
          <p:cNvSpPr txBox="1"/>
          <p:nvPr/>
        </p:nvSpPr>
        <p:spPr>
          <a:xfrm>
            <a:off x="2933793" y="2006330"/>
            <a:ext cx="504056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2</a:t>
            </a:r>
            <a:endParaRPr lang="he-IL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09D788-CA17-4B58-AADC-7B4D29CBD00D}"/>
              </a:ext>
            </a:extLst>
          </p:cNvPr>
          <p:cNvSpPr txBox="1"/>
          <p:nvPr/>
        </p:nvSpPr>
        <p:spPr>
          <a:xfrm>
            <a:off x="3476655" y="2006330"/>
            <a:ext cx="504056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3</a:t>
            </a:r>
            <a:endParaRPr lang="he-IL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4ED45D-8F02-4C31-834B-ABD3F396F8D4}"/>
              </a:ext>
            </a:extLst>
          </p:cNvPr>
          <p:cNvSpPr txBox="1"/>
          <p:nvPr/>
        </p:nvSpPr>
        <p:spPr>
          <a:xfrm>
            <a:off x="4016988" y="2006330"/>
            <a:ext cx="504056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4</a:t>
            </a:r>
            <a:endParaRPr lang="he-IL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F3B1D4-7EC7-4A4F-9649-390919B32C46}"/>
              </a:ext>
            </a:extLst>
          </p:cNvPr>
          <p:cNvSpPr txBox="1"/>
          <p:nvPr/>
        </p:nvSpPr>
        <p:spPr>
          <a:xfrm>
            <a:off x="4538956" y="2006330"/>
            <a:ext cx="504056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</a:t>
            </a:r>
            <a:endParaRPr lang="he-IL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34C278-7799-4B2A-8981-37AA13F856E6}"/>
              </a:ext>
            </a:extLst>
          </p:cNvPr>
          <p:cNvSpPr txBox="1"/>
          <p:nvPr/>
        </p:nvSpPr>
        <p:spPr>
          <a:xfrm>
            <a:off x="5045707" y="2006330"/>
            <a:ext cx="504056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6</a:t>
            </a:r>
            <a:endParaRPr lang="he-IL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947DEE-6BCC-46F5-91CF-34FF996488B5}"/>
              </a:ext>
            </a:extLst>
          </p:cNvPr>
          <p:cNvSpPr txBox="1"/>
          <p:nvPr/>
        </p:nvSpPr>
        <p:spPr>
          <a:xfrm>
            <a:off x="5555153" y="2006330"/>
            <a:ext cx="504056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7</a:t>
            </a:r>
            <a:endParaRPr lang="he-IL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278C14-2D39-4897-9511-206A547CD6BE}"/>
              </a:ext>
            </a:extLst>
          </p:cNvPr>
          <p:cNvSpPr txBox="1"/>
          <p:nvPr/>
        </p:nvSpPr>
        <p:spPr>
          <a:xfrm>
            <a:off x="6064599" y="2006330"/>
            <a:ext cx="504056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8</a:t>
            </a:r>
            <a:endParaRPr lang="he-IL" sz="28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F325522E-1DC5-4A53-A786-6234A9B34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20" y="942492"/>
            <a:ext cx="4734471" cy="772010"/>
          </a:xfrm>
          <a:prstGeom prst="rect">
            <a:avLst/>
          </a:prstGeom>
        </p:spPr>
      </p:pic>
      <p:sp>
        <p:nvSpPr>
          <p:cNvPr id="26" name="מלבן 25">
            <a:extLst>
              <a:ext uri="{FF2B5EF4-FFF2-40B4-BE49-F238E27FC236}">
                <a16:creationId xmlns:a16="http://schemas.microsoft.com/office/drawing/2014/main" id="{F17CF7F0-5D93-4D21-8335-E7FFCA624DAD}"/>
              </a:ext>
            </a:extLst>
          </p:cNvPr>
          <p:cNvSpPr/>
          <p:nvPr/>
        </p:nvSpPr>
        <p:spPr>
          <a:xfrm>
            <a:off x="612721" y="4399620"/>
            <a:ext cx="6842176" cy="824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… </a:t>
            </a:r>
            <a:endParaRPr lang="en-US" sz="4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12892670-E275-4C2F-AA6E-5C9BE1A06AAB}"/>
              </a:ext>
            </a:extLst>
          </p:cNvPr>
          <p:cNvSpPr/>
          <p:nvPr/>
        </p:nvSpPr>
        <p:spPr>
          <a:xfrm>
            <a:off x="7231394" y="4268210"/>
            <a:ext cx="1912606" cy="489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size-1</a:t>
            </a:r>
            <a:r>
              <a:rPr lang="he-IL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סיבובים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" name="סוגר מסולסל ימני 27">
            <a:extLst>
              <a:ext uri="{FF2B5EF4-FFF2-40B4-BE49-F238E27FC236}">
                <a16:creationId xmlns:a16="http://schemas.microsoft.com/office/drawing/2014/main" id="{FE68CE14-35AD-4F91-8865-692E52631782}"/>
              </a:ext>
            </a:extLst>
          </p:cNvPr>
          <p:cNvSpPr/>
          <p:nvPr/>
        </p:nvSpPr>
        <p:spPr>
          <a:xfrm>
            <a:off x="7120254" y="2819118"/>
            <a:ext cx="360039" cy="296073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001A7B68-B396-4F52-AD70-8C8A8114ADD3}"/>
              </a:ext>
            </a:extLst>
          </p:cNvPr>
          <p:cNvSpPr/>
          <p:nvPr/>
        </p:nvSpPr>
        <p:spPr>
          <a:xfrm>
            <a:off x="2007886" y="5979389"/>
            <a:ext cx="5300418" cy="491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1;             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++)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63217BA8-05B4-4952-81C9-7630C934C517}"/>
              </a:ext>
            </a:extLst>
          </p:cNvPr>
          <p:cNvSpPr/>
          <p:nvPr/>
        </p:nvSpPr>
        <p:spPr>
          <a:xfrm>
            <a:off x="4080939" y="5990397"/>
            <a:ext cx="2075237" cy="491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</a:pP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&lt;=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size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-1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AA46D05A-EED3-4CD1-9242-7D2AE81EE7AC}"/>
              </a:ext>
            </a:extLst>
          </p:cNvPr>
          <p:cNvSpPr/>
          <p:nvPr/>
        </p:nvSpPr>
        <p:spPr>
          <a:xfrm>
            <a:off x="2007886" y="5957228"/>
            <a:ext cx="5300418" cy="5681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93B0F770-EE65-4C4E-BF8D-E1691206872A}"/>
              </a:ext>
            </a:extLst>
          </p:cNvPr>
          <p:cNvSpPr/>
          <p:nvPr/>
        </p:nvSpPr>
        <p:spPr>
          <a:xfrm>
            <a:off x="559623" y="5112719"/>
            <a:ext cx="6842176" cy="489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(j = 0;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j &lt;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size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-7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j++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he-IL" sz="2400" dirty="0"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סיבוב 7  --&gt;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00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  <p:bldP spid="12" grpId="0"/>
      <p:bldP spid="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/>
      <p:bldP spid="27" grpId="0"/>
      <p:bldP spid="28" grpId="0" animBg="1"/>
      <p:bldP spid="29" grpId="0"/>
      <p:bldP spid="30" grpId="0"/>
      <p:bldP spid="7" grpId="0" animBg="1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6416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מיון בועות – 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bubble sort</a:t>
            </a:r>
            <a:endParaRPr lang="he-IL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1C7F533-B4BA-42BF-A5B5-F473FE32FA62}"/>
              </a:ext>
            </a:extLst>
          </p:cNvPr>
          <p:cNvSpPr/>
          <p:nvPr/>
        </p:nvSpPr>
        <p:spPr>
          <a:xfrm>
            <a:off x="1166137" y="2777732"/>
            <a:ext cx="6806445" cy="489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(j = 0;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j &lt;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size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-1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j++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he-IL" sz="2400" dirty="0"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סיבוב 1  --&gt;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B37BF5C2-FCC6-45BE-894B-59B1464F967F}"/>
              </a:ext>
            </a:extLst>
          </p:cNvPr>
          <p:cNvSpPr/>
          <p:nvPr/>
        </p:nvSpPr>
        <p:spPr>
          <a:xfrm>
            <a:off x="1135687" y="3264921"/>
            <a:ext cx="6842176" cy="489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(j = 0;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j &lt;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size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-2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j++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he-IL" sz="2400" dirty="0"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סיבוב 2  --&gt;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C3D207F6-8616-47AB-A4AE-CE040F50AD38}"/>
              </a:ext>
            </a:extLst>
          </p:cNvPr>
          <p:cNvSpPr/>
          <p:nvPr/>
        </p:nvSpPr>
        <p:spPr>
          <a:xfrm>
            <a:off x="1135687" y="3754670"/>
            <a:ext cx="6842176" cy="489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(j = 0;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j &lt;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size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-3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j++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he-IL" sz="2400" dirty="0"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סיבוב 3  --&gt;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F17CF7F0-5D93-4D21-8335-E7FFCA624DAD}"/>
              </a:ext>
            </a:extLst>
          </p:cNvPr>
          <p:cNvSpPr/>
          <p:nvPr/>
        </p:nvSpPr>
        <p:spPr>
          <a:xfrm>
            <a:off x="1135687" y="4321284"/>
            <a:ext cx="6842176" cy="824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</a:pPr>
            <a:r>
              <a:rPr lang="en-US" sz="4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… </a:t>
            </a:r>
            <a:endParaRPr lang="en-US" sz="4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12892670-E275-4C2F-AA6E-5C9BE1A06AAB}"/>
              </a:ext>
            </a:extLst>
          </p:cNvPr>
          <p:cNvSpPr/>
          <p:nvPr/>
        </p:nvSpPr>
        <p:spPr>
          <a:xfrm>
            <a:off x="1099956" y="5222605"/>
            <a:ext cx="6842176" cy="489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(j = 0;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j &lt;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size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-7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j++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he-IL" sz="2400" dirty="0"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סיבוב 7  --&gt;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8" name="סוגר מסולסל ימני 27">
            <a:extLst>
              <a:ext uri="{FF2B5EF4-FFF2-40B4-BE49-F238E27FC236}">
                <a16:creationId xmlns:a16="http://schemas.microsoft.com/office/drawing/2014/main" id="{FE68CE14-35AD-4F91-8865-692E52631782}"/>
              </a:ext>
            </a:extLst>
          </p:cNvPr>
          <p:cNvSpPr/>
          <p:nvPr/>
        </p:nvSpPr>
        <p:spPr>
          <a:xfrm>
            <a:off x="8604448" y="2770801"/>
            <a:ext cx="360039" cy="2960730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001A7B68-B396-4F52-AD70-8C8A8114ADD3}"/>
              </a:ext>
            </a:extLst>
          </p:cNvPr>
          <p:cNvSpPr/>
          <p:nvPr/>
        </p:nvSpPr>
        <p:spPr>
          <a:xfrm>
            <a:off x="1066230" y="839669"/>
            <a:ext cx="5377978" cy="914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1;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&lt;=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size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-1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++) </a:t>
            </a:r>
          </a:p>
          <a:p>
            <a:pPr algn="l" rtl="0"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7284D611-31AD-4719-95A7-6DD72F82C623}"/>
              </a:ext>
            </a:extLst>
          </p:cNvPr>
          <p:cNvSpPr/>
          <p:nvPr/>
        </p:nvSpPr>
        <p:spPr>
          <a:xfrm>
            <a:off x="1539314" y="1753710"/>
            <a:ext cx="5840998" cy="491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(j = 0;             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j++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" name="מלבן 30">
            <a:extLst>
              <a:ext uri="{FF2B5EF4-FFF2-40B4-BE49-F238E27FC236}">
                <a16:creationId xmlns:a16="http://schemas.microsoft.com/office/drawing/2014/main" id="{53BC436D-B743-4EB1-8382-D599816A0534}"/>
              </a:ext>
            </a:extLst>
          </p:cNvPr>
          <p:cNvSpPr/>
          <p:nvPr/>
        </p:nvSpPr>
        <p:spPr>
          <a:xfrm>
            <a:off x="3635896" y="1748259"/>
            <a:ext cx="2016224" cy="491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j &lt;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size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-</a:t>
            </a:r>
            <a:r>
              <a:rPr lang="en-US" sz="2400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82441704-A9B3-45FC-A557-5195FDB7706B}"/>
              </a:ext>
            </a:extLst>
          </p:cNvPr>
          <p:cNvSpPr/>
          <p:nvPr/>
        </p:nvSpPr>
        <p:spPr>
          <a:xfrm>
            <a:off x="7884368" y="2764462"/>
            <a:ext cx="602519" cy="489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</a:pPr>
            <a:r>
              <a:rPr lang="en-US" sz="24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=1</a:t>
            </a:r>
          </a:p>
        </p:txBody>
      </p:sp>
      <p:sp>
        <p:nvSpPr>
          <p:cNvPr id="33" name="מלבן 32">
            <a:extLst>
              <a:ext uri="{FF2B5EF4-FFF2-40B4-BE49-F238E27FC236}">
                <a16:creationId xmlns:a16="http://schemas.microsoft.com/office/drawing/2014/main" id="{8A8EA44E-2D4C-421A-861B-8D5F9EFB4C85}"/>
              </a:ext>
            </a:extLst>
          </p:cNvPr>
          <p:cNvSpPr/>
          <p:nvPr/>
        </p:nvSpPr>
        <p:spPr>
          <a:xfrm>
            <a:off x="7884366" y="3246067"/>
            <a:ext cx="602519" cy="489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</a:pPr>
            <a:r>
              <a:rPr lang="en-US" sz="24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=2</a:t>
            </a:r>
          </a:p>
        </p:txBody>
      </p:sp>
      <p:sp>
        <p:nvSpPr>
          <p:cNvPr id="34" name="מלבן 33">
            <a:extLst>
              <a:ext uri="{FF2B5EF4-FFF2-40B4-BE49-F238E27FC236}">
                <a16:creationId xmlns:a16="http://schemas.microsoft.com/office/drawing/2014/main" id="{ECD00269-40B9-4FF6-95C7-D51ABB514671}"/>
              </a:ext>
            </a:extLst>
          </p:cNvPr>
          <p:cNvSpPr/>
          <p:nvPr/>
        </p:nvSpPr>
        <p:spPr>
          <a:xfrm>
            <a:off x="7884367" y="3764071"/>
            <a:ext cx="602519" cy="489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</a:pPr>
            <a:r>
              <a:rPr lang="en-US" sz="24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=3</a:t>
            </a:r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A00A1BC4-6AD4-4B1A-A25E-7562918D50E6}"/>
              </a:ext>
            </a:extLst>
          </p:cNvPr>
          <p:cNvSpPr/>
          <p:nvPr/>
        </p:nvSpPr>
        <p:spPr>
          <a:xfrm>
            <a:off x="7857976" y="5209335"/>
            <a:ext cx="602519" cy="489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</a:pPr>
            <a:r>
              <a:rPr lang="en-US" sz="24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=7</a:t>
            </a:r>
          </a:p>
        </p:txBody>
      </p:sp>
    </p:spTree>
    <p:extLst>
      <p:ext uri="{BB962C8B-B14F-4D97-AF65-F5344CB8AC3E}">
        <p14:creationId xmlns:p14="http://schemas.microsoft.com/office/powerpoint/2010/main" val="219056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  <p:bldP spid="12" grpId="0"/>
      <p:bldP spid="26" grpId="0"/>
      <p:bldP spid="27" grpId="0"/>
      <p:bldP spid="28" grpId="0" animBg="1"/>
      <p:bldP spid="29" grpId="0"/>
      <p:bldP spid="25" grpId="0"/>
      <p:bldP spid="31" grpId="0"/>
      <p:bldP spid="32" grpId="0"/>
      <p:bldP spid="33" grpId="0"/>
      <p:bldP spid="34" grpId="0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2CF7D0E-40E0-4870-B554-D043D81E0B47}"/>
              </a:ext>
            </a:extLst>
          </p:cNvPr>
          <p:cNvSpPr txBox="1"/>
          <p:nvPr/>
        </p:nvSpPr>
        <p:spPr>
          <a:xfrm>
            <a:off x="71500" y="778841"/>
            <a:ext cx="9001000" cy="9128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bubble_sort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*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7BAC6C78-0C36-490E-8DCE-60E0C1122C22}"/>
              </a:ext>
            </a:extLst>
          </p:cNvPr>
          <p:cNvSpPr/>
          <p:nvPr/>
        </p:nvSpPr>
        <p:spPr>
          <a:xfrm>
            <a:off x="791787" y="2562633"/>
            <a:ext cx="8280920" cy="916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(j = 0;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j &lt;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size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-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j++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6416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הפונקציה השלמה בשפת 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e-IL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96EB60F-F2CC-4D0F-BA04-6FC84BA134E7}"/>
              </a:ext>
            </a:extLst>
          </p:cNvPr>
          <p:cNvSpPr/>
          <p:nvPr/>
        </p:nvSpPr>
        <p:spPr>
          <a:xfrm>
            <a:off x="1149842" y="3415869"/>
            <a:ext cx="4262705" cy="4916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[j] &gt;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 + 1])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255A8248-CCA8-4A0E-AB58-9AC0ABB61F8F}"/>
              </a:ext>
            </a:extLst>
          </p:cNvPr>
          <p:cNvSpPr/>
          <p:nvPr/>
        </p:nvSpPr>
        <p:spPr>
          <a:xfrm>
            <a:off x="592206" y="1296869"/>
            <a:ext cx="2733441" cy="4916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j, temp;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29D71457-1E62-416E-BF7F-CCB0C91F4FF1}"/>
              </a:ext>
            </a:extLst>
          </p:cNvPr>
          <p:cNvSpPr/>
          <p:nvPr/>
        </p:nvSpPr>
        <p:spPr>
          <a:xfrm>
            <a:off x="1123918" y="3907542"/>
            <a:ext cx="3816424" cy="2191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lvl="1" algn="l" rtl="0"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temp =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[j];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l" rtl="0">
              <a:lnSpc>
                <a:spcPct val="115000"/>
              </a:lnSpc>
            </a:pP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[j] =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[j+1];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l" rtl="0">
              <a:lnSpc>
                <a:spcPct val="115000"/>
              </a:lnSpc>
            </a:pP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[j+1] = temp;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DFC45EE6-31A3-4EEE-9F71-42D19E0EFE77}"/>
              </a:ext>
            </a:extLst>
          </p:cNvPr>
          <p:cNvSpPr/>
          <p:nvPr/>
        </p:nvSpPr>
        <p:spPr>
          <a:xfrm>
            <a:off x="769334" y="5852754"/>
            <a:ext cx="354584" cy="4916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DC885CD1-2C95-473C-8E14-1CA2AF5EEFEF}"/>
              </a:ext>
            </a:extLst>
          </p:cNvPr>
          <p:cNvSpPr/>
          <p:nvPr/>
        </p:nvSpPr>
        <p:spPr>
          <a:xfrm>
            <a:off x="592206" y="1740170"/>
            <a:ext cx="5377978" cy="914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1;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&lt;=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size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-1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++) </a:t>
            </a:r>
          </a:p>
          <a:p>
            <a:pPr algn="l" rtl="0"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C78F0310-9E43-49EC-90B9-06BDB749DBE7}"/>
              </a:ext>
            </a:extLst>
          </p:cNvPr>
          <p:cNvSpPr/>
          <p:nvPr/>
        </p:nvSpPr>
        <p:spPr>
          <a:xfrm>
            <a:off x="592042" y="6185147"/>
            <a:ext cx="354584" cy="4916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F7DF8CCF-E8B5-4DF9-85BD-B6B66A0E3154}"/>
              </a:ext>
            </a:extLst>
          </p:cNvPr>
          <p:cNvSpPr/>
          <p:nvPr/>
        </p:nvSpPr>
        <p:spPr>
          <a:xfrm>
            <a:off x="105072" y="6321509"/>
            <a:ext cx="354584" cy="4916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בועת דיבור: מלבן עם פינות מעוגלות 4">
            <a:extLst>
              <a:ext uri="{FF2B5EF4-FFF2-40B4-BE49-F238E27FC236}">
                <a16:creationId xmlns:a16="http://schemas.microsoft.com/office/drawing/2014/main" id="{6E30E233-C8C9-4704-9986-EAE1B293A694}"/>
              </a:ext>
            </a:extLst>
          </p:cNvPr>
          <p:cNvSpPr/>
          <p:nvPr/>
        </p:nvSpPr>
        <p:spPr>
          <a:xfrm>
            <a:off x="6976637" y="1609543"/>
            <a:ext cx="1584176" cy="677265"/>
          </a:xfrm>
          <a:prstGeom prst="wedgeRoundRectCallout">
            <a:avLst>
              <a:gd name="adj1" fmla="val -127949"/>
              <a:gd name="adj2" fmla="val 118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מספר הסיבובים</a:t>
            </a:r>
          </a:p>
        </p:txBody>
      </p:sp>
      <p:sp>
        <p:nvSpPr>
          <p:cNvPr id="17" name="בועת דיבור: מלבן עם פינות מעוגלות 16">
            <a:extLst>
              <a:ext uri="{FF2B5EF4-FFF2-40B4-BE49-F238E27FC236}">
                <a16:creationId xmlns:a16="http://schemas.microsoft.com/office/drawing/2014/main" id="{27139A6F-6ACA-426C-88C7-6F78C01C0BB4}"/>
              </a:ext>
            </a:extLst>
          </p:cNvPr>
          <p:cNvSpPr/>
          <p:nvPr/>
        </p:nvSpPr>
        <p:spPr>
          <a:xfrm>
            <a:off x="6876256" y="2535955"/>
            <a:ext cx="1584176" cy="677265"/>
          </a:xfrm>
          <a:prstGeom prst="wedgeRoundRectCallout">
            <a:avLst>
              <a:gd name="adj1" fmla="val -132389"/>
              <a:gd name="adj2" fmla="val -11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מספר השוואות בכל סיבוב</a:t>
            </a:r>
          </a:p>
        </p:txBody>
      </p:sp>
    </p:spTree>
    <p:extLst>
      <p:ext uri="{BB962C8B-B14F-4D97-AF65-F5344CB8AC3E}">
        <p14:creationId xmlns:p14="http://schemas.microsoft.com/office/powerpoint/2010/main" val="260900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2" grpId="0"/>
      <p:bldP spid="6" grpId="0"/>
      <p:bldP spid="7" grpId="0"/>
      <p:bldP spid="8" grpId="0"/>
      <p:bldP spid="11" grpId="0"/>
      <p:bldP spid="13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6416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שיפור הפונקציה</a:t>
            </a:r>
          </a:p>
        </p:txBody>
      </p:sp>
      <p:sp>
        <p:nvSpPr>
          <p:cNvPr id="18" name="TextBox 4">
            <a:extLst>
              <a:ext uri="{FF2B5EF4-FFF2-40B4-BE49-F238E27FC236}">
                <a16:creationId xmlns:a16="http://schemas.microsoft.com/office/drawing/2014/main" id="{165CE950-EECE-40B3-8143-B19D6338D69D}"/>
              </a:ext>
            </a:extLst>
          </p:cNvPr>
          <p:cNvSpPr txBox="1"/>
          <p:nvPr/>
        </p:nvSpPr>
        <p:spPr>
          <a:xfrm>
            <a:off x="4871618" y="4817633"/>
            <a:ext cx="504056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2</a:t>
            </a:r>
            <a:endParaRPr lang="he-IL" sz="2800" dirty="0"/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25B0EFB3-A6D9-4704-B711-620906CD727E}"/>
              </a:ext>
            </a:extLst>
          </p:cNvPr>
          <p:cNvSpPr txBox="1"/>
          <p:nvPr/>
        </p:nvSpPr>
        <p:spPr>
          <a:xfrm>
            <a:off x="5407807" y="4817633"/>
            <a:ext cx="504056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</a:t>
            </a:r>
            <a:endParaRPr lang="he-IL" sz="2800" dirty="0"/>
          </a:p>
        </p:txBody>
      </p:sp>
      <p:sp>
        <p:nvSpPr>
          <p:cNvPr id="20" name="TextBox 18">
            <a:extLst>
              <a:ext uri="{FF2B5EF4-FFF2-40B4-BE49-F238E27FC236}">
                <a16:creationId xmlns:a16="http://schemas.microsoft.com/office/drawing/2014/main" id="{C7E21669-8DDE-463D-B5EE-B76AF2B6E490}"/>
              </a:ext>
            </a:extLst>
          </p:cNvPr>
          <p:cNvSpPr txBox="1"/>
          <p:nvPr/>
        </p:nvSpPr>
        <p:spPr>
          <a:xfrm>
            <a:off x="5950669" y="4817633"/>
            <a:ext cx="504056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3</a:t>
            </a:r>
            <a:endParaRPr lang="he-IL" sz="2800" dirty="0"/>
          </a:p>
        </p:txBody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C0DD9D3D-59E8-4370-8360-A059CFA322E5}"/>
              </a:ext>
            </a:extLst>
          </p:cNvPr>
          <p:cNvSpPr txBox="1"/>
          <p:nvPr/>
        </p:nvSpPr>
        <p:spPr>
          <a:xfrm>
            <a:off x="6491002" y="4817633"/>
            <a:ext cx="504056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4</a:t>
            </a:r>
            <a:endParaRPr lang="he-IL" sz="2800" dirty="0"/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47F8479B-DEA4-4B21-8C06-1DF8ACDF4DFA}"/>
              </a:ext>
            </a:extLst>
          </p:cNvPr>
          <p:cNvSpPr txBox="1"/>
          <p:nvPr/>
        </p:nvSpPr>
        <p:spPr>
          <a:xfrm>
            <a:off x="7012970" y="4817633"/>
            <a:ext cx="504056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</a:t>
            </a:r>
            <a:endParaRPr lang="he-IL" sz="2800" dirty="0"/>
          </a:p>
        </p:txBody>
      </p:sp>
      <p:sp>
        <p:nvSpPr>
          <p:cNvPr id="23" name="TextBox 21">
            <a:extLst>
              <a:ext uri="{FF2B5EF4-FFF2-40B4-BE49-F238E27FC236}">
                <a16:creationId xmlns:a16="http://schemas.microsoft.com/office/drawing/2014/main" id="{C83A018D-E061-4651-A639-13E4214CEB0F}"/>
              </a:ext>
            </a:extLst>
          </p:cNvPr>
          <p:cNvSpPr txBox="1"/>
          <p:nvPr/>
        </p:nvSpPr>
        <p:spPr>
          <a:xfrm>
            <a:off x="7519721" y="4817633"/>
            <a:ext cx="504056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6</a:t>
            </a:r>
            <a:endParaRPr lang="he-IL" sz="2800" dirty="0"/>
          </a:p>
        </p:txBody>
      </p:sp>
      <p:sp>
        <p:nvSpPr>
          <p:cNvPr id="24" name="TextBox 22">
            <a:extLst>
              <a:ext uri="{FF2B5EF4-FFF2-40B4-BE49-F238E27FC236}">
                <a16:creationId xmlns:a16="http://schemas.microsoft.com/office/drawing/2014/main" id="{150186D6-2E5F-4F95-A712-ABD2F91A4B3A}"/>
              </a:ext>
            </a:extLst>
          </p:cNvPr>
          <p:cNvSpPr txBox="1"/>
          <p:nvPr/>
        </p:nvSpPr>
        <p:spPr>
          <a:xfrm>
            <a:off x="8029167" y="4817633"/>
            <a:ext cx="504056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7</a:t>
            </a:r>
            <a:endParaRPr lang="he-IL" sz="2800" dirty="0"/>
          </a:p>
        </p:txBody>
      </p:sp>
      <p:sp>
        <p:nvSpPr>
          <p:cNvPr id="25" name="TextBox 23">
            <a:extLst>
              <a:ext uri="{FF2B5EF4-FFF2-40B4-BE49-F238E27FC236}">
                <a16:creationId xmlns:a16="http://schemas.microsoft.com/office/drawing/2014/main" id="{80300F3A-2994-40C9-96B1-5C7445D2DA29}"/>
              </a:ext>
            </a:extLst>
          </p:cNvPr>
          <p:cNvSpPr txBox="1"/>
          <p:nvPr/>
        </p:nvSpPr>
        <p:spPr>
          <a:xfrm>
            <a:off x="8538613" y="4817633"/>
            <a:ext cx="504056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8</a:t>
            </a:r>
            <a:endParaRPr lang="he-IL" sz="2800" dirty="0"/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A14614CC-08EC-4077-B70B-91C83D8A8C1C}"/>
              </a:ext>
            </a:extLst>
          </p:cNvPr>
          <p:cNvSpPr txBox="1"/>
          <p:nvPr/>
        </p:nvSpPr>
        <p:spPr>
          <a:xfrm>
            <a:off x="6359616" y="2339086"/>
            <a:ext cx="2772308" cy="217982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77724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ניתן לשפר את הפונקציה על ידי כך שנגרום לה לעצור במקרה שהמערך כבר ממוין.</a:t>
            </a:r>
            <a:endParaRPr lang="he-IL" sz="800" b="1" dirty="0">
              <a:solidFill>
                <a:srgbClr val="0070C0"/>
              </a:solidFill>
            </a:endParaRPr>
          </a:p>
        </p:txBody>
      </p:sp>
      <p:sp>
        <p:nvSpPr>
          <p:cNvPr id="27" name="TextBox 13">
            <a:extLst>
              <a:ext uri="{FF2B5EF4-FFF2-40B4-BE49-F238E27FC236}">
                <a16:creationId xmlns:a16="http://schemas.microsoft.com/office/drawing/2014/main" id="{CF056E1A-E901-48CE-BA44-BA3F8811193B}"/>
              </a:ext>
            </a:extLst>
          </p:cNvPr>
          <p:cNvSpPr txBox="1"/>
          <p:nvPr/>
        </p:nvSpPr>
        <p:spPr>
          <a:xfrm>
            <a:off x="71500" y="778841"/>
            <a:ext cx="9001000" cy="9128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bubble_sort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*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07A72BA1-E09B-440E-8E99-088918D22563}"/>
              </a:ext>
            </a:extLst>
          </p:cNvPr>
          <p:cNvSpPr/>
          <p:nvPr/>
        </p:nvSpPr>
        <p:spPr>
          <a:xfrm>
            <a:off x="1151677" y="3644022"/>
            <a:ext cx="4262705" cy="4916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[j] &gt;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 + 1])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CE038243-24E1-4899-B8F3-EECD6AB2B60D}"/>
              </a:ext>
            </a:extLst>
          </p:cNvPr>
          <p:cNvSpPr/>
          <p:nvPr/>
        </p:nvSpPr>
        <p:spPr>
          <a:xfrm>
            <a:off x="592206" y="1296869"/>
            <a:ext cx="4772460" cy="4916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j, temp,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sorted = 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0" name="מלבן 29">
            <a:extLst>
              <a:ext uri="{FF2B5EF4-FFF2-40B4-BE49-F238E27FC236}">
                <a16:creationId xmlns:a16="http://schemas.microsoft.com/office/drawing/2014/main" id="{BABC26D3-5BA1-45A3-92E1-B04D99448CF6}"/>
              </a:ext>
            </a:extLst>
          </p:cNvPr>
          <p:cNvSpPr/>
          <p:nvPr/>
        </p:nvSpPr>
        <p:spPr>
          <a:xfrm>
            <a:off x="1125753" y="4135695"/>
            <a:ext cx="3816424" cy="2615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lvl="1" algn="l" rtl="0"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temp =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[j];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l" rtl="0">
              <a:lnSpc>
                <a:spcPct val="115000"/>
              </a:lnSpc>
            </a:pP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[j] =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[j+1];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l" rtl="0">
              <a:lnSpc>
                <a:spcPct val="115000"/>
              </a:lnSpc>
            </a:pP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[j+1] = temp;</a:t>
            </a:r>
          </a:p>
          <a:p>
            <a:pPr lvl="1" algn="l" rtl="0"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sorted = 0;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}}}}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2" name="מלבן 31">
            <a:extLst>
              <a:ext uri="{FF2B5EF4-FFF2-40B4-BE49-F238E27FC236}">
                <a16:creationId xmlns:a16="http://schemas.microsoft.com/office/drawing/2014/main" id="{DE22E11D-EDAB-44B1-BB70-BAB0CB14B9EB}"/>
              </a:ext>
            </a:extLst>
          </p:cNvPr>
          <p:cNvSpPr/>
          <p:nvPr/>
        </p:nvSpPr>
        <p:spPr>
          <a:xfrm>
            <a:off x="592206" y="1740170"/>
            <a:ext cx="7580194" cy="914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1;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&lt;=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size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-1       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++) </a:t>
            </a:r>
          </a:p>
          <a:p>
            <a:pPr algn="l" rtl="0"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F4A49CD0-126C-490A-9EDD-259E3BE5ACAD}"/>
              </a:ext>
            </a:extLst>
          </p:cNvPr>
          <p:cNvSpPr/>
          <p:nvPr/>
        </p:nvSpPr>
        <p:spPr>
          <a:xfrm>
            <a:off x="791580" y="2863729"/>
            <a:ext cx="8280920" cy="916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(j = 0;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j &lt;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size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-</a:t>
            </a:r>
            <a:r>
              <a:rPr lang="en-US" sz="2400" dirty="0" err="1"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j++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6" name="מלבן 35">
            <a:extLst>
              <a:ext uri="{FF2B5EF4-FFF2-40B4-BE49-F238E27FC236}">
                <a16:creationId xmlns:a16="http://schemas.microsoft.com/office/drawing/2014/main" id="{5BFA3075-251F-4458-8EB2-21405E73781E}"/>
              </a:ext>
            </a:extLst>
          </p:cNvPr>
          <p:cNvSpPr/>
          <p:nvPr/>
        </p:nvSpPr>
        <p:spPr>
          <a:xfrm>
            <a:off x="778971" y="2472013"/>
            <a:ext cx="3816424" cy="490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sorted=1;</a:t>
            </a:r>
          </a:p>
        </p:txBody>
      </p:sp>
      <p:sp>
        <p:nvSpPr>
          <p:cNvPr id="37" name="בועת דיבור: מלבן עם פינות מעוגלות 36">
            <a:extLst>
              <a:ext uri="{FF2B5EF4-FFF2-40B4-BE49-F238E27FC236}">
                <a16:creationId xmlns:a16="http://schemas.microsoft.com/office/drawing/2014/main" id="{744B4675-F266-4112-8895-811353EBEB8E}"/>
              </a:ext>
            </a:extLst>
          </p:cNvPr>
          <p:cNvSpPr/>
          <p:nvPr/>
        </p:nvSpPr>
        <p:spPr>
          <a:xfrm>
            <a:off x="3283029" y="2183494"/>
            <a:ext cx="2198509" cy="770681"/>
          </a:xfrm>
          <a:prstGeom prst="wedgeRoundRectCallout">
            <a:avLst>
              <a:gd name="adj1" fmla="val -85622"/>
              <a:gd name="adj2" fmla="val 24349"/>
              <a:gd name="adj3" fmla="val 1666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נצא מתוך הנחה שהמערך ממוין</a:t>
            </a:r>
          </a:p>
        </p:txBody>
      </p:sp>
      <p:sp>
        <p:nvSpPr>
          <p:cNvPr id="38" name="בועת דיבור: מלבן עם פינות מעוגלות 37">
            <a:extLst>
              <a:ext uri="{FF2B5EF4-FFF2-40B4-BE49-F238E27FC236}">
                <a16:creationId xmlns:a16="http://schemas.microsoft.com/office/drawing/2014/main" id="{5E3B33FF-8AC4-42A2-AA19-71C7D2EA893A}"/>
              </a:ext>
            </a:extLst>
          </p:cNvPr>
          <p:cNvSpPr/>
          <p:nvPr/>
        </p:nvSpPr>
        <p:spPr>
          <a:xfrm>
            <a:off x="3926214" y="5980345"/>
            <a:ext cx="3110647" cy="770681"/>
          </a:xfrm>
          <a:prstGeom prst="wedgeRoundRectCallout">
            <a:avLst>
              <a:gd name="adj1" fmla="val -64303"/>
              <a:gd name="adj2" fmla="val -35550"/>
              <a:gd name="adj3" fmla="val 1666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מכיוון שבוצעה החלפה, המערך אינו ממוין.</a:t>
            </a:r>
          </a:p>
        </p:txBody>
      </p:sp>
      <p:sp>
        <p:nvSpPr>
          <p:cNvPr id="39" name="מלבן 38">
            <a:extLst>
              <a:ext uri="{FF2B5EF4-FFF2-40B4-BE49-F238E27FC236}">
                <a16:creationId xmlns:a16="http://schemas.microsoft.com/office/drawing/2014/main" id="{C6D8275E-41D3-4291-9826-D73DC7F21F81}"/>
              </a:ext>
            </a:extLst>
          </p:cNvPr>
          <p:cNvSpPr/>
          <p:nvPr/>
        </p:nvSpPr>
        <p:spPr>
          <a:xfrm>
            <a:off x="4684283" y="1754162"/>
            <a:ext cx="1713932" cy="4916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&amp;&amp;!sorted</a:t>
            </a:r>
            <a:endParaRPr lang="en-US" sz="24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0" name="TextBox 4">
            <a:extLst>
              <a:ext uri="{FF2B5EF4-FFF2-40B4-BE49-F238E27FC236}">
                <a16:creationId xmlns:a16="http://schemas.microsoft.com/office/drawing/2014/main" id="{327E6E0F-CA0A-4C47-83D7-CA14C71DA41C}"/>
              </a:ext>
            </a:extLst>
          </p:cNvPr>
          <p:cNvSpPr txBox="1"/>
          <p:nvPr/>
        </p:nvSpPr>
        <p:spPr>
          <a:xfrm>
            <a:off x="4857616" y="5447653"/>
            <a:ext cx="504056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</a:t>
            </a:r>
            <a:endParaRPr lang="he-IL" sz="2800" dirty="0"/>
          </a:p>
        </p:txBody>
      </p:sp>
      <p:sp>
        <p:nvSpPr>
          <p:cNvPr id="41" name="TextBox 17">
            <a:extLst>
              <a:ext uri="{FF2B5EF4-FFF2-40B4-BE49-F238E27FC236}">
                <a16:creationId xmlns:a16="http://schemas.microsoft.com/office/drawing/2014/main" id="{FD71E7B2-8EF7-405F-A96A-771F2FC1B6F5}"/>
              </a:ext>
            </a:extLst>
          </p:cNvPr>
          <p:cNvSpPr txBox="1"/>
          <p:nvPr/>
        </p:nvSpPr>
        <p:spPr>
          <a:xfrm>
            <a:off x="5393805" y="5447653"/>
            <a:ext cx="504056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2</a:t>
            </a:r>
            <a:endParaRPr lang="he-IL" sz="2800" dirty="0"/>
          </a:p>
        </p:txBody>
      </p:sp>
      <p:sp>
        <p:nvSpPr>
          <p:cNvPr id="42" name="TextBox 18">
            <a:extLst>
              <a:ext uri="{FF2B5EF4-FFF2-40B4-BE49-F238E27FC236}">
                <a16:creationId xmlns:a16="http://schemas.microsoft.com/office/drawing/2014/main" id="{EED61850-A80C-454C-A7D6-C8323CA6A88C}"/>
              </a:ext>
            </a:extLst>
          </p:cNvPr>
          <p:cNvSpPr txBox="1"/>
          <p:nvPr/>
        </p:nvSpPr>
        <p:spPr>
          <a:xfrm>
            <a:off x="5936667" y="5447653"/>
            <a:ext cx="504056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3</a:t>
            </a:r>
            <a:endParaRPr lang="he-IL" sz="2800" dirty="0"/>
          </a:p>
        </p:txBody>
      </p:sp>
      <p:sp>
        <p:nvSpPr>
          <p:cNvPr id="43" name="TextBox 19">
            <a:extLst>
              <a:ext uri="{FF2B5EF4-FFF2-40B4-BE49-F238E27FC236}">
                <a16:creationId xmlns:a16="http://schemas.microsoft.com/office/drawing/2014/main" id="{39D9E68D-1B03-4C63-B997-034CB3491D1C}"/>
              </a:ext>
            </a:extLst>
          </p:cNvPr>
          <p:cNvSpPr txBox="1"/>
          <p:nvPr/>
        </p:nvSpPr>
        <p:spPr>
          <a:xfrm>
            <a:off x="6477000" y="5447653"/>
            <a:ext cx="504056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4</a:t>
            </a:r>
            <a:endParaRPr lang="he-IL" sz="2800" dirty="0"/>
          </a:p>
        </p:txBody>
      </p:sp>
      <p:sp>
        <p:nvSpPr>
          <p:cNvPr id="44" name="TextBox 20">
            <a:extLst>
              <a:ext uri="{FF2B5EF4-FFF2-40B4-BE49-F238E27FC236}">
                <a16:creationId xmlns:a16="http://schemas.microsoft.com/office/drawing/2014/main" id="{ACDB00C2-68C7-4119-A460-9752D07F20E7}"/>
              </a:ext>
            </a:extLst>
          </p:cNvPr>
          <p:cNvSpPr txBox="1"/>
          <p:nvPr/>
        </p:nvSpPr>
        <p:spPr>
          <a:xfrm>
            <a:off x="6998968" y="5447653"/>
            <a:ext cx="504056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</a:t>
            </a:r>
            <a:endParaRPr lang="he-IL" sz="2800" dirty="0"/>
          </a:p>
        </p:txBody>
      </p:sp>
      <p:sp>
        <p:nvSpPr>
          <p:cNvPr id="45" name="TextBox 21">
            <a:extLst>
              <a:ext uri="{FF2B5EF4-FFF2-40B4-BE49-F238E27FC236}">
                <a16:creationId xmlns:a16="http://schemas.microsoft.com/office/drawing/2014/main" id="{829DA325-DD92-4A84-B04A-237E362867C7}"/>
              </a:ext>
            </a:extLst>
          </p:cNvPr>
          <p:cNvSpPr txBox="1"/>
          <p:nvPr/>
        </p:nvSpPr>
        <p:spPr>
          <a:xfrm>
            <a:off x="7505719" y="5447653"/>
            <a:ext cx="504056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6</a:t>
            </a:r>
            <a:endParaRPr lang="he-IL" sz="2800" dirty="0"/>
          </a:p>
        </p:txBody>
      </p:sp>
      <p:sp>
        <p:nvSpPr>
          <p:cNvPr id="46" name="TextBox 22">
            <a:extLst>
              <a:ext uri="{FF2B5EF4-FFF2-40B4-BE49-F238E27FC236}">
                <a16:creationId xmlns:a16="http://schemas.microsoft.com/office/drawing/2014/main" id="{DAC39E41-A132-404B-8F99-7B8BA06A9959}"/>
              </a:ext>
            </a:extLst>
          </p:cNvPr>
          <p:cNvSpPr txBox="1"/>
          <p:nvPr/>
        </p:nvSpPr>
        <p:spPr>
          <a:xfrm>
            <a:off x="8015165" y="5447653"/>
            <a:ext cx="504056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7</a:t>
            </a:r>
            <a:endParaRPr lang="he-IL" sz="2800" dirty="0"/>
          </a:p>
        </p:txBody>
      </p:sp>
      <p:sp>
        <p:nvSpPr>
          <p:cNvPr id="47" name="TextBox 23">
            <a:extLst>
              <a:ext uri="{FF2B5EF4-FFF2-40B4-BE49-F238E27FC236}">
                <a16:creationId xmlns:a16="http://schemas.microsoft.com/office/drawing/2014/main" id="{D4652C7E-AF47-4123-915D-14A0672282D2}"/>
              </a:ext>
            </a:extLst>
          </p:cNvPr>
          <p:cNvSpPr txBox="1"/>
          <p:nvPr/>
        </p:nvSpPr>
        <p:spPr>
          <a:xfrm>
            <a:off x="8524611" y="5447653"/>
            <a:ext cx="504056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8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98241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2" grpId="0"/>
      <p:bldP spid="35" grpId="0"/>
      <p:bldP spid="36" grpId="0"/>
      <p:bldP spid="37" grpId="0" animBg="1"/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D035CCA-1D68-4362-9147-7BBC78B2A893}"/>
              </a:ext>
            </a:extLst>
          </p:cNvPr>
          <p:cNvSpPr txBox="1"/>
          <p:nvPr/>
        </p:nvSpPr>
        <p:spPr>
          <a:xfrm>
            <a:off x="107504" y="747574"/>
            <a:ext cx="9001000" cy="153676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777240" algn="l"/>
              </a:tabLst>
            </a:pPr>
            <a:r>
              <a:rPr lang="he-IL" sz="2800" dirty="0">
                <a:latin typeface="Calibri" panose="020F0502020204030204" pitchFamily="34" charset="0"/>
                <a:ea typeface="Times New Roman" panose="02020603050405020304" pitchFamily="18" charset="0"/>
              </a:rPr>
              <a:t>מיון בחירה מתבסס על סריקת המערך, ובכל שלב מציאת מיקומו של הערך המינימלי, ממספר האיבר הנוכחי ועד לסוף המערך. בכל שלב יוחלף המינימלי עם האיבר הנוכחי.</a:t>
            </a:r>
            <a:endParaRPr lang="he-IL" sz="2800" b="1" dirty="0">
              <a:solidFill>
                <a:srgbClr val="0070C0"/>
              </a:solidFill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6416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מיון בחירה – 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 sort</a:t>
            </a:r>
            <a:endParaRPr lang="he-IL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EDCDED5-FF3B-477F-BDD0-271E8BDD3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63" y="2924944"/>
            <a:ext cx="3800475" cy="27146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486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6416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מיון בחירה –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 sort</a:t>
            </a:r>
            <a:endParaRPr lang="he-IL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CF7D0E-40E0-4870-B554-D043D81E0B47}"/>
              </a:ext>
            </a:extLst>
          </p:cNvPr>
          <p:cNvSpPr txBox="1"/>
          <p:nvPr/>
        </p:nvSpPr>
        <p:spPr>
          <a:xfrm>
            <a:off x="-13815" y="790297"/>
            <a:ext cx="9001000" cy="48090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3416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נכתוב את האלגוריתם: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6EA6C-D08A-494A-BC7B-C2D98EC05A7A}"/>
              </a:ext>
            </a:extLst>
          </p:cNvPr>
          <p:cNvSpPr txBox="1"/>
          <p:nvPr/>
        </p:nvSpPr>
        <p:spPr>
          <a:xfrm>
            <a:off x="43331" y="1330105"/>
            <a:ext cx="9001000" cy="477643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53416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נמצא את מיקומו של המספר הקטן ביותר החל מהמיקום 0 ועד סוף המערך.</a:t>
            </a: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53416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לאחר שמצאנו, נחליף בין האיבר במיקום 0 לבין האיבר המינימלי</a:t>
            </a: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5341620" algn="l"/>
              </a:tabLst>
            </a:pP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53416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נחזור על התהליך, אך הפעם נתחיל מהמיקום 1 ועד סוף המערך.</a:t>
            </a: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5341620" algn="l"/>
              </a:tabLst>
            </a:pP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53416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לאחר שמצאנו, נחליף בין האיבר במיקום 1 לבין האיבר המינימלי</a:t>
            </a: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5341620" algn="l"/>
              </a:tabLst>
            </a:pP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53416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וכך ממשיכים עד שסידרנו את כל המספרים במערך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0879F576-535A-4FCB-8CD6-AE55E5EC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322" y="1738541"/>
            <a:ext cx="2752725" cy="638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CE491E11-0F42-4987-9995-CB0763533BC5}"/>
              </a:ext>
            </a:extLst>
          </p:cNvPr>
          <p:cNvSpPr/>
          <p:nvPr/>
        </p:nvSpPr>
        <p:spPr>
          <a:xfrm>
            <a:off x="4846725" y="1738541"/>
            <a:ext cx="432048" cy="638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2B48CFF4-9D27-447D-906B-F2EDBF5AA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321" y="2794042"/>
            <a:ext cx="2752725" cy="638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E04EE600-A95B-4329-9326-679C3A78EE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120426" y="2828099"/>
            <a:ext cx="577332" cy="514350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37E4D9FA-1F56-483E-ADEE-05D11347F38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784093" y="2828099"/>
            <a:ext cx="514350" cy="514350"/>
          </a:xfrm>
          <a:prstGeom prst="rect">
            <a:avLst/>
          </a:prstGeom>
        </p:spPr>
      </p:pic>
      <p:pic>
        <p:nvPicPr>
          <p:cNvPr id="17" name="תמונה 16">
            <a:extLst>
              <a:ext uri="{FF2B5EF4-FFF2-40B4-BE49-F238E27FC236}">
                <a16:creationId xmlns:a16="http://schemas.microsoft.com/office/drawing/2014/main" id="{A2A92AA5-5B51-4F35-AA2C-3FCAEBB3C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352" y="3965829"/>
            <a:ext cx="2752725" cy="638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8652AD64-3AE8-4396-AECA-AE50973D061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129484" y="4027741"/>
            <a:ext cx="577332" cy="514350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B645CF2C-6B3E-4652-A43F-73F5B9307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093" y="4006082"/>
            <a:ext cx="514350" cy="514350"/>
          </a:xfrm>
          <a:prstGeom prst="rect">
            <a:avLst/>
          </a:prstGeom>
        </p:spPr>
      </p:pic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6B2C8AFF-AFE0-4517-92D6-FE2587305675}"/>
              </a:ext>
            </a:extLst>
          </p:cNvPr>
          <p:cNvSpPr/>
          <p:nvPr/>
        </p:nvSpPr>
        <p:spPr>
          <a:xfrm>
            <a:off x="5382557" y="3965829"/>
            <a:ext cx="432048" cy="638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9B0C662A-9030-4C1B-B8D8-12F32EFB694E}"/>
              </a:ext>
            </a:extLst>
          </p:cNvPr>
          <p:cNvSpPr txBox="1"/>
          <p:nvPr/>
        </p:nvSpPr>
        <p:spPr>
          <a:xfrm>
            <a:off x="3211683" y="5012440"/>
            <a:ext cx="2664296" cy="5232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1    3     4     5    2</a:t>
            </a:r>
            <a:endParaRPr lang="he-IL" sz="2800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4062425C-B20F-4535-831E-5707E0E2117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11228" y="4964160"/>
            <a:ext cx="523875" cy="571500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26FBB5D9-3267-42F3-BE40-3CCF5368369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278773" y="5002260"/>
            <a:ext cx="514350" cy="533400"/>
          </a:xfrm>
          <a:prstGeom prst="rect">
            <a:avLst/>
          </a:prstGeom>
        </p:spPr>
      </p:pic>
      <p:pic>
        <p:nvPicPr>
          <p:cNvPr id="21" name="תמונה 20">
            <a:extLst>
              <a:ext uri="{FF2B5EF4-FFF2-40B4-BE49-F238E27FC236}">
                <a16:creationId xmlns:a16="http://schemas.microsoft.com/office/drawing/2014/main" id="{721AC123-8F6C-49BF-866B-5097B67895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891" y="5301208"/>
            <a:ext cx="2607010" cy="18621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24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20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6416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נכתוב את הפונקציה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6EA6C-D08A-494A-BC7B-C2D98EC05A7A}"/>
              </a:ext>
            </a:extLst>
          </p:cNvPr>
          <p:cNvSpPr txBox="1"/>
          <p:nvPr/>
        </p:nvSpPr>
        <p:spPr>
          <a:xfrm>
            <a:off x="697142" y="3386456"/>
            <a:ext cx="1565466" cy="4916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min =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CC328813-D866-4FCE-BC6F-A8CDB4F48E43}"/>
              </a:ext>
            </a:extLst>
          </p:cNvPr>
          <p:cNvSpPr/>
          <p:nvPr/>
        </p:nvSpPr>
        <p:spPr>
          <a:xfrm>
            <a:off x="224871" y="1988840"/>
            <a:ext cx="8515654" cy="916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select_sort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*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	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BFF1C07E-5BCC-465E-AFB5-6ECB69A88DAF}"/>
              </a:ext>
            </a:extLst>
          </p:cNvPr>
          <p:cNvSpPr/>
          <p:nvPr/>
        </p:nvSpPr>
        <p:spPr>
          <a:xfrm>
            <a:off x="697142" y="2955536"/>
            <a:ext cx="2053767" cy="4916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j ,min;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024E109D-89CC-4C03-9EDD-766FDBBE73A7}"/>
              </a:ext>
            </a:extLst>
          </p:cNvPr>
          <p:cNvSpPr/>
          <p:nvPr/>
        </p:nvSpPr>
        <p:spPr>
          <a:xfrm>
            <a:off x="697142" y="3878129"/>
            <a:ext cx="5963090" cy="2187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(j =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 j &lt;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j++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 		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[j] &lt;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[min])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	min = j;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he-IL" sz="2400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7E343C7F-3318-47D4-B555-1CD2A8BE1008}"/>
              </a:ext>
            </a:extLst>
          </p:cNvPr>
          <p:cNvSpPr/>
          <p:nvPr/>
        </p:nvSpPr>
        <p:spPr>
          <a:xfrm>
            <a:off x="827584" y="2530804"/>
            <a:ext cx="7946885" cy="905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5341620" algn="l"/>
              </a:tabLst>
            </a:pPr>
            <a:r>
              <a:rPr lang="he-IL" sz="24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נמצא את </a:t>
            </a:r>
            <a:r>
              <a:rPr lang="he-IL" sz="24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מיקומו</a:t>
            </a:r>
            <a:r>
              <a:rPr lang="he-IL" sz="2400" dirty="0">
                <a:solidFill>
                  <a:prstClr val="black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של המספר הקטן ביותר החל מהמיקום 0 ועד סוף המערך.</a:t>
            </a:r>
          </a:p>
        </p:txBody>
      </p:sp>
      <p:sp>
        <p:nvSpPr>
          <p:cNvPr id="8" name="בועת דיבור: מלבן עם פינות מעוגלות 7">
            <a:extLst>
              <a:ext uri="{FF2B5EF4-FFF2-40B4-BE49-F238E27FC236}">
                <a16:creationId xmlns:a16="http://schemas.microsoft.com/office/drawing/2014/main" id="{0AE245E0-2D5D-4189-BC2E-ED38C44836D0}"/>
              </a:ext>
            </a:extLst>
          </p:cNvPr>
          <p:cNvSpPr/>
          <p:nvPr/>
        </p:nvSpPr>
        <p:spPr>
          <a:xfrm>
            <a:off x="2987824" y="3024429"/>
            <a:ext cx="2736304" cy="928327"/>
          </a:xfrm>
          <a:prstGeom prst="wedgeRoundRectCallout">
            <a:avLst>
              <a:gd name="adj1" fmla="val -78610"/>
              <a:gd name="adj2" fmla="val 17039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נאחסן בו את </a:t>
            </a:r>
            <a:r>
              <a:rPr lang="he-IL" b="1" dirty="0">
                <a:solidFill>
                  <a:srgbClr val="FF0000"/>
                </a:solidFill>
              </a:rPr>
              <a:t>מיקומו</a:t>
            </a:r>
            <a:r>
              <a:rPr lang="he-IL" dirty="0"/>
              <a:t> של המספר הקטן ביותר</a:t>
            </a: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19400638-7446-40A8-90F2-8F719F838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932974"/>
            <a:ext cx="2752725" cy="638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7" name="מלבן: פינות מעוגלות 16">
            <a:extLst>
              <a:ext uri="{FF2B5EF4-FFF2-40B4-BE49-F238E27FC236}">
                <a16:creationId xmlns:a16="http://schemas.microsoft.com/office/drawing/2014/main" id="{002F9D56-80E7-42E4-B102-652732900FA7}"/>
              </a:ext>
            </a:extLst>
          </p:cNvPr>
          <p:cNvSpPr/>
          <p:nvPr/>
        </p:nvSpPr>
        <p:spPr>
          <a:xfrm>
            <a:off x="4932040" y="932974"/>
            <a:ext cx="432048" cy="638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135C7AA-4650-4F73-A15B-6C8B5225DBFE}"/>
              </a:ext>
            </a:extLst>
          </p:cNvPr>
          <p:cNvSpPr txBox="1"/>
          <p:nvPr/>
        </p:nvSpPr>
        <p:spPr>
          <a:xfrm>
            <a:off x="6660232" y="4949328"/>
            <a:ext cx="7200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min</a:t>
            </a:r>
            <a:endParaRPr lang="he-IL" sz="2400" dirty="0"/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306B381F-C4CE-4DF0-B36A-6639F222A5DC}"/>
              </a:ext>
            </a:extLst>
          </p:cNvPr>
          <p:cNvSpPr txBox="1"/>
          <p:nvPr/>
        </p:nvSpPr>
        <p:spPr>
          <a:xfrm>
            <a:off x="7392158" y="4971666"/>
            <a:ext cx="348194" cy="461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>
                <a:solidFill>
                  <a:srgbClr val="FF0000"/>
                </a:solidFill>
              </a:rPr>
              <a:t>3</a:t>
            </a:r>
            <a:endParaRPr lang="he-IL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53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4" grpId="0"/>
      <p:bldP spid="7" grpId="0"/>
      <p:bldP spid="8" grpId="0" animBg="1"/>
      <p:bldP spid="17" grpId="0" animBg="1"/>
      <p:bldP spid="3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D035CCA-1D68-4362-9147-7BBC78B2A893}"/>
              </a:ext>
            </a:extLst>
          </p:cNvPr>
          <p:cNvSpPr txBox="1"/>
          <p:nvPr/>
        </p:nvSpPr>
        <p:spPr>
          <a:xfrm>
            <a:off x="107504" y="747574"/>
            <a:ext cx="9001000" cy="90563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3416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הרעיון בשיטה זו הוא להעביר את האיבר הגדול ביותר לסוף המערך (למעלה), על ידי החלפה בין איברים.</a:t>
            </a:r>
            <a:endParaRPr lang="he-IL" sz="800" b="1" dirty="0">
              <a:solidFill>
                <a:srgbClr val="0070C0"/>
              </a:solidFill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6416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מיון בועות – 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bubble sort</a:t>
            </a:r>
            <a:endParaRPr lang="he-IL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AFC92675-C2A4-48DE-BBF3-19FF413C9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452" y="2047460"/>
            <a:ext cx="4549097" cy="2729458"/>
          </a:xfrm>
          <a:prstGeom prst="rect">
            <a:avLst/>
          </a:prstGeom>
          <a:ln>
            <a:noFill/>
          </a:ln>
        </p:spPr>
      </p:pic>
      <p:sp>
        <p:nvSpPr>
          <p:cNvPr id="5" name="מלבן 4">
            <a:hlinkClick r:id="rId3"/>
            <a:extLst>
              <a:ext uri="{FF2B5EF4-FFF2-40B4-BE49-F238E27FC236}">
                <a16:creationId xmlns:a16="http://schemas.microsoft.com/office/drawing/2014/main" id="{EC982A5C-C4EE-471D-B1F4-3F33D6CCBB55}"/>
              </a:ext>
            </a:extLst>
          </p:cNvPr>
          <p:cNvSpPr/>
          <p:nvPr/>
        </p:nvSpPr>
        <p:spPr>
          <a:xfrm>
            <a:off x="1739815" y="4748142"/>
            <a:ext cx="5664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https://www.youtube.com/watch?v=lyZQPjUT5B4</a:t>
            </a:r>
            <a:endParaRPr lang="he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AD9078-4ACF-4AD9-A031-205D9BFAED13}"/>
              </a:ext>
            </a:extLst>
          </p:cNvPr>
          <p:cNvSpPr txBox="1"/>
          <p:nvPr/>
        </p:nvSpPr>
        <p:spPr>
          <a:xfrm>
            <a:off x="3341958" y="2477759"/>
            <a:ext cx="2592288" cy="48090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341620" algn="l"/>
              </a:tabLst>
            </a:pPr>
            <a:r>
              <a:rPr lang="he-IL" sz="2400" dirty="0">
                <a:latin typeface="Calibri" panose="020F0502020204030204" pitchFamily="34" charset="0"/>
              </a:rPr>
              <a:t>מיון בועות באנימציה</a:t>
            </a:r>
            <a:endParaRPr lang="he-IL" sz="800" b="1" dirty="0">
              <a:solidFill>
                <a:srgbClr val="0070C0"/>
              </a:solidFill>
            </a:endParaRPr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B8359FC1-1844-464C-9BDB-1FA082635DB7}"/>
              </a:ext>
            </a:extLst>
          </p:cNvPr>
          <p:cNvSpPr txBox="1"/>
          <p:nvPr/>
        </p:nvSpPr>
        <p:spPr>
          <a:xfrm>
            <a:off x="2555776" y="5786592"/>
            <a:ext cx="4032448" cy="48974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>
              <a:lnSpc>
                <a:spcPct val="115000"/>
              </a:lnSpc>
              <a:spcAft>
                <a:spcPts val="1000"/>
              </a:spcAft>
              <a:tabLst>
                <a:tab pos="5341620" algn="l"/>
              </a:tabLst>
            </a:pPr>
            <a:r>
              <a:rPr lang="en-US" sz="2400" dirty="0" err="1">
                <a:latin typeface="Calibri" panose="020F0502020204030204" pitchFamily="34" charset="0"/>
              </a:rPr>
              <a:t>lego</a:t>
            </a:r>
            <a:r>
              <a:rPr lang="en-US" sz="2400" dirty="0">
                <a:latin typeface="Calibri" panose="020F0502020204030204" pitchFamily="34" charset="0"/>
              </a:rPr>
              <a:t> bubble sort</a:t>
            </a:r>
            <a:endParaRPr lang="he-IL" sz="800" b="1" dirty="0">
              <a:solidFill>
                <a:srgbClr val="0070C0"/>
              </a:solidFill>
            </a:endParaRPr>
          </a:p>
        </p:txBody>
      </p:sp>
      <p:sp>
        <p:nvSpPr>
          <p:cNvPr id="6" name="מלבן 5">
            <a:hlinkClick r:id="rId4"/>
            <a:extLst>
              <a:ext uri="{FF2B5EF4-FFF2-40B4-BE49-F238E27FC236}">
                <a16:creationId xmlns:a16="http://schemas.microsoft.com/office/drawing/2014/main" id="{2424B368-DE82-4AB9-938D-13FA9A33D140}"/>
              </a:ext>
            </a:extLst>
          </p:cNvPr>
          <p:cNvSpPr/>
          <p:nvPr/>
        </p:nvSpPr>
        <p:spPr>
          <a:xfrm>
            <a:off x="1511660" y="6211669"/>
            <a:ext cx="6120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dirty="0"/>
              <a:t>https://</a:t>
            </a:r>
            <a:r>
              <a:rPr lang="he-IL" dirty="0">
                <a:hlinkClick r:id="rId4"/>
              </a:rPr>
              <a:t>www</a:t>
            </a:r>
            <a:r>
              <a:rPr lang="he-IL" dirty="0"/>
              <a:t>.youtube.com/watch?v=MtcrEhrt_K0&amp;t=57s</a:t>
            </a:r>
          </a:p>
        </p:txBody>
      </p:sp>
      <p:sp>
        <p:nvSpPr>
          <p:cNvPr id="15" name="TextBox 14">
            <a:hlinkClick r:id="rId4"/>
            <a:extLst>
              <a:ext uri="{FF2B5EF4-FFF2-40B4-BE49-F238E27FC236}">
                <a16:creationId xmlns:a16="http://schemas.microsoft.com/office/drawing/2014/main" id="{82AFE496-13C2-4D48-ADAA-FAE7B3DFB6E1}"/>
              </a:ext>
            </a:extLst>
          </p:cNvPr>
          <p:cNvSpPr txBox="1"/>
          <p:nvPr/>
        </p:nvSpPr>
        <p:spPr>
          <a:xfrm>
            <a:off x="2555776" y="4354969"/>
            <a:ext cx="4032448" cy="48090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341620" algn="l"/>
              </a:tabLst>
            </a:pPr>
            <a:r>
              <a:rPr lang="he-IL" sz="2400" dirty="0">
                <a:latin typeface="Calibri" panose="020F0502020204030204" pitchFamily="34" charset="0"/>
              </a:rPr>
              <a:t>ריקוד הונגרי של מיון בועות</a:t>
            </a:r>
            <a:endParaRPr lang="he-IL" sz="800" b="1" dirty="0">
              <a:solidFill>
                <a:srgbClr val="0070C0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CA39C763-9D3D-4792-85EA-8B1E4C83C0F8}"/>
              </a:ext>
            </a:extLst>
          </p:cNvPr>
          <p:cNvSpPr/>
          <p:nvPr/>
        </p:nvSpPr>
        <p:spPr>
          <a:xfrm>
            <a:off x="2015716" y="4466538"/>
            <a:ext cx="5112568" cy="7625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798B0B3B-E069-4E42-A6DD-8DE928483648}"/>
              </a:ext>
            </a:extLst>
          </p:cNvPr>
          <p:cNvSpPr/>
          <p:nvPr/>
        </p:nvSpPr>
        <p:spPr>
          <a:xfrm>
            <a:off x="1511661" y="5888827"/>
            <a:ext cx="6120679" cy="76250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FD1D7E80-BE7E-4945-907C-E80ED93D6AEF}"/>
              </a:ext>
            </a:extLst>
          </p:cNvPr>
          <p:cNvSpPr/>
          <p:nvPr/>
        </p:nvSpPr>
        <p:spPr>
          <a:xfrm>
            <a:off x="2015716" y="2477759"/>
            <a:ext cx="5112568" cy="13112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351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3" grpId="0"/>
      <p:bldP spid="6" grpId="0"/>
      <p:bldP spid="15" grpId="0"/>
      <p:bldP spid="8" grpId="0" animBg="1"/>
      <p:bldP spid="17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-26602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נכתוב את הפונקציה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6EA6C-D08A-494A-BC7B-C2D98EC05A7A}"/>
              </a:ext>
            </a:extLst>
          </p:cNvPr>
          <p:cNvSpPr txBox="1"/>
          <p:nvPr/>
        </p:nvSpPr>
        <p:spPr>
          <a:xfrm>
            <a:off x="755576" y="3113951"/>
            <a:ext cx="1565466" cy="4916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min =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CC328813-D866-4FCE-BC6F-A8CDB4F48E43}"/>
              </a:ext>
            </a:extLst>
          </p:cNvPr>
          <p:cNvSpPr/>
          <p:nvPr/>
        </p:nvSpPr>
        <p:spPr>
          <a:xfrm>
            <a:off x="283305" y="1716335"/>
            <a:ext cx="8515654" cy="916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select_sort(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*</a:t>
            </a:r>
            <a:r>
              <a:rPr lang="en-US" sz="2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size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240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	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BFF1C07E-5BCC-465E-AFB5-6ECB69A88DAF}"/>
              </a:ext>
            </a:extLst>
          </p:cNvPr>
          <p:cNvSpPr/>
          <p:nvPr/>
        </p:nvSpPr>
        <p:spPr>
          <a:xfrm>
            <a:off x="755576" y="2683031"/>
            <a:ext cx="2053767" cy="4916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j ,min;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024E109D-89CC-4C03-9EDD-766FDBBE73A7}"/>
              </a:ext>
            </a:extLst>
          </p:cNvPr>
          <p:cNvSpPr/>
          <p:nvPr/>
        </p:nvSpPr>
        <p:spPr>
          <a:xfrm>
            <a:off x="695699" y="5429105"/>
            <a:ext cx="3672408" cy="1341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temp =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]; 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 =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[min];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[min] = temp;</a:t>
            </a:r>
            <a:endParaRPr lang="en-US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7E343C7F-3318-47D4-B555-1CD2A8BE1008}"/>
              </a:ext>
            </a:extLst>
          </p:cNvPr>
          <p:cNvSpPr/>
          <p:nvPr/>
        </p:nvSpPr>
        <p:spPr>
          <a:xfrm>
            <a:off x="886018" y="2258299"/>
            <a:ext cx="7946885" cy="905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2"/>
              <a:tabLst>
                <a:tab pos="53416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לאחר שמצאנו, נחליף בין האיבר במיקום 0 לבין האיבר המינימלי</a:t>
            </a: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23E8377C-B743-4DA9-91AF-CDAE916B9A1A}"/>
              </a:ext>
            </a:extLst>
          </p:cNvPr>
          <p:cNvSpPr/>
          <p:nvPr/>
        </p:nvSpPr>
        <p:spPr>
          <a:xfrm>
            <a:off x="729417" y="3429000"/>
            <a:ext cx="5963090" cy="2187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(j = </a:t>
            </a:r>
            <a:r>
              <a:rPr lang="en-US" sz="2400" dirty="0"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 j &lt;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j++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 		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[j] &lt;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[min])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	min = j;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he-IL" sz="2400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8CA52D03-0E2D-4552-9571-22B5E8B5FACE}"/>
              </a:ext>
            </a:extLst>
          </p:cNvPr>
          <p:cNvSpPr txBox="1"/>
          <p:nvPr/>
        </p:nvSpPr>
        <p:spPr>
          <a:xfrm>
            <a:off x="6660232" y="4949328"/>
            <a:ext cx="7200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min</a:t>
            </a:r>
            <a:endParaRPr lang="he-IL" sz="2400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8DCA062F-5BCF-40C4-8487-E552AE5C781B}"/>
              </a:ext>
            </a:extLst>
          </p:cNvPr>
          <p:cNvSpPr txBox="1"/>
          <p:nvPr/>
        </p:nvSpPr>
        <p:spPr>
          <a:xfrm>
            <a:off x="7392158" y="4971666"/>
            <a:ext cx="348194" cy="461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>
                <a:solidFill>
                  <a:srgbClr val="FF0000"/>
                </a:solidFill>
              </a:rPr>
              <a:t>3</a:t>
            </a:r>
            <a:endParaRPr lang="he-IL" sz="2400" b="1" dirty="0">
              <a:solidFill>
                <a:srgbClr val="FF0000"/>
              </a:solidFill>
            </a:endParaRPr>
          </a:p>
        </p:txBody>
      </p: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14472819-5DFB-4FF2-A8DE-BF161581D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7" y="866055"/>
            <a:ext cx="2752725" cy="638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DCF8C0BF-C32E-4C04-911E-70BE280F19D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205742" y="900112"/>
            <a:ext cx="577332" cy="514350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15319621-80FC-4D3A-96DC-6FA2F47D9A5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69409" y="900112"/>
            <a:ext cx="5143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5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4850AC6-D195-4FDB-BECC-33D9A2A72E72}"/>
              </a:ext>
            </a:extLst>
          </p:cNvPr>
          <p:cNvSpPr txBox="1"/>
          <p:nvPr/>
        </p:nvSpPr>
        <p:spPr>
          <a:xfrm>
            <a:off x="565711" y="2179010"/>
            <a:ext cx="1565466" cy="4916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min =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BBC7F80C-E492-4AF8-9BE7-A28F5B6A1ECE}"/>
              </a:ext>
            </a:extLst>
          </p:cNvPr>
          <p:cNvSpPr/>
          <p:nvPr/>
        </p:nvSpPr>
        <p:spPr>
          <a:xfrm>
            <a:off x="505834" y="4494164"/>
            <a:ext cx="3672408" cy="1341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temp =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]; 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 =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[min];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[min] = temp;</a:t>
            </a:r>
            <a:endParaRPr lang="en-US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FC931323-DE3F-4274-8092-BDE36BFA2AB3}"/>
              </a:ext>
            </a:extLst>
          </p:cNvPr>
          <p:cNvSpPr/>
          <p:nvPr/>
        </p:nvSpPr>
        <p:spPr>
          <a:xfrm>
            <a:off x="539552" y="2494059"/>
            <a:ext cx="5963090" cy="2187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(j = 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 j &lt;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j++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 		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[j] &lt;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[min])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	min = j;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he-IL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6EA6C-D08A-494A-BC7B-C2D98EC05A7A}"/>
              </a:ext>
            </a:extLst>
          </p:cNvPr>
          <p:cNvSpPr txBox="1"/>
          <p:nvPr/>
        </p:nvSpPr>
        <p:spPr>
          <a:xfrm>
            <a:off x="0" y="1719944"/>
            <a:ext cx="9001000" cy="48090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3"/>
              <a:tabLst>
                <a:tab pos="53416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נחזור על התהליך, אך הפעם נתחיל מהמיקום 1 ועד סוף המערך.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2D00D7-D914-4717-8FEC-7035B0E1DBBB}"/>
              </a:ext>
            </a:extLst>
          </p:cNvPr>
          <p:cNvSpPr txBox="1"/>
          <p:nvPr/>
        </p:nvSpPr>
        <p:spPr>
          <a:xfrm>
            <a:off x="251520" y="6099673"/>
            <a:ext cx="8640960" cy="48090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  <a:tabLst>
                <a:tab pos="53416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וכך ממשיכים עד שסיימנו לסדר את כל המספרים במערך...</a:t>
            </a:r>
          </a:p>
        </p:txBody>
      </p:sp>
      <p:cxnSp>
        <p:nvCxnSpPr>
          <p:cNvPr id="3" name="מחבר חץ ישר 2">
            <a:extLst>
              <a:ext uri="{FF2B5EF4-FFF2-40B4-BE49-F238E27FC236}">
                <a16:creationId xmlns:a16="http://schemas.microsoft.com/office/drawing/2014/main" id="{2B4463B9-9613-40E1-8A74-DF666887B329}"/>
              </a:ext>
            </a:extLst>
          </p:cNvPr>
          <p:cNvCxnSpPr/>
          <p:nvPr/>
        </p:nvCxnSpPr>
        <p:spPr>
          <a:xfrm>
            <a:off x="3923928" y="404664"/>
            <a:ext cx="0" cy="353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7B88EA77-BFC6-4669-8DB6-BA67D4DED271}"/>
              </a:ext>
            </a:extLst>
          </p:cNvPr>
          <p:cNvSpPr txBox="1"/>
          <p:nvPr/>
        </p:nvSpPr>
        <p:spPr>
          <a:xfrm>
            <a:off x="6660232" y="4949328"/>
            <a:ext cx="72008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2400" dirty="0"/>
              <a:t>min</a:t>
            </a:r>
            <a:endParaRPr lang="he-IL" sz="2400" dirty="0"/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76DDF445-DCEA-41A6-84E0-BEF9B63C949B}"/>
              </a:ext>
            </a:extLst>
          </p:cNvPr>
          <p:cNvSpPr txBox="1"/>
          <p:nvPr/>
        </p:nvSpPr>
        <p:spPr>
          <a:xfrm>
            <a:off x="7392158" y="4971666"/>
            <a:ext cx="348194" cy="46166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2400" b="1" dirty="0">
                <a:solidFill>
                  <a:srgbClr val="FF0000"/>
                </a:solidFill>
              </a:rPr>
              <a:t>4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22331AEF-3F6A-4FDC-8189-C1C68F8BFCE1}"/>
              </a:ext>
            </a:extLst>
          </p:cNvPr>
          <p:cNvSpPr txBox="1"/>
          <p:nvPr/>
        </p:nvSpPr>
        <p:spPr>
          <a:xfrm>
            <a:off x="3239852" y="839413"/>
            <a:ext cx="2664296" cy="5232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1    3     4     5    2</a:t>
            </a:r>
            <a:endParaRPr lang="he-IL" sz="2800" dirty="0"/>
          </a:p>
        </p:txBody>
      </p:sp>
      <p:pic>
        <p:nvPicPr>
          <p:cNvPr id="26" name="תמונה 25">
            <a:extLst>
              <a:ext uri="{FF2B5EF4-FFF2-40B4-BE49-F238E27FC236}">
                <a16:creationId xmlns:a16="http://schemas.microsoft.com/office/drawing/2014/main" id="{1924DF8A-8641-4FCF-AC11-0DFB8A53D83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54367" y="804104"/>
            <a:ext cx="523875" cy="571500"/>
          </a:xfrm>
          <a:prstGeom prst="rect">
            <a:avLst/>
          </a:prstGeom>
        </p:spPr>
      </p:pic>
      <p:pic>
        <p:nvPicPr>
          <p:cNvPr id="27" name="תמונה 26">
            <a:extLst>
              <a:ext uri="{FF2B5EF4-FFF2-40B4-BE49-F238E27FC236}">
                <a16:creationId xmlns:a16="http://schemas.microsoft.com/office/drawing/2014/main" id="{DD4710DD-98F9-4607-85E4-E2593910F00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21912" y="842204"/>
            <a:ext cx="5143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3" grpId="0"/>
      <p:bldP spid="24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לבן 9">
            <a:extLst>
              <a:ext uri="{FF2B5EF4-FFF2-40B4-BE49-F238E27FC236}">
                <a16:creationId xmlns:a16="http://schemas.microsoft.com/office/drawing/2014/main" id="{D94BDD77-4C29-4E04-9D2C-B9B7AFFF1043}"/>
              </a:ext>
            </a:extLst>
          </p:cNvPr>
          <p:cNvSpPr/>
          <p:nvPr/>
        </p:nvSpPr>
        <p:spPr>
          <a:xfrm>
            <a:off x="221922" y="118838"/>
            <a:ext cx="4103993" cy="316239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48CD29-BDF0-407F-B3CB-2438E612B56F}"/>
              </a:ext>
            </a:extLst>
          </p:cNvPr>
          <p:cNvSpPr txBox="1"/>
          <p:nvPr/>
        </p:nvSpPr>
        <p:spPr>
          <a:xfrm>
            <a:off x="195518" y="111204"/>
            <a:ext cx="1565466" cy="4251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min = 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8D8E9DE-20BA-4AA4-B16F-ABD43FA00459}"/>
              </a:ext>
            </a:extLst>
          </p:cNvPr>
          <p:cNvSpPr/>
          <p:nvPr/>
        </p:nvSpPr>
        <p:spPr>
          <a:xfrm>
            <a:off x="172580" y="2148231"/>
            <a:ext cx="3672408" cy="1133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temp =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];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 =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[min];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[min] = temp;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0204C716-653C-4EC4-98C0-3F11549FB97A}"/>
              </a:ext>
            </a:extLst>
          </p:cNvPr>
          <p:cNvSpPr/>
          <p:nvPr/>
        </p:nvSpPr>
        <p:spPr>
          <a:xfrm>
            <a:off x="169359" y="426253"/>
            <a:ext cx="4395736" cy="1837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(j = 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 j &lt;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j++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[j] &lt;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[min])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	min = j;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he-IL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4A66A0-11FD-4233-B0DB-3236EAB5FA37}"/>
              </a:ext>
            </a:extLst>
          </p:cNvPr>
          <p:cNvSpPr txBox="1"/>
          <p:nvPr/>
        </p:nvSpPr>
        <p:spPr>
          <a:xfrm>
            <a:off x="4756499" y="124956"/>
            <a:ext cx="1565466" cy="4251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min = 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CCB461A6-A450-4942-99C8-78A311984B05}"/>
              </a:ext>
            </a:extLst>
          </p:cNvPr>
          <p:cNvSpPr/>
          <p:nvPr/>
        </p:nvSpPr>
        <p:spPr>
          <a:xfrm>
            <a:off x="4733464" y="2197230"/>
            <a:ext cx="3672408" cy="11330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temp =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]; 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 =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[min];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[min] = temp;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4F9AE7A7-142C-40E9-B454-CF3635E8129C}"/>
              </a:ext>
            </a:extLst>
          </p:cNvPr>
          <p:cNvSpPr/>
          <p:nvPr/>
        </p:nvSpPr>
        <p:spPr>
          <a:xfrm>
            <a:off x="4772082" y="123208"/>
            <a:ext cx="4369577" cy="31580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200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5E52EE24-C602-41DD-9B2C-57B0AA786B69}"/>
              </a:ext>
            </a:extLst>
          </p:cNvPr>
          <p:cNvSpPr/>
          <p:nvPr/>
        </p:nvSpPr>
        <p:spPr>
          <a:xfrm>
            <a:off x="4745923" y="482885"/>
            <a:ext cx="4395736" cy="1837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(j = 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 j &lt;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j++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[j] &lt;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[min])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	min = j;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he-IL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EF085-8D76-4A7F-9687-FE69DA5C21AF}"/>
              </a:ext>
            </a:extLst>
          </p:cNvPr>
          <p:cNvSpPr txBox="1"/>
          <p:nvPr/>
        </p:nvSpPr>
        <p:spPr>
          <a:xfrm>
            <a:off x="3212499" y="2437508"/>
            <a:ext cx="64807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>
                <a:solidFill>
                  <a:srgbClr val="FF0000"/>
                </a:solidFill>
              </a:rPr>
              <a:t>=0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C6AAEF-39C9-4EA2-AF1D-6A91BCC983C1}"/>
              </a:ext>
            </a:extLst>
          </p:cNvPr>
          <p:cNvSpPr txBox="1"/>
          <p:nvPr/>
        </p:nvSpPr>
        <p:spPr>
          <a:xfrm>
            <a:off x="7847978" y="2545273"/>
            <a:ext cx="648072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pPr algn="ctr" rtl="0"/>
            <a:r>
              <a:rPr lang="en-US" sz="2400" b="1" dirty="0" err="1">
                <a:solidFill>
                  <a:srgbClr val="FF0000"/>
                </a:solidFill>
              </a:rPr>
              <a:t>i</a:t>
            </a:r>
            <a:r>
              <a:rPr lang="en-US" sz="2400" b="1" dirty="0">
                <a:solidFill>
                  <a:srgbClr val="FF0000"/>
                </a:solidFill>
              </a:rPr>
              <a:t>=1</a:t>
            </a:r>
            <a:endParaRPr lang="he-IL" sz="2400" b="1" dirty="0">
              <a:solidFill>
                <a:srgbClr val="FF0000"/>
              </a:solidFill>
            </a:endParaRP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0702D20C-0FB8-4A5B-B903-D2E23ABD9086}"/>
              </a:ext>
            </a:extLst>
          </p:cNvPr>
          <p:cNvSpPr/>
          <p:nvPr/>
        </p:nvSpPr>
        <p:spPr>
          <a:xfrm>
            <a:off x="38618" y="3341474"/>
            <a:ext cx="3780928" cy="1129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0;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&lt;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-1;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++)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D75B9B42-26FE-4437-A07D-E5FFAE774832}"/>
              </a:ext>
            </a:extLst>
          </p:cNvPr>
          <p:cNvSpPr/>
          <p:nvPr/>
        </p:nvSpPr>
        <p:spPr>
          <a:xfrm>
            <a:off x="341784" y="3824386"/>
            <a:ext cx="8460431" cy="2940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min = </a:t>
            </a:r>
            <a:r>
              <a:rPr lang="en-US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(j = </a:t>
            </a:r>
            <a:r>
              <a:rPr lang="en-US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i+1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 j &lt;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j++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[j] &lt;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[min])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	min = j;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temp =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];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b="1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 =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[min];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[min] = temp;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BBC92DD9-2154-4310-99C0-4BBEAAE933BA}"/>
              </a:ext>
            </a:extLst>
          </p:cNvPr>
          <p:cNvCxnSpPr/>
          <p:nvPr/>
        </p:nvCxnSpPr>
        <p:spPr>
          <a:xfrm>
            <a:off x="5796136" y="3575156"/>
            <a:ext cx="0" cy="330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CC232543-9322-47C2-8576-DE5E81B13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722" y="4595978"/>
            <a:ext cx="2752725" cy="638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F8090C32-7F9E-4843-B171-E459E77BA15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634827" y="4630035"/>
            <a:ext cx="577332" cy="514350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26C4660E-F140-498F-9422-246BAE4A8A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298494" y="4630035"/>
            <a:ext cx="514350" cy="514350"/>
          </a:xfrm>
          <a:prstGeom prst="rect">
            <a:avLst/>
          </a:prstGeom>
        </p:spPr>
      </p:pic>
      <p:cxnSp>
        <p:nvCxnSpPr>
          <p:cNvPr id="20" name="מחבר חץ ישר 19">
            <a:extLst>
              <a:ext uri="{FF2B5EF4-FFF2-40B4-BE49-F238E27FC236}">
                <a16:creationId xmlns:a16="http://schemas.microsoft.com/office/drawing/2014/main" id="{536296F7-AE31-40E6-B842-E0E25AB7C99B}"/>
              </a:ext>
            </a:extLst>
          </p:cNvPr>
          <p:cNvCxnSpPr/>
          <p:nvPr/>
        </p:nvCxnSpPr>
        <p:spPr>
          <a:xfrm>
            <a:off x="6353053" y="5343659"/>
            <a:ext cx="0" cy="353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תיבת טקסט 20">
            <a:extLst>
              <a:ext uri="{FF2B5EF4-FFF2-40B4-BE49-F238E27FC236}">
                <a16:creationId xmlns:a16="http://schemas.microsoft.com/office/drawing/2014/main" id="{6FD8679F-69A6-4647-9C6F-72A9303B8D56}"/>
              </a:ext>
            </a:extLst>
          </p:cNvPr>
          <p:cNvSpPr txBox="1"/>
          <p:nvPr/>
        </p:nvSpPr>
        <p:spPr>
          <a:xfrm>
            <a:off x="5721179" y="5564648"/>
            <a:ext cx="2664296" cy="5232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1    3     4     5    2</a:t>
            </a:r>
            <a:endParaRPr lang="he-IL" sz="2800" dirty="0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56E352BA-F21D-4E3E-A1F5-D59F7C9800E0}"/>
              </a:ext>
            </a:extLst>
          </p:cNvPr>
          <p:cNvSpPr txBox="1"/>
          <p:nvPr/>
        </p:nvSpPr>
        <p:spPr>
          <a:xfrm>
            <a:off x="5713151" y="6241035"/>
            <a:ext cx="2664296" cy="5232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 rtlCol="1">
            <a:spAutoFit/>
          </a:bodyPr>
          <a:lstStyle/>
          <a:p>
            <a:pPr algn="l" rtl="0"/>
            <a:r>
              <a:rPr lang="en-US" sz="2800" dirty="0"/>
              <a:t>1    3     4     5    2</a:t>
            </a:r>
            <a:endParaRPr lang="he-IL" sz="2800" dirty="0"/>
          </a:p>
        </p:txBody>
      </p:sp>
      <p:pic>
        <p:nvPicPr>
          <p:cNvPr id="26" name="תמונה 25">
            <a:extLst>
              <a:ext uri="{FF2B5EF4-FFF2-40B4-BE49-F238E27FC236}">
                <a16:creationId xmlns:a16="http://schemas.microsoft.com/office/drawing/2014/main" id="{71FC34D7-920A-4ED5-BC61-2D53DC199C8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127666" y="6205726"/>
            <a:ext cx="523875" cy="571500"/>
          </a:xfrm>
          <a:prstGeom prst="rect">
            <a:avLst/>
          </a:prstGeom>
        </p:spPr>
      </p:pic>
      <p:pic>
        <p:nvPicPr>
          <p:cNvPr id="27" name="תמונה 26">
            <a:extLst>
              <a:ext uri="{FF2B5EF4-FFF2-40B4-BE49-F238E27FC236}">
                <a16:creationId xmlns:a16="http://schemas.microsoft.com/office/drawing/2014/main" id="{AC18D702-A974-4F54-86CE-C2B6427D57C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795211" y="6243826"/>
            <a:ext cx="514350" cy="533400"/>
          </a:xfrm>
          <a:prstGeom prst="rect">
            <a:avLst/>
          </a:prstGeom>
        </p:spPr>
      </p:pic>
      <p:pic>
        <p:nvPicPr>
          <p:cNvPr id="28" name="תמונה 27">
            <a:extLst>
              <a:ext uri="{FF2B5EF4-FFF2-40B4-BE49-F238E27FC236}">
                <a16:creationId xmlns:a16="http://schemas.microsoft.com/office/drawing/2014/main" id="{0A113EF5-F1CC-45F6-B179-2B3D27693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721" y="3931676"/>
            <a:ext cx="2752725" cy="638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3503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/>
      <p:bldP spid="4" grpId="0"/>
      <p:bldP spid="5" grpId="0"/>
      <p:bldP spid="6" grpId="0"/>
      <p:bldP spid="7" grpId="0"/>
      <p:bldP spid="2" grpId="0" animBg="1"/>
      <p:bldP spid="8" grpId="0"/>
      <p:bldP spid="9" grpId="0" animBg="1"/>
      <p:bldP spid="12" grpId="0" animBg="1"/>
      <p:bldP spid="11" grpId="0"/>
      <p:bldP spid="21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מלבן 13">
            <a:extLst>
              <a:ext uri="{FF2B5EF4-FFF2-40B4-BE49-F238E27FC236}">
                <a16:creationId xmlns:a16="http://schemas.microsoft.com/office/drawing/2014/main" id="{51EEF5C9-BCDD-4E35-8068-4446D763CBF8}"/>
              </a:ext>
            </a:extLst>
          </p:cNvPr>
          <p:cNvSpPr/>
          <p:nvPr/>
        </p:nvSpPr>
        <p:spPr>
          <a:xfrm>
            <a:off x="989856" y="116632"/>
            <a:ext cx="7164288" cy="686264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select_sort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*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j,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min,temp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&lt;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-1;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++)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{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	min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(j = i+1; j &lt;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j++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	{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		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[j] &lt;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[min])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			min = j;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	}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	temp =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];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 =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[min];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	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[min] = temp;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}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61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6416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מיון בועות – 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bubble sort</a:t>
            </a:r>
            <a:endParaRPr lang="he-IL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CF7D0E-40E0-4870-B554-D043D81E0B47}"/>
              </a:ext>
            </a:extLst>
          </p:cNvPr>
          <p:cNvSpPr txBox="1"/>
          <p:nvPr/>
        </p:nvSpPr>
        <p:spPr>
          <a:xfrm>
            <a:off x="71500" y="1628800"/>
            <a:ext cx="9001000" cy="48090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3416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נכתוב את האלגוריתם: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6EA6C-D08A-494A-BC7B-C2D98EC05A7A}"/>
              </a:ext>
            </a:extLst>
          </p:cNvPr>
          <p:cNvSpPr txBox="1"/>
          <p:nvPr/>
        </p:nvSpPr>
        <p:spPr>
          <a:xfrm>
            <a:off x="74177" y="2095900"/>
            <a:ext cx="9001000" cy="42234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lnSpc>
                <a:spcPct val="115000"/>
              </a:lnSpc>
              <a:spcAft>
                <a:spcPts val="1000"/>
              </a:spcAft>
              <a:buAutoNum type="arabicPeriod"/>
              <a:tabLst>
                <a:tab pos="53416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נסרוק את המערך מההתחלה.</a:t>
            </a: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AutoNum type="arabicPeriod"/>
              <a:tabLst>
                <a:tab pos="53416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עבור כל איבר במערך:</a:t>
            </a:r>
          </a:p>
          <a:p>
            <a:pPr marL="914400" lvl="1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3416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נבדוק האם האיבר הנוכחי גדול מהאיבר הבא אחריו.</a:t>
            </a:r>
          </a:p>
          <a:p>
            <a:pPr marL="914400" lvl="1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3416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אם כן, נחליף בין האיברים.</a:t>
            </a:r>
          </a:p>
          <a:p>
            <a:pPr marL="914400" lvl="1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3416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נחזור על הפעולה עד שנגיע לאיבר אחד לפני האיבר האחרון</a:t>
            </a: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53416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בתום הסיבוב הראשון, האיבר הגדול ביותר במערך נמצא במיקום האחרון. </a:t>
            </a:r>
          </a:p>
          <a:p>
            <a:pPr>
              <a:lnSpc>
                <a:spcPct val="115000"/>
              </a:lnSpc>
              <a:spcAft>
                <a:spcPts val="1000"/>
              </a:spcAft>
              <a:tabLst>
                <a:tab pos="5341620" algn="l"/>
              </a:tabLst>
            </a:pP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19" name="תמונה 18">
            <a:extLst>
              <a:ext uri="{FF2B5EF4-FFF2-40B4-BE49-F238E27FC236}">
                <a16:creationId xmlns:a16="http://schemas.microsoft.com/office/drawing/2014/main" id="{08D4552C-C775-4BAA-9FB5-C9EB46266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764" y="5733256"/>
            <a:ext cx="4248472" cy="781171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9D8162EE-6B1B-43DB-99D1-3035FD7CC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818351"/>
            <a:ext cx="5638800" cy="828675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3B46233B-0C00-4A78-BED9-4A286EE41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1" y="2441461"/>
            <a:ext cx="3528392" cy="6981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6D6B6F42-399B-4380-ACA5-E5543A9E4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1" y="3681671"/>
            <a:ext cx="3312368" cy="66855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697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6416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מיון בועות – 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bubble sort</a:t>
            </a:r>
            <a:endParaRPr lang="he-IL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CF7D0E-40E0-4870-B554-D043D81E0B47}"/>
              </a:ext>
            </a:extLst>
          </p:cNvPr>
          <p:cNvSpPr txBox="1"/>
          <p:nvPr/>
        </p:nvSpPr>
        <p:spPr>
          <a:xfrm>
            <a:off x="0" y="1525159"/>
            <a:ext cx="9001000" cy="48090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3416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נתחיל את הסיבוב השני: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6EA6C-D08A-494A-BC7B-C2D98EC05A7A}"/>
              </a:ext>
            </a:extLst>
          </p:cNvPr>
          <p:cNvSpPr txBox="1"/>
          <p:nvPr/>
        </p:nvSpPr>
        <p:spPr>
          <a:xfrm>
            <a:off x="0" y="1958888"/>
            <a:ext cx="9001000" cy="36704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lnSpc>
                <a:spcPct val="115000"/>
              </a:lnSpc>
              <a:spcAft>
                <a:spcPts val="1000"/>
              </a:spcAft>
              <a:buAutoNum type="arabicPeriod"/>
              <a:tabLst>
                <a:tab pos="53416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שוב נסרוק את המערך מההתחלה.</a:t>
            </a: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AutoNum type="arabicPeriod"/>
              <a:tabLst>
                <a:tab pos="53416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עבור כל איבר במערך:</a:t>
            </a:r>
          </a:p>
          <a:p>
            <a:pPr marL="914400" lvl="1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3416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נבדוק האם האיבר הנוכחי גדול מהאיבר הבא אחריו.</a:t>
            </a:r>
          </a:p>
          <a:p>
            <a:pPr marL="914400" lvl="1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3416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אם כן, נחליף בין האיברים.</a:t>
            </a:r>
          </a:p>
          <a:p>
            <a:pPr marL="914400" lvl="1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3416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נחזור על הפעולה עד שנגיע לשני איברים לפני האיבר האחרון</a:t>
            </a: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53416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בתום הסיבוב השני, האיבר השני הגדול ביותר נמצא במיקום לפני האחרון. 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8F06A650-10D4-47A7-88D3-8D769D78D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269" y="5805264"/>
            <a:ext cx="4680086" cy="728182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B68ABC5E-6333-422D-B6B5-241AE37CA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764" y="838034"/>
            <a:ext cx="4248472" cy="781171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80896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6416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מיון בועות – 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bubble sort</a:t>
            </a:r>
            <a:endParaRPr lang="he-IL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CF7D0E-40E0-4870-B554-D043D81E0B47}"/>
              </a:ext>
            </a:extLst>
          </p:cNvPr>
          <p:cNvSpPr txBox="1"/>
          <p:nvPr/>
        </p:nvSpPr>
        <p:spPr>
          <a:xfrm>
            <a:off x="75837" y="2089618"/>
            <a:ext cx="9001000" cy="48090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3416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נתחיל את הסיבוב השלישי: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6EA6C-D08A-494A-BC7B-C2D98EC05A7A}"/>
              </a:ext>
            </a:extLst>
          </p:cNvPr>
          <p:cNvSpPr txBox="1"/>
          <p:nvPr/>
        </p:nvSpPr>
        <p:spPr>
          <a:xfrm>
            <a:off x="75837" y="2568007"/>
            <a:ext cx="9001000" cy="36704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lnSpc>
                <a:spcPct val="115000"/>
              </a:lnSpc>
              <a:spcAft>
                <a:spcPts val="1000"/>
              </a:spcAft>
              <a:buAutoNum type="arabicPeriod"/>
              <a:tabLst>
                <a:tab pos="53416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שוב נסרוק את המערך מההתחלה.</a:t>
            </a: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AutoNum type="arabicPeriod"/>
              <a:tabLst>
                <a:tab pos="53416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עבור כל איבר במערך:</a:t>
            </a:r>
          </a:p>
          <a:p>
            <a:pPr marL="914400" lvl="1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3416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נבדוק האם האיבר הנוכחי גדול מהאיבר הבא אחריו.</a:t>
            </a:r>
          </a:p>
          <a:p>
            <a:pPr marL="914400" lvl="1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3416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אם כן, נחליף בין האיברים.</a:t>
            </a:r>
          </a:p>
          <a:p>
            <a:pPr marL="914400" lvl="1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3416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נחזור על הפעולה עד שנגיע לשלושה איברים לפני האיבר האחרון.</a:t>
            </a:r>
          </a:p>
          <a:p>
            <a:pPr marL="457200" indent="-4572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53416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סיימנו את הסיבוב השלישי שבו הצבנו את האיבר השלישי הגדול ביותר במערך במיקום השלישי מהסוף. 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827B7016-7B57-4AE7-9E37-25485B6D5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723" y="5949281"/>
            <a:ext cx="3833675" cy="646248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2177205B-4995-4DAA-9740-8BF863F99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957" y="1006748"/>
            <a:ext cx="4680086" cy="72818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56082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6416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מיון בועות – 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bubble sort</a:t>
            </a:r>
            <a:endParaRPr lang="he-IL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CF7D0E-40E0-4870-B554-D043D81E0B47}"/>
              </a:ext>
            </a:extLst>
          </p:cNvPr>
          <p:cNvSpPr txBox="1"/>
          <p:nvPr/>
        </p:nvSpPr>
        <p:spPr>
          <a:xfrm>
            <a:off x="989602" y="2281561"/>
            <a:ext cx="7164796" cy="48090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tabLst>
                <a:tab pos="53416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ונמשיך את התהליך עד שכל איברי המערך יהיו מסודרים...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4EA43-40A6-4221-BD21-13B42DCDCEB3}"/>
              </a:ext>
            </a:extLst>
          </p:cNvPr>
          <p:cNvSpPr txBox="1"/>
          <p:nvPr/>
        </p:nvSpPr>
        <p:spPr>
          <a:xfrm>
            <a:off x="2556845" y="1269984"/>
            <a:ext cx="504056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1</a:t>
            </a:r>
            <a:endParaRPr lang="he-IL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653FD7-592B-43AB-A408-291AAEC2CAC0}"/>
              </a:ext>
            </a:extLst>
          </p:cNvPr>
          <p:cNvSpPr txBox="1"/>
          <p:nvPr/>
        </p:nvSpPr>
        <p:spPr>
          <a:xfrm>
            <a:off x="3093034" y="1269984"/>
            <a:ext cx="504056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2</a:t>
            </a:r>
            <a:endParaRPr lang="he-IL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1FFA0-36AD-4241-BE88-D79F01004BEA}"/>
              </a:ext>
            </a:extLst>
          </p:cNvPr>
          <p:cNvSpPr txBox="1"/>
          <p:nvPr/>
        </p:nvSpPr>
        <p:spPr>
          <a:xfrm>
            <a:off x="3635896" y="1269984"/>
            <a:ext cx="504056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3</a:t>
            </a:r>
            <a:endParaRPr lang="he-IL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39D72-20E4-41F4-BB0A-968DD4D8B403}"/>
              </a:ext>
            </a:extLst>
          </p:cNvPr>
          <p:cNvSpPr txBox="1"/>
          <p:nvPr/>
        </p:nvSpPr>
        <p:spPr>
          <a:xfrm>
            <a:off x="4176229" y="1269984"/>
            <a:ext cx="504056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4</a:t>
            </a:r>
            <a:endParaRPr lang="he-IL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38F8BB-23E6-444F-8DF5-C24A1FDAF390}"/>
              </a:ext>
            </a:extLst>
          </p:cNvPr>
          <p:cNvSpPr txBox="1"/>
          <p:nvPr/>
        </p:nvSpPr>
        <p:spPr>
          <a:xfrm>
            <a:off x="4698197" y="1269984"/>
            <a:ext cx="504056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5</a:t>
            </a:r>
            <a:endParaRPr lang="he-IL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ACEE3F-94C7-411E-9586-74CBF175FEE4}"/>
              </a:ext>
            </a:extLst>
          </p:cNvPr>
          <p:cNvSpPr txBox="1"/>
          <p:nvPr/>
        </p:nvSpPr>
        <p:spPr>
          <a:xfrm>
            <a:off x="5204948" y="1269984"/>
            <a:ext cx="504056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6</a:t>
            </a:r>
            <a:endParaRPr lang="he-IL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F5BBDD-D308-45A9-B65C-59FBA23C5637}"/>
              </a:ext>
            </a:extLst>
          </p:cNvPr>
          <p:cNvSpPr txBox="1"/>
          <p:nvPr/>
        </p:nvSpPr>
        <p:spPr>
          <a:xfrm>
            <a:off x="5714394" y="1269984"/>
            <a:ext cx="504056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7</a:t>
            </a:r>
            <a:endParaRPr lang="he-IL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9CA4BD-FBDD-45B1-8ECC-28D3047F7D17}"/>
              </a:ext>
            </a:extLst>
          </p:cNvPr>
          <p:cNvSpPr txBox="1"/>
          <p:nvPr/>
        </p:nvSpPr>
        <p:spPr>
          <a:xfrm>
            <a:off x="6223840" y="1269984"/>
            <a:ext cx="504056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en-US" sz="2800" dirty="0"/>
              <a:t>8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428475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8" grpId="0" animBg="1"/>
      <p:bldP spid="9" grpId="0" animBg="1"/>
      <p:bldP spid="10" grpId="0" animBg="1"/>
      <p:bldP spid="11" grpId="0" animBg="1"/>
      <p:bldP spid="13" grpId="0" animBg="1"/>
      <p:bldP spid="15" grpId="0" animBg="1"/>
      <p:bldP spid="17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FC92675-C2A4-48DE-BBF3-19FF413C9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123" y="-3230"/>
            <a:ext cx="4549097" cy="2729458"/>
          </a:xfrm>
          <a:prstGeom prst="rect">
            <a:avLst/>
          </a:prstGeom>
          <a:ln>
            <a:noFill/>
          </a:ln>
        </p:spPr>
      </p:pic>
      <p:sp>
        <p:nvSpPr>
          <p:cNvPr id="18" name="מלבן 17">
            <a:extLst>
              <a:ext uri="{FF2B5EF4-FFF2-40B4-BE49-F238E27FC236}">
                <a16:creationId xmlns:a16="http://schemas.microsoft.com/office/drawing/2014/main" id="{FD1D7E80-BE7E-4945-907C-E80ED93D6AEF}"/>
              </a:ext>
            </a:extLst>
          </p:cNvPr>
          <p:cNvSpPr/>
          <p:nvPr/>
        </p:nvSpPr>
        <p:spPr>
          <a:xfrm>
            <a:off x="2051720" y="861003"/>
            <a:ext cx="5112568" cy="7004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CF7D0E-40E0-4870-B554-D043D81E0B47}"/>
              </a:ext>
            </a:extLst>
          </p:cNvPr>
          <p:cNvSpPr txBox="1"/>
          <p:nvPr/>
        </p:nvSpPr>
        <p:spPr>
          <a:xfrm>
            <a:off x="28318" y="1775955"/>
            <a:ext cx="9001000" cy="9128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bubble_sort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*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6EA6C-D08A-494A-BC7B-C2D98EC05A7A}"/>
              </a:ext>
            </a:extLst>
          </p:cNvPr>
          <p:cNvSpPr txBox="1"/>
          <p:nvPr/>
        </p:nvSpPr>
        <p:spPr>
          <a:xfrm>
            <a:off x="140723" y="2386293"/>
            <a:ext cx="9001000" cy="48090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lnSpc>
                <a:spcPct val="115000"/>
              </a:lnSpc>
              <a:spcAft>
                <a:spcPts val="1000"/>
              </a:spcAft>
              <a:buAutoNum type="arabicPeriod"/>
              <a:tabLst>
                <a:tab pos="53416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נסרוק את המערך מההתחלה.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7BAC6C78-0C36-490E-8DCE-60E0C1122C22}"/>
              </a:ext>
            </a:extLst>
          </p:cNvPr>
          <p:cNvSpPr/>
          <p:nvPr/>
        </p:nvSpPr>
        <p:spPr>
          <a:xfrm>
            <a:off x="312903" y="2890349"/>
            <a:ext cx="8280920" cy="916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(j = 0;               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j++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D29ACC05-BA92-4F06-AA8F-D9A252CB44DE}"/>
              </a:ext>
            </a:extLst>
          </p:cNvPr>
          <p:cNvSpPr/>
          <p:nvPr/>
        </p:nvSpPr>
        <p:spPr>
          <a:xfrm>
            <a:off x="1393023" y="3677930"/>
            <a:ext cx="7668852" cy="905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5000"/>
              </a:lnSpc>
              <a:spcAft>
                <a:spcPts val="0"/>
              </a:spcAft>
              <a:buFont typeface="+mj-lt"/>
              <a:buAutoNum type="arabicPeriod" startAt="2"/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עבור כל איבר במערך:</a:t>
            </a:r>
          </a:p>
          <a:p>
            <a:pPr marL="914400" lvl="1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3416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נבדוק האם האיבר הנוכחי גדול מהאיבר הבא אחריו.</a:t>
            </a: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6416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נכתוב את הפונקציה בשפת 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e-IL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96EB60F-F2CC-4D0F-BA04-6FC84BA134E7}"/>
              </a:ext>
            </a:extLst>
          </p:cNvPr>
          <p:cNvSpPr/>
          <p:nvPr/>
        </p:nvSpPr>
        <p:spPr>
          <a:xfrm>
            <a:off x="776673" y="4581128"/>
            <a:ext cx="4262705" cy="4916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[j] &gt;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 + 1])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34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" grpId="0"/>
      <p:bldP spid="16" grpId="0"/>
      <p:bldP spid="3" grpId="0"/>
      <p:bldP spid="5" grpId="0"/>
      <p:bldP spid="2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FC92675-C2A4-48DE-BBF3-19FF413C9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123" y="-3230"/>
            <a:ext cx="4549097" cy="2729458"/>
          </a:xfrm>
          <a:prstGeom prst="rect">
            <a:avLst/>
          </a:prstGeom>
          <a:ln>
            <a:noFill/>
          </a:ln>
        </p:spPr>
      </p:pic>
      <p:sp>
        <p:nvSpPr>
          <p:cNvPr id="18" name="מלבן 17">
            <a:extLst>
              <a:ext uri="{FF2B5EF4-FFF2-40B4-BE49-F238E27FC236}">
                <a16:creationId xmlns:a16="http://schemas.microsoft.com/office/drawing/2014/main" id="{FD1D7E80-BE7E-4945-907C-E80ED93D6AEF}"/>
              </a:ext>
            </a:extLst>
          </p:cNvPr>
          <p:cNvSpPr/>
          <p:nvPr/>
        </p:nvSpPr>
        <p:spPr>
          <a:xfrm>
            <a:off x="2051720" y="861003"/>
            <a:ext cx="5112568" cy="7004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CF7D0E-40E0-4870-B554-D043D81E0B47}"/>
              </a:ext>
            </a:extLst>
          </p:cNvPr>
          <p:cNvSpPr txBox="1"/>
          <p:nvPr/>
        </p:nvSpPr>
        <p:spPr>
          <a:xfrm>
            <a:off x="28318" y="1775955"/>
            <a:ext cx="9001000" cy="9128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bubble_sort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*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7BAC6C78-0C36-490E-8DCE-60E0C1122C22}"/>
              </a:ext>
            </a:extLst>
          </p:cNvPr>
          <p:cNvSpPr/>
          <p:nvPr/>
        </p:nvSpPr>
        <p:spPr>
          <a:xfrm>
            <a:off x="431540" y="2582605"/>
            <a:ext cx="8280920" cy="916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(j = 0;               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j++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6416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נכתוב את הפונקציה בשפת 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e-IL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96EB60F-F2CC-4D0F-BA04-6FC84BA134E7}"/>
              </a:ext>
            </a:extLst>
          </p:cNvPr>
          <p:cNvSpPr/>
          <p:nvPr/>
        </p:nvSpPr>
        <p:spPr>
          <a:xfrm>
            <a:off x="874213" y="3407359"/>
            <a:ext cx="4262705" cy="4916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[j] &gt;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 + 1])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A6FCBD-12F3-4972-BB92-1658B51D28AA}"/>
              </a:ext>
            </a:extLst>
          </p:cNvPr>
          <p:cNvSpPr txBox="1"/>
          <p:nvPr/>
        </p:nvSpPr>
        <p:spPr>
          <a:xfrm>
            <a:off x="261637" y="4201376"/>
            <a:ext cx="9001000" cy="48090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914400" lvl="1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3416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אם כן, נחליף בין האיברים.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AE1F3BF3-2EA1-4B3F-ADF1-026FD4DD78D8}"/>
              </a:ext>
            </a:extLst>
          </p:cNvPr>
          <p:cNvSpPr/>
          <p:nvPr/>
        </p:nvSpPr>
        <p:spPr>
          <a:xfrm>
            <a:off x="1281209" y="4739809"/>
            <a:ext cx="3816424" cy="1341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temp =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[j];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[j] =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[j+1];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[j+1] = temp;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49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" grpId="0"/>
      <p:bldP spid="3" grpId="0"/>
      <p:bldP spid="2" grpId="0"/>
      <p:bldP spid="6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AFC92675-C2A4-48DE-BBF3-19FF413C9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451" y="-201042"/>
            <a:ext cx="4549097" cy="2729458"/>
          </a:xfrm>
          <a:prstGeom prst="rect">
            <a:avLst/>
          </a:prstGeom>
          <a:ln>
            <a:noFill/>
          </a:ln>
        </p:spPr>
      </p:pic>
      <p:sp>
        <p:nvSpPr>
          <p:cNvPr id="18" name="מלבן 17">
            <a:extLst>
              <a:ext uri="{FF2B5EF4-FFF2-40B4-BE49-F238E27FC236}">
                <a16:creationId xmlns:a16="http://schemas.microsoft.com/office/drawing/2014/main" id="{FD1D7E80-BE7E-4945-907C-E80ED93D6AEF}"/>
              </a:ext>
            </a:extLst>
          </p:cNvPr>
          <p:cNvSpPr/>
          <p:nvPr/>
        </p:nvSpPr>
        <p:spPr>
          <a:xfrm>
            <a:off x="2015715" y="781053"/>
            <a:ext cx="5112568" cy="52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CF7D0E-40E0-4870-B554-D043D81E0B47}"/>
              </a:ext>
            </a:extLst>
          </p:cNvPr>
          <p:cNvSpPr txBox="1"/>
          <p:nvPr/>
        </p:nvSpPr>
        <p:spPr>
          <a:xfrm>
            <a:off x="122185" y="1467814"/>
            <a:ext cx="9001000" cy="91287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bubble_sort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*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he-IL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7BAC6C78-0C36-490E-8DCE-60E0C1122C22}"/>
              </a:ext>
            </a:extLst>
          </p:cNvPr>
          <p:cNvSpPr/>
          <p:nvPr/>
        </p:nvSpPr>
        <p:spPr>
          <a:xfrm>
            <a:off x="642891" y="2342903"/>
            <a:ext cx="8280920" cy="916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(j = 0;               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j++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 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46416"/>
            <a:ext cx="9144001" cy="740664"/>
          </a:xfrm>
        </p:spPr>
        <p:txBody>
          <a:bodyPr>
            <a:noAutofit/>
          </a:bodyPr>
          <a:lstStyle/>
          <a:p>
            <a:pPr rtl="1"/>
            <a:r>
              <a:rPr lang="he-IL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נכתוב את הפונקציה בשפת 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he-IL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F96EB60F-F2CC-4D0F-BA04-6FC84BA134E7}"/>
              </a:ext>
            </a:extLst>
          </p:cNvPr>
          <p:cNvSpPr/>
          <p:nvPr/>
        </p:nvSpPr>
        <p:spPr>
          <a:xfrm>
            <a:off x="1126015" y="3151193"/>
            <a:ext cx="4262705" cy="4916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[j] &gt;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 + 1])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255A8248-CCA8-4A0E-AB58-9AC0ABB61F8F}"/>
              </a:ext>
            </a:extLst>
          </p:cNvPr>
          <p:cNvSpPr/>
          <p:nvPr/>
        </p:nvSpPr>
        <p:spPr>
          <a:xfrm>
            <a:off x="642891" y="1985842"/>
            <a:ext cx="2223686" cy="4916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j, temp;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29D71457-1E62-416E-BF7F-CCB0C91F4FF1}"/>
              </a:ext>
            </a:extLst>
          </p:cNvPr>
          <p:cNvSpPr/>
          <p:nvPr/>
        </p:nvSpPr>
        <p:spPr>
          <a:xfrm>
            <a:off x="1152610" y="3492906"/>
            <a:ext cx="3816424" cy="2191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</a:p>
          <a:p>
            <a:pPr lvl="1" algn="l" rtl="0">
              <a:lnSpc>
                <a:spcPct val="115000"/>
              </a:lnSpc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temp =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[j];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l" rtl="0">
              <a:lnSpc>
                <a:spcPct val="115000"/>
              </a:lnSpc>
            </a:pP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[j] =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[j+1];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 algn="l" rtl="0">
              <a:lnSpc>
                <a:spcPct val="115000"/>
              </a:lnSpc>
            </a:pP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[j+1] = temp;</a:t>
            </a:r>
          </a:p>
          <a:p>
            <a:pPr algn="l" rtl="0"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5C591B64-E704-41AF-9AD6-04BE8D003F1F}"/>
              </a:ext>
            </a:extLst>
          </p:cNvPr>
          <p:cNvSpPr/>
          <p:nvPr/>
        </p:nvSpPr>
        <p:spPr>
          <a:xfrm>
            <a:off x="239744" y="5578906"/>
            <a:ext cx="8829327" cy="480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341620" algn="l"/>
              </a:tabLst>
            </a:pPr>
            <a:r>
              <a:rPr lang="he-IL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נחזור על הפעולה עד שנגיע לאיבר אחד לפני האיבר האחרון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47A817EC-D7B7-42E8-B11C-7377185045CB}"/>
              </a:ext>
            </a:extLst>
          </p:cNvPr>
          <p:cNvSpPr/>
          <p:nvPr/>
        </p:nvSpPr>
        <p:spPr>
          <a:xfrm>
            <a:off x="2866577" y="2352688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j &lt;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size</a:t>
            </a:r>
            <a:r>
              <a:rPr 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-1</a:t>
            </a:r>
            <a:endParaRPr lang="he-IL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68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" grpId="0"/>
      <p:bldP spid="2" grpId="0"/>
      <p:bldP spid="6" grpId="0"/>
      <p:bldP spid="8" grpId="0"/>
      <p:bldP spid="5" grpId="0"/>
      <p:bldP spid="9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6098</TotalTime>
  <Words>1720</Words>
  <Application>Microsoft Office PowerPoint</Application>
  <PresentationFormat>‫הצגה על המסך (4:3)</PresentationFormat>
  <Paragraphs>336</Paragraphs>
  <Slides>23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23</vt:i4>
      </vt:variant>
    </vt:vector>
  </HeadingPairs>
  <TitlesOfParts>
    <vt:vector size="27" baseType="lpstr">
      <vt:lpstr>Arial</vt:lpstr>
      <vt:lpstr>Calibri</vt:lpstr>
      <vt:lpstr>Consolas</vt:lpstr>
      <vt:lpstr>ערכת נושא Office</vt:lpstr>
      <vt:lpstr>מיון - sort</vt:lpstr>
      <vt:lpstr>מיון בועות – bubble sort</vt:lpstr>
      <vt:lpstr>מיון בועות – bubble sort</vt:lpstr>
      <vt:lpstr>מיון בועות – bubble sort</vt:lpstr>
      <vt:lpstr>מיון בועות – bubble sort</vt:lpstr>
      <vt:lpstr>מיון בועות – bubble sort</vt:lpstr>
      <vt:lpstr>נכתוב את הפונקציה בשפת C</vt:lpstr>
      <vt:lpstr>נכתוב את הפונקציה בשפת C</vt:lpstr>
      <vt:lpstr>נכתוב את הפונקציה בשפת C</vt:lpstr>
      <vt:lpstr>נכתוב את הפונקציה בשפת C</vt:lpstr>
      <vt:lpstr>מיון בועות – bubble sort</vt:lpstr>
      <vt:lpstr>מיון בועות – bubble sort</vt:lpstr>
      <vt:lpstr>מיון בועות – bubble sort</vt:lpstr>
      <vt:lpstr>מיון בועות – bubble sort</vt:lpstr>
      <vt:lpstr>הפונקציה השלמה בשפת C</vt:lpstr>
      <vt:lpstr>שיפור הפונקציה</vt:lpstr>
      <vt:lpstr>מיון בחירה – selection sort</vt:lpstr>
      <vt:lpstr>מיון בחירה –selection sort</vt:lpstr>
      <vt:lpstr>נכתוב את הפונקציה</vt:lpstr>
      <vt:lpstr>נכתוב את הפונקציה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user1</dc:creator>
  <cp:lastModifiedBy>אניטה אולמן</cp:lastModifiedBy>
  <cp:revision>446</cp:revision>
  <dcterms:created xsi:type="dcterms:W3CDTF">2018-02-18T20:21:23Z</dcterms:created>
  <dcterms:modified xsi:type="dcterms:W3CDTF">2019-05-31T04:59:28Z</dcterms:modified>
</cp:coreProperties>
</file>