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91" r:id="rId2"/>
    <p:sldId id="504" r:id="rId3"/>
    <p:sldId id="511" r:id="rId4"/>
    <p:sldId id="512" r:id="rId5"/>
    <p:sldId id="501" r:id="rId6"/>
    <p:sldId id="506" r:id="rId7"/>
    <p:sldId id="513" r:id="rId8"/>
    <p:sldId id="515" r:id="rId9"/>
    <p:sldId id="516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0" autoAdjust="0"/>
    <p:restoredTop sz="94660"/>
  </p:normalViewPr>
  <p:slideViewPr>
    <p:cSldViewPr>
      <p:cViewPr>
        <p:scale>
          <a:sx n="119" d="100"/>
          <a:sy n="119" d="100"/>
        </p:scale>
        <p:origin x="-140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34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941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50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03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38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941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706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שימוש בפונקציות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99592" y="3068960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שימוש בפונקציות לקליטת והדפסת תווים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מהי פונקציה?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87F274D4-5EA4-43BC-A985-DB0F83B5C095}"/>
              </a:ext>
            </a:extLst>
          </p:cNvPr>
          <p:cNvSpPr/>
          <p:nvPr/>
        </p:nvSpPr>
        <p:spPr>
          <a:xfrm>
            <a:off x="188387" y="836712"/>
            <a:ext cx="876722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פונקציה היא תת-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המבצעת משימה מסוימת.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ישנן פונקציות של המערכת (שמגיעות יחד עם שפת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שמוכנות מראש ואנחנו עושים בהן שימוש.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ישנן פונקציות שאנחנו כותבים בעצמנו.</a:t>
            </a:r>
          </a:p>
        </p:txBody>
      </p:sp>
    </p:spTree>
    <p:extLst>
      <p:ext uri="{BB962C8B-B14F-4D97-AF65-F5344CB8AC3E}">
        <p14:creationId xmlns:p14="http://schemas.microsoft.com/office/powerpoint/2010/main" val="22409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פונקציות של המערכת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87F274D4-5EA4-43BC-A985-DB0F83B5C095}"/>
              </a:ext>
            </a:extLst>
          </p:cNvPr>
          <p:cNvSpPr/>
          <p:nvPr/>
        </p:nvSpPr>
        <p:spPr>
          <a:xfrm>
            <a:off x="188387" y="644692"/>
            <a:ext cx="8767227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הפונקציות שמגיעות יחד עם שפת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מקובצות בספריות.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ספריה היא קובץ בעל סיומת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.h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שמכיל אוסף של פונקציות.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stdio.h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– (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standard input output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היא ספריה שמכילה פונקציות סטנדרטיות לקליטה והדפסה, כמו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scanf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printf</a:t>
            </a:r>
            <a:endParaRPr lang="he-IL" sz="28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math.h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– מכילה פונקציות מתמטיות כמו שורש, חזקה ועוד.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conio.h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– (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console input output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מכילה פונקציות נוספות לטיפול בקלט ופלט.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על מנת להשתמש בפונקציה/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ות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מספריה מסוימת, עלינו להוסיף את הספרייה לתוכנית שלנו ע"י הפקודה</a:t>
            </a:r>
          </a:p>
          <a:p>
            <a:pPr algn="ctr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#include &lt;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שם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הספריה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&gt;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פונקציות מתמטיות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87F274D4-5EA4-43BC-A985-DB0F83B5C095}"/>
              </a:ext>
            </a:extLst>
          </p:cNvPr>
          <p:cNvSpPr/>
          <p:nvPr/>
        </p:nvSpPr>
        <p:spPr>
          <a:xfrm>
            <a:off x="188387" y="644692"/>
            <a:ext cx="8767227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כדי לעשות שימוש בפונקציות מתמטיות, נרשום </a:t>
            </a:r>
          </a:p>
          <a:p>
            <a:pPr algn="ctr" rtl="0"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#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include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math.h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&gt;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xmlns="" id="{EB765A6F-F56D-47AB-B088-B02E276C7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72673"/>
              </p:ext>
            </p:extLst>
          </p:nvPr>
        </p:nvGraphicFramePr>
        <p:xfrm>
          <a:off x="693977" y="1938533"/>
          <a:ext cx="7756047" cy="2499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41815">
                  <a:extLst>
                    <a:ext uri="{9D8B030D-6E8A-4147-A177-3AD203B41FA5}">
                      <a16:colId xmlns:a16="http://schemas.microsoft.com/office/drawing/2014/main" xmlns="" val="1196451952"/>
                    </a:ext>
                  </a:extLst>
                </a:gridCol>
                <a:gridCol w="1327914">
                  <a:extLst>
                    <a:ext uri="{9D8B030D-6E8A-4147-A177-3AD203B41FA5}">
                      <a16:colId xmlns:a16="http://schemas.microsoft.com/office/drawing/2014/main" xmlns="" val="943026511"/>
                    </a:ext>
                  </a:extLst>
                </a:gridCol>
                <a:gridCol w="2510228">
                  <a:extLst>
                    <a:ext uri="{9D8B030D-6E8A-4147-A177-3AD203B41FA5}">
                      <a16:colId xmlns:a16="http://schemas.microsoft.com/office/drawing/2014/main" xmlns="" val="1633776296"/>
                    </a:ext>
                  </a:extLst>
                </a:gridCol>
                <a:gridCol w="2176090">
                  <a:extLst>
                    <a:ext uri="{9D8B030D-6E8A-4147-A177-3AD203B41FA5}">
                      <a16:colId xmlns:a16="http://schemas.microsoft.com/office/drawing/2014/main" xmlns="" val="1590476347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1113"/>
                  </a:ext>
                </a:extLst>
              </a:tr>
            </a:tbl>
          </a:graphicData>
        </a:graphic>
      </p:graphicFrame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xmlns="" id="{394902B8-0E23-4C9E-A5B9-E72B3BA98EF4}"/>
              </a:ext>
            </a:extLst>
          </p:cNvPr>
          <p:cNvSpPr txBox="1">
            <a:spLocks/>
          </p:cNvSpPr>
          <p:nvPr/>
        </p:nvSpPr>
        <p:spPr>
          <a:xfrm>
            <a:off x="686454" y="2185630"/>
            <a:ext cx="213457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דוגמא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xmlns="" id="{4BD24BD1-536C-4BB4-81E6-73F210CE5ED3}"/>
              </a:ext>
            </a:extLst>
          </p:cNvPr>
          <p:cNvSpPr txBox="1">
            <a:spLocks/>
          </p:cNvSpPr>
          <p:nvPr/>
        </p:nvSpPr>
        <p:spPr>
          <a:xfrm>
            <a:off x="5355976" y="2000964"/>
            <a:ext cx="1376693" cy="83099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שם הפונקציה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xmlns="" id="{CA84379A-4B55-4B9F-B2D1-A0C3D5691DF5}"/>
              </a:ext>
            </a:extLst>
          </p:cNvPr>
          <p:cNvSpPr txBox="1">
            <a:spLocks/>
          </p:cNvSpPr>
          <p:nvPr/>
        </p:nvSpPr>
        <p:spPr>
          <a:xfrm>
            <a:off x="680326" y="2906393"/>
            <a:ext cx="213457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x=pow(3,2)</a:t>
            </a: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xmlns="" id="{58870DC9-CC01-4676-BF4D-6F33F2892CA2}"/>
              </a:ext>
            </a:extLst>
          </p:cNvPr>
          <p:cNvSpPr txBox="1">
            <a:spLocks/>
          </p:cNvSpPr>
          <p:nvPr/>
        </p:nvSpPr>
        <p:spPr>
          <a:xfrm>
            <a:off x="5339910" y="2906393"/>
            <a:ext cx="1376693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xmlns="" id="{9368F71F-FA0C-41FB-AD10-471EA85BB965}"/>
              </a:ext>
            </a:extLst>
          </p:cNvPr>
          <p:cNvSpPr txBox="1">
            <a:spLocks/>
          </p:cNvSpPr>
          <p:nvPr/>
        </p:nvSpPr>
        <p:spPr>
          <a:xfrm>
            <a:off x="6752033" y="2906393"/>
            <a:ext cx="166595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חזקה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מציין מיקום תוכן 3">
            <a:extLst>
              <a:ext uri="{FF2B5EF4-FFF2-40B4-BE49-F238E27FC236}">
                <a16:creationId xmlns:a16="http://schemas.microsoft.com/office/drawing/2014/main" xmlns="" id="{B256FD11-4221-4A22-BD5D-1B459AF257BE}"/>
              </a:ext>
            </a:extLst>
          </p:cNvPr>
          <p:cNvSpPr txBox="1">
            <a:spLocks/>
          </p:cNvSpPr>
          <p:nvPr/>
        </p:nvSpPr>
        <p:spPr>
          <a:xfrm>
            <a:off x="6738798" y="2185630"/>
            <a:ext cx="167510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פעולה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xmlns="" id="{6B8FDFAA-0405-44E9-9E3E-DEED99CD0C1A}"/>
              </a:ext>
            </a:extLst>
          </p:cNvPr>
          <p:cNvSpPr txBox="1">
            <a:spLocks/>
          </p:cNvSpPr>
          <p:nvPr/>
        </p:nvSpPr>
        <p:spPr>
          <a:xfrm>
            <a:off x="680326" y="3414655"/>
            <a:ext cx="213457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x=sqrt(16)</a:t>
            </a:r>
          </a:p>
        </p:txBody>
      </p:sp>
      <p:sp>
        <p:nvSpPr>
          <p:cNvPr id="25" name="מציין מיקום תוכן 3">
            <a:extLst>
              <a:ext uri="{FF2B5EF4-FFF2-40B4-BE49-F238E27FC236}">
                <a16:creationId xmlns:a16="http://schemas.microsoft.com/office/drawing/2014/main" xmlns="" id="{23B5B209-1150-47F9-8E73-EE3674277125}"/>
              </a:ext>
            </a:extLst>
          </p:cNvPr>
          <p:cNvSpPr txBox="1">
            <a:spLocks/>
          </p:cNvSpPr>
          <p:nvPr/>
        </p:nvSpPr>
        <p:spPr>
          <a:xfrm>
            <a:off x="5355976" y="3414655"/>
            <a:ext cx="13473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sqrt</a:t>
            </a:r>
          </a:p>
        </p:txBody>
      </p:sp>
      <p:sp>
        <p:nvSpPr>
          <p:cNvPr id="26" name="מציין מיקום תוכן 3">
            <a:extLst>
              <a:ext uri="{FF2B5EF4-FFF2-40B4-BE49-F238E27FC236}">
                <a16:creationId xmlns:a16="http://schemas.microsoft.com/office/drawing/2014/main" xmlns="" id="{189198D5-8E46-4BA2-9768-9D6712B84A2E}"/>
              </a:ext>
            </a:extLst>
          </p:cNvPr>
          <p:cNvSpPr txBox="1">
            <a:spLocks/>
          </p:cNvSpPr>
          <p:nvPr/>
        </p:nvSpPr>
        <p:spPr>
          <a:xfrm>
            <a:off x="6738797" y="3414655"/>
            <a:ext cx="166595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שורש ריבועי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xmlns="" id="{7FC69CE1-5047-469B-BF2D-1EDFA9B50D13}"/>
              </a:ext>
            </a:extLst>
          </p:cNvPr>
          <p:cNvSpPr txBox="1">
            <a:spLocks/>
          </p:cNvSpPr>
          <p:nvPr/>
        </p:nvSpPr>
        <p:spPr>
          <a:xfrm>
            <a:off x="6738797" y="3967933"/>
            <a:ext cx="170370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ערך מוחלט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מציין מיקום תוכן 3">
            <a:extLst>
              <a:ext uri="{FF2B5EF4-FFF2-40B4-BE49-F238E27FC236}">
                <a16:creationId xmlns:a16="http://schemas.microsoft.com/office/drawing/2014/main" xmlns="" id="{32A809B8-C14F-49E5-97C6-7202B9276B31}"/>
              </a:ext>
            </a:extLst>
          </p:cNvPr>
          <p:cNvSpPr txBox="1">
            <a:spLocks/>
          </p:cNvSpPr>
          <p:nvPr/>
        </p:nvSpPr>
        <p:spPr>
          <a:xfrm>
            <a:off x="2814900" y="2000964"/>
            <a:ext cx="2534947" cy="83099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מבנה הקריאה לפונקציה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xmlns="" id="{D5D51B7E-46EE-4CA2-B4F3-C43BD12948F0}"/>
              </a:ext>
            </a:extLst>
          </p:cNvPr>
          <p:cNvSpPr txBox="1">
            <a:spLocks/>
          </p:cNvSpPr>
          <p:nvPr/>
        </p:nvSpPr>
        <p:spPr>
          <a:xfrm>
            <a:off x="2821028" y="2906393"/>
            <a:ext cx="253494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pow(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חזקה ,בסיס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מציין מיקום תוכן 3">
            <a:extLst>
              <a:ext uri="{FF2B5EF4-FFF2-40B4-BE49-F238E27FC236}">
                <a16:creationId xmlns:a16="http://schemas.microsoft.com/office/drawing/2014/main" xmlns="" id="{40143570-DF5D-42AE-92FA-462B473ADE23}"/>
              </a:ext>
            </a:extLst>
          </p:cNvPr>
          <p:cNvSpPr txBox="1">
            <a:spLocks/>
          </p:cNvSpPr>
          <p:nvPr/>
        </p:nvSpPr>
        <p:spPr>
          <a:xfrm>
            <a:off x="2850329" y="3408538"/>
            <a:ext cx="248793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sqrt(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מספר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xmlns="" id="{13AC7EED-1211-433A-8EF5-A40A05D0C1AA}"/>
              </a:ext>
            </a:extLst>
          </p:cNvPr>
          <p:cNvSpPr txBox="1">
            <a:spLocks/>
          </p:cNvSpPr>
          <p:nvPr/>
        </p:nvSpPr>
        <p:spPr>
          <a:xfrm>
            <a:off x="681932" y="3976228"/>
            <a:ext cx="213457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x=abs(-3)</a:t>
            </a:r>
          </a:p>
        </p:txBody>
      </p:sp>
      <p:sp>
        <p:nvSpPr>
          <p:cNvPr id="33" name="מציין מיקום תוכן 3">
            <a:extLst>
              <a:ext uri="{FF2B5EF4-FFF2-40B4-BE49-F238E27FC236}">
                <a16:creationId xmlns:a16="http://schemas.microsoft.com/office/drawing/2014/main" xmlns="" id="{080A7092-D1D3-4A94-A5E4-17D134AF3157}"/>
              </a:ext>
            </a:extLst>
          </p:cNvPr>
          <p:cNvSpPr txBox="1">
            <a:spLocks/>
          </p:cNvSpPr>
          <p:nvPr/>
        </p:nvSpPr>
        <p:spPr>
          <a:xfrm>
            <a:off x="5357582" y="3976228"/>
            <a:ext cx="13473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</a:t>
            </a:r>
          </a:p>
        </p:txBody>
      </p:sp>
      <p:sp>
        <p:nvSpPr>
          <p:cNvPr id="34" name="מציין מיקום תוכן 3">
            <a:extLst>
              <a:ext uri="{FF2B5EF4-FFF2-40B4-BE49-F238E27FC236}">
                <a16:creationId xmlns:a16="http://schemas.microsoft.com/office/drawing/2014/main" xmlns="" id="{91EC792A-79DD-43E1-B0F8-364CAF14DD6A}"/>
              </a:ext>
            </a:extLst>
          </p:cNvPr>
          <p:cNvSpPr txBox="1">
            <a:spLocks/>
          </p:cNvSpPr>
          <p:nvPr/>
        </p:nvSpPr>
        <p:spPr>
          <a:xfrm>
            <a:off x="2851935" y="3970111"/>
            <a:ext cx="248793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abs(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מספר שלם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בועת דיבור: מלבן עם פינות מעוגלות 2">
            <a:extLst>
              <a:ext uri="{FF2B5EF4-FFF2-40B4-BE49-F238E27FC236}">
                <a16:creationId xmlns:a16="http://schemas.microsoft.com/office/drawing/2014/main" xmlns="" id="{47C65ABC-394E-4AD3-A5C3-B7FB4A017EC2}"/>
              </a:ext>
            </a:extLst>
          </p:cNvPr>
          <p:cNvSpPr/>
          <p:nvPr/>
        </p:nvSpPr>
        <p:spPr>
          <a:xfrm>
            <a:off x="395536" y="5014470"/>
            <a:ext cx="2232248" cy="1294850"/>
          </a:xfrm>
          <a:prstGeom prst="wedgeRoundRectCallout">
            <a:avLst>
              <a:gd name="adj1" fmla="val 70361"/>
              <a:gd name="adj2" fmla="val -169473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pow</a:t>
            </a:r>
            <a:r>
              <a:rPr lang="he-IL" sz="2400" dirty="0">
                <a:solidFill>
                  <a:schemeClr val="tx1"/>
                </a:solidFill>
              </a:rPr>
              <a:t> ו-</a:t>
            </a:r>
            <a:r>
              <a:rPr lang="en-US" sz="2400" dirty="0">
                <a:solidFill>
                  <a:schemeClr val="tx1"/>
                </a:solidFill>
              </a:rPr>
              <a:t>sqrt </a:t>
            </a:r>
            <a:r>
              <a:rPr lang="he-IL" sz="2400" dirty="0">
                <a:solidFill>
                  <a:schemeClr val="tx1"/>
                </a:solidFill>
              </a:rPr>
              <a:t> מחזירות תוצאה מטיפוס </a:t>
            </a:r>
            <a:r>
              <a:rPr lang="en-US" sz="2400" dirty="0">
                <a:solidFill>
                  <a:schemeClr val="tx1"/>
                </a:solidFill>
              </a:rPr>
              <a:t>double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קריאה לפונקציה בתרשים זרימה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1" name="תרשים זרימה: נתונים 56">
            <a:extLst>
              <a:ext uri="{FF2B5EF4-FFF2-40B4-BE49-F238E27FC236}">
                <a16:creationId xmlns:a16="http://schemas.microsoft.com/office/drawing/2014/main" xmlns="" id="{9E475163-605B-4A77-83CB-D7C658B9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712" y="1268760"/>
            <a:ext cx="5220577" cy="1072197"/>
          </a:xfrm>
          <a:prstGeom prst="flowChartPredefinedProcess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משתנה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he-IL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קריאה לפונקציה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xmlns="" id="{20CC47C5-C317-49D5-8D4D-9F05019E99B9}"/>
              </a:ext>
            </a:extLst>
          </p:cNvPr>
          <p:cNvSpPr/>
          <p:nvPr/>
        </p:nvSpPr>
        <p:spPr>
          <a:xfrm>
            <a:off x="188387" y="2564904"/>
            <a:ext cx="8767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</a:t>
            </a:r>
          </a:p>
        </p:txBody>
      </p:sp>
      <p:sp>
        <p:nvSpPr>
          <p:cNvPr id="34" name="תרשים זרימה: נתונים 56">
            <a:extLst>
              <a:ext uri="{FF2B5EF4-FFF2-40B4-BE49-F238E27FC236}">
                <a16:creationId xmlns:a16="http://schemas.microsoft.com/office/drawing/2014/main" xmlns="" id="{EF4A8093-ED99-43E7-9BA8-C42FBA7F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814" y="4005064"/>
            <a:ext cx="3384373" cy="1072197"/>
          </a:xfrm>
          <a:prstGeom prst="flowChartPredefinedProcess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res = pow(</a:t>
            </a:r>
            <a:r>
              <a:rPr lang="en-US" alt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e-IL" alt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xmlns="" id="{5927D5E2-355F-4363-A850-B61B5D3FCA61}"/>
              </a:ext>
            </a:extLst>
          </p:cNvPr>
          <p:cNvCxnSpPr>
            <a:cxnSpLocks/>
          </p:cNvCxnSpPr>
          <p:nvPr/>
        </p:nvCxnSpPr>
        <p:spPr>
          <a:xfrm>
            <a:off x="4572000" y="2338288"/>
            <a:ext cx="0" cy="45323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xmlns="" id="{C8DB9620-1BF3-4FE9-B9F2-A04D4A93041C}"/>
              </a:ext>
            </a:extLst>
          </p:cNvPr>
          <p:cNvCxnSpPr>
            <a:cxnSpLocks/>
          </p:cNvCxnSpPr>
          <p:nvPr/>
        </p:nvCxnSpPr>
        <p:spPr>
          <a:xfrm>
            <a:off x="4572000" y="815529"/>
            <a:ext cx="0" cy="45323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xmlns="" id="{5A9DD6F5-77A0-49A6-82AA-0A756DCF8DBC}"/>
              </a:ext>
            </a:extLst>
          </p:cNvPr>
          <p:cNvCxnSpPr>
            <a:cxnSpLocks/>
          </p:cNvCxnSpPr>
          <p:nvPr/>
        </p:nvCxnSpPr>
        <p:spPr>
          <a:xfrm>
            <a:off x="4572000" y="5077261"/>
            <a:ext cx="0" cy="45323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xmlns="" id="{F16EE9D4-C30A-4FB8-8663-3F19ECBC51DE}"/>
              </a:ext>
            </a:extLst>
          </p:cNvPr>
          <p:cNvCxnSpPr>
            <a:cxnSpLocks/>
          </p:cNvCxnSpPr>
          <p:nvPr/>
        </p:nvCxnSpPr>
        <p:spPr>
          <a:xfrm>
            <a:off x="4572000" y="3554502"/>
            <a:ext cx="0" cy="45323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87F274D4-5EA4-43BC-A985-DB0F83B5C095}"/>
              </a:ext>
            </a:extLst>
          </p:cNvPr>
          <p:cNvSpPr/>
          <p:nvPr/>
        </p:nvSpPr>
        <p:spPr>
          <a:xfrm>
            <a:off x="188387" y="541733"/>
            <a:ext cx="876722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שני מספרים ומציגה: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את המספר הראשון בחזקת המספר השני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40335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את שורש המספר הראשון</a:t>
            </a: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xmlns="" id="{8FC9CA32-F7C2-40F7-98CA-71727FF01142}"/>
              </a:ext>
            </a:extLst>
          </p:cNvPr>
          <p:cNvSpPr/>
          <p:nvPr/>
        </p:nvSpPr>
        <p:spPr>
          <a:xfrm>
            <a:off x="5260127" y="1913937"/>
            <a:ext cx="3567733" cy="147803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num1, num2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שני מספרים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בחזקת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num2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shoresh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שורש המספר הראשון</a:t>
            </a:r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xmlns="" id="{25EE2147-D1BB-4405-BF17-01C0C1B8703F}"/>
              </a:ext>
            </a:extLst>
          </p:cNvPr>
          <p:cNvCxnSpPr>
            <a:cxnSpLocks/>
          </p:cNvCxnSpPr>
          <p:nvPr/>
        </p:nvCxnSpPr>
        <p:spPr>
          <a:xfrm>
            <a:off x="2057794" y="1537276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תרשים זרימה: מסיים 50">
            <a:extLst>
              <a:ext uri="{FF2B5EF4-FFF2-40B4-BE49-F238E27FC236}">
                <a16:creationId xmlns:a16="http://schemas.microsoft.com/office/drawing/2014/main" xmlns="" id="{C2EBF10F-821F-4283-92C7-7D548393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71" y="1149926"/>
            <a:ext cx="1279446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תרשים זרימה: נתונים 53">
            <a:extLst>
              <a:ext uri="{FF2B5EF4-FFF2-40B4-BE49-F238E27FC236}">
                <a16:creationId xmlns:a16="http://schemas.microsoft.com/office/drawing/2014/main" xmlns="" id="{3BB70020-8BFD-4BD2-A83A-62C7FC38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42062"/>
            <a:ext cx="2748453" cy="719933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num1, num2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xmlns="" id="{A167541C-FBF5-45B9-8449-D144DFA51C2B}"/>
              </a:ext>
            </a:extLst>
          </p:cNvPr>
          <p:cNvCxnSpPr>
            <a:cxnSpLocks/>
          </p:cNvCxnSpPr>
          <p:nvPr/>
        </p:nvCxnSpPr>
        <p:spPr>
          <a:xfrm>
            <a:off x="2057794" y="2461995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תרשים זרימה: נתונים 56">
            <a:extLst>
              <a:ext uri="{FF2B5EF4-FFF2-40B4-BE49-F238E27FC236}">
                <a16:creationId xmlns:a16="http://schemas.microsoft.com/office/drawing/2014/main" xmlns="" id="{4559CA26-72EC-44D4-8B9F-ABDDCA5D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18" y="2652954"/>
            <a:ext cx="3168352" cy="746359"/>
          </a:xfrm>
          <a:prstGeom prst="flowChartPredefinedProcess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res = pow(num1,num2)</a:t>
            </a:r>
            <a:endParaRPr lang="he-IL" alt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תרשים זרימה: נתונים 57">
            <a:extLst>
              <a:ext uri="{FF2B5EF4-FFF2-40B4-BE49-F238E27FC236}">
                <a16:creationId xmlns:a16="http://schemas.microsoft.com/office/drawing/2014/main" xmlns="" id="{9717FBBB-3B50-4437-98BB-0E358E4D8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654052"/>
            <a:ext cx="2748453" cy="506302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xmlns="" id="{5594F0F8-EB3E-4942-A6F7-EC741323892F}"/>
              </a:ext>
            </a:extLst>
          </p:cNvPr>
          <p:cNvCxnSpPr>
            <a:cxnSpLocks/>
          </p:cNvCxnSpPr>
          <p:nvPr/>
        </p:nvCxnSpPr>
        <p:spPr>
          <a:xfrm>
            <a:off x="2057794" y="3442912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xmlns="" id="{CCA159DC-453B-438E-B95B-2F31F97EBFA0}"/>
              </a:ext>
            </a:extLst>
          </p:cNvPr>
          <p:cNvCxnSpPr>
            <a:cxnSpLocks/>
          </p:cNvCxnSpPr>
          <p:nvPr/>
        </p:nvCxnSpPr>
        <p:spPr>
          <a:xfrm>
            <a:off x="2057794" y="4173728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תרשים זרימה: נתונים 56">
            <a:extLst>
              <a:ext uri="{FF2B5EF4-FFF2-40B4-BE49-F238E27FC236}">
                <a16:creationId xmlns:a16="http://schemas.microsoft.com/office/drawing/2014/main" xmlns="" id="{B25756E2-FCC4-4C11-AA94-6943E41F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14" y="4364687"/>
            <a:ext cx="3668160" cy="649809"/>
          </a:xfrm>
          <a:prstGeom prst="flowChartPredefinedProcess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shoresh = sqrt (num1)</a:t>
            </a:r>
            <a:endParaRPr lang="he-IL" alt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תרשים זרימה: נתונים 61">
            <a:extLst>
              <a:ext uri="{FF2B5EF4-FFF2-40B4-BE49-F238E27FC236}">
                <a16:creationId xmlns:a16="http://schemas.microsoft.com/office/drawing/2014/main" xmlns="" id="{166C6F70-BDF4-4374-9890-023F8911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243017"/>
            <a:ext cx="2748453" cy="719933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shoresh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מחבר חץ ישר 62">
            <a:extLst>
              <a:ext uri="{FF2B5EF4-FFF2-40B4-BE49-F238E27FC236}">
                <a16:creationId xmlns:a16="http://schemas.microsoft.com/office/drawing/2014/main" xmlns="" id="{86A66FDD-77A2-4809-8B3E-52910147F414}"/>
              </a:ext>
            </a:extLst>
          </p:cNvPr>
          <p:cNvCxnSpPr>
            <a:cxnSpLocks/>
          </p:cNvCxnSpPr>
          <p:nvPr/>
        </p:nvCxnSpPr>
        <p:spPr>
          <a:xfrm>
            <a:off x="2057794" y="5027871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xmlns="" id="{0CE5DF44-3D33-4CCE-AC09-D44BC2BE0679}"/>
              </a:ext>
            </a:extLst>
          </p:cNvPr>
          <p:cNvCxnSpPr>
            <a:cxnSpLocks/>
          </p:cNvCxnSpPr>
          <p:nvPr/>
        </p:nvCxnSpPr>
        <p:spPr>
          <a:xfrm>
            <a:off x="2057794" y="5962950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תרשים זרימה: מסיים 50">
            <a:extLst>
              <a:ext uri="{FF2B5EF4-FFF2-40B4-BE49-F238E27FC236}">
                <a16:creationId xmlns:a16="http://schemas.microsoft.com/office/drawing/2014/main" xmlns="" id="{630D71D2-24AD-4F9C-A1B6-5931E23D3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37" y="6165244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xmlns="" id="{2B2DADF8-E679-4257-8EAB-67B176309472}"/>
              </a:ext>
            </a:extLst>
          </p:cNvPr>
          <p:cNvSpPr/>
          <p:nvPr/>
        </p:nvSpPr>
        <p:spPr>
          <a:xfrm>
            <a:off x="5321308" y="4160354"/>
            <a:ext cx="316835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Enter two numbers</a:t>
            </a:r>
          </a:p>
          <a:p>
            <a:pPr algn="l" rtl="0"/>
            <a:r>
              <a:rPr lang="he-IL" sz="2400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he-IL" sz="2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pPr algn="l" rtl="0"/>
            <a:r>
              <a:rPr lang="he-IL" sz="2400" dirty="0">
                <a:solidFill>
                  <a:schemeClr val="bg1"/>
                </a:solidFill>
                <a:latin typeface="Consolas" panose="020B0609020204030204" pitchFamily="49" charset="0"/>
              </a:rPr>
              <a:t>81.00</a:t>
            </a:r>
          </a:p>
          <a:p>
            <a:pPr algn="l" rtl="0"/>
            <a:r>
              <a:rPr lang="he-IL" sz="2400" dirty="0">
                <a:solidFill>
                  <a:schemeClr val="bg1"/>
                </a:solidFill>
                <a:latin typeface="Consolas" panose="020B0609020204030204" pitchFamily="49" charset="0"/>
              </a:rPr>
              <a:t>3.00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 animBg="1"/>
      <p:bldP spid="54" grpId="0" animBg="1"/>
      <p:bldP spid="57" grpId="0" animBg="1"/>
      <p:bldP spid="58" grpId="0" animBg="1"/>
      <p:bldP spid="61" grpId="0" animBg="1"/>
      <p:bldP spid="62" grpId="0" animBg="1"/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תרגום התרשים לשפת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xmlns="" id="{8FC9CA32-F7C2-40F7-98CA-71727FF01142}"/>
              </a:ext>
            </a:extLst>
          </p:cNvPr>
          <p:cNvSpPr/>
          <p:nvPr/>
        </p:nvSpPr>
        <p:spPr>
          <a:xfrm>
            <a:off x="5940152" y="619499"/>
            <a:ext cx="3192188" cy="183197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num1, num2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שני מספרים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בחזקת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num2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shoresh</a:t>
            </a:r>
            <a:r>
              <a:rPr lang="he-IL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שורש המספר הראשון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8992410F-D3E5-4502-A192-127FC50F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55" y="2470782"/>
            <a:ext cx="2952181" cy="437305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89EDEB02-06CE-4E5C-8BBC-32462A952314}"/>
              </a:ext>
            </a:extLst>
          </p:cNvPr>
          <p:cNvSpPr/>
          <p:nvPr/>
        </p:nvSpPr>
        <p:spPr>
          <a:xfrm>
            <a:off x="-2058" y="646966"/>
            <a:ext cx="5751765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math.h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num1, num2;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res, shoresh;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two numbers\n"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"%d%d"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&amp;num1,&amp;num2);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 = pow(num1, num2);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res);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shoresh = sqrt(num1);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shoresh);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151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134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פונקציות לקליטת תו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xmlns="" id="{EB765A6F-F56D-47AB-B088-B02E276C7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55420"/>
              </p:ext>
            </p:extLst>
          </p:nvPr>
        </p:nvGraphicFramePr>
        <p:xfrm>
          <a:off x="122146" y="1108487"/>
          <a:ext cx="8908926" cy="3444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49172">
                  <a:extLst>
                    <a:ext uri="{9D8B030D-6E8A-4147-A177-3AD203B41FA5}">
                      <a16:colId xmlns:a16="http://schemas.microsoft.com/office/drawing/2014/main" xmlns="" val="1196451952"/>
                    </a:ext>
                  </a:extLst>
                </a:gridCol>
                <a:gridCol w="1132566">
                  <a:extLst>
                    <a:ext uri="{9D8B030D-6E8A-4147-A177-3AD203B41FA5}">
                      <a16:colId xmlns:a16="http://schemas.microsoft.com/office/drawing/2014/main" xmlns="" val="2898508628"/>
                    </a:ext>
                  </a:extLst>
                </a:gridCol>
                <a:gridCol w="1422182">
                  <a:extLst>
                    <a:ext uri="{9D8B030D-6E8A-4147-A177-3AD203B41FA5}">
                      <a16:colId xmlns:a16="http://schemas.microsoft.com/office/drawing/2014/main" xmlns="" val="943026511"/>
                    </a:ext>
                  </a:extLst>
                </a:gridCol>
                <a:gridCol w="1110304">
                  <a:extLst>
                    <a:ext uri="{9D8B030D-6E8A-4147-A177-3AD203B41FA5}">
                      <a16:colId xmlns:a16="http://schemas.microsoft.com/office/drawing/2014/main" xmlns="" val="1633776296"/>
                    </a:ext>
                  </a:extLst>
                </a:gridCol>
                <a:gridCol w="1602084">
                  <a:extLst>
                    <a:ext uri="{9D8B030D-6E8A-4147-A177-3AD203B41FA5}">
                      <a16:colId xmlns:a16="http://schemas.microsoft.com/office/drawing/2014/main" xmlns="" val="1590476347"/>
                    </a:ext>
                  </a:extLst>
                </a:gridCol>
                <a:gridCol w="2292618">
                  <a:extLst>
                    <a:ext uri="{9D8B030D-6E8A-4147-A177-3AD203B41FA5}">
                      <a16:colId xmlns:a16="http://schemas.microsoft.com/office/drawing/2014/main" xmlns="" val="4234074685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  <a:p>
                      <a:pPr algn="ctr" rtl="1"/>
                      <a:endParaRPr lang="he-IL" sz="2800" dirty="0"/>
                    </a:p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5975833"/>
                  </a:ext>
                </a:extLst>
              </a:tr>
            </a:tbl>
          </a:graphicData>
        </a:graphic>
      </p:graphicFrame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xmlns="" id="{394902B8-0E23-4C9E-A5B9-E72B3BA98EF4}"/>
              </a:ext>
            </a:extLst>
          </p:cNvPr>
          <p:cNvSpPr txBox="1">
            <a:spLocks/>
          </p:cNvSpPr>
          <p:nvPr/>
        </p:nvSpPr>
        <p:spPr>
          <a:xfrm>
            <a:off x="2420865" y="1180623"/>
            <a:ext cx="1590162" cy="115281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he-IL" sz="2200" b="1" dirty="0">
                <a:solidFill>
                  <a:prstClr val="white"/>
                </a:solidFill>
              </a:rPr>
              <a:t>צריך לרשום </a:t>
            </a:r>
            <a:r>
              <a:rPr lang="en-US" sz="2200" b="1" dirty="0" err="1">
                <a:solidFill>
                  <a:prstClr val="white"/>
                </a:solidFill>
              </a:rPr>
              <a:t>fflush</a:t>
            </a:r>
            <a:r>
              <a:rPr lang="en-US" sz="2200" b="1" dirty="0">
                <a:solidFill>
                  <a:prstClr val="white"/>
                </a:solidFill>
              </a:rPr>
              <a:t>(stdin)</a:t>
            </a:r>
            <a:r>
              <a:rPr lang="he-IL" sz="2200" b="1" dirty="0">
                <a:solidFill>
                  <a:prstClr val="white"/>
                </a:solidFill>
              </a:rPr>
              <a:t> לפני?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xmlns="" id="{4BD24BD1-536C-4BB4-81E6-73F210CE5ED3}"/>
              </a:ext>
            </a:extLst>
          </p:cNvPr>
          <p:cNvSpPr txBox="1">
            <a:spLocks/>
          </p:cNvSpPr>
          <p:nvPr/>
        </p:nvSpPr>
        <p:spPr>
          <a:xfrm>
            <a:off x="7717515" y="1372311"/>
            <a:ext cx="1257781" cy="76944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b="1" dirty="0">
                <a:solidFill>
                  <a:schemeClr val="lt1"/>
                </a:solidFill>
              </a:rPr>
              <a:t>שם הפונקציה</a:t>
            </a:r>
            <a:endParaRPr lang="en-US" sz="2200" b="1" dirty="0">
              <a:solidFill>
                <a:schemeClr val="lt1"/>
              </a:solidFill>
            </a:endParaRP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xmlns="" id="{58870DC9-CC01-4676-BF4D-6F33F2892CA2}"/>
              </a:ext>
            </a:extLst>
          </p:cNvPr>
          <p:cNvSpPr txBox="1">
            <a:spLocks/>
          </p:cNvSpPr>
          <p:nvPr/>
        </p:nvSpPr>
        <p:spPr>
          <a:xfrm>
            <a:off x="5022243" y="2455866"/>
            <a:ext cx="1505347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כן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xmlns="" id="{9368F71F-FA0C-41FB-AD10-471EA85BB965}"/>
              </a:ext>
            </a:extLst>
          </p:cNvPr>
          <p:cNvSpPr txBox="1">
            <a:spLocks/>
          </p:cNvSpPr>
          <p:nvPr/>
        </p:nvSpPr>
        <p:spPr>
          <a:xfrm>
            <a:off x="7735888" y="2455866"/>
            <a:ext cx="1257780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מציין מיקום תוכן 3">
            <a:extLst>
              <a:ext uri="{FF2B5EF4-FFF2-40B4-BE49-F238E27FC236}">
                <a16:creationId xmlns:a16="http://schemas.microsoft.com/office/drawing/2014/main" xmlns="" id="{B256FD11-4221-4A22-BD5D-1B459AF257BE}"/>
              </a:ext>
            </a:extLst>
          </p:cNvPr>
          <p:cNvSpPr txBox="1">
            <a:spLocks/>
          </p:cNvSpPr>
          <p:nvPr/>
        </p:nvSpPr>
        <p:spPr>
          <a:xfrm>
            <a:off x="4979836" y="1203033"/>
            <a:ext cx="1590161" cy="110799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b="1" dirty="0">
                <a:solidFill>
                  <a:schemeClr val="bg1"/>
                </a:solidFill>
              </a:rPr>
              <a:t>לחיצה על  </a:t>
            </a:r>
            <a:r>
              <a:rPr lang="en-US" sz="2200" b="1" dirty="0">
                <a:solidFill>
                  <a:schemeClr val="bg1"/>
                </a:solidFill>
              </a:rPr>
              <a:t>Enter</a:t>
            </a:r>
            <a:r>
              <a:rPr lang="he-IL" sz="2200" b="1" dirty="0">
                <a:solidFill>
                  <a:schemeClr val="bg1"/>
                </a:solidFill>
              </a:rPr>
              <a:t> לאחר הקליטה?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6" name="מציין מיקום תוכן 3">
            <a:extLst>
              <a:ext uri="{FF2B5EF4-FFF2-40B4-BE49-F238E27FC236}">
                <a16:creationId xmlns:a16="http://schemas.microsoft.com/office/drawing/2014/main" xmlns="" id="{189198D5-8E46-4BA2-9768-9D6712B84A2E}"/>
              </a:ext>
            </a:extLst>
          </p:cNvPr>
          <p:cNvSpPr txBox="1">
            <a:spLocks/>
          </p:cNvSpPr>
          <p:nvPr/>
        </p:nvSpPr>
        <p:spPr>
          <a:xfrm>
            <a:off x="7750987" y="3010679"/>
            <a:ext cx="1227583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getchar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xmlns="" id="{7FC69CE1-5047-469B-BF2D-1EDFA9B50D13}"/>
              </a:ext>
            </a:extLst>
          </p:cNvPr>
          <p:cNvSpPr txBox="1">
            <a:spLocks/>
          </p:cNvSpPr>
          <p:nvPr/>
        </p:nvSpPr>
        <p:spPr>
          <a:xfrm>
            <a:off x="7735888" y="3566194"/>
            <a:ext cx="1257780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getche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8" name="מציין מיקום תוכן 3">
            <a:extLst>
              <a:ext uri="{FF2B5EF4-FFF2-40B4-BE49-F238E27FC236}">
                <a16:creationId xmlns:a16="http://schemas.microsoft.com/office/drawing/2014/main" xmlns="" id="{32A809B8-C14F-49E5-97C6-7202B9276B31}"/>
              </a:ext>
            </a:extLst>
          </p:cNvPr>
          <p:cNvSpPr txBox="1">
            <a:spLocks/>
          </p:cNvSpPr>
          <p:nvPr/>
        </p:nvSpPr>
        <p:spPr>
          <a:xfrm>
            <a:off x="4011027" y="1203033"/>
            <a:ext cx="1148894" cy="110799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b="1" dirty="0">
                <a:solidFill>
                  <a:schemeClr val="lt1"/>
                </a:solidFill>
              </a:rPr>
              <a:t>מציג את התו על המסך?</a:t>
            </a:r>
            <a:endParaRPr lang="en-US" sz="2200" b="1" dirty="0">
              <a:solidFill>
                <a:schemeClr val="lt1"/>
              </a:solidFill>
            </a:endParaRP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xmlns="" id="{13AC7EED-1211-433A-8EF5-A40A05D0C1AA}"/>
              </a:ext>
            </a:extLst>
          </p:cNvPr>
          <p:cNvSpPr txBox="1">
            <a:spLocks/>
          </p:cNvSpPr>
          <p:nvPr/>
        </p:nvSpPr>
        <p:spPr>
          <a:xfrm>
            <a:off x="5652120" y="7177171"/>
            <a:ext cx="213457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x=abs(-3)</a:t>
            </a:r>
          </a:p>
        </p:txBody>
      </p:sp>
      <p:sp>
        <p:nvSpPr>
          <p:cNvPr id="3" name="בועת דיבור: מלבן עם פינות מעוגלות 2">
            <a:extLst>
              <a:ext uri="{FF2B5EF4-FFF2-40B4-BE49-F238E27FC236}">
                <a16:creationId xmlns:a16="http://schemas.microsoft.com/office/drawing/2014/main" xmlns="" id="{47C65ABC-394E-4AD3-A5C3-B7FB4A017EC2}"/>
              </a:ext>
            </a:extLst>
          </p:cNvPr>
          <p:cNvSpPr/>
          <p:nvPr/>
        </p:nvSpPr>
        <p:spPr>
          <a:xfrm>
            <a:off x="5273724" y="5252681"/>
            <a:ext cx="2534947" cy="1294850"/>
          </a:xfrm>
          <a:prstGeom prst="wedgeRoundRectCallout">
            <a:avLst>
              <a:gd name="adj1" fmla="val 61808"/>
              <a:gd name="adj2" fmla="val -106135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יש קומפיילרים שצריך להוסיף _ לפני שם הפונקציה</a:t>
            </a: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xmlns="" id="{C5E5CDF2-749F-4217-81AD-091EC2225D46}"/>
              </a:ext>
            </a:extLst>
          </p:cNvPr>
          <p:cNvSpPr txBox="1">
            <a:spLocks/>
          </p:cNvSpPr>
          <p:nvPr/>
        </p:nvSpPr>
        <p:spPr>
          <a:xfrm>
            <a:off x="7735888" y="4073677"/>
            <a:ext cx="1257780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5" name="מציין מיקום תוכן 3">
            <a:extLst>
              <a:ext uri="{FF2B5EF4-FFF2-40B4-BE49-F238E27FC236}">
                <a16:creationId xmlns:a16="http://schemas.microsoft.com/office/drawing/2014/main" xmlns="" id="{1E54FACF-D7C9-479A-B0C6-BC4893A78416}"/>
              </a:ext>
            </a:extLst>
          </p:cNvPr>
          <p:cNvSpPr txBox="1">
            <a:spLocks/>
          </p:cNvSpPr>
          <p:nvPr/>
        </p:nvSpPr>
        <p:spPr>
          <a:xfrm>
            <a:off x="112927" y="1542902"/>
            <a:ext cx="2307937" cy="42825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7000"/>
              </a:lnSpc>
              <a:spcBef>
                <a:spcPts val="0"/>
              </a:spcBef>
              <a:buNone/>
            </a:pPr>
            <a:r>
              <a:rPr lang="he-IL" sz="2200" b="1" dirty="0">
                <a:solidFill>
                  <a:prstClr val="white"/>
                </a:solidFill>
              </a:rPr>
              <a:t>דוגמא</a:t>
            </a:r>
          </a:p>
        </p:txBody>
      </p:sp>
      <p:sp>
        <p:nvSpPr>
          <p:cNvPr id="36" name="מציין מיקום תוכן 3">
            <a:extLst>
              <a:ext uri="{FF2B5EF4-FFF2-40B4-BE49-F238E27FC236}">
                <a16:creationId xmlns:a16="http://schemas.microsoft.com/office/drawing/2014/main" xmlns="" id="{48309B95-EA5D-48E2-8792-EAB9154FE120}"/>
              </a:ext>
            </a:extLst>
          </p:cNvPr>
          <p:cNvSpPr txBox="1">
            <a:spLocks/>
          </p:cNvSpPr>
          <p:nvPr/>
        </p:nvSpPr>
        <p:spPr>
          <a:xfrm>
            <a:off x="5022243" y="3010679"/>
            <a:ext cx="1505347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כן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מציין מיקום תוכן 3">
            <a:extLst>
              <a:ext uri="{FF2B5EF4-FFF2-40B4-BE49-F238E27FC236}">
                <a16:creationId xmlns:a16="http://schemas.microsoft.com/office/drawing/2014/main" xmlns="" id="{1A0F4576-FE80-4FDB-AA5A-8603C8A6F88B}"/>
              </a:ext>
            </a:extLst>
          </p:cNvPr>
          <p:cNvSpPr txBox="1">
            <a:spLocks/>
          </p:cNvSpPr>
          <p:nvPr/>
        </p:nvSpPr>
        <p:spPr>
          <a:xfrm>
            <a:off x="5022243" y="3566194"/>
            <a:ext cx="1505347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מציין מיקום תוכן 3">
            <a:extLst>
              <a:ext uri="{FF2B5EF4-FFF2-40B4-BE49-F238E27FC236}">
                <a16:creationId xmlns:a16="http://schemas.microsoft.com/office/drawing/2014/main" xmlns="" id="{749BA3FB-CF10-41D0-90C5-C192C87E749A}"/>
              </a:ext>
            </a:extLst>
          </p:cNvPr>
          <p:cNvSpPr txBox="1">
            <a:spLocks/>
          </p:cNvSpPr>
          <p:nvPr/>
        </p:nvSpPr>
        <p:spPr>
          <a:xfrm>
            <a:off x="5022243" y="4073677"/>
            <a:ext cx="1505347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מציין מיקום תוכן 3">
            <a:extLst>
              <a:ext uri="{FF2B5EF4-FFF2-40B4-BE49-F238E27FC236}">
                <a16:creationId xmlns:a16="http://schemas.microsoft.com/office/drawing/2014/main" xmlns="" id="{16F9C655-0DE1-4466-B8D6-26210915B499}"/>
              </a:ext>
            </a:extLst>
          </p:cNvPr>
          <p:cNvSpPr txBox="1">
            <a:spLocks/>
          </p:cNvSpPr>
          <p:nvPr/>
        </p:nvSpPr>
        <p:spPr>
          <a:xfrm>
            <a:off x="4093160" y="2455866"/>
            <a:ext cx="984629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כן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xmlns="" id="{859EDD05-08FD-4272-B6C7-A37D692286CD}"/>
              </a:ext>
            </a:extLst>
          </p:cNvPr>
          <p:cNvSpPr txBox="1">
            <a:spLocks/>
          </p:cNvSpPr>
          <p:nvPr/>
        </p:nvSpPr>
        <p:spPr>
          <a:xfrm>
            <a:off x="4093160" y="3010679"/>
            <a:ext cx="984629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כן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מציין מיקום תוכן 3">
            <a:extLst>
              <a:ext uri="{FF2B5EF4-FFF2-40B4-BE49-F238E27FC236}">
                <a16:creationId xmlns:a16="http://schemas.microsoft.com/office/drawing/2014/main" xmlns="" id="{1928C799-1BD7-4253-857E-8457456FBECE}"/>
              </a:ext>
            </a:extLst>
          </p:cNvPr>
          <p:cNvSpPr txBox="1">
            <a:spLocks/>
          </p:cNvSpPr>
          <p:nvPr/>
        </p:nvSpPr>
        <p:spPr>
          <a:xfrm>
            <a:off x="4093160" y="3566194"/>
            <a:ext cx="984629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כן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" name="מציין מיקום תוכן 3">
            <a:extLst>
              <a:ext uri="{FF2B5EF4-FFF2-40B4-BE49-F238E27FC236}">
                <a16:creationId xmlns:a16="http://schemas.microsoft.com/office/drawing/2014/main" xmlns="" id="{B15E38F5-99C5-45E7-BEA6-A45D29BFB05E}"/>
              </a:ext>
            </a:extLst>
          </p:cNvPr>
          <p:cNvSpPr txBox="1">
            <a:spLocks/>
          </p:cNvSpPr>
          <p:nvPr/>
        </p:nvSpPr>
        <p:spPr>
          <a:xfrm>
            <a:off x="4093160" y="4073677"/>
            <a:ext cx="984629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" name="מציין מיקום תוכן 3">
            <a:extLst>
              <a:ext uri="{FF2B5EF4-FFF2-40B4-BE49-F238E27FC236}">
                <a16:creationId xmlns:a16="http://schemas.microsoft.com/office/drawing/2014/main" xmlns="" id="{B6064910-2B11-425E-B8E9-92C817DFDC9C}"/>
              </a:ext>
            </a:extLst>
          </p:cNvPr>
          <p:cNvSpPr txBox="1">
            <a:spLocks/>
          </p:cNvSpPr>
          <p:nvPr/>
        </p:nvSpPr>
        <p:spPr>
          <a:xfrm>
            <a:off x="6511159" y="1372311"/>
            <a:ext cx="1148894" cy="76944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b="1" dirty="0">
                <a:solidFill>
                  <a:schemeClr val="lt1"/>
                </a:solidFill>
              </a:rPr>
              <a:t>שייכת לספרייה</a:t>
            </a:r>
            <a:endParaRPr lang="en-US" sz="2200" b="1" dirty="0">
              <a:solidFill>
                <a:schemeClr val="lt1"/>
              </a:solidFill>
            </a:endParaRPr>
          </a:p>
        </p:txBody>
      </p:sp>
      <p:sp>
        <p:nvSpPr>
          <p:cNvPr id="44" name="מציין מיקום תוכן 3">
            <a:extLst>
              <a:ext uri="{FF2B5EF4-FFF2-40B4-BE49-F238E27FC236}">
                <a16:creationId xmlns:a16="http://schemas.microsoft.com/office/drawing/2014/main" xmlns="" id="{0070263E-5C4D-4A3F-B972-9A29F1F4D2B8}"/>
              </a:ext>
            </a:extLst>
          </p:cNvPr>
          <p:cNvSpPr txBox="1">
            <a:spLocks/>
          </p:cNvSpPr>
          <p:nvPr/>
        </p:nvSpPr>
        <p:spPr>
          <a:xfrm>
            <a:off x="6581092" y="2455866"/>
            <a:ext cx="1074596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stdio.h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xmlns="" id="{B4339364-0928-4F7E-A5B6-884377433B9B}"/>
              </a:ext>
            </a:extLst>
          </p:cNvPr>
          <p:cNvSpPr txBox="1">
            <a:spLocks/>
          </p:cNvSpPr>
          <p:nvPr/>
        </p:nvSpPr>
        <p:spPr>
          <a:xfrm>
            <a:off x="6581092" y="3010679"/>
            <a:ext cx="1074596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stdio.h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מציין מיקום תוכן 3">
            <a:extLst>
              <a:ext uri="{FF2B5EF4-FFF2-40B4-BE49-F238E27FC236}">
                <a16:creationId xmlns:a16="http://schemas.microsoft.com/office/drawing/2014/main" xmlns="" id="{5B8F186E-5468-4208-AA1E-71F933883C46}"/>
              </a:ext>
            </a:extLst>
          </p:cNvPr>
          <p:cNvSpPr txBox="1">
            <a:spLocks/>
          </p:cNvSpPr>
          <p:nvPr/>
        </p:nvSpPr>
        <p:spPr>
          <a:xfrm>
            <a:off x="6581092" y="3566194"/>
            <a:ext cx="1074596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conio.h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מציין מיקום תוכן 3">
            <a:extLst>
              <a:ext uri="{FF2B5EF4-FFF2-40B4-BE49-F238E27FC236}">
                <a16:creationId xmlns:a16="http://schemas.microsoft.com/office/drawing/2014/main" xmlns="" id="{A410C420-A621-4B95-A1F4-E7D882DA84E3}"/>
              </a:ext>
            </a:extLst>
          </p:cNvPr>
          <p:cNvSpPr txBox="1">
            <a:spLocks/>
          </p:cNvSpPr>
          <p:nvPr/>
        </p:nvSpPr>
        <p:spPr>
          <a:xfrm>
            <a:off x="6581092" y="4073677"/>
            <a:ext cx="1074596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conio.h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" name="מציין מיקום תוכן 3">
            <a:extLst>
              <a:ext uri="{FF2B5EF4-FFF2-40B4-BE49-F238E27FC236}">
                <a16:creationId xmlns:a16="http://schemas.microsoft.com/office/drawing/2014/main" xmlns="" id="{D95216B9-B9DE-4EBD-B234-D1C646CBE13B}"/>
              </a:ext>
            </a:extLst>
          </p:cNvPr>
          <p:cNvSpPr txBox="1">
            <a:spLocks/>
          </p:cNvSpPr>
          <p:nvPr/>
        </p:nvSpPr>
        <p:spPr>
          <a:xfrm>
            <a:off x="2480945" y="2455866"/>
            <a:ext cx="1517463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כן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מציין מיקום תוכן 3">
            <a:extLst>
              <a:ext uri="{FF2B5EF4-FFF2-40B4-BE49-F238E27FC236}">
                <a16:creationId xmlns:a16="http://schemas.microsoft.com/office/drawing/2014/main" xmlns="" id="{86C27B8E-78B1-4F60-9C00-DCDFA067B74A}"/>
              </a:ext>
            </a:extLst>
          </p:cNvPr>
          <p:cNvSpPr txBox="1">
            <a:spLocks/>
          </p:cNvSpPr>
          <p:nvPr/>
        </p:nvSpPr>
        <p:spPr>
          <a:xfrm>
            <a:off x="2480945" y="3010679"/>
            <a:ext cx="1517463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כן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" name="מציין מיקום תוכן 3">
            <a:extLst>
              <a:ext uri="{FF2B5EF4-FFF2-40B4-BE49-F238E27FC236}">
                <a16:creationId xmlns:a16="http://schemas.microsoft.com/office/drawing/2014/main" xmlns="" id="{9FCFEBB1-AC87-4EB4-A69E-BCE43D19C8DD}"/>
              </a:ext>
            </a:extLst>
          </p:cNvPr>
          <p:cNvSpPr txBox="1">
            <a:spLocks/>
          </p:cNvSpPr>
          <p:nvPr/>
        </p:nvSpPr>
        <p:spPr>
          <a:xfrm>
            <a:off x="2480945" y="3566194"/>
            <a:ext cx="1517463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" name="מציין מיקום תוכן 3">
            <a:extLst>
              <a:ext uri="{FF2B5EF4-FFF2-40B4-BE49-F238E27FC236}">
                <a16:creationId xmlns:a16="http://schemas.microsoft.com/office/drawing/2014/main" xmlns="" id="{42257F5D-91CA-472C-A656-E19C416524D0}"/>
              </a:ext>
            </a:extLst>
          </p:cNvPr>
          <p:cNvSpPr txBox="1">
            <a:spLocks/>
          </p:cNvSpPr>
          <p:nvPr/>
        </p:nvSpPr>
        <p:spPr>
          <a:xfrm>
            <a:off x="2480945" y="4073677"/>
            <a:ext cx="1517463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xmlns="" id="{7915569A-2548-4D01-B7B4-62E774815C9B}"/>
              </a:ext>
            </a:extLst>
          </p:cNvPr>
          <p:cNvSpPr txBox="1">
            <a:spLocks/>
          </p:cNvSpPr>
          <p:nvPr/>
        </p:nvSpPr>
        <p:spPr>
          <a:xfrm>
            <a:off x="110952" y="2455866"/>
            <a:ext cx="2267534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(“%c”,&amp;</a:t>
            </a: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xmlns="" id="{36969CE4-5F9D-4EEF-AE05-AB1D593D4A19}"/>
              </a:ext>
            </a:extLst>
          </p:cNvPr>
          <p:cNvSpPr txBox="1">
            <a:spLocks/>
          </p:cNvSpPr>
          <p:nvPr/>
        </p:nvSpPr>
        <p:spPr>
          <a:xfrm>
            <a:off x="110952" y="3010679"/>
            <a:ext cx="2267534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getchar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54" name="מציין מיקום תוכן 3">
            <a:extLst>
              <a:ext uri="{FF2B5EF4-FFF2-40B4-BE49-F238E27FC236}">
                <a16:creationId xmlns:a16="http://schemas.microsoft.com/office/drawing/2014/main" xmlns="" id="{74D30B83-43DA-47F9-B11E-470AEB998C80}"/>
              </a:ext>
            </a:extLst>
          </p:cNvPr>
          <p:cNvSpPr txBox="1">
            <a:spLocks/>
          </p:cNvSpPr>
          <p:nvPr/>
        </p:nvSpPr>
        <p:spPr>
          <a:xfrm>
            <a:off x="110952" y="3566194"/>
            <a:ext cx="2267534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getche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();</a:t>
            </a:r>
          </a:p>
        </p:txBody>
      </p:sp>
      <p:sp>
        <p:nvSpPr>
          <p:cNvPr id="55" name="מציין מיקום תוכן 3">
            <a:extLst>
              <a:ext uri="{FF2B5EF4-FFF2-40B4-BE49-F238E27FC236}">
                <a16:creationId xmlns:a16="http://schemas.microsoft.com/office/drawing/2014/main" xmlns="" id="{E3699F34-6451-4613-842D-862C23079B5B}"/>
              </a:ext>
            </a:extLst>
          </p:cNvPr>
          <p:cNvSpPr txBox="1">
            <a:spLocks/>
          </p:cNvSpPr>
          <p:nvPr/>
        </p:nvSpPr>
        <p:spPr>
          <a:xfrm>
            <a:off x="110952" y="4073677"/>
            <a:ext cx="2267534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261864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  <p:bldP spid="23" grpId="0"/>
      <p:bldP spid="26" grpId="0"/>
      <p:bldP spid="27" grpId="0"/>
      <p:bldP spid="28" grpId="0"/>
      <p:bldP spid="3" grpId="0" animBg="1"/>
      <p:bldP spid="22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134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פונקציות להדפסת תו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xmlns="" id="{EB765A6F-F56D-47AB-B088-B02E276C7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93098"/>
              </p:ext>
            </p:extLst>
          </p:nvPr>
        </p:nvGraphicFramePr>
        <p:xfrm>
          <a:off x="2184822" y="1108487"/>
          <a:ext cx="4774356" cy="2499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49172">
                  <a:extLst>
                    <a:ext uri="{9D8B030D-6E8A-4147-A177-3AD203B41FA5}">
                      <a16:colId xmlns:a16="http://schemas.microsoft.com/office/drawing/2014/main" xmlns="" val="1196451952"/>
                    </a:ext>
                  </a:extLst>
                </a:gridCol>
                <a:gridCol w="1132566">
                  <a:extLst>
                    <a:ext uri="{9D8B030D-6E8A-4147-A177-3AD203B41FA5}">
                      <a16:colId xmlns:a16="http://schemas.microsoft.com/office/drawing/2014/main" xmlns="" val="2898508628"/>
                    </a:ext>
                  </a:extLst>
                </a:gridCol>
                <a:gridCol w="2292618">
                  <a:extLst>
                    <a:ext uri="{9D8B030D-6E8A-4147-A177-3AD203B41FA5}">
                      <a16:colId xmlns:a16="http://schemas.microsoft.com/office/drawing/2014/main" xmlns="" val="4234074685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800" dirty="0"/>
                    </a:p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1113"/>
                  </a:ext>
                </a:extLst>
              </a:tr>
            </a:tbl>
          </a:graphicData>
        </a:graphic>
      </p:graphicFrame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xmlns="" id="{4BD24BD1-536C-4BB4-81E6-73F210CE5ED3}"/>
              </a:ext>
            </a:extLst>
          </p:cNvPr>
          <p:cNvSpPr txBox="1">
            <a:spLocks/>
          </p:cNvSpPr>
          <p:nvPr/>
        </p:nvSpPr>
        <p:spPr>
          <a:xfrm>
            <a:off x="5657356" y="1130910"/>
            <a:ext cx="1271164" cy="76944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b="1" dirty="0">
                <a:solidFill>
                  <a:schemeClr val="lt1"/>
                </a:solidFill>
              </a:rPr>
              <a:t>שם הפונקציה</a:t>
            </a:r>
            <a:endParaRPr lang="en-US" sz="2200" b="1" dirty="0">
              <a:solidFill>
                <a:schemeClr val="lt1"/>
              </a:solidFill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xmlns="" id="{9368F71F-FA0C-41FB-AD10-471EA85BB965}"/>
              </a:ext>
            </a:extLst>
          </p:cNvPr>
          <p:cNvSpPr txBox="1">
            <a:spLocks/>
          </p:cNvSpPr>
          <p:nvPr/>
        </p:nvSpPr>
        <p:spPr>
          <a:xfrm>
            <a:off x="5636700" y="2042097"/>
            <a:ext cx="1271163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מציין מיקום תוכן 3">
            <a:extLst>
              <a:ext uri="{FF2B5EF4-FFF2-40B4-BE49-F238E27FC236}">
                <a16:creationId xmlns:a16="http://schemas.microsoft.com/office/drawing/2014/main" xmlns="" id="{189198D5-8E46-4BA2-9768-9D6712B84A2E}"/>
              </a:ext>
            </a:extLst>
          </p:cNvPr>
          <p:cNvSpPr txBox="1">
            <a:spLocks/>
          </p:cNvSpPr>
          <p:nvPr/>
        </p:nvSpPr>
        <p:spPr>
          <a:xfrm>
            <a:off x="5651959" y="2596910"/>
            <a:ext cx="1240645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putchar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xmlns="" id="{7FC69CE1-5047-469B-BF2D-1EDFA9B50D13}"/>
              </a:ext>
            </a:extLst>
          </p:cNvPr>
          <p:cNvSpPr txBox="1">
            <a:spLocks/>
          </p:cNvSpPr>
          <p:nvPr/>
        </p:nvSpPr>
        <p:spPr>
          <a:xfrm>
            <a:off x="5636700" y="3152425"/>
            <a:ext cx="1271163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putch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xmlns="" id="{13AC7EED-1211-433A-8EF5-A40A05D0C1AA}"/>
              </a:ext>
            </a:extLst>
          </p:cNvPr>
          <p:cNvSpPr txBox="1">
            <a:spLocks/>
          </p:cNvSpPr>
          <p:nvPr/>
        </p:nvSpPr>
        <p:spPr>
          <a:xfrm>
            <a:off x="5652120" y="7177171"/>
            <a:ext cx="2134574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x=abs(-3)</a:t>
            </a:r>
          </a:p>
        </p:txBody>
      </p:sp>
      <p:sp>
        <p:nvSpPr>
          <p:cNvPr id="35" name="מציין מיקום תוכן 3">
            <a:extLst>
              <a:ext uri="{FF2B5EF4-FFF2-40B4-BE49-F238E27FC236}">
                <a16:creationId xmlns:a16="http://schemas.microsoft.com/office/drawing/2014/main" xmlns="" id="{1E54FACF-D7C9-479A-B0C6-BC4893A78416}"/>
              </a:ext>
            </a:extLst>
          </p:cNvPr>
          <p:cNvSpPr txBox="1">
            <a:spLocks/>
          </p:cNvSpPr>
          <p:nvPr/>
        </p:nvSpPr>
        <p:spPr>
          <a:xfrm>
            <a:off x="2375509" y="1301501"/>
            <a:ext cx="2307937" cy="42825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7000"/>
              </a:lnSpc>
              <a:spcBef>
                <a:spcPts val="0"/>
              </a:spcBef>
              <a:buNone/>
            </a:pPr>
            <a:r>
              <a:rPr lang="he-IL" sz="2200" b="1" dirty="0">
                <a:solidFill>
                  <a:prstClr val="white"/>
                </a:solidFill>
              </a:rPr>
              <a:t>דוגמא</a:t>
            </a:r>
          </a:p>
        </p:txBody>
      </p:sp>
      <p:sp>
        <p:nvSpPr>
          <p:cNvPr id="43" name="מציין מיקום תוכן 3">
            <a:extLst>
              <a:ext uri="{FF2B5EF4-FFF2-40B4-BE49-F238E27FC236}">
                <a16:creationId xmlns:a16="http://schemas.microsoft.com/office/drawing/2014/main" xmlns="" id="{B6064910-2B11-425E-B8E9-92C817DFDC9C}"/>
              </a:ext>
            </a:extLst>
          </p:cNvPr>
          <p:cNvSpPr txBox="1">
            <a:spLocks/>
          </p:cNvSpPr>
          <p:nvPr/>
        </p:nvSpPr>
        <p:spPr>
          <a:xfrm>
            <a:off x="4452157" y="1130910"/>
            <a:ext cx="1161119" cy="76944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200" b="1" dirty="0">
                <a:solidFill>
                  <a:schemeClr val="lt1"/>
                </a:solidFill>
              </a:rPr>
              <a:t>שייכת לספרייה</a:t>
            </a:r>
            <a:endParaRPr lang="en-US" sz="2200" b="1" dirty="0">
              <a:solidFill>
                <a:schemeClr val="lt1"/>
              </a:solidFill>
            </a:endParaRPr>
          </a:p>
        </p:txBody>
      </p:sp>
      <p:sp>
        <p:nvSpPr>
          <p:cNvPr id="44" name="מציין מיקום תוכן 3">
            <a:extLst>
              <a:ext uri="{FF2B5EF4-FFF2-40B4-BE49-F238E27FC236}">
                <a16:creationId xmlns:a16="http://schemas.microsoft.com/office/drawing/2014/main" xmlns="" id="{0070263E-5C4D-4A3F-B972-9A29F1F4D2B8}"/>
              </a:ext>
            </a:extLst>
          </p:cNvPr>
          <p:cNvSpPr txBox="1">
            <a:spLocks/>
          </p:cNvSpPr>
          <p:nvPr/>
        </p:nvSpPr>
        <p:spPr>
          <a:xfrm>
            <a:off x="4483853" y="2042097"/>
            <a:ext cx="1086030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stdio.h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xmlns="" id="{B4339364-0928-4F7E-A5B6-884377433B9B}"/>
              </a:ext>
            </a:extLst>
          </p:cNvPr>
          <p:cNvSpPr txBox="1">
            <a:spLocks/>
          </p:cNvSpPr>
          <p:nvPr/>
        </p:nvSpPr>
        <p:spPr>
          <a:xfrm>
            <a:off x="4483853" y="2596910"/>
            <a:ext cx="1086030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stdio.h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מציין מיקום תוכן 3">
            <a:extLst>
              <a:ext uri="{FF2B5EF4-FFF2-40B4-BE49-F238E27FC236}">
                <a16:creationId xmlns:a16="http://schemas.microsoft.com/office/drawing/2014/main" xmlns="" id="{5B8F186E-5468-4208-AA1E-71F933883C46}"/>
              </a:ext>
            </a:extLst>
          </p:cNvPr>
          <p:cNvSpPr txBox="1">
            <a:spLocks/>
          </p:cNvSpPr>
          <p:nvPr/>
        </p:nvSpPr>
        <p:spPr>
          <a:xfrm>
            <a:off x="4483853" y="3152425"/>
            <a:ext cx="1086030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conio.h</a:t>
            </a:r>
            <a:endParaRPr lang="en-US" sz="2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xmlns="" id="{7915569A-2548-4D01-B7B4-62E774815C9B}"/>
              </a:ext>
            </a:extLst>
          </p:cNvPr>
          <p:cNvSpPr txBox="1">
            <a:spLocks/>
          </p:cNvSpPr>
          <p:nvPr/>
        </p:nvSpPr>
        <p:spPr>
          <a:xfrm>
            <a:off x="2310013" y="2042097"/>
            <a:ext cx="2267534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(“%c\n”,</a:t>
            </a: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xmlns="" id="{36969CE4-5F9D-4EEF-AE05-AB1D593D4A19}"/>
              </a:ext>
            </a:extLst>
          </p:cNvPr>
          <p:cNvSpPr txBox="1">
            <a:spLocks/>
          </p:cNvSpPr>
          <p:nvPr/>
        </p:nvSpPr>
        <p:spPr>
          <a:xfrm>
            <a:off x="2310013" y="2596910"/>
            <a:ext cx="2267534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putchar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4" name="מציין מיקום תוכן 3">
            <a:extLst>
              <a:ext uri="{FF2B5EF4-FFF2-40B4-BE49-F238E27FC236}">
                <a16:creationId xmlns:a16="http://schemas.microsoft.com/office/drawing/2014/main" xmlns="" id="{74D30B83-43DA-47F9-B11E-470AEB998C80}"/>
              </a:ext>
            </a:extLst>
          </p:cNvPr>
          <p:cNvSpPr txBox="1">
            <a:spLocks/>
          </p:cNvSpPr>
          <p:nvPr/>
        </p:nvSpPr>
        <p:spPr>
          <a:xfrm>
            <a:off x="2310013" y="3152425"/>
            <a:ext cx="2267534" cy="43088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putch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78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26" grpId="0"/>
      <p:bldP spid="27" grpId="0"/>
      <p:bldP spid="35" grpId="0"/>
      <p:bldP spid="43" grpId="0"/>
      <p:bldP spid="44" grpId="0"/>
      <p:bldP spid="45" grpId="0"/>
      <p:bldP spid="46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</TotalTime>
  <Words>475</Words>
  <Application>Microsoft Office PowerPoint</Application>
  <PresentationFormat>‫הצגה על המסך (4:3)</PresentationFormat>
  <Paragraphs>135</Paragraphs>
  <Slides>9</Slides>
  <Notes>8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ערכת נושא Office</vt:lpstr>
      <vt:lpstr>מה נלמד היום?</vt:lpstr>
      <vt:lpstr>מהי פונקציה?</vt:lpstr>
      <vt:lpstr>פונקציות של המערכת</vt:lpstr>
      <vt:lpstr>פונקציות מתמטיות</vt:lpstr>
      <vt:lpstr>קריאה לפונקציה בתרשים זרימה</vt:lpstr>
      <vt:lpstr>דוגמא</vt:lpstr>
      <vt:lpstr>תרגום התרשים לשפת C</vt:lpstr>
      <vt:lpstr>פונקציות לקליטת תו</vt:lpstr>
      <vt:lpstr>פונקציות להדפסת תו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Small</cp:lastModifiedBy>
  <cp:revision>459</cp:revision>
  <dcterms:created xsi:type="dcterms:W3CDTF">2018-02-18T20:21:23Z</dcterms:created>
  <dcterms:modified xsi:type="dcterms:W3CDTF">2019-02-20T10:52:52Z</dcterms:modified>
</cp:coreProperties>
</file>