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7"/>
  </p:notesMasterIdLst>
  <p:sldIdLst>
    <p:sldId id="290" r:id="rId2"/>
    <p:sldId id="291" r:id="rId3"/>
    <p:sldId id="292" r:id="rId4"/>
    <p:sldId id="293" r:id="rId5"/>
    <p:sldId id="294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1" d="100"/>
          <a:sy n="81" d="100"/>
        </p:scale>
        <p:origin x="1498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י"א/אדר ב/תשע"ט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9070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191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230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604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י"א/אדר ב/תשע"ט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י"א/אדר ב/תשע"ט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י"א/אדר ב/תשע"ט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י"א/אדר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188640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למה צריך מצביעים?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2BDDCB22-A369-4E2C-99C0-0E54EC4E77F1}"/>
              </a:ext>
            </a:extLst>
          </p:cNvPr>
          <p:cNvSpPr/>
          <p:nvPr/>
        </p:nvSpPr>
        <p:spPr>
          <a:xfrm>
            <a:off x="1115616" y="1019637"/>
            <a:ext cx="6048672" cy="584775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 rt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swap(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pPr lvl="1"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temp;</a:t>
            </a:r>
          </a:p>
          <a:p>
            <a:pPr algn="l" rtl="0"/>
            <a:r>
              <a:rPr lang="he-IL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endParaRPr lang="he-IL" sz="2200" dirty="0">
              <a:ln>
                <a:solidFill>
                  <a:srgbClr val="0070C0"/>
                </a:solidFill>
              </a:ln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num1, num2;</a:t>
            </a:r>
          </a:p>
          <a:p>
            <a:pPr lvl="1" algn="l" rtl="0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"Enter two numbers\n"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scanf(</a:t>
            </a:r>
            <a:r>
              <a:rPr lang="pt-BR" sz="2200" dirty="0">
                <a:solidFill>
                  <a:srgbClr val="A31515"/>
                </a:solidFill>
                <a:latin typeface="Consolas" panose="020B0609020204030204" pitchFamily="49" charset="0"/>
              </a:rPr>
              <a:t>"%d %d"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, &amp;num1, &amp;num2);</a:t>
            </a:r>
          </a:p>
          <a:p>
            <a:pPr lvl="1" algn="l" rtl="0"/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2200" dirty="0">
                <a:solidFill>
                  <a:srgbClr val="A31515"/>
                </a:solidFill>
                <a:latin typeface="Consolas" panose="020B0609020204030204" pitchFamily="49" charset="0"/>
              </a:rPr>
              <a:t>"%d %d\n"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, num1, num2);</a:t>
            </a:r>
          </a:p>
          <a:p>
            <a:pPr lvl="1"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swap(num1, num2);</a:t>
            </a:r>
          </a:p>
          <a:p>
            <a:pPr lvl="1" algn="l" rtl="0"/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2200" dirty="0">
                <a:solidFill>
                  <a:srgbClr val="A31515"/>
                </a:solidFill>
                <a:latin typeface="Consolas" panose="020B0609020204030204" pitchFamily="49" charset="0"/>
              </a:rPr>
              <a:t>"%d %d\n"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, num1, num2);</a:t>
            </a:r>
          </a:p>
          <a:p>
            <a:pPr algn="l" rtl="0"/>
            <a:r>
              <a:rPr lang="he-IL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2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61B3D92-DB74-4D07-BD96-CE6867009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98" y="4738789"/>
            <a:ext cx="2636983" cy="648072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EF11CAFC-48F9-4EA7-BF98-12D97E4FF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5386860"/>
            <a:ext cx="2621973" cy="393139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D63EB440-8024-4DA2-B54A-042A7739D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6021288"/>
            <a:ext cx="2621973" cy="3931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374D58-6426-49A4-A333-26601645CF46}"/>
              </a:ext>
            </a:extLst>
          </p:cNvPr>
          <p:cNvSpPr txBox="1"/>
          <p:nvPr/>
        </p:nvSpPr>
        <p:spPr>
          <a:xfrm>
            <a:off x="4966480" y="1016035"/>
            <a:ext cx="25399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/>
              <a:t>x</a:t>
            </a:r>
            <a:endParaRPr lang="he-IL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503C2-A345-4840-81CB-5FF94E740BD4}"/>
              </a:ext>
            </a:extLst>
          </p:cNvPr>
          <p:cNvSpPr txBox="1"/>
          <p:nvPr/>
        </p:nvSpPr>
        <p:spPr>
          <a:xfrm>
            <a:off x="5266878" y="1038975"/>
            <a:ext cx="526532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5</a:t>
            </a:r>
            <a:endParaRPr lang="he-IL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3F50A0-5B10-4413-A605-25F304B7039A}"/>
              </a:ext>
            </a:extLst>
          </p:cNvPr>
          <p:cNvSpPr txBox="1"/>
          <p:nvPr/>
        </p:nvSpPr>
        <p:spPr>
          <a:xfrm>
            <a:off x="6103572" y="1023546"/>
            <a:ext cx="25399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/>
              <a:t>y</a:t>
            </a:r>
            <a:endParaRPr lang="he-IL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36E0B-599F-4A98-BDC0-382040443C42}"/>
              </a:ext>
            </a:extLst>
          </p:cNvPr>
          <p:cNvSpPr txBox="1"/>
          <p:nvPr/>
        </p:nvSpPr>
        <p:spPr>
          <a:xfrm>
            <a:off x="6420602" y="1041880"/>
            <a:ext cx="526532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8</a:t>
            </a:r>
            <a:endParaRPr lang="he-IL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C21B75-4014-42BD-BBCC-E61B41497307}"/>
              </a:ext>
            </a:extLst>
          </p:cNvPr>
          <p:cNvSpPr txBox="1"/>
          <p:nvPr/>
        </p:nvSpPr>
        <p:spPr>
          <a:xfrm>
            <a:off x="4909426" y="2000914"/>
            <a:ext cx="95284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/>
              <a:t>temp</a:t>
            </a:r>
            <a:endParaRPr lang="he-IL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BFFCE4-97ED-44B5-BFC5-3E74918F6A0F}"/>
              </a:ext>
            </a:extLst>
          </p:cNvPr>
          <p:cNvSpPr txBox="1"/>
          <p:nvPr/>
        </p:nvSpPr>
        <p:spPr>
          <a:xfrm>
            <a:off x="5925308" y="2019248"/>
            <a:ext cx="526532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5</a:t>
            </a:r>
            <a:endParaRPr lang="he-IL" sz="2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71709E-6DC4-4FE2-AE5B-75AC395A4D94}"/>
              </a:ext>
            </a:extLst>
          </p:cNvPr>
          <p:cNvSpPr txBox="1"/>
          <p:nvPr/>
        </p:nvSpPr>
        <p:spPr>
          <a:xfrm>
            <a:off x="4965753" y="2462356"/>
            <a:ext cx="25399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/>
              <a:t>x</a:t>
            </a:r>
            <a:endParaRPr lang="he-IL" sz="2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C0381A-5C3B-421F-9AD0-09B40A83C421}"/>
              </a:ext>
            </a:extLst>
          </p:cNvPr>
          <p:cNvSpPr txBox="1"/>
          <p:nvPr/>
        </p:nvSpPr>
        <p:spPr>
          <a:xfrm>
            <a:off x="5282783" y="2480690"/>
            <a:ext cx="526532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8</a:t>
            </a:r>
            <a:endParaRPr lang="he-IL" sz="2200" dirty="0"/>
          </a:p>
        </p:txBody>
      </p:sp>
      <p:sp>
        <p:nvSpPr>
          <p:cNvPr id="18" name="תרשים זרימה: צומת מסכם 17">
            <a:extLst>
              <a:ext uri="{FF2B5EF4-FFF2-40B4-BE49-F238E27FC236}">
                <a16:creationId xmlns:a16="http://schemas.microsoft.com/office/drawing/2014/main" id="{6849F0EA-89B7-4671-9EC9-45675E18147E}"/>
              </a:ext>
            </a:extLst>
          </p:cNvPr>
          <p:cNvSpPr/>
          <p:nvPr/>
        </p:nvSpPr>
        <p:spPr>
          <a:xfrm>
            <a:off x="5360619" y="970740"/>
            <a:ext cx="320118" cy="653583"/>
          </a:xfrm>
          <a:prstGeom prst="flowChartSummingJunction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1497A6-57B9-48EF-AA78-818BBC7710EB}"/>
              </a:ext>
            </a:extLst>
          </p:cNvPr>
          <p:cNvSpPr txBox="1"/>
          <p:nvPr/>
        </p:nvSpPr>
        <p:spPr>
          <a:xfrm>
            <a:off x="5002138" y="2860685"/>
            <a:ext cx="25399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/>
              <a:t>y</a:t>
            </a:r>
            <a:endParaRPr lang="he-IL" sz="2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F1547C-FA78-434A-A548-71E2B9DA3F95}"/>
              </a:ext>
            </a:extLst>
          </p:cNvPr>
          <p:cNvSpPr txBox="1"/>
          <p:nvPr/>
        </p:nvSpPr>
        <p:spPr>
          <a:xfrm>
            <a:off x="5292517" y="2875898"/>
            <a:ext cx="526532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5</a:t>
            </a:r>
            <a:endParaRPr lang="he-IL" sz="2200" dirty="0"/>
          </a:p>
        </p:txBody>
      </p:sp>
      <p:sp>
        <p:nvSpPr>
          <p:cNvPr id="22" name="תרשים זרימה: צומת מסכם 21">
            <a:extLst>
              <a:ext uri="{FF2B5EF4-FFF2-40B4-BE49-F238E27FC236}">
                <a16:creationId xmlns:a16="http://schemas.microsoft.com/office/drawing/2014/main" id="{48576D69-89A5-4FA0-9C69-17A8736B1549}"/>
              </a:ext>
            </a:extLst>
          </p:cNvPr>
          <p:cNvSpPr/>
          <p:nvPr/>
        </p:nvSpPr>
        <p:spPr>
          <a:xfrm>
            <a:off x="6535578" y="927626"/>
            <a:ext cx="320118" cy="653583"/>
          </a:xfrm>
          <a:prstGeom prst="flowChartSummingJunction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5668F5-474B-44AC-B97E-BE23739C0A0E}"/>
              </a:ext>
            </a:extLst>
          </p:cNvPr>
          <p:cNvSpPr txBox="1"/>
          <p:nvPr/>
        </p:nvSpPr>
        <p:spPr>
          <a:xfrm>
            <a:off x="6451841" y="2449237"/>
            <a:ext cx="2527760" cy="17851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200" b="1" dirty="0">
                <a:solidFill>
                  <a:srgbClr val="FF0000"/>
                </a:solidFill>
              </a:rPr>
              <a:t>מסקנה:</a:t>
            </a:r>
          </a:p>
          <a:p>
            <a:r>
              <a:rPr lang="he-IL" sz="2200" b="1" dirty="0">
                <a:solidFill>
                  <a:srgbClr val="FF0000"/>
                </a:solidFill>
              </a:rPr>
              <a:t>הפונקציה </a:t>
            </a:r>
            <a:r>
              <a:rPr lang="en-US" sz="2200" b="1" dirty="0">
                <a:solidFill>
                  <a:srgbClr val="FF0000"/>
                </a:solidFill>
              </a:rPr>
              <a:t>swap</a:t>
            </a:r>
            <a:r>
              <a:rPr lang="he-IL" sz="2200" b="1" dirty="0">
                <a:solidFill>
                  <a:srgbClr val="FF0000"/>
                </a:solidFill>
              </a:rPr>
              <a:t> לא החליפה בין ערכי המשתנים </a:t>
            </a:r>
            <a:r>
              <a:rPr lang="en-US" sz="2200" b="1" dirty="0">
                <a:solidFill>
                  <a:srgbClr val="FF0000"/>
                </a:solidFill>
              </a:rPr>
              <a:t>num1</a:t>
            </a:r>
            <a:r>
              <a:rPr lang="he-IL" sz="2200" b="1" dirty="0">
                <a:solidFill>
                  <a:srgbClr val="FF0000"/>
                </a:solidFill>
              </a:rPr>
              <a:t> ו-</a:t>
            </a:r>
            <a:r>
              <a:rPr lang="en-US" sz="2200" b="1" dirty="0">
                <a:solidFill>
                  <a:srgbClr val="FF0000"/>
                </a:solidFill>
              </a:rPr>
              <a:t>num2</a:t>
            </a:r>
            <a:endParaRPr lang="he-IL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77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 animBg="1"/>
      <p:bldP spid="20" grpId="0"/>
      <p:bldP spid="21" grpId="0" animBg="1"/>
      <p:bldP spid="22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188640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למה צריך מצביעים?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2BDDCB22-A369-4E2C-99C0-0E54EC4E77F1}"/>
              </a:ext>
            </a:extLst>
          </p:cNvPr>
          <p:cNvSpPr/>
          <p:nvPr/>
        </p:nvSpPr>
        <p:spPr>
          <a:xfrm>
            <a:off x="395536" y="1078001"/>
            <a:ext cx="6048672" cy="584775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 rt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swap(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ptr1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ptr2)</a:t>
            </a:r>
          </a:p>
          <a:p>
            <a:pPr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pPr lvl="1"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*ptr1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*ptr1 = *ptr2;</a:t>
            </a:r>
          </a:p>
          <a:p>
            <a:pPr lvl="1"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*ptr2 = temp;</a:t>
            </a:r>
          </a:p>
          <a:p>
            <a:pPr algn="l" rtl="0"/>
            <a:r>
              <a:rPr lang="he-IL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endParaRPr lang="he-IL" sz="2200" dirty="0">
              <a:ln>
                <a:solidFill>
                  <a:srgbClr val="0070C0"/>
                </a:solidFill>
              </a:ln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num1, num2;</a:t>
            </a:r>
          </a:p>
          <a:p>
            <a:pPr lvl="1" algn="l" rtl="0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"Enter two numbers\n"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scanf(</a:t>
            </a:r>
            <a:r>
              <a:rPr lang="pt-BR" sz="2200" dirty="0">
                <a:solidFill>
                  <a:srgbClr val="A31515"/>
                </a:solidFill>
                <a:latin typeface="Consolas" panose="020B0609020204030204" pitchFamily="49" charset="0"/>
              </a:rPr>
              <a:t>"%d %d"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, &amp;num1, &amp;num2);</a:t>
            </a:r>
          </a:p>
          <a:p>
            <a:pPr lvl="1" algn="l" rtl="0"/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2200" dirty="0">
                <a:solidFill>
                  <a:srgbClr val="A31515"/>
                </a:solidFill>
                <a:latin typeface="Consolas" panose="020B0609020204030204" pitchFamily="49" charset="0"/>
              </a:rPr>
              <a:t>"%d %d\n"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, num1, num2);</a:t>
            </a:r>
          </a:p>
          <a:p>
            <a:pPr lvl="1"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swap(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num1,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num2);</a:t>
            </a:r>
          </a:p>
          <a:p>
            <a:pPr lvl="1" algn="l" rtl="0"/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2200" dirty="0">
                <a:solidFill>
                  <a:srgbClr val="A31515"/>
                </a:solidFill>
                <a:latin typeface="Consolas" panose="020B0609020204030204" pitchFamily="49" charset="0"/>
              </a:rPr>
              <a:t>"%d %d\n"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, num1, num2);</a:t>
            </a:r>
          </a:p>
          <a:p>
            <a:pPr algn="l" rtl="0"/>
            <a:r>
              <a:rPr lang="he-IL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2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61B3D92-DB74-4D07-BD96-CE6867009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98" y="4738789"/>
            <a:ext cx="2636983" cy="648072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EF11CAFC-48F9-4EA7-BF98-12D97E4FF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5386860"/>
            <a:ext cx="2621973" cy="3931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374D58-6426-49A4-A333-26601645CF46}"/>
              </a:ext>
            </a:extLst>
          </p:cNvPr>
          <p:cNvSpPr txBox="1"/>
          <p:nvPr/>
        </p:nvSpPr>
        <p:spPr>
          <a:xfrm>
            <a:off x="5445593" y="1071818"/>
            <a:ext cx="71469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/>
              <a:t>ptr1</a:t>
            </a:r>
            <a:endParaRPr lang="he-IL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503C2-A345-4840-81CB-5FF94E740BD4}"/>
              </a:ext>
            </a:extLst>
          </p:cNvPr>
          <p:cNvSpPr txBox="1"/>
          <p:nvPr/>
        </p:nvSpPr>
        <p:spPr>
          <a:xfrm>
            <a:off x="6095685" y="1094758"/>
            <a:ext cx="1069189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&amp;num1</a:t>
            </a:r>
            <a:endParaRPr lang="he-IL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3F50A0-5B10-4413-A605-25F304B7039A}"/>
              </a:ext>
            </a:extLst>
          </p:cNvPr>
          <p:cNvSpPr txBox="1"/>
          <p:nvPr/>
        </p:nvSpPr>
        <p:spPr>
          <a:xfrm>
            <a:off x="7275881" y="1076424"/>
            <a:ext cx="740375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/>
              <a:t>ptr2</a:t>
            </a:r>
            <a:endParaRPr lang="he-IL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36E0B-599F-4A98-BDC0-382040443C42}"/>
              </a:ext>
            </a:extLst>
          </p:cNvPr>
          <p:cNvSpPr txBox="1"/>
          <p:nvPr/>
        </p:nvSpPr>
        <p:spPr>
          <a:xfrm>
            <a:off x="7919258" y="1075898"/>
            <a:ext cx="1146923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&amp;num2</a:t>
            </a:r>
            <a:endParaRPr lang="he-IL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C21B75-4014-42BD-BBCC-E61B41497307}"/>
              </a:ext>
            </a:extLst>
          </p:cNvPr>
          <p:cNvSpPr txBox="1"/>
          <p:nvPr/>
        </p:nvSpPr>
        <p:spPr>
          <a:xfrm>
            <a:off x="5491362" y="1983903"/>
            <a:ext cx="95284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/>
              <a:t>temp</a:t>
            </a:r>
            <a:endParaRPr lang="he-IL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BFFCE4-97ED-44B5-BFC5-3E74918F6A0F}"/>
              </a:ext>
            </a:extLst>
          </p:cNvPr>
          <p:cNvSpPr txBox="1"/>
          <p:nvPr/>
        </p:nvSpPr>
        <p:spPr>
          <a:xfrm>
            <a:off x="6428927" y="1996286"/>
            <a:ext cx="526532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5</a:t>
            </a:r>
            <a:endParaRPr lang="he-IL" sz="2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71709E-6DC4-4FE2-AE5B-75AC395A4D94}"/>
              </a:ext>
            </a:extLst>
          </p:cNvPr>
          <p:cNvSpPr txBox="1"/>
          <p:nvPr/>
        </p:nvSpPr>
        <p:spPr>
          <a:xfrm>
            <a:off x="4587177" y="3773554"/>
            <a:ext cx="86333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/>
              <a:t>num1</a:t>
            </a:r>
            <a:endParaRPr lang="he-IL" sz="2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C0381A-5C3B-421F-9AD0-09B40A83C421}"/>
              </a:ext>
            </a:extLst>
          </p:cNvPr>
          <p:cNvSpPr txBox="1"/>
          <p:nvPr/>
        </p:nvSpPr>
        <p:spPr>
          <a:xfrm>
            <a:off x="5407589" y="3759739"/>
            <a:ext cx="526532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5</a:t>
            </a:r>
            <a:endParaRPr lang="he-IL" sz="2200" dirty="0"/>
          </a:p>
        </p:txBody>
      </p:sp>
      <p:sp>
        <p:nvSpPr>
          <p:cNvPr id="18" name="תרשים זרימה: צומת מסכם 17">
            <a:extLst>
              <a:ext uri="{FF2B5EF4-FFF2-40B4-BE49-F238E27FC236}">
                <a16:creationId xmlns:a16="http://schemas.microsoft.com/office/drawing/2014/main" id="{6849F0EA-89B7-4671-9EC9-45675E18147E}"/>
              </a:ext>
            </a:extLst>
          </p:cNvPr>
          <p:cNvSpPr/>
          <p:nvPr/>
        </p:nvSpPr>
        <p:spPr>
          <a:xfrm>
            <a:off x="5450779" y="3785898"/>
            <a:ext cx="410346" cy="392665"/>
          </a:xfrm>
          <a:prstGeom prst="flowChartSummingJunction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1497A6-57B9-48EF-AA78-818BBC7710EB}"/>
              </a:ext>
            </a:extLst>
          </p:cNvPr>
          <p:cNvSpPr txBox="1"/>
          <p:nvPr/>
        </p:nvSpPr>
        <p:spPr>
          <a:xfrm>
            <a:off x="6173419" y="3776245"/>
            <a:ext cx="910911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/>
              <a:t>num2</a:t>
            </a:r>
            <a:endParaRPr lang="he-IL" sz="2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F1547C-FA78-434A-A548-71E2B9DA3F95}"/>
              </a:ext>
            </a:extLst>
          </p:cNvPr>
          <p:cNvSpPr txBox="1"/>
          <p:nvPr/>
        </p:nvSpPr>
        <p:spPr>
          <a:xfrm>
            <a:off x="7120217" y="3776245"/>
            <a:ext cx="525128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8</a:t>
            </a:r>
            <a:endParaRPr lang="he-IL" sz="2200" dirty="0"/>
          </a:p>
        </p:txBody>
      </p:sp>
      <p:sp>
        <p:nvSpPr>
          <p:cNvPr id="22" name="תרשים זרימה: צומת מסכם 21">
            <a:extLst>
              <a:ext uri="{FF2B5EF4-FFF2-40B4-BE49-F238E27FC236}">
                <a16:creationId xmlns:a16="http://schemas.microsoft.com/office/drawing/2014/main" id="{48576D69-89A5-4FA0-9C69-17A8736B1549}"/>
              </a:ext>
            </a:extLst>
          </p:cNvPr>
          <p:cNvSpPr/>
          <p:nvPr/>
        </p:nvSpPr>
        <p:spPr>
          <a:xfrm>
            <a:off x="7169961" y="3824379"/>
            <a:ext cx="448262" cy="397172"/>
          </a:xfrm>
          <a:prstGeom prst="flowChartSummingJunction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8DE6A2-5FBA-47A6-B728-CED9D512DE8B}"/>
              </a:ext>
            </a:extLst>
          </p:cNvPr>
          <p:cNvSpPr txBox="1"/>
          <p:nvPr/>
        </p:nvSpPr>
        <p:spPr>
          <a:xfrm>
            <a:off x="4567631" y="4269117"/>
            <a:ext cx="86333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/>
              <a:t>num1</a:t>
            </a:r>
            <a:endParaRPr lang="he-IL" sz="2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58231B-8578-4062-BC7A-475A179234B5}"/>
              </a:ext>
            </a:extLst>
          </p:cNvPr>
          <p:cNvSpPr txBox="1"/>
          <p:nvPr/>
        </p:nvSpPr>
        <p:spPr>
          <a:xfrm>
            <a:off x="5418777" y="4271743"/>
            <a:ext cx="526532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8</a:t>
            </a:r>
            <a:endParaRPr lang="he-IL" sz="2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4DD266-EDB5-451A-AD50-26CEB5BFF145}"/>
              </a:ext>
            </a:extLst>
          </p:cNvPr>
          <p:cNvSpPr txBox="1"/>
          <p:nvPr/>
        </p:nvSpPr>
        <p:spPr>
          <a:xfrm>
            <a:off x="6160289" y="4263919"/>
            <a:ext cx="910911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/>
              <a:t>num2</a:t>
            </a:r>
            <a:endParaRPr lang="he-IL" sz="2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924FA0-A132-43DF-8D95-0A19AD04A6A6}"/>
              </a:ext>
            </a:extLst>
          </p:cNvPr>
          <p:cNvSpPr txBox="1"/>
          <p:nvPr/>
        </p:nvSpPr>
        <p:spPr>
          <a:xfrm>
            <a:off x="7107087" y="4263919"/>
            <a:ext cx="526532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5</a:t>
            </a:r>
            <a:endParaRPr lang="he-IL" sz="2200" dirty="0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BD09331B-F163-470B-80FF-349ACD46E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686" y="6207431"/>
            <a:ext cx="2672495" cy="3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6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 animBg="1"/>
      <p:bldP spid="20" grpId="0"/>
      <p:bldP spid="21" grpId="0" animBg="1"/>
      <p:bldP spid="22" grpId="0" animBg="1"/>
      <p:bldP spid="24" grpId="0"/>
      <p:bldP spid="25" grpId="0" animBg="1"/>
      <p:bldP spid="26" grpId="0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188640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העברה</a:t>
            </a:r>
            <a:r>
              <a:rPr kumimoji="0" lang="he-IL" altLang="he-IL" sz="4800" b="1" i="0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he-IL" sz="4800" b="1" i="0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by address</a:t>
            </a:r>
            <a:r>
              <a:rPr kumimoji="0" lang="en-US" altLang="he-IL" sz="4800" b="1" i="0" strike="noStrike" cap="none" normalizeH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/by reference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5668F5-474B-44AC-B97E-BE23739C0A0E}"/>
              </a:ext>
            </a:extLst>
          </p:cNvPr>
          <p:cNvSpPr txBox="1"/>
          <p:nvPr/>
        </p:nvSpPr>
        <p:spPr>
          <a:xfrm>
            <a:off x="387673" y="1268760"/>
            <a:ext cx="836865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אחד השימושים במצביעים הוא בהעברת פרמטר לפונקציה, כאשר היא אמורה לשנות את ערכו. 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08997E6C-94DF-43F5-B4D8-42EA124662CB}"/>
              </a:ext>
            </a:extLst>
          </p:cNvPr>
          <p:cNvSpPr/>
          <p:nvPr/>
        </p:nvSpPr>
        <p:spPr>
          <a:xfrm>
            <a:off x="387673" y="2243799"/>
            <a:ext cx="83686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b="1" dirty="0">
                <a:solidFill>
                  <a:srgbClr val="000000"/>
                </a:solidFill>
                <a:latin typeface="Arial" panose="020B0604020202020204" pitchFamily="34" charset="0"/>
              </a:rPr>
              <a:t>הרעיון</a:t>
            </a:r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</a:rPr>
              <a:t>: הפונקציה הקוראת תעביר כפרמטרים את </a:t>
            </a:r>
            <a:r>
              <a:rPr lang="he-IL" sz="2800" b="1" dirty="0">
                <a:solidFill>
                  <a:srgbClr val="000000"/>
                </a:solidFill>
                <a:latin typeface="Arial" panose="020B0604020202020204" pitchFamily="34" charset="0"/>
              </a:rPr>
              <a:t>כתובות </a:t>
            </a:r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</a:rPr>
              <a:t>המשתנים, והפונקציה הנקראת תיגש לנתונים </a:t>
            </a:r>
            <a:r>
              <a:rPr lang="he-IL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המוצבעים</a:t>
            </a:r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</a:rPr>
              <a:t> ותשנה אותם ישירות.</a:t>
            </a:r>
            <a:endParaRPr lang="he-IL" sz="2800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6141FE87-DF0A-4D4D-8786-A8EF99BDA34B}"/>
              </a:ext>
            </a:extLst>
          </p:cNvPr>
          <p:cNvSpPr/>
          <p:nvPr/>
        </p:nvSpPr>
        <p:spPr>
          <a:xfrm>
            <a:off x="2015716" y="3868593"/>
            <a:ext cx="5112568" cy="280076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 rt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swap(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ptr1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ptr2)</a:t>
            </a:r>
          </a:p>
          <a:p>
            <a:pPr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{…</a:t>
            </a:r>
            <a:endParaRPr lang="he-IL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endParaRPr lang="he-IL" sz="2200" dirty="0">
              <a:ln>
                <a:solidFill>
                  <a:srgbClr val="0070C0"/>
                </a:solidFill>
              </a:ln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{…</a:t>
            </a:r>
            <a:endParaRPr lang="he-IL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swap(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num1,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num2);</a:t>
            </a:r>
          </a:p>
          <a:p>
            <a:pPr algn="l" rtl="0"/>
            <a:r>
              <a:rPr lang="he-IL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179375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188640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דוגמאות </a:t>
            </a:r>
            <a:r>
              <a:rPr kumimoji="0" lang="he-IL" altLang="he-IL" sz="4800" b="1" i="0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לפתרון בכיתה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5668F5-474B-44AC-B97E-BE23739C0A0E}"/>
              </a:ext>
            </a:extLst>
          </p:cNvPr>
          <p:cNvSpPr txBox="1"/>
          <p:nvPr/>
        </p:nvSpPr>
        <p:spPr>
          <a:xfrm>
            <a:off x="35496" y="1268760"/>
            <a:ext cx="9000999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כתוב פונקציה שמקבלת כתובת של משתנה שמכיל תו כלשהו.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אם התו הוא אות קטנה הפונקציה תמיר אותו לאות גדולה.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אם התו הוא אות גדולה הפונקציה תמיר אותו לאות קטנה.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אם התו הוא לא אות הפונקציה תמיר אותו לתו $.</a:t>
            </a:r>
          </a:p>
          <a:p>
            <a:pPr lvl="1"/>
            <a:endParaRPr lang="he-IL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חלק משאלה ממבחן </a:t>
            </a:r>
            <a:r>
              <a:rPr lang="he-IL" sz="2800" dirty="0" err="1">
                <a:latin typeface="Arial" panose="020B0604020202020204" pitchFamily="34" charset="0"/>
                <a:cs typeface="Arial" panose="020B0604020202020204" pitchFamily="34" charset="0"/>
              </a:rPr>
              <a:t>מה"ט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- קיץ 2008 – שאלה 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מהו פלט התוכנית? נמק בעזרת טבלת מעקב.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he-IL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50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026F740F-80CA-41B1-87F8-1705A574D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8" y="133350"/>
            <a:ext cx="3667125" cy="6591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3301648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346</Words>
  <Application>Microsoft Office PowerPoint</Application>
  <PresentationFormat>‫הצגה על המסך (4:3)</PresentationFormat>
  <Paragraphs>85</Paragraphs>
  <Slides>5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Calibri</vt:lpstr>
      <vt:lpstr>Consolas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אניטה אולמן</cp:lastModifiedBy>
  <cp:revision>104</cp:revision>
  <dcterms:created xsi:type="dcterms:W3CDTF">2018-02-18T20:21:23Z</dcterms:created>
  <dcterms:modified xsi:type="dcterms:W3CDTF">2019-03-18T09:52:12Z</dcterms:modified>
</cp:coreProperties>
</file>