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sldIdLst>
    <p:sldId id="289" r:id="rId2"/>
    <p:sldId id="299" r:id="rId3"/>
    <p:sldId id="259" r:id="rId4"/>
    <p:sldId id="282" r:id="rId5"/>
    <p:sldId id="283" r:id="rId6"/>
    <p:sldId id="281" r:id="rId7"/>
    <p:sldId id="298" r:id="rId8"/>
    <p:sldId id="285" r:id="rId9"/>
    <p:sldId id="300" r:id="rId10"/>
    <p:sldId id="301" r:id="rId11"/>
    <p:sldId id="303" r:id="rId12"/>
    <p:sldId id="304" r:id="rId13"/>
    <p:sldId id="305" r:id="rId14"/>
    <p:sldId id="306" r:id="rId15"/>
    <p:sldId id="307" r:id="rId16"/>
    <p:sldId id="308" r:id="rId17"/>
    <p:sldId id="309" r:id="rId1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09" d="100"/>
          <a:sy n="109" d="100"/>
        </p:scale>
        <p:origin x="16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6932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85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5112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303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790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155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775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718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81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673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64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99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957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658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732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0392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67F3-95CD-453F-AE91-E9BA7A39BD5A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41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י"ב/חשון/תש"פ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rtl="1"/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חשבוניות על מצביעים</a:t>
            </a:r>
            <a:endParaRPr lang="he-IL" altLang="he-IL" sz="4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861CAD3B-751B-4866-9FD4-D0E09223A304}"/>
              </a:ext>
            </a:extLst>
          </p:cNvPr>
          <p:cNvSpPr/>
          <p:nvPr/>
        </p:nvSpPr>
        <p:spPr>
          <a:xfrm>
            <a:off x="719572" y="1124744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פעולות חשבוניות על מצביעים מבוצעות בהתאם לטיפוס המצביע.</a:t>
            </a:r>
            <a:endParaRPr lang="he-IL" sz="2800" dirty="0"/>
          </a:p>
        </p:txBody>
      </p:sp>
      <p:sp>
        <p:nvSpPr>
          <p:cNvPr id="6" name="מלבן 1">
            <a:extLst>
              <a:ext uri="{FF2B5EF4-FFF2-40B4-BE49-F238E27FC236}">
                <a16:creationId xmlns:a16="http://schemas.microsoft.com/office/drawing/2014/main" id="{861CAD3B-751B-4866-9FD4-D0E09223A304}"/>
              </a:ext>
            </a:extLst>
          </p:cNvPr>
          <p:cNvSpPr/>
          <p:nvPr/>
        </p:nvSpPr>
        <p:spPr>
          <a:xfrm>
            <a:off x="740720" y="2172533"/>
            <a:ext cx="2319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 *</a:t>
            </a:r>
            <a:r>
              <a:rPr lang="en-US" sz="2800" dirty="0" err="1"/>
              <a:t>ptr</a:t>
            </a:r>
            <a:r>
              <a:rPr lang="en-US" sz="2800" dirty="0"/>
              <a:t>, x=3;</a:t>
            </a:r>
          </a:p>
          <a:p>
            <a:pPr algn="l" rtl="0">
              <a:lnSpc>
                <a:spcPct val="150000"/>
              </a:lnSpc>
            </a:pPr>
            <a:r>
              <a:rPr lang="en-US" sz="2800" dirty="0" err="1"/>
              <a:t>ptr</a:t>
            </a:r>
            <a:r>
              <a:rPr lang="en-US" sz="2800" dirty="0"/>
              <a:t> = &amp;x;</a:t>
            </a:r>
          </a:p>
          <a:p>
            <a:pPr algn="l" rtl="0">
              <a:lnSpc>
                <a:spcPct val="150000"/>
              </a:lnSpc>
            </a:pPr>
            <a:r>
              <a:rPr lang="en-US" sz="2800" dirty="0" err="1"/>
              <a:t>ptr</a:t>
            </a:r>
            <a:r>
              <a:rPr lang="en-US" sz="2800" dirty="0"/>
              <a:t>++;</a:t>
            </a:r>
            <a:endParaRPr lang="he-I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D7B02-B07F-4145-9B14-5DE5C4D6701D}"/>
              </a:ext>
            </a:extLst>
          </p:cNvPr>
          <p:cNvSpPr txBox="1"/>
          <p:nvPr/>
        </p:nvSpPr>
        <p:spPr>
          <a:xfrm>
            <a:off x="3786925" y="2952929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2D1D7-3CE4-464A-95BB-7452280D7FB2}"/>
              </a:ext>
            </a:extLst>
          </p:cNvPr>
          <p:cNvSpPr txBox="1"/>
          <p:nvPr/>
        </p:nvSpPr>
        <p:spPr>
          <a:xfrm>
            <a:off x="3140670" y="2943503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ptr</a:t>
            </a:r>
            <a:endParaRPr lang="he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40C65-D7DE-41F0-A7E7-8E2062133A35}"/>
              </a:ext>
            </a:extLst>
          </p:cNvPr>
          <p:cNvSpPr txBox="1"/>
          <p:nvPr/>
        </p:nvSpPr>
        <p:spPr>
          <a:xfrm>
            <a:off x="3786925" y="2943503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21342</a:t>
            </a:r>
            <a:endParaRPr lang="he-IL" sz="2800" dirty="0"/>
          </a:p>
        </p:txBody>
      </p:sp>
      <p:sp>
        <p:nvSpPr>
          <p:cNvPr id="5" name="Flowchart: Summing Junction 4"/>
          <p:cNvSpPr/>
          <p:nvPr/>
        </p:nvSpPr>
        <p:spPr>
          <a:xfrm>
            <a:off x="3798908" y="2916981"/>
            <a:ext cx="1452716" cy="554102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40C65-D7DE-41F0-A7E7-8E2062133A35}"/>
              </a:ext>
            </a:extLst>
          </p:cNvPr>
          <p:cNvSpPr txBox="1"/>
          <p:nvPr/>
        </p:nvSpPr>
        <p:spPr>
          <a:xfrm>
            <a:off x="3786925" y="3567584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21346</a:t>
            </a:r>
            <a:endParaRPr lang="he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2D1D7-3CE4-464A-95BB-7452280D7FB2}"/>
              </a:ext>
            </a:extLst>
          </p:cNvPr>
          <p:cNvSpPr txBox="1"/>
          <p:nvPr/>
        </p:nvSpPr>
        <p:spPr>
          <a:xfrm>
            <a:off x="3101736" y="3551579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ptr</a:t>
            </a:r>
            <a:endParaRPr lang="he-IL" sz="2800" dirty="0"/>
          </a:p>
        </p:txBody>
      </p:sp>
      <p:pic>
        <p:nvPicPr>
          <p:cNvPr id="13" name="תמונה 7">
            <a:extLst>
              <a:ext uri="{FF2B5EF4-FFF2-40B4-BE49-F238E27FC236}">
                <a16:creationId xmlns:a16="http://schemas.microsoft.com/office/drawing/2014/main" id="{8DF1F6A8-D998-4A34-B4FA-602D737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97" y="2257401"/>
            <a:ext cx="2028825" cy="31908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7673" y="4912929"/>
            <a:ext cx="5381289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מכיוון שהמצביע הוא מטיפוס </a:t>
            </a:r>
            <a:r>
              <a:rPr lang="en-US" sz="2800" dirty="0" err="1"/>
              <a:t>int</a:t>
            </a:r>
            <a:r>
              <a:rPr lang="he-IL" sz="2800" dirty="0"/>
              <a:t>, ערכו של המצביע קפץ ב-</a:t>
            </a:r>
            <a:r>
              <a:rPr lang="en-US" sz="2800" dirty="0" err="1"/>
              <a:t>int</a:t>
            </a:r>
            <a:r>
              <a:rPr lang="he-IL" sz="2800" dirty="0"/>
              <a:t> אחד שזה בעצם ארבעה </a:t>
            </a:r>
            <a:r>
              <a:rPr lang="en-US" sz="2800" dirty="0"/>
              <a:t>bytes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705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7" grpId="0" animBg="1"/>
      <p:bldP spid="8" grpId="0"/>
      <p:bldP spid="10" grpId="0" animBg="1"/>
      <p:bldP spid="5" grpId="0" animBg="1"/>
      <p:bldP spid="11" grpId="0" animBg="1"/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256" y="0"/>
            <a:ext cx="9180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2 לפתרון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27A3E4-B58F-4AE7-B31D-B42C35945702}"/>
              </a:ext>
            </a:extLst>
          </p:cNvPr>
          <p:cNvSpPr/>
          <p:nvPr/>
        </p:nvSpPr>
        <p:spPr>
          <a:xfrm>
            <a:off x="5516160" y="1052736"/>
            <a:ext cx="34483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he-IL" sz="28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קוד הבא ישנן 6 פקודות הדפסה. ציין מה ידפיס קטע הקוד? נמק בעזרת טבלת מעקב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FB15652-20F9-42F7-ACBC-09CC1C0D5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37039"/>
            <a:ext cx="4608512" cy="5688306"/>
          </a:xfrm>
          <a:prstGeom prst="rect">
            <a:avLst/>
          </a:prstGeom>
          <a:solidFill>
            <a:schemeClr val="lt1">
              <a:lumMod val="100000"/>
              <a:lumOff val="0"/>
            </a:schemeClr>
          </a:solidFill>
          <a:ln w="9525" cmpd="sng">
            <a:solidFill>
              <a:srgbClr val="0070C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457200" algn="l" rtl="0">
              <a:spcAft>
                <a:spcPts val="0"/>
              </a:spcAft>
            </a:pP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int num, *p;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num=5;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p=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data+num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 err="1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sz="2000" b="1" dirty="0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("%d\n",*p);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p=data+num%2;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 err="1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sz="2000" b="1" dirty="0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("%d\n",*p);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num=6;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p=data+num%2;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 err="1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sz="2000" b="1" dirty="0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("%d\n",*p);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while(*p&lt;=num)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	p++;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 err="1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sz="2000" b="1" dirty="0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("%d\n",*p);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num=(*p)++;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 err="1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sz="2000" b="1" dirty="0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("%d %d\</a:t>
            </a:r>
            <a:r>
              <a:rPr lang="en-US" sz="2000" b="1" dirty="0" err="1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n",num</a:t>
            </a:r>
            <a:r>
              <a:rPr lang="en-US" sz="2000" b="1" dirty="0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,*p);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num=*p++;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 b="1" dirty="0" err="1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printf</a:t>
            </a:r>
            <a:r>
              <a:rPr lang="en-US" sz="2000" b="1" dirty="0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("%d %d\</a:t>
            </a:r>
            <a:r>
              <a:rPr lang="en-US" sz="2000" b="1" dirty="0" err="1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n",num</a:t>
            </a:r>
            <a:r>
              <a:rPr lang="en-US" sz="2000" b="1" dirty="0">
                <a:solidFill>
                  <a:srgbClr val="8496B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David" panose="020E0502060401010101" pitchFamily="34" charset="-79"/>
              </a:rPr>
              <a:t>,*p);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C225634-BBF8-4C75-B3B9-4160BAEA69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1052736"/>
            <a:ext cx="3722130" cy="4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256" y="0"/>
            <a:ext cx="9180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3 לפתרון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C4645F6-1098-49CA-8431-5CA2B48194AF}"/>
              </a:ext>
            </a:extLst>
          </p:cNvPr>
          <p:cNvSpPr/>
          <p:nvPr/>
        </p:nvSpPr>
        <p:spPr>
          <a:xfrm>
            <a:off x="107504" y="1134334"/>
            <a:ext cx="8712968" cy="4764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he-IL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מה תדפיס התוכנית הבאה? נמק בעזרת טבלת מעקב.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David" panose="020E0502060401010101" pitchFamily="34" charset="-79"/>
            </a:endParaRPr>
          </a:p>
          <a:p>
            <a:pPr marL="2286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function(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"%d %d %d\n"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*(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+ 3),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[2]);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main()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array[] = { 10,20,30,40,50,60 };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function(array);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function(array + 1);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445F639-7CF7-46CE-AED4-8F598B1125E9}"/>
              </a:ext>
            </a:extLst>
          </p:cNvPr>
          <p:cNvSpPr txBox="1"/>
          <p:nvPr/>
        </p:nvSpPr>
        <p:spPr>
          <a:xfrm>
            <a:off x="3668268" y="6037792"/>
            <a:ext cx="65750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CD7B02-B07F-4145-9B14-5DE5C4D6701D}"/>
              </a:ext>
            </a:extLst>
          </p:cNvPr>
          <p:cNvSpPr txBox="1"/>
          <p:nvPr/>
        </p:nvSpPr>
        <p:spPr>
          <a:xfrm>
            <a:off x="1102275" y="6026050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מצביעים ומחרוזות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AAFB91B-41CC-46B0-B30E-B0AE9EC86B62}"/>
              </a:ext>
            </a:extLst>
          </p:cNvPr>
          <p:cNvSpPr/>
          <p:nvPr/>
        </p:nvSpPr>
        <p:spPr>
          <a:xfrm>
            <a:off x="194974" y="1061205"/>
            <a:ext cx="87540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/>
              <a:t>כל מה שלמדנו על מערכים ומצביעים חל גם על מחרוזות.</a:t>
            </a:r>
            <a:endParaRPr lang="en-US" sz="2800" dirty="0"/>
          </a:p>
          <a:p>
            <a:r>
              <a:rPr lang="he-IL" sz="2800" dirty="0"/>
              <a:t>כמו במערך, כך במחרוזות: מחרוזת היא כתובת לתא הראשון שלה.</a:t>
            </a: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9DF2A4F8-4A9D-4EB3-95BC-DB821E59C0E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378392" y="3009460"/>
          <a:ext cx="4387216" cy="2590800"/>
        </p:xfrm>
        <a:graphic>
          <a:graphicData uri="http://schemas.openxmlformats.org/drawingml/2006/table">
            <a:tbl>
              <a:tblPr/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ערך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כתובת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933138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‘a’ 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243890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‘b’ 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243891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‘c’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243892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‘\0’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243893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753659"/>
                  </a:ext>
                </a:extLst>
              </a:tr>
            </a:tbl>
          </a:graphicData>
        </a:graphic>
      </p:graphicFrame>
      <p:sp>
        <p:nvSpPr>
          <p:cNvPr id="2" name="מלבן 1">
            <a:extLst>
              <a:ext uri="{FF2B5EF4-FFF2-40B4-BE49-F238E27FC236}">
                <a16:creationId xmlns:a16="http://schemas.microsoft.com/office/drawing/2014/main" id="{178EA94C-8300-443F-B129-FB67AE74B84F}"/>
              </a:ext>
            </a:extLst>
          </p:cNvPr>
          <p:cNvSpPr/>
          <p:nvPr/>
        </p:nvSpPr>
        <p:spPr>
          <a:xfrm>
            <a:off x="2469385" y="2299601"/>
            <a:ext cx="3930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= “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abc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”;</a:t>
            </a:r>
            <a:endParaRPr lang="he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9C20E-0811-49CD-A313-46A4FC34934A}"/>
              </a:ext>
            </a:extLst>
          </p:cNvPr>
          <p:cNvSpPr txBox="1"/>
          <p:nvPr/>
        </p:nvSpPr>
        <p:spPr>
          <a:xfrm>
            <a:off x="2902687" y="6006190"/>
            <a:ext cx="8099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*</a:t>
            </a:r>
            <a:r>
              <a:rPr lang="en-US" sz="2800" dirty="0" err="1"/>
              <a:t>str</a:t>
            </a:r>
            <a:endParaRPr lang="he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F6638-6619-449F-9EAD-4CA5F1FCB94F}"/>
              </a:ext>
            </a:extLst>
          </p:cNvPr>
          <p:cNvSpPr txBox="1"/>
          <p:nvPr/>
        </p:nvSpPr>
        <p:spPr>
          <a:xfrm>
            <a:off x="3666141" y="6042945"/>
            <a:ext cx="65750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‘a’</a:t>
            </a:r>
            <a:endParaRPr lang="he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2D1D7-3CE4-464A-95BB-7452280D7FB2}"/>
              </a:ext>
            </a:extLst>
          </p:cNvPr>
          <p:cNvSpPr txBox="1"/>
          <p:nvPr/>
        </p:nvSpPr>
        <p:spPr>
          <a:xfrm>
            <a:off x="444772" y="6007707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str</a:t>
            </a:r>
            <a:endParaRPr lang="he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40C65-D7DE-41F0-A7E7-8E2062133A35}"/>
              </a:ext>
            </a:extLst>
          </p:cNvPr>
          <p:cNvSpPr txBox="1"/>
          <p:nvPr/>
        </p:nvSpPr>
        <p:spPr>
          <a:xfrm>
            <a:off x="1102275" y="6010553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243890</a:t>
            </a:r>
            <a:endParaRPr lang="he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B7955-5E7B-449F-AC07-6B01EA4F325E}"/>
              </a:ext>
            </a:extLst>
          </p:cNvPr>
          <p:cNvSpPr txBox="1"/>
          <p:nvPr/>
        </p:nvSpPr>
        <p:spPr>
          <a:xfrm>
            <a:off x="5513052" y="6014507"/>
            <a:ext cx="1357035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50DD7-F615-45A0-859B-93857FE79B42}"/>
              </a:ext>
            </a:extLst>
          </p:cNvPr>
          <p:cNvSpPr txBox="1"/>
          <p:nvPr/>
        </p:nvSpPr>
        <p:spPr>
          <a:xfrm>
            <a:off x="4644101" y="6022823"/>
            <a:ext cx="100185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str+1</a:t>
            </a:r>
            <a:endParaRPr lang="he-IL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FEFBD-5189-4620-94B4-57763F64E587}"/>
              </a:ext>
            </a:extLst>
          </p:cNvPr>
          <p:cNvSpPr txBox="1"/>
          <p:nvPr/>
        </p:nvSpPr>
        <p:spPr>
          <a:xfrm>
            <a:off x="5513052" y="6006190"/>
            <a:ext cx="13766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243891</a:t>
            </a:r>
            <a:endParaRPr lang="he-I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E8DBC-A882-4828-966C-E090333DB694}"/>
              </a:ext>
            </a:extLst>
          </p:cNvPr>
          <p:cNvSpPr txBox="1"/>
          <p:nvPr/>
        </p:nvSpPr>
        <p:spPr>
          <a:xfrm>
            <a:off x="8392008" y="6019676"/>
            <a:ext cx="65750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C5B5B3-C39F-4364-B36E-EDD45CC9D20D}"/>
              </a:ext>
            </a:extLst>
          </p:cNvPr>
          <p:cNvSpPr txBox="1"/>
          <p:nvPr/>
        </p:nvSpPr>
        <p:spPr>
          <a:xfrm>
            <a:off x="7032245" y="5990223"/>
            <a:ext cx="145271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*(str+1)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E1B045-C90E-4BC4-B08B-B5D1A60C0849}"/>
              </a:ext>
            </a:extLst>
          </p:cNvPr>
          <p:cNvSpPr txBox="1"/>
          <p:nvPr/>
        </p:nvSpPr>
        <p:spPr>
          <a:xfrm>
            <a:off x="8392728" y="5990223"/>
            <a:ext cx="65750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‘b’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9496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2" grpId="0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7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-87678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rtl="1"/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סריקת מחרוזת בעזרת מצביע</a:t>
            </a:r>
            <a:endParaRPr lang="he-IL" altLang="he-IL" sz="4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0B3DD3E-93A0-4F6F-942D-2084CD73A647}"/>
              </a:ext>
            </a:extLst>
          </p:cNvPr>
          <p:cNvSpPr/>
          <p:nvPr/>
        </p:nvSpPr>
        <p:spPr>
          <a:xfrm>
            <a:off x="567576" y="2075306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*p,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[30];</a:t>
            </a:r>
          </a:p>
          <a:p>
            <a:pPr lvl="1" algn="l" rtl="0"/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"Enter a string\n"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gets(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ctr" rtl="0"/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for (? ; ? ; ? )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49336-A1AB-4D2C-9FA3-5E4FEF5D304E}"/>
              </a:ext>
            </a:extLst>
          </p:cNvPr>
          <p:cNvSpPr txBox="1"/>
          <p:nvPr/>
        </p:nvSpPr>
        <p:spPr>
          <a:xfrm>
            <a:off x="171532" y="651402"/>
            <a:ext cx="882008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>
                <a:latin typeface="Consolas" panose="020B0609020204030204" pitchFamily="49" charset="0"/>
              </a:rPr>
              <a:t>כתוב </a:t>
            </a:r>
            <a:r>
              <a:rPr lang="he-IL" sz="2800" dirty="0" err="1">
                <a:latin typeface="Consolas" panose="020B0609020204030204" pitchFamily="49" charset="0"/>
              </a:rPr>
              <a:t>תוכנית</a:t>
            </a:r>
            <a:r>
              <a:rPr lang="he-IL" sz="2800" dirty="0">
                <a:latin typeface="Consolas" panose="020B0609020204030204" pitchFamily="49" charset="0"/>
              </a:rPr>
              <a:t> הקולטת מחרוזת וממירה כל אות גדולה בה, לאות הקטנה התואמת. </a:t>
            </a:r>
          </a:p>
          <a:p>
            <a:pPr algn="ctr"/>
            <a:r>
              <a:rPr lang="he-IL" sz="2800" b="1" dirty="0">
                <a:latin typeface="Consolas" panose="020B0609020204030204" pitchFamily="49" charset="0"/>
              </a:rPr>
              <a:t>הסריקה במחרוזת תיעשה אך ורק ע"י מצביע</a:t>
            </a:r>
            <a:endParaRPr lang="en-US" sz="2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BC98A-9AEF-423E-941B-E23240054E20}"/>
              </a:ext>
            </a:extLst>
          </p:cNvPr>
          <p:cNvSpPr txBox="1"/>
          <p:nvPr/>
        </p:nvSpPr>
        <p:spPr>
          <a:xfrm>
            <a:off x="779990" y="4754084"/>
            <a:ext cx="1880071" cy="14525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p=</a:t>
            </a:r>
            <a:r>
              <a:rPr lang="en-US" sz="2800" b="1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he-IL" sz="2800" dirty="0">
                <a:latin typeface="Consolas" panose="020B0609020204030204" pitchFamily="49" charset="0"/>
                <a:ea typeface="Calibri" panose="020F0502020204030204" pitchFamily="34" charset="0"/>
              </a:rPr>
              <a:t>או</a:t>
            </a: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p=&amp;</a:t>
            </a:r>
            <a:r>
              <a:rPr lang="en-US" sz="2800" b="1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[0]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91EC0519-C9FD-4CBC-91D3-CAF1D6139F30}"/>
              </a:ext>
            </a:extLst>
          </p:cNvPr>
          <p:cNvCxnSpPr>
            <a:cxnSpLocks/>
          </p:cNvCxnSpPr>
          <p:nvPr/>
        </p:nvCxnSpPr>
        <p:spPr>
          <a:xfrm flipH="1">
            <a:off x="2566822" y="4359159"/>
            <a:ext cx="1675164" cy="412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DDB7B3-9A7F-4AB2-87CD-7AD66AD14E81}"/>
              </a:ext>
            </a:extLst>
          </p:cNvPr>
          <p:cNvSpPr txBox="1"/>
          <p:nvPr/>
        </p:nvSpPr>
        <p:spPr>
          <a:xfrm>
            <a:off x="7991018" y="4839049"/>
            <a:ext cx="792088" cy="5282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p++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8ABCF465-D8BD-4321-AB61-D76B922FCE42}"/>
              </a:ext>
            </a:extLst>
          </p:cNvPr>
          <p:cNvCxnSpPr>
            <a:cxnSpLocks/>
          </p:cNvCxnSpPr>
          <p:nvPr/>
        </p:nvCxnSpPr>
        <p:spPr>
          <a:xfrm>
            <a:off x="5948981" y="4359159"/>
            <a:ext cx="2209821" cy="465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0A709B7C-5FA7-4B1E-81A6-D766B241B1E3}"/>
              </a:ext>
            </a:extLst>
          </p:cNvPr>
          <p:cNvCxnSpPr>
            <a:cxnSpLocks/>
          </p:cNvCxnSpPr>
          <p:nvPr/>
        </p:nvCxnSpPr>
        <p:spPr>
          <a:xfrm>
            <a:off x="5092490" y="4359159"/>
            <a:ext cx="0" cy="412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095094-36F1-49EC-A33D-D0D6FB7E4D3C}"/>
              </a:ext>
            </a:extLst>
          </p:cNvPr>
          <p:cNvSpPr txBox="1"/>
          <p:nvPr/>
        </p:nvSpPr>
        <p:spPr>
          <a:xfrm>
            <a:off x="3502901" y="4799112"/>
            <a:ext cx="3600140" cy="20467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*p!=NULL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he-IL" sz="24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או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*p!=0 </a:t>
            </a:r>
            <a:endParaRPr lang="he-IL" sz="24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he-IL" sz="24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או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*p!=‘\0’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he-IL" sz="24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או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*p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he-IL" sz="24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או</a:t>
            </a:r>
            <a:r>
              <a:rPr lang="en-US" sz="24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p&lt;(</a:t>
            </a:r>
            <a:r>
              <a:rPr lang="en-US" sz="2400" b="1" dirty="0" err="1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he-IL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אורך המחרוזת</a:t>
            </a: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טבלה 15"/>
          <p:cNvGraphicFramePr>
            <a:graphicFrameLocks noGrp="1"/>
          </p:cNvGraphicFramePr>
          <p:nvPr>
            <p:extLst/>
          </p:nvPr>
        </p:nvGraphicFramePr>
        <p:xfrm>
          <a:off x="3635896" y="1988840"/>
          <a:ext cx="5372974" cy="9144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8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3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4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5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…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29</a:t>
                      </a:r>
                      <a:endParaRPr lang="he-IL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st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‘H’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‘E’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‘L’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‘L’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‘O’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‘\0’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מלבן 17"/>
          <p:cNvSpPr/>
          <p:nvPr/>
        </p:nvSpPr>
        <p:spPr>
          <a:xfrm>
            <a:off x="3707334" y="2060278"/>
            <a:ext cx="5286412" cy="92869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842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rtl="1"/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סריקת מחרוזת בעזרת מצביע</a:t>
            </a:r>
            <a:endParaRPr lang="he-IL" altLang="he-IL" sz="4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40B3DD3E-93A0-4F6F-942D-2084CD73A647}"/>
              </a:ext>
            </a:extLst>
          </p:cNvPr>
          <p:cNvSpPr/>
          <p:nvPr/>
        </p:nvSpPr>
        <p:spPr>
          <a:xfrm>
            <a:off x="0" y="1785926"/>
            <a:ext cx="65008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*p,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[30];</a:t>
            </a:r>
          </a:p>
          <a:p>
            <a:pPr lvl="1" algn="l" rtl="0"/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2800" dirty="0">
                <a:solidFill>
                  <a:srgbClr val="A31515"/>
                </a:solidFill>
                <a:latin typeface="Consolas" panose="020B0609020204030204" pitchFamily="49" charset="0"/>
              </a:rPr>
              <a:t>"Enter a string\n"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gets(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(p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*p!=</a:t>
            </a:r>
            <a:r>
              <a:rPr lang="en-US" sz="28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p++)</a:t>
            </a:r>
          </a:p>
          <a:p>
            <a:pPr lvl="1" algn="l" rtl="0"/>
            <a:r>
              <a:rPr lang="he-IL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algn="l" rtl="0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(*p &gt;=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*p &lt;= 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'Z'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2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*p = *p + 32;</a:t>
            </a:r>
          </a:p>
          <a:p>
            <a:pPr lvl="1" algn="l" rtl="0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he-IL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rtl="0"/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49336-A1AB-4D2C-9FA3-5E4FEF5D304E}"/>
              </a:ext>
            </a:extLst>
          </p:cNvPr>
          <p:cNvSpPr txBox="1"/>
          <p:nvPr/>
        </p:nvSpPr>
        <p:spPr>
          <a:xfrm>
            <a:off x="108208" y="857232"/>
            <a:ext cx="8927584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800" dirty="0">
                <a:latin typeface="Consolas" panose="020B0609020204030204" pitchFamily="49" charset="0"/>
              </a:rPr>
              <a:t>כתוב תוכנית הקולטת מחרוזת וממירה כל אות גדולה בה, לאות הקטנה התואמת </a:t>
            </a:r>
            <a:r>
              <a:rPr lang="he-IL" sz="2800" b="1" dirty="0">
                <a:latin typeface="Consolas" panose="020B0609020204030204" pitchFamily="49" charset="0"/>
              </a:rPr>
              <a:t>הסריקה במחרוזת תיעשה אך ורק ע"י מצביע</a:t>
            </a:r>
            <a:endParaRPr lang="en-US" sz="2800" b="1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1752E66-DB64-4BBF-BBAE-01727EEE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" y="134219"/>
            <a:ext cx="91348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מצביעים ופונקציות של מחרוזות</a:t>
            </a:r>
            <a:endParaRPr lang="en-US" altLang="he-IL" sz="48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49336-A1AB-4D2C-9FA3-5E4FEF5D304E}"/>
              </a:ext>
            </a:extLst>
          </p:cNvPr>
          <p:cNvSpPr txBox="1"/>
          <p:nvPr/>
        </p:nvSpPr>
        <p:spPr>
          <a:xfrm>
            <a:off x="0" y="948554"/>
            <a:ext cx="914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Consolas" panose="020B0609020204030204" pitchFamily="49" charset="0"/>
              </a:rPr>
              <a:t>הפונקציות שמטפלות במחרוזות מקבלות כתובת של תו כלשהו ולכן ניתן לשלוח להן כל כתובת. לאו דווקא של תחילת המחרוזת.</a:t>
            </a:r>
          </a:p>
        </p:txBody>
      </p:sp>
      <p:graphicFrame>
        <p:nvGraphicFramePr>
          <p:cNvPr id="24" name="טבלה 23"/>
          <p:cNvGraphicFramePr>
            <a:graphicFrameLocks noGrp="1"/>
          </p:cNvGraphicFramePr>
          <p:nvPr/>
        </p:nvGraphicFramePr>
        <p:xfrm>
          <a:off x="0" y="2143116"/>
          <a:ext cx="4784977" cy="4572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8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st1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‘H’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‘E’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‘L’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‘L’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‘O’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‘\0’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5357818" y="2143116"/>
          <a:ext cx="3608983" cy="50006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8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st2</a:t>
                      </a:r>
                      <a:endParaRPr lang="he-I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‘A’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‘B’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‘C’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‘\0’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14282" y="3357562"/>
            <a:ext cx="27860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err="1"/>
              <a:t>strcpy</a:t>
            </a:r>
            <a:r>
              <a:rPr lang="en-US" sz="2800" dirty="0"/>
              <a:t>(st2,st1+3);</a:t>
            </a:r>
            <a:endParaRPr lang="he-IL" sz="2800" dirty="0"/>
          </a:p>
        </p:txBody>
      </p:sp>
      <p:graphicFrame>
        <p:nvGraphicFramePr>
          <p:cNvPr id="27" name="טבלה 26"/>
          <p:cNvGraphicFramePr>
            <a:graphicFrameLocks noGrp="1"/>
          </p:cNvGraphicFramePr>
          <p:nvPr/>
        </p:nvGraphicFramePr>
        <p:xfrm>
          <a:off x="3071802" y="4786322"/>
          <a:ext cx="5475857" cy="4572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8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st2</a:t>
                      </a:r>
                      <a:endParaRPr lang="he-I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‘A’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‘B’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‘C’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‘L’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‘O’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‘\0’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14282" y="4000504"/>
            <a:ext cx="27860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err="1"/>
              <a:t>strcpy</a:t>
            </a:r>
            <a:r>
              <a:rPr lang="en-US" sz="2800" dirty="0"/>
              <a:t>(st1+1,st2);</a:t>
            </a:r>
            <a:endParaRPr lang="he-IL" sz="2800" dirty="0"/>
          </a:p>
        </p:txBody>
      </p:sp>
      <p:graphicFrame>
        <p:nvGraphicFramePr>
          <p:cNvPr id="29" name="טבלה 28"/>
          <p:cNvGraphicFramePr>
            <a:graphicFrameLocks noGrp="1"/>
          </p:cNvGraphicFramePr>
          <p:nvPr/>
        </p:nvGraphicFramePr>
        <p:xfrm>
          <a:off x="3143240" y="4071942"/>
          <a:ext cx="4909742" cy="4572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8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st1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‘H’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‘A’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‘B’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‘C’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‘\0’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…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...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14282" y="4786322"/>
            <a:ext cx="278608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 err="1"/>
              <a:t>strcat</a:t>
            </a:r>
            <a:r>
              <a:rPr lang="en-US" sz="2800" dirty="0"/>
              <a:t>(st2,st1+3);</a:t>
            </a:r>
            <a:endParaRPr lang="he-IL" sz="2800" dirty="0"/>
          </a:p>
        </p:txBody>
      </p:sp>
      <p:graphicFrame>
        <p:nvGraphicFramePr>
          <p:cNvPr id="32" name="טבלה 31"/>
          <p:cNvGraphicFramePr>
            <a:graphicFrameLocks noGrp="1"/>
          </p:cNvGraphicFramePr>
          <p:nvPr/>
        </p:nvGraphicFramePr>
        <p:xfrm>
          <a:off x="3143240" y="3429000"/>
          <a:ext cx="3711866" cy="50006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8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st2</a:t>
                      </a:r>
                      <a:endParaRPr lang="he-I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‘L’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‘O’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‘\0’</a:t>
                      </a:r>
                      <a:endParaRPr lang="he-I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5720" y="5572140"/>
            <a:ext cx="20717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800" dirty="0"/>
              <a:t>puts(st2+1);</a:t>
            </a:r>
            <a:endParaRPr lang="he-IL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214678" y="5572140"/>
            <a:ext cx="64294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>
                <a:solidFill>
                  <a:schemeClr val="bg1"/>
                </a:solidFill>
              </a:rPr>
              <a:t>BC</a:t>
            </a:r>
            <a:endParaRPr lang="he-IL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8" grpId="0"/>
      <p:bldP spid="30" grpId="0"/>
      <p:bldP spid="33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1752E66-DB64-4BBF-BBAE-01727EEE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" y="134219"/>
            <a:ext cx="91348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תרגילים לפתרון בכיתה</a:t>
            </a:r>
            <a:endParaRPr lang="en-US" altLang="he-IL" sz="48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49336-A1AB-4D2C-9FA3-5E4FEF5D304E}"/>
              </a:ext>
            </a:extLst>
          </p:cNvPr>
          <p:cNvSpPr txBox="1"/>
          <p:nvPr/>
        </p:nvSpPr>
        <p:spPr>
          <a:xfrm>
            <a:off x="0" y="948554"/>
            <a:ext cx="9144000" cy="15470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AutoNum type="arabicPeriod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כתוב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תוכנית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הקולטת מחרוזת ותו, ומדפיסה את המיקום של התו במחרוזת מבלי להשתמש בסוגריים מרובעים [ ]. אם התו מופיע יותר מפעם אחת במחרוזת, התוכנית תדפיס את כולם.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טבלה 15">
            <a:extLst>
              <a:ext uri="{FF2B5EF4-FFF2-40B4-BE49-F238E27FC236}">
                <a16:creationId xmlns:a16="http://schemas.microsoft.com/office/drawing/2014/main" id="{EB1500B2-5AF3-4D13-8061-B392DE21BF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85513" y="2774131"/>
          <a:ext cx="5372974" cy="9144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8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0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1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3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4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5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…</a:t>
                      </a:r>
                      <a:endParaRPr lang="he-IL" sz="24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29</a:t>
                      </a:r>
                      <a:endParaRPr lang="he-IL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st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‘H’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‘E’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‘L’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‘L’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‘O’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‘\0’</a:t>
                      </a:r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24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מלבן 16">
            <a:extLst>
              <a:ext uri="{FF2B5EF4-FFF2-40B4-BE49-F238E27FC236}">
                <a16:creationId xmlns:a16="http://schemas.microsoft.com/office/drawing/2014/main" id="{E7DE98EF-9721-45A6-ABFA-0ED7DB1D3D80}"/>
              </a:ext>
            </a:extLst>
          </p:cNvPr>
          <p:cNvSpPr/>
          <p:nvPr/>
        </p:nvSpPr>
        <p:spPr>
          <a:xfrm>
            <a:off x="2123728" y="2845569"/>
            <a:ext cx="5286412" cy="92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1752E66-DB64-4BBF-BBAE-01727EEE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" y="134219"/>
            <a:ext cx="91348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rtl="1"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תרגילים לפתרון בכיתה</a:t>
            </a:r>
            <a:endParaRPr lang="en-US" altLang="he-IL" sz="48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49336-A1AB-4D2C-9FA3-5E4FEF5D304E}"/>
              </a:ext>
            </a:extLst>
          </p:cNvPr>
          <p:cNvSpPr txBox="1"/>
          <p:nvPr/>
        </p:nvSpPr>
        <p:spPr>
          <a:xfrm>
            <a:off x="305780" y="965216"/>
            <a:ext cx="8532440" cy="5559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lvl="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קיץ 2017 מועד א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9178C0A-4F9A-4D8F-AA5D-996BF73F42E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7644" y="1521202"/>
            <a:ext cx="6408712" cy="520257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74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rtl="1"/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חשבוניות על מצביעים</a:t>
            </a:r>
            <a:endParaRPr lang="he-IL" altLang="he-IL" sz="4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1">
            <a:extLst>
              <a:ext uri="{FF2B5EF4-FFF2-40B4-BE49-F238E27FC236}">
                <a16:creationId xmlns:a16="http://schemas.microsoft.com/office/drawing/2014/main" id="{861CAD3B-751B-4866-9FD4-D0E09223A304}"/>
              </a:ext>
            </a:extLst>
          </p:cNvPr>
          <p:cNvSpPr/>
          <p:nvPr/>
        </p:nvSpPr>
        <p:spPr>
          <a:xfrm>
            <a:off x="892598" y="1264668"/>
            <a:ext cx="25992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/>
              <a:t> *</a:t>
            </a:r>
            <a:r>
              <a:rPr lang="en-US" sz="2800" dirty="0" err="1"/>
              <a:t>ptr</a:t>
            </a:r>
            <a:r>
              <a:rPr lang="en-US" sz="2800" dirty="0"/>
              <a:t>, x=‘A’;</a:t>
            </a:r>
          </a:p>
          <a:p>
            <a:pPr algn="l" rtl="0">
              <a:lnSpc>
                <a:spcPct val="150000"/>
              </a:lnSpc>
            </a:pPr>
            <a:r>
              <a:rPr lang="en-US" sz="2800" dirty="0" err="1"/>
              <a:t>ptr</a:t>
            </a:r>
            <a:r>
              <a:rPr lang="en-US" sz="2800" dirty="0"/>
              <a:t> = &amp;x;</a:t>
            </a:r>
          </a:p>
          <a:p>
            <a:pPr algn="l" rtl="0">
              <a:lnSpc>
                <a:spcPct val="150000"/>
              </a:lnSpc>
            </a:pPr>
            <a:r>
              <a:rPr lang="en-US" sz="2800" dirty="0" err="1"/>
              <a:t>ptr</a:t>
            </a:r>
            <a:r>
              <a:rPr lang="en-US" sz="2800" dirty="0"/>
              <a:t>++;</a:t>
            </a:r>
            <a:endParaRPr lang="he-IL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D7B02-B07F-4145-9B14-5DE5C4D6701D}"/>
              </a:ext>
            </a:extLst>
          </p:cNvPr>
          <p:cNvSpPr txBox="1"/>
          <p:nvPr/>
        </p:nvSpPr>
        <p:spPr>
          <a:xfrm>
            <a:off x="3938804" y="2045064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2D1D7-3CE4-464A-95BB-7452280D7FB2}"/>
              </a:ext>
            </a:extLst>
          </p:cNvPr>
          <p:cNvSpPr txBox="1"/>
          <p:nvPr/>
        </p:nvSpPr>
        <p:spPr>
          <a:xfrm>
            <a:off x="3292549" y="2035638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ptr</a:t>
            </a:r>
            <a:endParaRPr lang="he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40C65-D7DE-41F0-A7E7-8E2062133A35}"/>
              </a:ext>
            </a:extLst>
          </p:cNvPr>
          <p:cNvSpPr txBox="1"/>
          <p:nvPr/>
        </p:nvSpPr>
        <p:spPr>
          <a:xfrm>
            <a:off x="3938804" y="2035638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21342</a:t>
            </a:r>
            <a:endParaRPr lang="he-IL" sz="2800" dirty="0"/>
          </a:p>
        </p:txBody>
      </p:sp>
      <p:sp>
        <p:nvSpPr>
          <p:cNvPr id="5" name="Flowchart: Summing Junction 4"/>
          <p:cNvSpPr/>
          <p:nvPr/>
        </p:nvSpPr>
        <p:spPr>
          <a:xfrm>
            <a:off x="3950787" y="2035638"/>
            <a:ext cx="1452716" cy="527580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40C65-D7DE-41F0-A7E7-8E2062133A35}"/>
              </a:ext>
            </a:extLst>
          </p:cNvPr>
          <p:cNvSpPr txBox="1"/>
          <p:nvPr/>
        </p:nvSpPr>
        <p:spPr>
          <a:xfrm>
            <a:off x="3938804" y="2659719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21343</a:t>
            </a:r>
            <a:endParaRPr lang="he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12D1D7-3CE4-464A-95BB-7452280D7FB2}"/>
              </a:ext>
            </a:extLst>
          </p:cNvPr>
          <p:cNvSpPr txBox="1"/>
          <p:nvPr/>
        </p:nvSpPr>
        <p:spPr>
          <a:xfrm>
            <a:off x="3253615" y="2643714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ptr</a:t>
            </a:r>
            <a:endParaRPr lang="he-IL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005064"/>
            <a:ext cx="5381289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מכיוון שהמצביע הוא מטיפוס 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he-IL" sz="2800" dirty="0"/>
              <a:t>, ערכו של המצביע קפץ ב-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he-IL" sz="2800" dirty="0"/>
              <a:t> אחד שזה בעצם </a:t>
            </a:r>
            <a:r>
              <a:rPr lang="en-US" sz="2800" dirty="0"/>
              <a:t>byte</a:t>
            </a:r>
            <a:r>
              <a:rPr lang="he-IL" sz="2800" b="1" dirty="0">
                <a:solidFill>
                  <a:srgbClr val="FF0000"/>
                </a:solidFill>
              </a:rPr>
              <a:t> אחד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15729"/>
              </p:ext>
            </p:extLst>
          </p:nvPr>
        </p:nvGraphicFramePr>
        <p:xfrm>
          <a:off x="5852896" y="1425489"/>
          <a:ext cx="187583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169650777"/>
                    </a:ext>
                  </a:extLst>
                </a:gridCol>
                <a:gridCol w="994459">
                  <a:extLst>
                    <a:ext uri="{9D8B030D-6E8A-4147-A177-3AD203B41FA5}">
                      <a16:colId xmlns:a16="http://schemas.microsoft.com/office/drawing/2014/main" val="13979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u="sng" dirty="0">
                          <a:solidFill>
                            <a:schemeClr val="tx1"/>
                          </a:solidFill>
                        </a:rPr>
                        <a:t>כתובת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u="sng" dirty="0">
                          <a:solidFill>
                            <a:schemeClr val="tx1"/>
                          </a:solidFill>
                        </a:rPr>
                        <a:t>ערך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722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21340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5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21341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6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21342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‘A’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14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21343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4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21344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  <p:bldP spid="10" grpId="0" animBg="1"/>
      <p:bldP spid="5" grpId="0" animBg="1"/>
      <p:bldP spid="11" grpId="0" animBg="1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445F639-7CF7-46CE-AED4-8F598B1125E9}"/>
              </a:ext>
            </a:extLst>
          </p:cNvPr>
          <p:cNvSpPr txBox="1"/>
          <p:nvPr/>
        </p:nvSpPr>
        <p:spPr>
          <a:xfrm>
            <a:off x="6601910" y="5982793"/>
            <a:ext cx="65750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CD7B02-B07F-4145-9B14-5DE5C4D6701D}"/>
              </a:ext>
            </a:extLst>
          </p:cNvPr>
          <p:cNvSpPr txBox="1"/>
          <p:nvPr/>
        </p:nvSpPr>
        <p:spPr>
          <a:xfrm>
            <a:off x="2070398" y="6001136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?</a:t>
            </a:r>
            <a:endParaRPr lang="he-IL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15197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מצביעים ומערכים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DAAFB91B-41CC-46B0-B30E-B0AE9EC86B62}"/>
              </a:ext>
            </a:extLst>
          </p:cNvPr>
          <p:cNvSpPr/>
          <p:nvPr/>
        </p:nvSpPr>
        <p:spPr>
          <a:xfrm>
            <a:off x="194974" y="1061205"/>
            <a:ext cx="875405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/>
              <a:t>בשפת </a:t>
            </a:r>
            <a:r>
              <a:rPr lang="en-US" sz="2800" dirty="0"/>
              <a:t>C</a:t>
            </a:r>
            <a:r>
              <a:rPr lang="he-IL" sz="2800" dirty="0"/>
              <a:t> מערך הוא </a:t>
            </a:r>
            <a:r>
              <a:rPr lang="he-IL" sz="2800" b="1" dirty="0"/>
              <a:t>כמו</a:t>
            </a:r>
            <a:r>
              <a:rPr lang="he-IL" sz="2800" dirty="0"/>
              <a:t> מצביע שמצביע לתחילת המערך.</a:t>
            </a:r>
          </a:p>
          <a:p>
            <a:endParaRPr lang="he-IL" sz="1000" dirty="0"/>
          </a:p>
          <a:p>
            <a:r>
              <a:rPr lang="he-IL" sz="2800" dirty="0"/>
              <a:t>זאת אומרת, ששם המערך הוא בעצם כתובת של התא הראשון במערך. </a:t>
            </a: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9DF2A4F8-4A9D-4EB3-95BC-DB821E59C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089065"/>
              </p:ext>
            </p:extLst>
          </p:nvPr>
        </p:nvGraphicFramePr>
        <p:xfrm>
          <a:off x="2681605" y="3553962"/>
          <a:ext cx="3780790" cy="2072640"/>
        </p:xfrm>
        <a:graphic>
          <a:graphicData uri="http://schemas.openxmlformats.org/drawingml/2006/table">
            <a:tbl>
              <a:tblPr/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ערך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כתובת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933138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243890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243894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243898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מלבן 1">
            <a:extLst>
              <a:ext uri="{FF2B5EF4-FFF2-40B4-BE49-F238E27FC236}">
                <a16:creationId xmlns:a16="http://schemas.microsoft.com/office/drawing/2014/main" id="{178EA94C-8300-443F-B129-FB67AE74B84F}"/>
              </a:ext>
            </a:extLst>
          </p:cNvPr>
          <p:cNvSpPr/>
          <p:nvPr/>
        </p:nvSpPr>
        <p:spPr>
          <a:xfrm>
            <a:off x="2212219" y="2780819"/>
            <a:ext cx="4719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[3] = {15,3,95};</a:t>
            </a:r>
            <a:endParaRPr lang="he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9C20E-0811-49CD-A313-46A4FC34934A}"/>
              </a:ext>
            </a:extLst>
          </p:cNvPr>
          <p:cNvSpPr txBox="1"/>
          <p:nvPr/>
        </p:nvSpPr>
        <p:spPr>
          <a:xfrm>
            <a:off x="5595793" y="5955953"/>
            <a:ext cx="8099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*</a:t>
            </a:r>
            <a:r>
              <a:rPr lang="en-US" sz="2800" dirty="0" err="1"/>
              <a:t>arr</a:t>
            </a:r>
            <a:endParaRPr lang="he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F6638-6619-449F-9EAD-4CA5F1FCB94F}"/>
              </a:ext>
            </a:extLst>
          </p:cNvPr>
          <p:cNvSpPr txBox="1"/>
          <p:nvPr/>
        </p:nvSpPr>
        <p:spPr>
          <a:xfrm>
            <a:off x="6599783" y="5987946"/>
            <a:ext cx="657503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15</a:t>
            </a:r>
            <a:endParaRPr lang="he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2D1D7-3CE4-464A-95BB-7452280D7FB2}"/>
              </a:ext>
            </a:extLst>
          </p:cNvPr>
          <p:cNvSpPr txBox="1"/>
          <p:nvPr/>
        </p:nvSpPr>
        <p:spPr>
          <a:xfrm>
            <a:off x="1412895" y="5982793"/>
            <a:ext cx="6575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 err="1"/>
              <a:t>arr</a:t>
            </a:r>
            <a:endParaRPr lang="he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40C65-D7DE-41F0-A7E7-8E2062133A35}"/>
              </a:ext>
            </a:extLst>
          </p:cNvPr>
          <p:cNvSpPr txBox="1"/>
          <p:nvPr/>
        </p:nvSpPr>
        <p:spPr>
          <a:xfrm>
            <a:off x="2070398" y="5985639"/>
            <a:ext cx="1452716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243890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3" grpId="0"/>
      <p:bldP spid="2" grpId="0"/>
      <p:bldP spid="8" grpId="0"/>
      <p:bldP spid="9" grpId="0" animBg="1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4BF83963-6F85-4C06-B67A-256ECA5B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21280"/>
              </p:ext>
            </p:extLst>
          </p:nvPr>
        </p:nvGraphicFramePr>
        <p:xfrm>
          <a:off x="317946" y="3356992"/>
          <a:ext cx="4196778" cy="323056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76920">
                  <a:extLst>
                    <a:ext uri="{9D8B030D-6E8A-4147-A177-3AD203B41FA5}">
                      <a16:colId xmlns:a16="http://schemas.microsoft.com/office/drawing/2014/main" val="1167256420"/>
                    </a:ext>
                  </a:extLst>
                </a:gridCol>
                <a:gridCol w="2419858">
                  <a:extLst>
                    <a:ext uri="{9D8B030D-6E8A-4147-A177-3AD203B41FA5}">
                      <a16:colId xmlns:a16="http://schemas.microsoft.com/office/drawing/2014/main" val="2204665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800" dirty="0">
                          <a:effectLst/>
                        </a:rPr>
                        <a:t>הפקודה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800" dirty="0">
                          <a:effectLst/>
                        </a:rPr>
                        <a:t>שקולה ל...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808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he-IL" sz="2800" dirty="0">
                          <a:effectLst/>
                        </a:rPr>
                        <a:t> 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9110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935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2419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474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256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63234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1752E66-DB64-4BBF-BBAE-01727EEE8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" y="134219"/>
            <a:ext cx="91348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tabLst>
                <a:tab pos="3571875" algn="l"/>
              </a:tabLst>
            </a:pPr>
            <a:r>
              <a:rPr lang="he-IL" altLang="he-IL" sz="48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דוגמאות להתייחסות למערך כמצביע</a:t>
            </a:r>
            <a:endParaRPr lang="en-US" altLang="he-IL" sz="4800" b="1" dirty="0">
              <a:solidFill>
                <a:srgbClr val="0070C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175647A-538D-4D6D-B96C-4737792CDC2F}"/>
              </a:ext>
            </a:extLst>
          </p:cNvPr>
          <p:cNvSpPr/>
          <p:nvPr/>
        </p:nvSpPr>
        <p:spPr>
          <a:xfrm>
            <a:off x="317946" y="939253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[3]={66,45,9};</a:t>
            </a:r>
            <a:endParaRPr lang="he-IL" sz="2800" dirty="0"/>
          </a:p>
        </p:txBody>
      </p:sp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EF638479-C536-4986-B8EA-22EE71B7C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422494"/>
              </p:ext>
            </p:extLst>
          </p:nvPr>
        </p:nvGraphicFramePr>
        <p:xfrm>
          <a:off x="465777" y="1500990"/>
          <a:ext cx="3880803" cy="1584960"/>
        </p:xfrm>
        <a:graphic>
          <a:graphicData uri="http://schemas.openxmlformats.org/drawingml/2006/table">
            <a:tbl>
              <a:tblPr/>
              <a:tblGrid>
                <a:gridCol w="998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ערך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כתובת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933138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[]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24390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24394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24398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D58D057-45CD-4469-B888-21A26E8949F3}"/>
              </a:ext>
            </a:extLst>
          </p:cNvPr>
          <p:cNvSpPr txBox="1"/>
          <p:nvPr/>
        </p:nvSpPr>
        <p:spPr>
          <a:xfrm>
            <a:off x="4638426" y="4315004"/>
            <a:ext cx="8640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66</a:t>
            </a:r>
            <a:endParaRPr lang="he-I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5D256C-CE4B-4265-B8CE-075C525D9737}"/>
              </a:ext>
            </a:extLst>
          </p:cNvPr>
          <p:cNvSpPr txBox="1"/>
          <p:nvPr/>
        </p:nvSpPr>
        <p:spPr>
          <a:xfrm>
            <a:off x="4638426" y="3810929"/>
            <a:ext cx="8640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24390</a:t>
            </a:r>
            <a:endParaRPr lang="he-IL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24A47E-160E-405A-B71F-0BB109F4008B}"/>
              </a:ext>
            </a:extLst>
          </p:cNvPr>
          <p:cNvSpPr txBox="1"/>
          <p:nvPr/>
        </p:nvSpPr>
        <p:spPr>
          <a:xfrm>
            <a:off x="4638426" y="4795107"/>
            <a:ext cx="8640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24394</a:t>
            </a:r>
            <a:endParaRPr lang="he-IL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6BB43-D33C-4C45-8E76-B0784A51FE41}"/>
              </a:ext>
            </a:extLst>
          </p:cNvPr>
          <p:cNvSpPr txBox="1"/>
          <p:nvPr/>
        </p:nvSpPr>
        <p:spPr>
          <a:xfrm>
            <a:off x="4638426" y="5241501"/>
            <a:ext cx="8640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45</a:t>
            </a:r>
            <a:endParaRPr lang="he-IL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36977D-4773-4DD9-BA75-0EF4E9F153A1}"/>
              </a:ext>
            </a:extLst>
          </p:cNvPr>
          <p:cNvSpPr txBox="1"/>
          <p:nvPr/>
        </p:nvSpPr>
        <p:spPr>
          <a:xfrm>
            <a:off x="4638426" y="5695161"/>
            <a:ext cx="8640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24398</a:t>
            </a:r>
            <a:endParaRPr lang="he-IL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6777E4-B1AB-40FE-A15C-006CFD386F2B}"/>
              </a:ext>
            </a:extLst>
          </p:cNvPr>
          <p:cNvSpPr txBox="1"/>
          <p:nvPr/>
        </p:nvSpPr>
        <p:spPr>
          <a:xfrm>
            <a:off x="4638426" y="6199341"/>
            <a:ext cx="864000" cy="4001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9</a:t>
            </a:r>
            <a:endParaRPr lang="he-IL" sz="2000" dirty="0"/>
          </a:p>
        </p:txBody>
      </p:sp>
      <p:sp>
        <p:nvSpPr>
          <p:cNvPr id="2" name="Rectangle 1"/>
          <p:cNvSpPr/>
          <p:nvPr/>
        </p:nvSpPr>
        <p:spPr>
          <a:xfrm>
            <a:off x="5004048" y="1475954"/>
            <a:ext cx="3960440" cy="17819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24465-D6AE-44A7-9595-4B8173E9EA5E}"/>
              </a:ext>
            </a:extLst>
          </p:cNvPr>
          <p:cNvSpPr txBox="1"/>
          <p:nvPr/>
        </p:nvSpPr>
        <p:spPr>
          <a:xfrm>
            <a:off x="5038445" y="1491834"/>
            <a:ext cx="3955487" cy="175022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1">
            <a:spAutoFit/>
          </a:bodyPr>
          <a:lstStyle>
            <a:lvl1pPr indent="0">
              <a:spcBef>
                <a:spcPct val="20000"/>
              </a:spcBef>
              <a:buFont typeface="Arial" pitchFamily="34" charset="0"/>
              <a:buNone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pPr algn="ctr"/>
            <a:r>
              <a:rPr lang="he-IL" dirty="0"/>
              <a:t>באופן כללי ניתן להגיד ש...</a:t>
            </a:r>
          </a:p>
          <a:p>
            <a:pPr algn="ctr" rtl="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70C0"/>
                </a:solidFill>
              </a:rPr>
              <a:t>      </a:t>
            </a:r>
            <a:r>
              <a:rPr lang="en-US" b="1" dirty="0" err="1"/>
              <a:t>ar+x</a:t>
            </a:r>
            <a:r>
              <a:rPr lang="en-US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 &amp;</a:t>
            </a:r>
            <a:r>
              <a:rPr lang="en-US" b="1" dirty="0" err="1">
                <a:sym typeface="Wingdings" panose="05000000000000000000" pitchFamily="2" charset="2"/>
              </a:rPr>
              <a:t>ar</a:t>
            </a:r>
            <a:r>
              <a:rPr lang="en-US" b="1" dirty="0">
                <a:sym typeface="Wingdings" panose="05000000000000000000" pitchFamily="2" charset="2"/>
              </a:rPr>
              <a:t>[x]</a:t>
            </a:r>
            <a:endParaRPr lang="en-US" b="1" dirty="0"/>
          </a:p>
          <a:p>
            <a:pPr algn="ctr" rtl="0"/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b="1" dirty="0"/>
              <a:t>(</a:t>
            </a:r>
            <a:r>
              <a:rPr lang="en-US" b="1" dirty="0" err="1"/>
              <a:t>ar+x</a:t>
            </a:r>
            <a:r>
              <a:rPr lang="en-US" b="1" dirty="0"/>
              <a:t>)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/>
              <a:t>ar</a:t>
            </a:r>
            <a:r>
              <a:rPr lang="en-US" b="1" dirty="0"/>
              <a:t> [x]</a:t>
            </a:r>
            <a:endParaRPr lang="he-IL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4B534-63DA-4DDA-AA9F-B0898D56FA7F}"/>
              </a:ext>
            </a:extLst>
          </p:cNvPr>
          <p:cNvSpPr txBox="1"/>
          <p:nvPr/>
        </p:nvSpPr>
        <p:spPr>
          <a:xfrm>
            <a:off x="2740322" y="3785830"/>
            <a:ext cx="17485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ar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1C82E-2B07-4B76-92A4-293CF90FF5CC}"/>
              </a:ext>
            </a:extLst>
          </p:cNvPr>
          <p:cNvSpPr txBox="1"/>
          <p:nvPr/>
        </p:nvSpPr>
        <p:spPr>
          <a:xfrm>
            <a:off x="1326058" y="3785830"/>
            <a:ext cx="14142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&amp;</a:t>
            </a:r>
            <a:r>
              <a:rPr lang="en-US" sz="2800" dirty="0" err="1"/>
              <a:t>ar</a:t>
            </a:r>
            <a:r>
              <a:rPr lang="en-US" sz="2800" dirty="0"/>
              <a:t>[0]</a:t>
            </a:r>
            <a:r>
              <a:rPr lang="he-IL" sz="2800" dirty="0"/>
              <a:t> 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A6A84-9A07-4896-B2CB-875E834C7772}"/>
              </a:ext>
            </a:extLst>
          </p:cNvPr>
          <p:cNvSpPr txBox="1"/>
          <p:nvPr/>
        </p:nvSpPr>
        <p:spPr>
          <a:xfrm>
            <a:off x="312364" y="3785830"/>
            <a:ext cx="122971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/>
              <a:t>&amp;</a:t>
            </a:r>
            <a:r>
              <a:rPr lang="en-US" sz="2800" dirty="0" err="1"/>
              <a:t>ar</a:t>
            </a:r>
            <a:r>
              <a:rPr lang="en-US" sz="2800" dirty="0"/>
              <a:t> </a:t>
            </a:r>
            <a:r>
              <a:rPr lang="he-IL" sz="2800" dirty="0"/>
              <a:t>או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AA00A-1573-4614-9C0F-1DF02293FC0E}"/>
              </a:ext>
            </a:extLst>
          </p:cNvPr>
          <p:cNvSpPr txBox="1"/>
          <p:nvPr/>
        </p:nvSpPr>
        <p:spPr>
          <a:xfrm>
            <a:off x="2740322" y="4249239"/>
            <a:ext cx="17485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*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ar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24776-70B4-4970-89A7-81E80F75776B}"/>
              </a:ext>
            </a:extLst>
          </p:cNvPr>
          <p:cNvSpPr txBox="1"/>
          <p:nvPr/>
        </p:nvSpPr>
        <p:spPr>
          <a:xfrm>
            <a:off x="312364" y="4214668"/>
            <a:ext cx="240206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ar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[0]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A9B6C-0F16-443C-B538-16A27940621C}"/>
              </a:ext>
            </a:extLst>
          </p:cNvPr>
          <p:cNvSpPr txBox="1"/>
          <p:nvPr/>
        </p:nvSpPr>
        <p:spPr>
          <a:xfrm>
            <a:off x="2774894" y="4693378"/>
            <a:ext cx="17485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ar+1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FF88ED-31A4-4505-A8E7-DB511CA19AE2}"/>
              </a:ext>
            </a:extLst>
          </p:cNvPr>
          <p:cNvSpPr txBox="1"/>
          <p:nvPr/>
        </p:nvSpPr>
        <p:spPr>
          <a:xfrm>
            <a:off x="355547" y="4693378"/>
            <a:ext cx="240206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&amp;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ar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[1]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34B408-EEDA-4538-ABF7-2174160FCF86}"/>
              </a:ext>
            </a:extLst>
          </p:cNvPr>
          <p:cNvSpPr txBox="1"/>
          <p:nvPr/>
        </p:nvSpPr>
        <p:spPr>
          <a:xfrm>
            <a:off x="2751480" y="5171941"/>
            <a:ext cx="17485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*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(ar+1)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5CAB50-F212-4F1C-82F3-BF4F8BF295A0}"/>
              </a:ext>
            </a:extLst>
          </p:cNvPr>
          <p:cNvSpPr txBox="1"/>
          <p:nvPr/>
        </p:nvSpPr>
        <p:spPr>
          <a:xfrm>
            <a:off x="332133" y="5171941"/>
            <a:ext cx="240206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ar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[1]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5E5F28-FB85-4369-BF76-4D4BF07AB051}"/>
              </a:ext>
            </a:extLst>
          </p:cNvPr>
          <p:cNvSpPr txBox="1"/>
          <p:nvPr/>
        </p:nvSpPr>
        <p:spPr>
          <a:xfrm>
            <a:off x="2783812" y="5604481"/>
            <a:ext cx="17485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ar+2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A68C0-CE5A-4E80-960E-DA94E662131A}"/>
              </a:ext>
            </a:extLst>
          </p:cNvPr>
          <p:cNvSpPr txBox="1"/>
          <p:nvPr/>
        </p:nvSpPr>
        <p:spPr>
          <a:xfrm>
            <a:off x="364465" y="5604481"/>
            <a:ext cx="240206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&amp;</a:t>
            </a:r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ar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[2]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66678-A4CD-4641-A82B-4822D1E96C92}"/>
              </a:ext>
            </a:extLst>
          </p:cNvPr>
          <p:cNvSpPr txBox="1"/>
          <p:nvPr/>
        </p:nvSpPr>
        <p:spPr>
          <a:xfrm>
            <a:off x="2760398" y="6083044"/>
            <a:ext cx="174850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*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(ar+2)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7A290F-3345-41AD-AD32-24C080260329}"/>
              </a:ext>
            </a:extLst>
          </p:cNvPr>
          <p:cNvSpPr txBox="1"/>
          <p:nvPr/>
        </p:nvSpPr>
        <p:spPr>
          <a:xfrm>
            <a:off x="341051" y="6083044"/>
            <a:ext cx="240206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ar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[2]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  <p:bldP spid="14" grpId="0"/>
      <p:bldP spid="15" grpId="0"/>
      <p:bldP spid="16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F529DA60-BA93-406F-9B0A-AABDA061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197"/>
            <a:ext cx="914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מערך </a:t>
            </a:r>
            <a:r>
              <a:rPr kumimoji="0" lang="he-IL" altLang="he-IL" sz="4800" b="1" i="0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כמצביע בפונקציות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1442DB65-E64F-4728-A8F2-007FF05F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468096"/>
            <a:ext cx="4032448" cy="437388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function(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p[])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*p = 8;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x = 6;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function(</a:t>
            </a:r>
            <a:r>
              <a:rPr lang="en-US" sz="28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&amp;x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23BA5627-B342-4471-8E1C-7750E1BD9988}"/>
              </a:ext>
            </a:extLst>
          </p:cNvPr>
          <p:cNvSpPr/>
          <p:nvPr/>
        </p:nvSpPr>
        <p:spPr>
          <a:xfrm>
            <a:off x="4355976" y="883032"/>
            <a:ext cx="4680520" cy="138499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כשפונקציה מקבלת כפרמטר מערך, ניתן לשלוח לה כתובת של משתנה.</a:t>
            </a:r>
            <a:endParaRPr lang="he-IL" sz="28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401C597-C2F3-4984-9E3F-0C11C9BF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56" y="2468096"/>
            <a:ext cx="3996444" cy="433650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void function(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*p = 8;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 void main()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spcAft>
                <a:spcPts val="0"/>
              </a:spcAft>
            </a:pP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[6]={1,2,3,4,5,6};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function(</a:t>
            </a:r>
            <a:r>
              <a:rPr lang="en-US" sz="2800" b="1" dirty="0" err="1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ar</a:t>
            </a: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</a:p>
          <a:p>
            <a:pPr algn="l" rtl="0">
              <a:spcAft>
                <a:spcPts val="0"/>
              </a:spcAft>
            </a:pP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function(</a:t>
            </a:r>
            <a:r>
              <a:rPr lang="en-US" sz="28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ar+2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280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Aft>
                <a:spcPts val="0"/>
              </a:spcAft>
            </a:pPr>
            <a:r>
              <a:rPr lang="en-US" sz="28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מלבן 1">
            <a:extLst>
              <a:ext uri="{FF2B5EF4-FFF2-40B4-BE49-F238E27FC236}">
                <a16:creationId xmlns:a16="http://schemas.microsoft.com/office/drawing/2014/main" id="{23BA5627-B342-4471-8E1C-7750E1BD9988}"/>
              </a:ext>
            </a:extLst>
          </p:cNvPr>
          <p:cNvSpPr/>
          <p:nvPr/>
        </p:nvSpPr>
        <p:spPr>
          <a:xfrm>
            <a:off x="0" y="764704"/>
            <a:ext cx="4331635" cy="181588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וגם להיפך, כשפונקציה מקבלת כפרמטר כתובת של משתנה (מצביע) ניתן לשלוח לה מערך.</a:t>
            </a:r>
          </a:p>
        </p:txBody>
      </p:sp>
    </p:spTree>
    <p:extLst>
      <p:ext uri="{BB962C8B-B14F-4D97-AF65-F5344CB8AC3E}">
        <p14:creationId xmlns:p14="http://schemas.microsoft.com/office/powerpoint/2010/main" val="354379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8864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rtl="1"/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סריקת מערך בעזרת מצביע</a:t>
            </a:r>
            <a:endParaRPr lang="he-IL" altLang="he-IL" sz="4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2DB6B85-BF2B-4BA8-857D-4B21B720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7" y="1124744"/>
            <a:ext cx="8504806" cy="396044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he-IL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כתוב </a:t>
            </a:r>
            <a:r>
              <a:rPr lang="he-IL" sz="2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תוכנית</a:t>
            </a:r>
            <a:r>
              <a:rPr lang="he-IL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המגדירה מערך בגודל 5 ובכל תא במערך בו יש מספר </a:t>
            </a:r>
            <a:r>
              <a:rPr lang="he-IL" sz="2800" dirty="0">
                <a:latin typeface="Consolas" panose="020B0609020204030204" pitchFamily="49" charset="0"/>
                <a:cs typeface="Arial" panose="020B0604020202020204" pitchFamily="34" charset="0"/>
              </a:rPr>
              <a:t>גדול מ-10, התוכנית תציב בו 0.</a:t>
            </a:r>
            <a:endParaRPr 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he-IL" sz="2800" b="1" dirty="0">
                <a:latin typeface="Consolas" panose="020B0609020204030204" pitchFamily="49" charset="0"/>
                <a:cs typeface="Arial" panose="020B0604020202020204" pitchFamily="34" charset="0"/>
              </a:rPr>
              <a:t>הסריקה במערך תיעשה אך ורק ע"י מצביע</a:t>
            </a:r>
            <a:endParaRPr lang="en-US" sz="2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endParaRPr lang="en-US" sz="28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 main()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x[5] = { 12, 34, 56, 7, 8 },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*p</a:t>
            </a: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for (? ; ? ; ? ) 	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97476-9716-466A-9AE1-8B297B3731E4}"/>
              </a:ext>
            </a:extLst>
          </p:cNvPr>
          <p:cNvSpPr txBox="1"/>
          <p:nvPr/>
        </p:nvSpPr>
        <p:spPr>
          <a:xfrm>
            <a:off x="390918" y="5229200"/>
            <a:ext cx="2952328" cy="9892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p=x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he-IL" sz="2800" b="1" dirty="0">
                <a:latin typeface="Consolas" panose="020B0609020204030204" pitchFamily="49" charset="0"/>
                <a:ea typeface="Calibri" panose="020F0502020204030204" pitchFamily="34" charset="0"/>
              </a:rPr>
              <a:t>או</a:t>
            </a: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p=&amp;x[0]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BF15B297-D47D-437B-9468-4B8CC5567971}"/>
              </a:ext>
            </a:extLst>
          </p:cNvPr>
          <p:cNvCxnSpPr>
            <a:cxnSpLocks/>
          </p:cNvCxnSpPr>
          <p:nvPr/>
        </p:nvCxnSpPr>
        <p:spPr>
          <a:xfrm flipH="1">
            <a:off x="2615221" y="4725144"/>
            <a:ext cx="1596739" cy="465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9DC8B-FC8E-4E24-B66E-5402193AD908}"/>
              </a:ext>
            </a:extLst>
          </p:cNvPr>
          <p:cNvSpPr txBox="1"/>
          <p:nvPr/>
        </p:nvSpPr>
        <p:spPr>
          <a:xfrm>
            <a:off x="7092280" y="5259239"/>
            <a:ext cx="792088" cy="5282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p++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9F9E7BE-D233-4D4D-AE44-B5E5E45BCF24}"/>
              </a:ext>
            </a:extLst>
          </p:cNvPr>
          <p:cNvCxnSpPr>
            <a:cxnSpLocks/>
          </p:cNvCxnSpPr>
          <p:nvPr/>
        </p:nvCxnSpPr>
        <p:spPr>
          <a:xfrm>
            <a:off x="5918957" y="4725144"/>
            <a:ext cx="1569367" cy="534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8F8FC781-44FB-4186-8C8A-14186A00F823}"/>
              </a:ext>
            </a:extLst>
          </p:cNvPr>
          <p:cNvCxnSpPr>
            <a:cxnSpLocks/>
          </p:cNvCxnSpPr>
          <p:nvPr/>
        </p:nvCxnSpPr>
        <p:spPr>
          <a:xfrm>
            <a:off x="5065458" y="4777698"/>
            <a:ext cx="0" cy="412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21F022-131B-4EDF-BEB5-77CA33E0A962}"/>
              </a:ext>
            </a:extLst>
          </p:cNvPr>
          <p:cNvSpPr txBox="1"/>
          <p:nvPr/>
        </p:nvSpPr>
        <p:spPr>
          <a:xfrm>
            <a:off x="4074193" y="5238633"/>
            <a:ext cx="1982530" cy="1450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1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p&lt;=&amp;x[4]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p&lt;=x+4</a:t>
            </a:r>
            <a:r>
              <a:rPr lang="he-IL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או </a:t>
            </a: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l" rtl="0">
              <a:lnSpc>
                <a:spcPct val="107000"/>
              </a:lnSpc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p&lt;x+5</a:t>
            </a:r>
            <a:r>
              <a:rPr lang="he-IL" sz="2800" b="1" dirty="0">
                <a:latin typeface="Consolas" panose="020B0609020204030204" pitchFamily="49" charset="0"/>
                <a:ea typeface="Calibri" panose="020F0502020204030204" pitchFamily="34" charset="0"/>
              </a:rPr>
              <a:t>או </a:t>
            </a: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5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3" y="188640"/>
            <a:ext cx="83686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 rtl="1"/>
            <a:r>
              <a:rPr lang="he-IL" sz="48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סריקת מערך בעזרת מצביע</a:t>
            </a:r>
            <a:endParaRPr lang="he-IL" altLang="he-IL" sz="4800" b="1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62DB6B85-BF2B-4BA8-857D-4B21B720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24744"/>
            <a:ext cx="8504806" cy="496855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r">
              <a:lnSpc>
                <a:spcPct val="107000"/>
              </a:lnSpc>
              <a:spcAft>
                <a:spcPts val="0"/>
              </a:spcAft>
            </a:pPr>
            <a:r>
              <a:rPr lang="he-IL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כתוב </a:t>
            </a:r>
            <a:r>
              <a:rPr lang="he-IL" sz="2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תוכנית</a:t>
            </a:r>
            <a:r>
              <a:rPr lang="he-IL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המגדירה מערך בגודל 5 ובכל תא במערך בו יש מספר </a:t>
            </a:r>
            <a:r>
              <a:rPr lang="he-IL" sz="2800" dirty="0">
                <a:latin typeface="Consolas" panose="020B0609020204030204" pitchFamily="49" charset="0"/>
                <a:cs typeface="Arial" panose="020B0604020202020204" pitchFamily="34" charset="0"/>
              </a:rPr>
              <a:t>גדול מ-10, התוכנית תציב בו 0.</a:t>
            </a:r>
            <a:endParaRPr lang="en-US" sz="2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he-IL" sz="2800" b="1" dirty="0">
                <a:latin typeface="Consolas" panose="020B0609020204030204" pitchFamily="49" charset="0"/>
                <a:cs typeface="Arial" panose="020B0604020202020204" pitchFamily="34" charset="0"/>
              </a:rPr>
              <a:t>הסריקה במערך תיעשה אך ורק ע"י מצביע</a:t>
            </a:r>
            <a:endParaRPr lang="en-US" sz="28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endParaRPr lang="en-US" sz="800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void main()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x[5] = { 12, 34, 56, 7, 8 },</a:t>
            </a:r>
            <a:r>
              <a:rPr lang="en-US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*p</a:t>
            </a: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en-US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for (p=x ; p&lt;x+5 ; p++ 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{</a:t>
            </a:r>
            <a:r>
              <a:rPr lang="en-US" sz="2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</a:p>
          <a:p>
            <a:pPr lvl="2" algn="l" rtl="0"/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if (*p &gt; 10)</a:t>
            </a:r>
          </a:p>
          <a:p>
            <a:pPr lvl="2" algn="l" rtl="0"/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*p = 0;</a:t>
            </a:r>
          </a:p>
          <a:p>
            <a:pPr lvl="2" algn="l" rtl="0"/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endParaRPr lang="en-US" sz="2800" b="1" dirty="0"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8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256" y="631141"/>
            <a:ext cx="9180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ההבדל בין מצביע למערך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DE9ED857-ECF9-4D86-80E1-FE4FF17C3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94434"/>
              </p:ext>
            </p:extLst>
          </p:nvPr>
        </p:nvGraphicFramePr>
        <p:xfrm>
          <a:off x="809273" y="2060848"/>
          <a:ext cx="7525454" cy="283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541712">
                  <a:extLst>
                    <a:ext uri="{9D8B030D-6E8A-4147-A177-3AD203B41FA5}">
                      <a16:colId xmlns:a16="http://schemas.microsoft.com/office/drawing/2014/main" val="584932229"/>
                    </a:ext>
                  </a:extLst>
                </a:gridCol>
                <a:gridCol w="3983742">
                  <a:extLst>
                    <a:ext uri="{9D8B030D-6E8A-4147-A177-3AD203B41FA5}">
                      <a16:colId xmlns:a16="http://schemas.microsoft.com/office/drawing/2014/main" val="4082241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מצביע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/>
                        <a:t>מערך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8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800" dirty="0"/>
                        <a:t>הוא משתנה (תא פיזי) שמאוחסן </a:t>
                      </a:r>
                      <a:r>
                        <a:rPr lang="he-IL" sz="2800" dirty="0" err="1"/>
                        <a:t>בזכרון</a:t>
                      </a:r>
                      <a:r>
                        <a:rPr lang="he-IL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/>
                        <a:t>אינו תא פיזי, אלא התייחסות שמית לכתובת התא הראשון של המערך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sz="2800" dirty="0"/>
                        <a:t>ניתן לשנות אותו במהלך התוכנית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/>
                        <a:t>לא ניתן לשנות אותו במהלך התוכנית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769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29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46402DA-329C-448B-BE54-15D07CC7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256" y="0"/>
            <a:ext cx="9180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71875" algn="l"/>
              </a:tabLst>
            </a:pPr>
            <a:r>
              <a:rPr kumimoji="0" lang="he-IL" altLang="he-IL" sz="4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דוגמא 1 לפתרון בכיתה</a:t>
            </a:r>
            <a:endParaRPr lang="he-IL" altLang="he-IL" sz="4800" b="1" u="sng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D06FCE4-D3D6-40F4-8560-E44B6D724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37038"/>
            <a:ext cx="3194298" cy="5925435"/>
          </a:xfrm>
          <a:prstGeom prst="rect">
            <a:avLst/>
          </a:prstGeom>
          <a:solidFill>
            <a:schemeClr val="lt1">
              <a:lumMod val="100000"/>
              <a:lumOff val="0"/>
            </a:schemeClr>
          </a:solidFill>
          <a:ln w="9525" cmpd="sng">
            <a:solidFill>
              <a:srgbClr val="0070C0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 main()</a:t>
            </a:r>
          </a:p>
          <a:p>
            <a:pPr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ar[6] = {0,1,2,3,4,5};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*p, i;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printf("%d\n", *ar); 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*(ar + 2) = *(ar + 3); 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ar[3] = *ar+40; 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 = ar;</a:t>
            </a:r>
            <a:r>
              <a:rPr lang="en-US" sz="200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printf("%d\n", *p); 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 = ar + 4; 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printf("%d\n", *p); 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printf("%d\n", *(p+1)); 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printf("%d\n", *p+1); 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(i = 0; i &lt; 6;i++)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marL="457200" indent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printf("%d\n", ar[i]);</a:t>
            </a:r>
          </a:p>
          <a:p>
            <a:pPr marL="457200"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  <a:p>
            <a:pPr algn="l" rtl="0">
              <a:spcAft>
                <a:spcPts val="0"/>
              </a:spcAft>
            </a:pPr>
            <a:r>
              <a:rPr lang="en-US" sz="2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2027A3E4-B58F-4AE7-B31D-B42C35945702}"/>
              </a:ext>
            </a:extLst>
          </p:cNvPr>
          <p:cNvSpPr/>
          <p:nvPr/>
        </p:nvSpPr>
        <p:spPr>
          <a:xfrm>
            <a:off x="4139952" y="1340768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1400"/>
            </a:pP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א. מה תדפיס התוכנית? נמק בעזרת טבלת מעקב.</a:t>
            </a:r>
          </a:p>
          <a:p>
            <a:pPr lvl="0">
              <a:buSzPts val="1400"/>
            </a:pP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buSzPts val="1400"/>
            </a:pP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ב. הוסף לתוכנית הנ"ל לולאה שמדפיסה את המערך בעזרת המצביע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(אסור להשתמש ב- [ ])</a:t>
            </a:r>
          </a:p>
          <a:p>
            <a:pPr lvl="0">
              <a:buSzPts val="1400"/>
            </a:pPr>
            <a:endParaRPr lang="en-U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buSzPts val="1400"/>
            </a:pP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ג. הוסף לתוכנית לולאה שקולטת ערכים חדשים למערך בעזרת המצביע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he-IL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(אסור להשתמש ב- [ ])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1045</Words>
  <Application>Microsoft Office PowerPoint</Application>
  <PresentationFormat>‫הצגה על המסך (4:3)</PresentationFormat>
  <Paragraphs>355</Paragraphs>
  <Slides>17</Slides>
  <Notes>17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David</vt:lpstr>
      <vt:lpstr>Times New Roman</vt:lpstr>
      <vt:lpstr>Verdana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student</cp:lastModifiedBy>
  <cp:revision>128</cp:revision>
  <dcterms:created xsi:type="dcterms:W3CDTF">2018-02-18T20:21:23Z</dcterms:created>
  <dcterms:modified xsi:type="dcterms:W3CDTF">2019-11-10T06:24:56Z</dcterms:modified>
</cp:coreProperties>
</file>