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2" r:id="rId3"/>
    <p:sldId id="26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33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2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8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7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762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5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3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8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7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0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D33EA9-7688-4936-A62C-7ED0B2BD66FA}" type="datetimeFigureOut">
              <a:rPr lang="he-IL" smtClean="0"/>
              <a:t>י"ט/טבת/תשע"ט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20A22-F6C3-4B7D-B372-C14917DA1C0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D33EA9-7688-4936-A62C-7ED0B2BD66FA}" type="datetimeFigureOut">
              <a:rPr lang="he-IL" smtClean="0"/>
              <a:pPr/>
              <a:t>י"ט/טבת/תשע"ט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420A22-F6C3-4B7D-B372-C14917DA1C0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1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737352"/>
            <a:ext cx="9144000" cy="866858"/>
          </a:xfrm>
        </p:spPr>
        <p:txBody>
          <a:bodyPr>
            <a:noAutofit/>
          </a:bodyPr>
          <a:lstStyle/>
          <a:p>
            <a:r>
              <a:rPr lang="en-US" sz="4400" dirty="0"/>
              <a:t>CSS</a:t>
            </a:r>
            <a:r>
              <a:rPr lang="he-IL" sz="4400" dirty="0"/>
              <a:t> מתקדם</a:t>
            </a:r>
            <a:endParaRPr lang="he-IL" sz="2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1941095"/>
            <a:ext cx="9144000" cy="3882190"/>
          </a:xfrm>
        </p:spPr>
        <p:txBody>
          <a:bodyPr/>
          <a:lstStyle/>
          <a:p>
            <a:pPr marL="571500" indent="-571500" algn="r">
              <a:buFontTx/>
              <a:buChar char="-"/>
            </a:pPr>
            <a:r>
              <a:rPr lang="en-US" smtClean="0"/>
              <a:t>Mor</a:t>
            </a:r>
            <a:r>
              <a:rPr lang="en-US" smtClean="0"/>
              <a:t>e </a:t>
            </a:r>
            <a:r>
              <a:rPr lang="en-US" smtClean="0"/>
              <a:t>Advanced </a:t>
            </a:r>
            <a:r>
              <a:rPr lang="en-US" dirty="0" smtClean="0"/>
              <a:t>Selectors</a:t>
            </a:r>
          </a:p>
          <a:p>
            <a:pPr marL="571500" indent="-571500" algn="r">
              <a:buFontTx/>
              <a:buChar char="-"/>
            </a:pPr>
            <a:r>
              <a:rPr lang="en-US" dirty="0" smtClean="0"/>
              <a:t>Transforms</a:t>
            </a:r>
            <a:r>
              <a:rPr lang="he-IL" dirty="0" smtClean="0"/>
              <a:t> </a:t>
            </a:r>
            <a:endParaRPr lang="he-IL" dirty="0"/>
          </a:p>
          <a:p>
            <a:pPr marL="571500" indent="-571500" algn="r">
              <a:buFontTx/>
              <a:buChar char="-"/>
            </a:pPr>
            <a:r>
              <a:rPr lang="en-US" dirty="0"/>
              <a:t>Transitions</a:t>
            </a:r>
            <a:endParaRPr lang="he-IL" dirty="0"/>
          </a:p>
          <a:p>
            <a:pPr marL="571500" indent="-571500" algn="r">
              <a:buFontTx/>
              <a:buChar char="-"/>
            </a:pPr>
            <a:r>
              <a:rPr lang="en-US" dirty="0"/>
              <a:t> Animations</a:t>
            </a:r>
          </a:p>
          <a:p>
            <a:pPr algn="r"/>
            <a:endParaRPr lang="he-IL" dirty="0"/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80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CSS3 – advanced Selectors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7009" y="2286000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u="sng" dirty="0"/>
              <a:t>Selectors</a:t>
            </a:r>
            <a:r>
              <a:rPr lang="he-IL" sz="2400" u="sng" dirty="0"/>
              <a:t> מתקדמים – באמצעות תכונת </a:t>
            </a:r>
            <a:r>
              <a:rPr lang="en-US" sz="2400" u="sng" dirty="0"/>
              <a:t>HTML</a:t>
            </a:r>
            <a:r>
              <a:rPr lang="he-IL" sz="2400" u="sng" dirty="0"/>
              <a:t>:</a:t>
            </a:r>
            <a:endParaRPr lang="he-IL" u="sng" dirty="0"/>
          </a:p>
          <a:p>
            <a:pPr marL="0" indent="0" algn="l" rtl="0">
              <a:buNone/>
            </a:pPr>
            <a:r>
              <a:rPr lang="en-US" sz="1600" dirty="0"/>
              <a:t>&lt;div id="div_1" class="class_1“  </a:t>
            </a:r>
            <a:r>
              <a:rPr lang="en-US" sz="1600" dirty="0">
                <a:solidFill>
                  <a:srgbClr val="FF0000"/>
                </a:solidFill>
              </a:rPr>
              <a:t>data-name</a:t>
            </a:r>
            <a:r>
              <a:rPr lang="en-US" sz="1600" dirty="0"/>
              <a:t>="test"&gt;</a:t>
            </a:r>
          </a:p>
          <a:p>
            <a:pPr marL="0" indent="0" algn="l" rtl="0">
              <a:buNone/>
            </a:pPr>
            <a:r>
              <a:rPr lang="en-US" sz="1600" dirty="0"/>
              <a:t>        &lt;span id="span1" class="span"&gt;A&lt;/span&gt;</a:t>
            </a:r>
          </a:p>
          <a:p>
            <a:pPr marL="0" indent="0" algn="l" rtl="0">
              <a:buNone/>
            </a:pPr>
            <a:r>
              <a:rPr lang="en-US" sz="1600" dirty="0"/>
              <a:t>        &lt;span&gt;B&lt;/span&gt;</a:t>
            </a:r>
          </a:p>
          <a:p>
            <a:pPr marL="0" indent="0" algn="l" rtl="0">
              <a:buNone/>
            </a:pPr>
            <a:r>
              <a:rPr lang="en-US" sz="1600" dirty="0"/>
              <a:t>&lt;/div&gt;</a:t>
            </a:r>
          </a:p>
          <a:p>
            <a:pPr marL="0" indent="0" algn="l" rtl="0">
              <a:buNone/>
            </a:pPr>
            <a:r>
              <a:rPr lang="en-US" sz="1600" dirty="0"/>
              <a:t>&lt;div id="div_2" class="class_2"&gt;</a:t>
            </a:r>
          </a:p>
          <a:p>
            <a:pPr marL="0" indent="0" algn="l" rtl="0">
              <a:buNone/>
            </a:pPr>
            <a:r>
              <a:rPr lang="en-US" sz="1600" dirty="0"/>
              <a:t>      &lt;span id="span2" class="span"&gt;C&lt;/span&gt;</a:t>
            </a:r>
          </a:p>
          <a:p>
            <a:pPr marL="0" indent="0" algn="l" rtl="0">
              <a:buNone/>
            </a:pPr>
            <a:r>
              <a:rPr lang="en-US" sz="1600" dirty="0"/>
              <a:t>&lt;/div&gt;</a:t>
            </a:r>
          </a:p>
          <a:p>
            <a:pPr marL="0" indent="0" algn="l" rtl="0">
              <a:buNone/>
            </a:pPr>
            <a:endParaRPr lang="he-IL" sz="16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/>
              <a:t>[data-name=test] span {</a:t>
            </a:r>
            <a:r>
              <a:rPr lang="en-US" sz="2200" dirty="0" err="1"/>
              <a:t>background-color:yellow</a:t>
            </a:r>
            <a:r>
              <a:rPr lang="en-US" sz="2200" dirty="0"/>
              <a:t>;}  	</a:t>
            </a:r>
            <a:endParaRPr lang="en-US" sz="1500" dirty="0"/>
          </a:p>
          <a:p>
            <a:pPr marL="0" indent="0">
              <a:buNone/>
            </a:pPr>
            <a:endParaRPr lang="he-IL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>
              <a:buFontTx/>
              <a:buChar char="-"/>
            </a:pPr>
            <a:endParaRPr lang="he-IL" dirty="0"/>
          </a:p>
          <a:p>
            <a:pPr marL="514350" indent="-51435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25" y="5400675"/>
            <a:ext cx="409575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91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CSS3 – advanced Selectors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u="sng" dirty="0"/>
              <a:t>Selectors</a:t>
            </a:r>
            <a:r>
              <a:rPr lang="he-IL" sz="2400" u="sng" dirty="0"/>
              <a:t> מתקדמים – באמצעות </a:t>
            </a:r>
            <a:r>
              <a:rPr lang="en-US" sz="2400" b="1" u="sng" dirty="0"/>
              <a:t>:not()</a:t>
            </a:r>
            <a:r>
              <a:rPr lang="he-IL" sz="2400" b="1" u="sng" dirty="0"/>
              <a:t> </a:t>
            </a:r>
            <a:r>
              <a:rPr lang="he-IL" sz="2400" u="sng" dirty="0"/>
              <a:t>:</a:t>
            </a:r>
            <a:endParaRPr lang="he-IL" u="sng" dirty="0"/>
          </a:p>
          <a:p>
            <a:pPr marL="0" indent="0" algn="l" rtl="0">
              <a:buNone/>
            </a:pPr>
            <a:r>
              <a:rPr lang="en-US" sz="1600" dirty="0"/>
              <a:t>&lt;div id="div_1" class="class_1“  </a:t>
            </a:r>
            <a:r>
              <a:rPr lang="en-US" sz="1600" dirty="0">
                <a:solidFill>
                  <a:schemeClr val="tx1"/>
                </a:solidFill>
              </a:rPr>
              <a:t>data-name</a:t>
            </a:r>
            <a:r>
              <a:rPr lang="en-US" sz="1600" dirty="0"/>
              <a:t>="test"&gt;</a:t>
            </a:r>
          </a:p>
          <a:p>
            <a:pPr marL="0" indent="0" algn="l" rtl="0">
              <a:buNone/>
            </a:pPr>
            <a:r>
              <a:rPr lang="en-US" sz="1600" dirty="0"/>
              <a:t>        &lt;span id="span1" class="span"&gt;A&lt;/span&gt;</a:t>
            </a:r>
          </a:p>
          <a:p>
            <a:pPr marL="0" indent="0" algn="l" rtl="0">
              <a:buNone/>
            </a:pPr>
            <a:r>
              <a:rPr lang="en-US" sz="1600" dirty="0"/>
              <a:t>        &lt;span&gt;B&lt;/span&gt;</a:t>
            </a:r>
          </a:p>
          <a:p>
            <a:pPr marL="0" indent="0" algn="l" rtl="0">
              <a:buNone/>
            </a:pPr>
            <a:r>
              <a:rPr lang="en-US" sz="1600" dirty="0"/>
              <a:t>&lt;/div&gt;</a:t>
            </a:r>
          </a:p>
          <a:p>
            <a:pPr marL="0" indent="0" algn="l" rtl="0">
              <a:buNone/>
            </a:pPr>
            <a:r>
              <a:rPr lang="en-US" sz="1600" dirty="0"/>
              <a:t>&lt;div id="div_2" class="class_2"&gt;</a:t>
            </a:r>
          </a:p>
          <a:p>
            <a:pPr marL="0" indent="0" algn="l" rtl="0">
              <a:buNone/>
            </a:pPr>
            <a:r>
              <a:rPr lang="en-US" sz="1600" dirty="0"/>
              <a:t>      &lt;span id="span2" class="span"&gt;C&lt;/span&gt;</a:t>
            </a:r>
          </a:p>
          <a:p>
            <a:pPr marL="0" indent="0" algn="l" rtl="0">
              <a:buNone/>
            </a:pPr>
            <a:r>
              <a:rPr lang="en-US" sz="1600" dirty="0"/>
              <a:t>&lt;/div&gt;</a:t>
            </a:r>
          </a:p>
          <a:p>
            <a:pPr marL="0" indent="0" algn="l" rtl="0">
              <a:buNone/>
            </a:pPr>
            <a:endParaRPr lang="he-IL" sz="2200" dirty="0"/>
          </a:p>
          <a:p>
            <a:pPr marL="0" indent="0" algn="l" rtl="0">
              <a:buNone/>
            </a:pPr>
            <a:r>
              <a:rPr lang="en-US" dirty="0" err="1"/>
              <a:t>span:not</a:t>
            </a:r>
            <a:r>
              <a:rPr lang="en-US" dirty="0"/>
              <a:t>(.span) {</a:t>
            </a:r>
            <a:r>
              <a:rPr lang="en-US" dirty="0" err="1"/>
              <a:t>background-color:yellow</a:t>
            </a:r>
            <a:r>
              <a:rPr lang="en-US" dirty="0"/>
              <a:t>;}</a:t>
            </a:r>
            <a:endParaRPr lang="en-US" sz="1500" dirty="0"/>
          </a:p>
          <a:p>
            <a:pPr marL="0" indent="0">
              <a:buNone/>
            </a:pPr>
            <a:endParaRPr lang="he-IL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>
              <a:buFontTx/>
              <a:buChar char="-"/>
            </a:pPr>
            <a:endParaRPr lang="he-IL" dirty="0"/>
          </a:p>
          <a:p>
            <a:pPr marL="514350" indent="-51435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88" y="5159686"/>
            <a:ext cx="409575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83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67345" y="725655"/>
            <a:ext cx="9144000" cy="866858"/>
          </a:xfrm>
        </p:spPr>
        <p:txBody>
          <a:bodyPr>
            <a:noAutofit/>
          </a:bodyPr>
          <a:lstStyle/>
          <a:p>
            <a:r>
              <a:rPr lang="en-US" sz="4400" dirty="0"/>
              <a:t>Transforms</a:t>
            </a:r>
            <a:r>
              <a:rPr lang="he-IL" sz="2400" dirty="0"/>
              <a:t/>
            </a:r>
            <a:br>
              <a:rPr lang="he-IL" sz="2400" dirty="0"/>
            </a:br>
            <a:endParaRPr lang="he-IL" sz="2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1941095"/>
            <a:ext cx="9144000" cy="3882190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1800" dirty="0"/>
              <a:t>שינוי צורה ומיקום של האלמנט ביחס למיקומו המקורי:</a:t>
            </a:r>
          </a:p>
          <a:p>
            <a:pPr algn="l" rtl="0"/>
            <a:r>
              <a:rPr lang="en-US" sz="1400" dirty="0"/>
              <a:t>&lt;div id="</a:t>
            </a:r>
            <a:r>
              <a:rPr lang="en-US" sz="1400" dirty="0" err="1"/>
              <a:t>rect</a:t>
            </a:r>
            <a:r>
              <a:rPr lang="en-US" sz="1400" dirty="0"/>
              <a:t>"&gt;HI&lt;/div&gt;</a:t>
            </a:r>
            <a:endParaRPr lang="he-IL" sz="1400" dirty="0"/>
          </a:p>
          <a:p>
            <a:pPr algn="l" rtl="0"/>
            <a:r>
              <a:rPr lang="en-US" sz="1400" dirty="0"/>
              <a:t>#</a:t>
            </a:r>
            <a:r>
              <a:rPr lang="en-US" sz="1400" dirty="0" err="1"/>
              <a:t>rect</a:t>
            </a:r>
            <a:r>
              <a:rPr lang="en-US" sz="1400" dirty="0"/>
              <a:t> {width:100px; height:100px; </a:t>
            </a:r>
            <a:r>
              <a:rPr lang="en-US" sz="1400" dirty="0" err="1"/>
              <a:t>background-color:greenyellow</a:t>
            </a:r>
            <a:r>
              <a:rPr lang="en-US" sz="1400" dirty="0"/>
              <a:t>; </a:t>
            </a:r>
          </a:p>
          <a:p>
            <a:pPr algn="l" rtl="0"/>
            <a:r>
              <a:rPr lang="en-US" sz="1400" dirty="0">
                <a:solidFill>
                  <a:srgbClr val="FF0000"/>
                </a:solidFill>
              </a:rPr>
              <a:t>border-radius</a:t>
            </a:r>
            <a:r>
              <a:rPr lang="en-US" sz="1400" dirty="0"/>
              <a:t>:5px; </a:t>
            </a:r>
            <a:r>
              <a:rPr lang="en-US" sz="1400" dirty="0" err="1"/>
              <a:t>text-align:center</a:t>
            </a:r>
            <a:r>
              <a:rPr lang="en-US" sz="1400" dirty="0"/>
              <a:t>; line-height:100px;}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he-IL" dirty="0"/>
              <a:t>הוספת השורות הבאות לתוך ה-</a:t>
            </a:r>
            <a:r>
              <a:rPr lang="en-US" dirty="0"/>
              <a:t>style</a:t>
            </a:r>
            <a:r>
              <a:rPr lang="he-IL" dirty="0"/>
              <a:t>:</a:t>
            </a:r>
          </a:p>
          <a:p>
            <a:pPr algn="r"/>
            <a:endParaRPr lang="he-IL" dirty="0"/>
          </a:p>
          <a:p>
            <a:pPr algn="l" rtl="0"/>
            <a:r>
              <a:rPr lang="en-US" sz="1400" dirty="0"/>
              <a:t>-</a:t>
            </a:r>
            <a:r>
              <a:rPr lang="en-US" sz="1400" dirty="0" err="1"/>
              <a:t>ms</a:t>
            </a:r>
            <a:r>
              <a:rPr lang="en-US" sz="1400" dirty="0"/>
              <a:t>-transform: rotate(20deg); /* IE 9 */</a:t>
            </a:r>
            <a:endParaRPr lang="he-IL" sz="1400" dirty="0"/>
          </a:p>
          <a:p>
            <a:pPr algn="l" rtl="0"/>
            <a:r>
              <a:rPr lang="en-US" sz="1400" dirty="0"/>
              <a:t>-</a:t>
            </a:r>
            <a:r>
              <a:rPr lang="en-US" sz="1400" dirty="0" err="1"/>
              <a:t>webkit</a:t>
            </a:r>
            <a:r>
              <a:rPr lang="en-US" sz="1400" dirty="0"/>
              <a:t>-transform: rotate(20deg); /* Safari */</a:t>
            </a:r>
            <a:endParaRPr lang="he-IL" sz="1400" dirty="0"/>
          </a:p>
          <a:p>
            <a:pPr algn="l" rtl="0"/>
            <a:r>
              <a:rPr lang="en-US" sz="1400" dirty="0"/>
              <a:t>transform: rotate(20deg);</a:t>
            </a:r>
            <a:endParaRPr lang="he-IL" sz="1400" dirty="0"/>
          </a:p>
          <a:p>
            <a:pPr algn="r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2432661"/>
            <a:ext cx="886691" cy="79608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45" y="4443420"/>
            <a:ext cx="1355946" cy="1314606"/>
          </a:xfrm>
          <a:prstGeom prst="rect">
            <a:avLst/>
          </a:prstGeom>
        </p:spPr>
      </p:pic>
      <p:cxnSp>
        <p:nvCxnSpPr>
          <p:cNvPr id="7" name="מחבר חץ ישר 6"/>
          <p:cNvCxnSpPr/>
          <p:nvPr/>
        </p:nvCxnSpPr>
        <p:spPr>
          <a:xfrm>
            <a:off x="5375563" y="5181600"/>
            <a:ext cx="1099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2380" y="4731391"/>
            <a:ext cx="6254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נקבל</a:t>
            </a:r>
          </a:p>
        </p:txBody>
      </p:sp>
    </p:spTree>
    <p:extLst>
      <p:ext uri="{BB962C8B-B14F-4D97-AF65-F5344CB8AC3E}">
        <p14:creationId xmlns:p14="http://schemas.microsoft.com/office/powerpoint/2010/main" val="6800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737352"/>
            <a:ext cx="9144000" cy="866858"/>
          </a:xfrm>
        </p:spPr>
        <p:txBody>
          <a:bodyPr>
            <a:noAutofit/>
          </a:bodyPr>
          <a:lstStyle/>
          <a:p>
            <a:r>
              <a:rPr lang="en-US" sz="4400" dirty="0"/>
              <a:t>Transitions</a:t>
            </a:r>
            <a:r>
              <a:rPr lang="he-IL" sz="2400" dirty="0"/>
              <a:t/>
            </a:r>
            <a:br>
              <a:rPr lang="he-IL" sz="2400" dirty="0"/>
            </a:br>
            <a:endParaRPr lang="he-IL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21" y="1670108"/>
            <a:ext cx="886691" cy="7960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47" y="1604210"/>
            <a:ext cx="1112260" cy="927875"/>
          </a:xfrm>
          <a:prstGeom prst="rect">
            <a:avLst/>
          </a:prstGeom>
        </p:spPr>
      </p:pic>
      <p:cxnSp>
        <p:nvCxnSpPr>
          <p:cNvPr id="11" name="מחבר חץ ישר 10"/>
          <p:cNvCxnSpPr/>
          <p:nvPr/>
        </p:nvCxnSpPr>
        <p:spPr>
          <a:xfrm>
            <a:off x="2438937" y="2068147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099" y="5504883"/>
            <a:ext cx="705674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צורת כתיבה-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transition: attribute1 duration1, attribute2 duration2, …</a:t>
            </a:r>
            <a:endParaRPr lang="he-I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תכונה שלא מופיעה ב-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תשתנה ישר – כמו צבע הטקסט שהפך ללבן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45534-2011-47AE-BD71-5611115CB84F}"/>
              </a:ext>
            </a:extLst>
          </p:cNvPr>
          <p:cNvSpPr txBox="1"/>
          <p:nvPr/>
        </p:nvSpPr>
        <p:spPr>
          <a:xfrm>
            <a:off x="1227323" y="1259232"/>
            <a:ext cx="102916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תהליך שינוי העיצוב של אלמנט ממצב אחד לשני, נניח ואנחנו רוצים במעבר של העכבר לבצע את שינוי העיצוב הבא:</a:t>
            </a:r>
          </a:p>
          <a:p>
            <a:endParaRPr lang="he-IL" dirty="0"/>
          </a:p>
        </p:txBody>
      </p:sp>
      <p:sp>
        <p:nvSpPr>
          <p:cNvPr id="14" name="כותרת משנה 2">
            <a:extLst>
              <a:ext uri="{FF2B5EF4-FFF2-40B4-BE49-F238E27FC236}">
                <a16:creationId xmlns:a16="http://schemas.microsoft.com/office/drawing/2014/main" id="{A43BB706-EC6C-49B4-BB43-4F34A4ECDC0F}"/>
              </a:ext>
            </a:extLst>
          </p:cNvPr>
          <p:cNvSpPr txBox="1">
            <a:spLocks/>
          </p:cNvSpPr>
          <p:nvPr/>
        </p:nvSpPr>
        <p:spPr>
          <a:xfrm>
            <a:off x="7919839" y="2130312"/>
            <a:ext cx="2892956" cy="351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#</a:t>
            </a:r>
            <a:r>
              <a:rPr lang="en-US" sz="1400" dirty="0" err="1"/>
              <a:t>rect</a:t>
            </a:r>
            <a:r>
              <a:rPr lang="en-US" sz="1400" dirty="0"/>
              <a:t> {</a:t>
            </a:r>
          </a:p>
          <a:p>
            <a:pPr algn="l" rtl="0"/>
            <a:r>
              <a:rPr lang="en-US" sz="1400" dirty="0"/>
              <a:t>    width:100px; </a:t>
            </a:r>
          </a:p>
          <a:p>
            <a:pPr algn="l" rtl="0"/>
            <a:r>
              <a:rPr lang="en-US" sz="1400" dirty="0"/>
              <a:t>    height:100px; </a:t>
            </a:r>
          </a:p>
          <a:p>
            <a:pPr algn="l" rtl="0"/>
            <a:r>
              <a:rPr lang="en-US" sz="1400" dirty="0"/>
              <a:t>    </a:t>
            </a:r>
            <a:r>
              <a:rPr lang="en-US" sz="1400" dirty="0" err="1"/>
              <a:t>background-color:greenyellow</a:t>
            </a:r>
            <a:r>
              <a:rPr lang="en-US" sz="1400" dirty="0"/>
              <a:t>;</a:t>
            </a:r>
          </a:p>
          <a:p>
            <a:pPr algn="l" rtl="0"/>
            <a:r>
              <a:rPr lang="en-US" sz="1400" dirty="0"/>
              <a:t>    border-radius:5px; </a:t>
            </a:r>
          </a:p>
          <a:p>
            <a:pPr algn="l" rtl="0"/>
            <a:r>
              <a:rPr lang="en-US" sz="1400" dirty="0"/>
              <a:t>    </a:t>
            </a:r>
            <a:r>
              <a:rPr lang="en-US" sz="1400" dirty="0" err="1"/>
              <a:t>text-align:center</a:t>
            </a:r>
            <a:r>
              <a:rPr lang="en-US" sz="1400" dirty="0"/>
              <a:t>; </a:t>
            </a:r>
          </a:p>
          <a:p>
            <a:pPr algn="l" rtl="0"/>
            <a:r>
              <a:rPr lang="en-US" sz="1400" dirty="0"/>
              <a:t>    line-height:100px; </a:t>
            </a:r>
          </a:p>
          <a:p>
            <a:pPr algn="l" rtl="0"/>
            <a:r>
              <a:rPr lang="en-US" sz="1400" dirty="0"/>
              <a:t>}</a:t>
            </a:r>
          </a:p>
          <a:p>
            <a:pPr algn="l" rtl="0"/>
            <a:endParaRPr lang="en-US" sz="1400" dirty="0"/>
          </a:p>
          <a:p>
            <a:pPr algn="l" rtl="0"/>
            <a:r>
              <a:rPr lang="en-US" sz="1400" dirty="0"/>
              <a:t>#</a:t>
            </a:r>
            <a:r>
              <a:rPr lang="en-US" sz="1400" dirty="0" err="1"/>
              <a:t>rect:hover</a:t>
            </a:r>
            <a:r>
              <a:rPr lang="en-US" sz="1400" dirty="0"/>
              <a:t> {</a:t>
            </a:r>
          </a:p>
          <a:p>
            <a:pPr algn="l" rtl="0"/>
            <a:r>
              <a:rPr lang="en-US" sz="1400" dirty="0"/>
              <a:t>    transform: rotate(20deg);</a:t>
            </a:r>
          </a:p>
          <a:p>
            <a:pPr algn="l" rtl="0"/>
            <a:r>
              <a:rPr lang="en-US" sz="1400" dirty="0"/>
              <a:t>    </a:t>
            </a:r>
            <a:r>
              <a:rPr lang="en-US" sz="1400" dirty="0" err="1"/>
              <a:t>background-color:orangered</a:t>
            </a:r>
            <a:r>
              <a:rPr lang="en-US" sz="1400" dirty="0"/>
              <a:t>;</a:t>
            </a:r>
          </a:p>
          <a:p>
            <a:pPr algn="l" rtl="0"/>
            <a:r>
              <a:rPr lang="en-US" sz="1400" dirty="0"/>
              <a:t>    </a:t>
            </a:r>
            <a:r>
              <a:rPr lang="en-US" sz="1400" dirty="0" err="1"/>
              <a:t>color:white</a:t>
            </a:r>
            <a:r>
              <a:rPr lang="en-US" sz="1400" dirty="0"/>
              <a:t>;</a:t>
            </a:r>
          </a:p>
          <a:p>
            <a:pPr algn="l" rtl="0"/>
            <a:r>
              <a:rPr lang="en-US" sz="1400" dirty="0"/>
              <a:t>}</a:t>
            </a:r>
            <a:endParaRPr lang="he-IL" sz="1400" dirty="0"/>
          </a:p>
          <a:p>
            <a:pPr algn="l" rtl="0"/>
            <a:endParaRPr lang="en-US" sz="1400" dirty="0"/>
          </a:p>
          <a:p>
            <a:pPr algn="l" rtl="0"/>
            <a:endParaRPr lang="en-US" sz="1200" dirty="0"/>
          </a:p>
          <a:p>
            <a:pPr algn="r"/>
            <a:endParaRPr lang="he-IL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1B0CF-976C-4F6D-929C-E637F2B5B28B}"/>
              </a:ext>
            </a:extLst>
          </p:cNvPr>
          <p:cNvSpPr txBox="1"/>
          <p:nvPr/>
        </p:nvSpPr>
        <p:spPr>
          <a:xfrm>
            <a:off x="6796884" y="1713546"/>
            <a:ext cx="422030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הקוד לריבוע הירוק והכתום במעבר עכבר:</a:t>
            </a:r>
          </a:p>
          <a:p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64F5861-75A2-4020-BF14-CB6F22A31268}"/>
              </a:ext>
            </a:extLst>
          </p:cNvPr>
          <p:cNvSpPr/>
          <p:nvPr/>
        </p:nvSpPr>
        <p:spPr>
          <a:xfrm>
            <a:off x="1555027" y="2753100"/>
            <a:ext cx="393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הוספת התכונה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לעיצוב המקורי: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EF51DE8-427F-4566-AF0B-37019693DBD6}"/>
              </a:ext>
            </a:extLst>
          </p:cNvPr>
          <p:cNvSpPr/>
          <p:nvPr/>
        </p:nvSpPr>
        <p:spPr>
          <a:xfrm>
            <a:off x="1607749" y="3151140"/>
            <a:ext cx="41561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width:100px;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height:100px;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background-color:greenyellow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border-radius:5px;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text-align:center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line-height:100px;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1s, </a:t>
            </a:r>
            <a:r>
              <a:rPr lang="en-US" sz="14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52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29045" y="708078"/>
            <a:ext cx="9144000" cy="866858"/>
          </a:xfrm>
        </p:spPr>
        <p:txBody>
          <a:bodyPr>
            <a:noAutofit/>
          </a:bodyPr>
          <a:lstStyle/>
          <a:p>
            <a:r>
              <a:rPr lang="en-US" sz="4400" dirty="0"/>
              <a:t>Animations</a:t>
            </a:r>
            <a:endParaRPr lang="he-IL" sz="2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74920" y="1941095"/>
            <a:ext cx="9144000" cy="820704"/>
          </a:xfrm>
        </p:spPr>
        <p:txBody>
          <a:bodyPr>
            <a:normAutofit/>
          </a:bodyPr>
          <a:lstStyle/>
          <a:p>
            <a:pPr algn="l" rtl="0"/>
            <a:endParaRPr lang="en-US" sz="1000" dirty="0"/>
          </a:p>
          <a:p>
            <a:pPr algn="r"/>
            <a:r>
              <a:rPr lang="he-IL" sz="2000" dirty="0"/>
              <a:t>על מנת להגדיר אנימציה אנחנו חייבים להשתמש באחת מהתבניות הבאות בקוד ה-</a:t>
            </a:r>
            <a:r>
              <a:rPr lang="en-US" sz="2000" dirty="0" err="1"/>
              <a:t>css</a:t>
            </a:r>
            <a:r>
              <a:rPr lang="he-IL" sz="2000" dirty="0"/>
              <a:t>:</a:t>
            </a:r>
          </a:p>
          <a:p>
            <a:pPr algn="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34578" y="3080928"/>
            <a:ext cx="3012299" cy="12926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@</a:t>
            </a:r>
            <a:r>
              <a:rPr lang="en-US" b="1" dirty="0" err="1"/>
              <a:t>keyframes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some_name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{ </a:t>
            </a:r>
          </a:p>
          <a:p>
            <a:pPr algn="l" rtl="0"/>
            <a:r>
              <a:rPr lang="en-US" sz="1200" dirty="0"/>
              <a:t>      from {style}  //from = 0%</a:t>
            </a:r>
            <a:endParaRPr lang="he-IL" sz="1200" dirty="0"/>
          </a:p>
          <a:p>
            <a:pPr algn="l" rtl="0"/>
            <a:r>
              <a:rPr lang="en-US" sz="1200" dirty="0"/>
              <a:t>      to {style}      //to = 100%</a:t>
            </a:r>
          </a:p>
          <a:p>
            <a:pPr algn="l" rtl="0"/>
            <a:r>
              <a:rPr lang="en-US" dirty="0"/>
              <a:t> }</a:t>
            </a:r>
            <a:endParaRPr lang="he-IL" dirty="0"/>
          </a:p>
          <a:p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7802279" y="2761799"/>
            <a:ext cx="2865721" cy="16619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@</a:t>
            </a:r>
            <a:r>
              <a:rPr lang="en-US" b="1" dirty="0" err="1"/>
              <a:t>keyframes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some_name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{ </a:t>
            </a:r>
          </a:p>
          <a:p>
            <a:pPr algn="l" rtl="0"/>
            <a:r>
              <a:rPr lang="en-US" sz="1200" dirty="0"/>
              <a:t>      </a:t>
            </a:r>
            <a:r>
              <a:rPr lang="he-IL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e-IL" sz="1200" dirty="0"/>
              <a:t>% </a:t>
            </a:r>
            <a:r>
              <a:rPr lang="en-US" sz="1200" dirty="0"/>
              <a:t> {style}</a:t>
            </a:r>
          </a:p>
          <a:p>
            <a:pPr algn="l" rtl="0"/>
            <a:r>
              <a:rPr lang="en-US" sz="1200" dirty="0"/>
              <a:t>       25%{style}</a:t>
            </a:r>
          </a:p>
          <a:p>
            <a:pPr algn="l" rtl="0"/>
            <a:r>
              <a:rPr lang="en-US" sz="1200" dirty="0"/>
              <a:t>       ……..//as many as you want</a:t>
            </a:r>
            <a:endParaRPr lang="he-IL" sz="1200" dirty="0"/>
          </a:p>
          <a:p>
            <a:pPr algn="l" rtl="0"/>
            <a:r>
              <a:rPr lang="en-US" sz="1200" dirty="0"/>
              <a:t>      100%{style}</a:t>
            </a:r>
          </a:p>
          <a:p>
            <a:pPr algn="l" rtl="0"/>
            <a:r>
              <a:rPr lang="en-US" dirty="0"/>
              <a:t> }</a:t>
            </a:r>
            <a:endParaRPr lang="he-IL" dirty="0"/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81453" y="5610656"/>
            <a:ext cx="471481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בעבודה עם אחוזים אפשר לתת מצבי אנימציה רבים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ככל שנרצה ממצב התחלתי למצב סופי</a:t>
            </a:r>
          </a:p>
          <a:p>
            <a:pPr algn="r" rtl="1"/>
            <a:endParaRPr lang="he-I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E5B2DB0-ABED-4D49-B11C-C6EB69B6B5E9}"/>
              </a:ext>
            </a:extLst>
          </p:cNvPr>
          <p:cNvSpPr/>
          <p:nvPr/>
        </p:nvSpPr>
        <p:spPr>
          <a:xfrm>
            <a:off x="6040728" y="1525609"/>
            <a:ext cx="482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שינוי העיצוב של אלמנט ממצב אחד לשני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ללא אירוע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611C620-47B3-4286-9813-47F41C5B138E}"/>
              </a:ext>
            </a:extLst>
          </p:cNvPr>
          <p:cNvSpPr/>
          <p:nvPr/>
        </p:nvSpPr>
        <p:spPr>
          <a:xfrm>
            <a:off x="2550615" y="4555559"/>
            <a:ext cx="811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@keyframes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זו מילה שמורה</a:t>
            </a:r>
          </a:p>
          <a:p>
            <a:pPr algn="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some_name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זה שם כרצוננו שיאפשר לנו לקשור את האנימציה הזו לאלמנט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ספציפי לאחר מכן</a:t>
            </a:r>
          </a:p>
        </p:txBody>
      </p:sp>
    </p:spTree>
    <p:extLst>
      <p:ext uri="{BB962C8B-B14F-4D97-AF65-F5344CB8AC3E}">
        <p14:creationId xmlns:p14="http://schemas.microsoft.com/office/powerpoint/2010/main" val="28405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4825" y="250106"/>
            <a:ext cx="9601200" cy="92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Animations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32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600" u="sng" dirty="0"/>
              <a:t>נבצע אנימציה לריבוע:</a:t>
            </a:r>
          </a:p>
          <a:p>
            <a:pPr marL="0" indent="0">
              <a:buNone/>
            </a:pPr>
            <a:endParaRPr lang="he-IL" sz="1600" u="sng" dirty="0"/>
          </a:p>
          <a:p>
            <a:pPr marL="0" indent="0">
              <a:buNone/>
            </a:pPr>
            <a:endParaRPr lang="he-IL" sz="1600" u="sng" dirty="0"/>
          </a:p>
          <a:p>
            <a:pPr marL="0" indent="0" algn="l" rtl="0">
              <a:buNone/>
            </a:pPr>
            <a:r>
              <a:rPr lang="en-US" sz="1600" dirty="0"/>
              <a:t>@</a:t>
            </a:r>
            <a:r>
              <a:rPr lang="en-US" sz="1600" b="1" dirty="0" err="1"/>
              <a:t>keyframes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70C0"/>
                </a:solidFill>
              </a:rPr>
              <a:t>some_name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{ </a:t>
            </a:r>
          </a:p>
          <a:p>
            <a:pPr marL="0" indent="0" algn="l" rtl="0">
              <a:buNone/>
            </a:pPr>
            <a:r>
              <a:rPr lang="en-US" sz="1600" dirty="0"/>
              <a:t>     from {</a:t>
            </a:r>
            <a:r>
              <a:rPr lang="en-US" sz="1600" dirty="0" err="1"/>
              <a:t>background-color:greenyellow</a:t>
            </a:r>
            <a:r>
              <a:rPr lang="en-US" sz="1600" dirty="0"/>
              <a:t>;},</a:t>
            </a:r>
          </a:p>
          <a:p>
            <a:pPr marL="0" indent="0" algn="l" rtl="0">
              <a:buNone/>
            </a:pPr>
            <a:r>
              <a:rPr lang="en-US" sz="1600" dirty="0"/>
              <a:t>     to {transform: rotate(20deg);</a:t>
            </a:r>
            <a:r>
              <a:rPr lang="en-US" sz="1600" dirty="0" err="1"/>
              <a:t>background-color:orangered;color:white</a:t>
            </a:r>
            <a:r>
              <a:rPr lang="en-US" sz="1600" dirty="0"/>
              <a:t>;}</a:t>
            </a:r>
          </a:p>
          <a:p>
            <a:pPr marL="0" indent="0" algn="l" rtl="0">
              <a:buNone/>
            </a:pPr>
            <a:r>
              <a:rPr lang="en-US" sz="1600" dirty="0"/>
              <a:t> }</a:t>
            </a:r>
            <a:endParaRPr lang="he-IL" sz="1600" dirty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#</a:t>
            </a:r>
            <a:r>
              <a:rPr lang="en-US" sz="1600" dirty="0" err="1"/>
              <a:t>rect</a:t>
            </a:r>
            <a:r>
              <a:rPr lang="en-US" sz="1600" dirty="0"/>
              <a:t>{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animation</a:t>
            </a:r>
            <a:r>
              <a:rPr lang="en-US" sz="1600" b="1" dirty="0"/>
              <a:t>: </a:t>
            </a:r>
            <a:r>
              <a:rPr lang="en-US" sz="1600" b="1" dirty="0" err="1">
                <a:solidFill>
                  <a:srgbClr val="0070C0"/>
                </a:solidFill>
              </a:rPr>
              <a:t>some_name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1s linear 0s infinite alternate;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         width:100px; height:100px; </a:t>
            </a:r>
            <a:r>
              <a:rPr lang="en-US" sz="1600" dirty="0" err="1"/>
              <a:t>background-color:greenyellow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dirty="0"/>
              <a:t>          border-radius:5px; </a:t>
            </a:r>
            <a:r>
              <a:rPr lang="en-US" sz="1600" dirty="0" err="1"/>
              <a:t>text-align:center</a:t>
            </a:r>
            <a:r>
              <a:rPr lang="en-US" sz="1600" dirty="0"/>
              <a:t>; line-height:100px;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  <a:endParaRPr lang="he-IL" sz="1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879"/>
            <a:ext cx="886691" cy="79608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6" y="1177981"/>
            <a:ext cx="1112260" cy="927875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>
            <a:off x="1927116" y="1641918"/>
            <a:ext cx="11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0569" y="2382982"/>
            <a:ext cx="17187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האנימציה</a:t>
            </a: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7342909" y="2567648"/>
            <a:ext cx="7573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70569" y="4802787"/>
            <a:ext cx="2366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חיבור האנימציה לאלמנט</a:t>
            </a:r>
          </a:p>
        </p:txBody>
      </p:sp>
      <p:cxnSp>
        <p:nvCxnSpPr>
          <p:cNvPr id="12" name="מחבר חץ ישר 11"/>
          <p:cNvCxnSpPr/>
          <p:nvPr/>
        </p:nvCxnSpPr>
        <p:spPr>
          <a:xfrm flipH="1">
            <a:off x="7038109" y="4913562"/>
            <a:ext cx="8866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1545" y="6411644"/>
            <a:ext cx="8790804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animation</a:t>
            </a:r>
            <a:r>
              <a:rPr lang="en-US" sz="1200" b="1" dirty="0"/>
              <a:t>: [</a:t>
            </a:r>
            <a:r>
              <a:rPr lang="en-US" sz="1200" b="1" dirty="0" err="1"/>
              <a:t>animation_style_name</a:t>
            </a:r>
            <a:r>
              <a:rPr lang="en-US" sz="1200" b="1" dirty="0"/>
              <a:t>]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/>
              <a:t>[</a:t>
            </a:r>
            <a:r>
              <a:rPr lang="en-US" sz="1200" b="1" dirty="0" err="1"/>
              <a:t>duration_to_end</a:t>
            </a:r>
            <a:r>
              <a:rPr lang="en-US" sz="1200" b="1" dirty="0"/>
              <a:t>] [</a:t>
            </a:r>
            <a:r>
              <a:rPr lang="en-US" sz="1200" b="1" dirty="0" err="1"/>
              <a:t>animate_function</a:t>
            </a:r>
            <a:r>
              <a:rPr lang="en-US" sz="1200" b="1" dirty="0"/>
              <a:t>] [delay] [</a:t>
            </a:r>
            <a:r>
              <a:rPr lang="en-US" sz="1200" b="1" dirty="0" err="1"/>
              <a:t>repeat_the_animation_for</a:t>
            </a:r>
            <a:r>
              <a:rPr lang="en-US" sz="1200" b="1" dirty="0"/>
              <a:t>] [</a:t>
            </a:r>
            <a:r>
              <a:rPr lang="en-US" sz="1200" b="1" dirty="0" err="1"/>
              <a:t>reverse_animation</a:t>
            </a:r>
            <a:r>
              <a:rPr lang="en-US" sz="1200" b="1" dirty="0"/>
              <a:t>];</a:t>
            </a:r>
            <a:endParaRPr lang="en-US" sz="1200" dirty="0"/>
          </a:p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823281" y="6401005"/>
            <a:ext cx="193835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תחביר תכונת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endParaRPr lang="he-IL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יבול</Template>
  <TotalTime>5325</TotalTime>
  <Words>523</Words>
  <Application>Microsoft Office PowerPoint</Application>
  <PresentationFormat>מסך רחב</PresentationFormat>
  <Paragraphs>118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Aharoni</vt:lpstr>
      <vt:lpstr>Arial</vt:lpstr>
      <vt:lpstr>Franklin Gothic Book</vt:lpstr>
      <vt:lpstr>חיתוך</vt:lpstr>
      <vt:lpstr>CSS מתקדם</vt:lpstr>
      <vt:lpstr>CSS3 – advanced Selectors</vt:lpstr>
      <vt:lpstr>CSS3 – advanced Selectors</vt:lpstr>
      <vt:lpstr>Transforms </vt:lpstr>
      <vt:lpstr>Transitions </vt:lpstr>
      <vt:lpstr>Animations</vt:lpstr>
      <vt:lpstr>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הרצאה -4</dc:title>
  <dc:creator>אבידן טל</dc:creator>
  <cp:lastModifiedBy>ruppin</cp:lastModifiedBy>
  <cp:revision>1618</cp:revision>
  <dcterms:created xsi:type="dcterms:W3CDTF">2016-08-06T09:45:30Z</dcterms:created>
  <dcterms:modified xsi:type="dcterms:W3CDTF">2018-12-27T07:37:13Z</dcterms:modified>
</cp:coreProperties>
</file>