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257" r:id="rId4"/>
    <p:sldId id="258" r:id="rId5"/>
    <p:sldId id="260" r:id="rId6"/>
    <p:sldId id="259" r:id="rId7"/>
    <p:sldId id="310" r:id="rId8"/>
    <p:sldId id="261" r:id="rId9"/>
    <p:sldId id="262" r:id="rId10"/>
    <p:sldId id="263" r:id="rId11"/>
    <p:sldId id="265" r:id="rId12"/>
    <p:sldId id="264" r:id="rId13"/>
    <p:sldId id="266" r:id="rId14"/>
    <p:sldId id="267" r:id="rId15"/>
    <p:sldId id="268" r:id="rId16"/>
    <p:sldId id="269" r:id="rId17"/>
    <p:sldId id="273" r:id="rId18"/>
    <p:sldId id="270" r:id="rId19"/>
    <p:sldId id="271"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6" r:id="rId36"/>
    <p:sldId id="289" r:id="rId37"/>
    <p:sldId id="290" r:id="rId38"/>
    <p:sldId id="291" r:id="rId39"/>
    <p:sldId id="292" r:id="rId40"/>
    <p:sldId id="293" r:id="rId41"/>
    <p:sldId id="294"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29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EE32A9-D5AD-4E85-860E-E336E12CD8DC}">
          <p14:sldIdLst>
            <p14:sldId id="256"/>
            <p14:sldId id="257"/>
            <p14:sldId id="258"/>
            <p14:sldId id="260"/>
            <p14:sldId id="259"/>
            <p14:sldId id="310"/>
            <p14:sldId id="261"/>
            <p14:sldId id="262"/>
            <p14:sldId id="263"/>
            <p14:sldId id="265"/>
            <p14:sldId id="264"/>
            <p14:sldId id="266"/>
            <p14:sldId id="267"/>
            <p14:sldId id="268"/>
            <p14:sldId id="269"/>
            <p14:sldId id="273"/>
            <p14:sldId id="270"/>
            <p14:sldId id="271"/>
            <p14:sldId id="272"/>
            <p14:sldId id="274"/>
            <p14:sldId id="275"/>
            <p14:sldId id="276"/>
            <p14:sldId id="277"/>
            <p14:sldId id="278"/>
            <p14:sldId id="279"/>
            <p14:sldId id="280"/>
            <p14:sldId id="281"/>
            <p14:sldId id="282"/>
            <p14:sldId id="283"/>
            <p14:sldId id="284"/>
            <p14:sldId id="285"/>
            <p14:sldId id="287"/>
            <p14:sldId id="288"/>
            <p14:sldId id="286"/>
            <p14:sldId id="289"/>
            <p14:sldId id="290"/>
            <p14:sldId id="291"/>
            <p14:sldId id="292"/>
            <p14:sldId id="293"/>
            <p14:sldId id="294"/>
            <p14:sldId id="296"/>
            <p14:sldId id="297"/>
            <p14:sldId id="298"/>
            <p14:sldId id="299"/>
            <p14:sldId id="300"/>
            <p14:sldId id="301"/>
            <p14:sldId id="302"/>
            <p14:sldId id="303"/>
            <p14:sldId id="304"/>
            <p14:sldId id="305"/>
            <p14:sldId id="306"/>
            <p14:sldId id="307"/>
            <p14:sldId id="308"/>
            <p14:sldId id="30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8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2" autoAdjust="0"/>
    <p:restoredTop sz="94095" autoAdjust="0"/>
  </p:normalViewPr>
  <p:slideViewPr>
    <p:cSldViewPr snapToGrid="0">
      <p:cViewPr varScale="1">
        <p:scale>
          <a:sx n="105" d="100"/>
          <a:sy n="105" d="100"/>
        </p:scale>
        <p:origin x="18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9334D819-9F07-4261-B09B-9E467E5D9002}" type="datetimeFigureOut">
              <a:rPr lang="en-US" dirty="0"/>
              <a:pPr/>
              <a:t>12/5/2018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616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7275" y="382385"/>
            <a:ext cx="10696575" cy="922540"/>
          </a:xfrm>
        </p:spPr>
        <p:txBody>
          <a:bodyPr/>
          <a:lstStyle>
            <a:lvl1pPr algn="r" rtl="1">
              <a:defRPr/>
            </a:lvl1pPr>
          </a:lstStyle>
          <a:p>
            <a:r>
              <a:rPr lang="en-US" dirty="0"/>
              <a:t>Click to edit Master title style</a:t>
            </a:r>
          </a:p>
        </p:txBody>
      </p:sp>
      <p:sp>
        <p:nvSpPr>
          <p:cNvPr id="3" name="Content Placeholder 2"/>
          <p:cNvSpPr>
            <a:spLocks noGrp="1"/>
          </p:cNvSpPr>
          <p:nvPr>
            <p:ph idx="1"/>
          </p:nvPr>
        </p:nvSpPr>
        <p:spPr>
          <a:xfrm>
            <a:off x="1057275" y="1447801"/>
            <a:ext cx="10696575" cy="5200650"/>
          </a:xfrm>
        </p:spPr>
        <p:txBody>
          <a:bodyPr>
            <a:normAutofit/>
          </a:bodyPr>
          <a:lstStyle>
            <a:lvl1pPr algn="r" rtl="1">
              <a:defRPr sz="2400"/>
            </a:lvl1pPr>
            <a:lvl2pPr algn="r" rtl="1">
              <a:defRPr sz="2000"/>
            </a:lvl2pPr>
            <a:lvl3pPr algn="r" rtl="1">
              <a:defRPr sz="1800"/>
            </a:lvl3pPr>
            <a:lvl4pPr algn="r" rtl="1">
              <a:defRPr sz="1600"/>
            </a:lvl4pPr>
            <a:lvl5pPr algn="r" rtl="1">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9625" y="6211669"/>
            <a:ext cx="721896" cy="646331"/>
          </a:xfrm>
          <a:prstGeom prst="rect">
            <a:avLst/>
          </a:prstGeom>
          <a:noFill/>
        </p:spPr>
        <p:txBody>
          <a:bodyPr wrap="square" rtlCol="0">
            <a:spAutoFit/>
          </a:bodyPr>
          <a:lstStyle/>
          <a:p>
            <a:pPr>
              <a:defRPr/>
            </a:pPr>
            <a:br>
              <a:rPr lang="en-US" dirty="0">
                <a:solidFill>
                  <a:prstClr val="white"/>
                </a:solidFill>
              </a:rPr>
            </a:br>
            <a:r>
              <a:rPr lang="en-US" dirty="0">
                <a:solidFill>
                  <a:prstClr val="white"/>
                </a:solidFill>
              </a:rPr>
              <a:t> </a:t>
            </a:r>
            <a:fld id="{F3B1F68D-6846-440F-9D8A-15C5CDB6D53F}"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997815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solidFill>
                  <a:srgbClr val="F3F3F2"/>
                </a:solidFill>
              </a:rPr>
              <a:pPr/>
              <a:t>12/5/2018</a:t>
            </a:fld>
            <a:endParaRPr lang="en-US" dirty="0">
              <a:solidFill>
                <a:srgbClr val="F3F3F2"/>
              </a:solidFill>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2062506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124157410"/>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467499341"/>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47649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5880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0" y="6375679"/>
            <a:ext cx="3482179"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359236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7275" y="382385"/>
            <a:ext cx="10696575" cy="922540"/>
          </a:xfrm>
        </p:spPr>
        <p:txBody>
          <a:bodyPr/>
          <a:lstStyle>
            <a:lvl1pPr algn="r" rtl="1">
              <a:defRPr/>
            </a:lvl1pPr>
          </a:lstStyle>
          <a:p>
            <a:r>
              <a:rPr lang="en-US" dirty="0"/>
              <a:t>Click to edit Master title style</a:t>
            </a:r>
          </a:p>
        </p:txBody>
      </p:sp>
      <p:sp>
        <p:nvSpPr>
          <p:cNvPr id="3" name="Content Placeholder 2"/>
          <p:cNvSpPr>
            <a:spLocks noGrp="1"/>
          </p:cNvSpPr>
          <p:nvPr>
            <p:ph idx="1"/>
          </p:nvPr>
        </p:nvSpPr>
        <p:spPr>
          <a:xfrm>
            <a:off x="1057275" y="1447801"/>
            <a:ext cx="10696575" cy="5200650"/>
          </a:xfrm>
        </p:spPr>
        <p:txBody>
          <a:bodyPr>
            <a:normAutofit/>
          </a:bodyPr>
          <a:lstStyle>
            <a:lvl1pPr algn="r" rtl="1">
              <a:defRPr sz="2400"/>
            </a:lvl1pPr>
            <a:lvl2pPr algn="r" rtl="1">
              <a:defRPr sz="2000"/>
            </a:lvl2pPr>
            <a:lvl3pPr algn="r" rtl="1">
              <a:defRPr sz="1800"/>
            </a:lvl3pPr>
            <a:lvl4pPr algn="r" rtl="1">
              <a:defRPr sz="1600"/>
            </a:lvl4pPr>
            <a:lvl5pPr algn="r" rtl="1">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790575" y="-8632"/>
            <a:ext cx="287655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t>
            </a:r>
            <a:fld id="{F3B1F68D-6846-440F-9D8A-15C5CDB6D53F}"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1" y="6375679"/>
            <a:ext cx="3482178"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347039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179118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33511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12/5/2018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12/5/2018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12/5/2018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12/5/2018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solidFill>
                  <a:prstClr val="black">
                    <a:lumMod val="65000"/>
                    <a:lumOff val="35000"/>
                  </a:prstClr>
                </a:solidFill>
              </a:rPr>
              <a:pPr/>
              <a:t>12/5/2018</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10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etbootstrap.com/docs/4.1/components/" TargetMode="External"/><Relationship Id="rId2" Type="http://schemas.openxmlformats.org/officeDocument/2006/relationships/hyperlink" Target="http://fontawesome.io/icons/" TargetMode="External"/><Relationship Id="rId1" Type="http://schemas.openxmlformats.org/officeDocument/2006/relationships/slideLayout" Target="../slideLayouts/slideLayout13.xml"/><Relationship Id="rId4" Type="http://schemas.openxmlformats.org/officeDocument/2006/relationships/hyperlink" Target="https://material.io/icon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css/css_pseudo_classes.asp" TargetMode="External"/><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1"/>
            <a:r>
              <a:rPr lang="he-IL" sz="7200" dirty="0"/>
              <a:t>שפת </a:t>
            </a:r>
            <a:r>
              <a:rPr lang="en-US" sz="7200" dirty="0"/>
              <a:t>CSS</a:t>
            </a:r>
          </a:p>
        </p:txBody>
      </p:sp>
    </p:spTree>
    <p:extLst>
      <p:ext uri="{BB962C8B-B14F-4D97-AF65-F5344CB8AC3E}">
        <p14:creationId xmlns:p14="http://schemas.microsoft.com/office/powerpoint/2010/main" val="187738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דוגמה</a:t>
            </a:r>
            <a:endParaRPr lang="en-US" dirty="0"/>
          </a:p>
        </p:txBody>
      </p:sp>
      <p:sp>
        <p:nvSpPr>
          <p:cNvPr id="4" name="TextBox 3"/>
          <p:cNvSpPr txBox="1"/>
          <p:nvPr/>
        </p:nvSpPr>
        <p:spPr>
          <a:xfrm>
            <a:off x="981778" y="382385"/>
            <a:ext cx="8585734" cy="6186309"/>
          </a:xfrm>
          <a:prstGeom prst="rect">
            <a:avLst/>
          </a:prstGeom>
          <a:noFill/>
        </p:spPr>
        <p:txBody>
          <a:bodyPr wrap="square" rtlCol="0">
            <a:spAutoFit/>
          </a:bodyPr>
          <a:lstStyle/>
          <a:p>
            <a:pPr defTabSz="360000">
              <a:tabLst>
                <a:tab pos="360000" algn="l"/>
              </a:tabLst>
            </a:pPr>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Selectors Example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defTabSz="360000">
              <a:tabLst>
                <a:tab pos="360000" algn="l"/>
              </a:tabLst>
            </a:pPr>
            <a:r>
              <a:rPr lang="en-US" dirty="0">
                <a:solidFill>
                  <a:srgbClr val="7A3E9D"/>
                </a:solidFill>
                <a:latin typeface="Consolas" panose="020B0609020204030204" pitchFamily="49" charset="0"/>
              </a:rPr>
              <a:t>			h1</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h2</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defTabSz="360000">
              <a:tabLst>
                <a:tab pos="360000" algn="l"/>
              </a:tabLst>
            </a:pPr>
            <a:r>
              <a:rPr lang="en-US" dirty="0">
                <a:solidFill>
                  <a:srgbClr val="AB6526"/>
                </a:solidFill>
                <a:latin typeface="Consolas" panose="020B0609020204030204" pitchFamily="49" charset="0"/>
              </a:rPr>
              <a:t>			.</a:t>
            </a:r>
            <a:r>
              <a:rPr lang="en-US" dirty="0">
                <a:solidFill>
                  <a:srgbClr val="7A3E9D"/>
                </a:solidFill>
                <a:latin typeface="Consolas" panose="020B0609020204030204" pitchFamily="49" charset="0"/>
              </a:rPr>
              <a:t>underline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underline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defTabSz="360000">
              <a:tabLst>
                <a:tab pos="360000" algn="l"/>
              </a:tabLst>
            </a:pPr>
            <a:r>
              <a:rPr lang="en-US" dirty="0">
                <a:solidFill>
                  <a:srgbClr val="AB6526"/>
                </a:solidFill>
                <a:latin typeface="Consolas" panose="020B0609020204030204" pitchFamily="49" charset="0"/>
              </a:rPr>
              <a:t>			#</a:t>
            </a:r>
            <a:r>
              <a:rPr lang="en-US" dirty="0" err="1">
                <a:solidFill>
                  <a:srgbClr val="7A3E9D"/>
                </a:solidFill>
                <a:latin typeface="Consolas" panose="020B0609020204030204" pitchFamily="49" charset="0"/>
              </a:rPr>
              <a:t>italicFont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italic</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defTabSz="360000">
              <a:tabLst>
                <a:tab pos="360000" algn="l"/>
              </a:tabLst>
            </a:pPr>
            <a:r>
              <a:rPr lang="en-US" dirty="0">
                <a:solidFill>
                  <a:srgbClr val="7A3E9D"/>
                </a:solidFill>
                <a:latin typeface="Consolas" panose="020B0609020204030204" pitchFamily="49" charset="0"/>
              </a:rPr>
              <a:t>			</a:t>
            </a:r>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bla</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underline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the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document we...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bla</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bla</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 BLA-BLA sub-title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id</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italicFont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text is italic</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underline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bbb</a:t>
            </a:r>
            <a:r>
              <a:rPr lang="en-US" dirty="0">
                <a:solidFill>
                  <a:srgbClr val="333333"/>
                </a:solidFill>
                <a:latin typeface="Consolas" panose="020B0609020204030204" pitchFamily="49" charset="0"/>
              </a:rPr>
              <a:t>...</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bla</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333333"/>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8106596" y="1568117"/>
            <a:ext cx="3705879" cy="3379370"/>
          </a:xfrm>
          <a:prstGeom prst="rect">
            <a:avLst/>
          </a:prstGeom>
          <a:ln>
            <a:solidFill>
              <a:schemeClr val="accent1"/>
            </a:solidFill>
          </a:ln>
        </p:spPr>
      </p:pic>
      <p:cxnSp>
        <p:nvCxnSpPr>
          <p:cNvPr id="7" name="Straight Connector 6"/>
          <p:cNvCxnSpPr/>
          <p:nvPr/>
        </p:nvCxnSpPr>
        <p:spPr>
          <a:xfrm flipV="1">
            <a:off x="2261937" y="4244741"/>
            <a:ext cx="2117558" cy="96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141382" y="5625439"/>
            <a:ext cx="2117558" cy="96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870702" y="5909481"/>
            <a:ext cx="1677716" cy="814"/>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870702" y="5058532"/>
            <a:ext cx="1677716" cy="814"/>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89953" y="4820459"/>
            <a:ext cx="1677716" cy="814"/>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141382" y="5333763"/>
            <a:ext cx="1677716" cy="81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29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ppt_x"/>
                                          </p:val>
                                        </p:tav>
                                        <p:tav tm="100000">
                                          <p:val>
                                            <p:strVal val="#ppt_x"/>
                                          </p:val>
                                        </p:tav>
                                      </p:tavLst>
                                    </p:anim>
                                    <p:anim calcmode="lin" valueType="num">
                                      <p:cBhvr additive="base">
                                        <p:cTn id="76" dur="500" fill="hold"/>
                                        <p:tgtEl>
                                          <p:spTgt spid="1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התנגשויות בהגדרות </a:t>
            </a:r>
            <a:r>
              <a:rPr lang="en-US" dirty="0"/>
              <a:t>CSS</a:t>
            </a:r>
            <a:r>
              <a:rPr lang="he-IL" dirty="0"/>
              <a:t> </a:t>
            </a:r>
            <a:r>
              <a:rPr lang="he-IL" sz="3200" dirty="0"/>
              <a:t>(1)</a:t>
            </a:r>
            <a:endParaRPr lang="en-US" dirty="0"/>
          </a:p>
        </p:txBody>
      </p:sp>
      <p:sp>
        <p:nvSpPr>
          <p:cNvPr id="3" name="Content Placeholder 2"/>
          <p:cNvSpPr>
            <a:spLocks noGrp="1"/>
          </p:cNvSpPr>
          <p:nvPr>
            <p:ph idx="1"/>
          </p:nvPr>
        </p:nvSpPr>
        <p:spPr/>
        <p:txBody>
          <a:bodyPr>
            <a:normAutofit/>
          </a:bodyPr>
          <a:lstStyle/>
          <a:p>
            <a:r>
              <a:rPr lang="he-IL" dirty="0"/>
              <a:t>יכולות לקרות כאשר יש </a:t>
            </a:r>
            <a:r>
              <a:rPr lang="en-US" dirty="0"/>
              <a:t>selector</a:t>
            </a:r>
            <a:r>
              <a:rPr lang="he-IL" dirty="0"/>
              <a:t>'ים שונים סותרים לאותו תוכן</a:t>
            </a:r>
          </a:p>
          <a:p>
            <a:r>
              <a:rPr lang="he-IL" dirty="0"/>
              <a:t>במקרה זה ל- </a:t>
            </a:r>
            <a:r>
              <a:rPr lang="en-US" dirty="0"/>
              <a:t>selector</a:t>
            </a:r>
            <a:r>
              <a:rPr lang="he-IL" dirty="0"/>
              <a:t> המוגדר אחרון ישנה עדיפות</a:t>
            </a:r>
          </a:p>
        </p:txBody>
      </p:sp>
      <p:sp>
        <p:nvSpPr>
          <p:cNvPr id="4" name="TextBox 3"/>
          <p:cNvSpPr txBox="1"/>
          <p:nvPr/>
        </p:nvSpPr>
        <p:spPr>
          <a:xfrm>
            <a:off x="1219103" y="2198207"/>
            <a:ext cx="7815715" cy="4401205"/>
          </a:xfrm>
          <a:prstGeom prst="rect">
            <a:avLst/>
          </a:prstGeom>
          <a:noFill/>
        </p:spPr>
        <p:txBody>
          <a:bodyPr wrap="square" rtlCol="0">
            <a:spAutoFit/>
          </a:bodyPr>
          <a:lstStyle/>
          <a:p>
            <a:r>
              <a:rPr lang="en-US" sz="2000" dirty="0">
                <a:solidFill>
                  <a:srgbClr val="AAAAAA"/>
                </a:solidFill>
                <a:latin typeface="Consolas" panose="020B0609020204030204" pitchFamily="49" charset="0"/>
              </a:rPr>
              <a:t>&lt;!DOCTYPE html&gt;</a:t>
            </a:r>
            <a:endParaRPr lang="en-US" sz="2000" dirty="0">
              <a:solidFill>
                <a:srgbClr val="333333"/>
              </a:solidFill>
              <a:latin typeface="Consolas" panose="020B0609020204030204" pitchFamily="49" charset="0"/>
            </a:endParaRPr>
          </a:p>
          <a:p>
            <a:r>
              <a:rPr lang="en-US" sz="2000" dirty="0">
                <a:solidFill>
                  <a:srgbClr val="91B3E0"/>
                </a:solidFill>
                <a:latin typeface="Consolas" panose="020B0609020204030204" pitchFamily="49" charset="0"/>
              </a:rPr>
              <a:t>&lt;</a:t>
            </a:r>
            <a:r>
              <a:rPr lang="en-US" sz="2000" dirty="0">
                <a:solidFill>
                  <a:srgbClr val="4B83CD"/>
                </a:solidFill>
                <a:latin typeface="Consolas" panose="020B0609020204030204" pitchFamily="49" charset="0"/>
              </a:rPr>
              <a:t>html</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Selectors Example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kuku </a:t>
            </a:r>
            <a:r>
              <a:rPr lang="en-US" dirty="0" err="1">
                <a:solidFill>
                  <a:srgbClr val="333333"/>
                </a:solidFill>
                <a:latin typeface="Consolas" panose="020B0609020204030204" pitchFamily="49" charset="0"/>
              </a:rPr>
              <a:t>kuku</a:t>
            </a:r>
            <a:r>
              <a:rPr lang="en-US" dirty="0">
                <a:solidFill>
                  <a:srgbClr val="333333"/>
                </a:solidFill>
                <a:latin typeface="Consolas" panose="020B0609020204030204" pitchFamily="49" charset="0"/>
              </a:rPr>
              <a:t> kuku</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color: orange;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sz="2000" dirty="0">
                <a:solidFill>
                  <a:srgbClr val="91B3E0"/>
                </a:solidFill>
                <a:latin typeface="Consolas" panose="020B0609020204030204" pitchFamily="49" charset="0"/>
              </a:rPr>
              <a:t>&lt;/</a:t>
            </a:r>
            <a:r>
              <a:rPr lang="en-US" sz="2000" dirty="0">
                <a:solidFill>
                  <a:srgbClr val="4B83CD"/>
                </a:solidFill>
                <a:latin typeface="Consolas" panose="020B0609020204030204" pitchFamily="49" charset="0"/>
              </a:rPr>
              <a:t>html</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br>
              <a:rPr lang="en-US" sz="2000" dirty="0">
                <a:solidFill>
                  <a:srgbClr val="333333"/>
                </a:solidFill>
                <a:latin typeface="Consolas" panose="020B0609020204030204" pitchFamily="49" charset="0"/>
              </a:rPr>
            </a:br>
            <a:endParaRPr lang="en-US" sz="2000" b="0" dirty="0">
              <a:solidFill>
                <a:srgbClr val="333333"/>
              </a:solidFill>
              <a:effectLst/>
              <a:latin typeface="Consolas" panose="020B0609020204030204" pitchFamily="49" charset="0"/>
            </a:endParaRPr>
          </a:p>
        </p:txBody>
      </p:sp>
      <p:pic>
        <p:nvPicPr>
          <p:cNvPr id="9" name="Picture 8"/>
          <p:cNvPicPr>
            <a:picLocks noChangeAspect="1"/>
          </p:cNvPicPr>
          <p:nvPr/>
        </p:nvPicPr>
        <p:blipFill>
          <a:blip r:embed="rId2"/>
          <a:stretch>
            <a:fillRect/>
          </a:stretch>
        </p:blipFill>
        <p:spPr>
          <a:xfrm>
            <a:off x="9331625" y="4985691"/>
            <a:ext cx="2125417" cy="1056494"/>
          </a:xfrm>
          <a:prstGeom prst="rect">
            <a:avLst/>
          </a:prstGeom>
          <a:ln>
            <a:solidFill>
              <a:schemeClr val="accent1">
                <a:lumMod val="75000"/>
              </a:schemeClr>
            </a:solidFill>
          </a:ln>
        </p:spPr>
      </p:pic>
    </p:spTree>
    <p:extLst>
      <p:ext uri="{BB962C8B-B14F-4D97-AF65-F5344CB8AC3E}">
        <p14:creationId xmlns:p14="http://schemas.microsoft.com/office/powerpoint/2010/main" val="126993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התנגשויות בהגדרות </a:t>
            </a:r>
            <a:r>
              <a:rPr lang="en-US" dirty="0"/>
              <a:t>CSS</a:t>
            </a:r>
            <a:r>
              <a:rPr lang="he-IL" dirty="0"/>
              <a:t> </a:t>
            </a:r>
            <a:r>
              <a:rPr lang="he-IL" sz="5400" dirty="0"/>
              <a:t>(2)</a:t>
            </a:r>
            <a:endParaRPr lang="en-US" dirty="0"/>
          </a:p>
        </p:txBody>
      </p:sp>
      <p:sp>
        <p:nvSpPr>
          <p:cNvPr id="3" name="Content Placeholder 2"/>
          <p:cNvSpPr>
            <a:spLocks noGrp="1"/>
          </p:cNvSpPr>
          <p:nvPr>
            <p:ph idx="1"/>
          </p:nvPr>
        </p:nvSpPr>
        <p:spPr/>
        <p:txBody>
          <a:bodyPr>
            <a:normAutofit/>
          </a:bodyPr>
          <a:lstStyle/>
          <a:p>
            <a:r>
              <a:rPr lang="he-IL" dirty="0"/>
              <a:t>התנגשויות קורות כאשר בכמה חוקי עיצוב שונים מגדירים הגדרות סותרות</a:t>
            </a:r>
          </a:p>
          <a:p>
            <a:r>
              <a:rPr lang="he-IL" dirty="0"/>
              <a:t>כלל אצבע:</a:t>
            </a:r>
            <a:r>
              <a:rPr lang="en-US" dirty="0"/>
              <a:t> </a:t>
            </a:r>
            <a:r>
              <a:rPr lang="he-IL" dirty="0"/>
              <a:t>ההגדרה הספציפית יותר קובעת</a:t>
            </a:r>
            <a:endParaRPr lang="en-US" dirty="0"/>
          </a:p>
        </p:txBody>
      </p:sp>
      <p:sp>
        <p:nvSpPr>
          <p:cNvPr id="4" name="TextBox 3"/>
          <p:cNvSpPr txBox="1"/>
          <p:nvPr/>
        </p:nvSpPr>
        <p:spPr>
          <a:xfrm>
            <a:off x="1057275" y="2184559"/>
            <a:ext cx="6477802" cy="5078313"/>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Selectors Example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title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kuku</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brown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kuku</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green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kuku</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kuku</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kuku </a:t>
            </a:r>
            <a:r>
              <a:rPr lang="en-US" dirty="0" err="1">
                <a:solidFill>
                  <a:srgbClr val="333333"/>
                </a:solidFill>
                <a:latin typeface="Consolas" panose="020B0609020204030204" pitchFamily="49" charset="0"/>
              </a:rPr>
              <a:t>kuku</a:t>
            </a:r>
            <a:r>
              <a:rPr lang="en-US" dirty="0">
                <a:solidFill>
                  <a:srgbClr val="333333"/>
                </a:solidFill>
                <a:latin typeface="Consolas" panose="020B0609020204030204" pitchFamily="49" charset="0"/>
              </a:rPr>
              <a:t> kuku</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9458325" y="4254025"/>
            <a:ext cx="2295525" cy="1666875"/>
          </a:xfrm>
          <a:prstGeom prst="rect">
            <a:avLst/>
          </a:prstGeom>
          <a:ln>
            <a:solidFill>
              <a:schemeClr val="accent1">
                <a:lumMod val="75000"/>
              </a:schemeClr>
            </a:solidFill>
          </a:ln>
        </p:spPr>
      </p:pic>
    </p:spTree>
    <p:extLst>
      <p:ext uri="{BB962C8B-B14F-4D97-AF65-F5344CB8AC3E}">
        <p14:creationId xmlns:p14="http://schemas.microsoft.com/office/powerpoint/2010/main" val="4253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צבעים:</a:t>
            </a:r>
            <a:r>
              <a:rPr lang="en-US" dirty="0"/>
              <a:t> </a:t>
            </a:r>
            <a:r>
              <a:rPr lang="he-IL" dirty="0"/>
              <a:t>שימוש בשם, </a:t>
            </a:r>
            <a:r>
              <a:rPr lang="en-US" dirty="0"/>
              <a:t>RGB</a:t>
            </a:r>
            <a:r>
              <a:rPr lang="he-IL" dirty="0"/>
              <a:t> או </a:t>
            </a:r>
            <a:r>
              <a:rPr lang="he-IL" dirty="0" err="1"/>
              <a:t>הקסה</a:t>
            </a:r>
            <a:endParaRPr lang="en-US" dirty="0"/>
          </a:p>
        </p:txBody>
      </p:sp>
      <p:sp>
        <p:nvSpPr>
          <p:cNvPr id="4" name="TextBox 3"/>
          <p:cNvSpPr txBox="1"/>
          <p:nvPr/>
        </p:nvSpPr>
        <p:spPr>
          <a:xfrm>
            <a:off x="1517631" y="1510448"/>
            <a:ext cx="8175009" cy="4801314"/>
          </a:xfrm>
          <a:prstGeom prst="rect">
            <a:avLst/>
          </a:prstGeom>
          <a:noFill/>
        </p:spPr>
        <p:txBody>
          <a:bodyPr wrap="square" rtlCol="0">
            <a:spAutoFit/>
          </a:bodyPr>
          <a:lstStyle/>
          <a:p>
            <a:pPr defTabSz="360000">
              <a:tabLst>
                <a:tab pos="360000" algn="l"/>
              </a:tabLst>
            </a:pPr>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h1</a:t>
            </a:r>
            <a:r>
              <a:rPr lang="en-US" dirty="0">
                <a:solidFill>
                  <a:srgbClr val="333333"/>
                </a:solidFill>
                <a:latin typeface="Consolas" panose="020B0609020204030204" pitchFamily="49" charset="0"/>
              </a:rPr>
              <a:t> </a:t>
            </a:r>
            <a:r>
              <a:rPr lang="he-IL"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err="1">
                <a:solidFill>
                  <a:srgbClr val="AA3731"/>
                </a:solidFill>
                <a:latin typeface="Consolas" panose="020B0609020204030204" pitchFamily="49" charset="0"/>
              </a:rPr>
              <a:t>rgb</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200</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100</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he-IL"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hexa</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FF0803</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kuku </a:t>
            </a:r>
            <a:r>
              <a:rPr lang="en-US" dirty="0" err="1">
                <a:solidFill>
                  <a:srgbClr val="333333"/>
                </a:solidFill>
                <a:latin typeface="Consolas" panose="020B0609020204030204" pitchFamily="49" charset="0"/>
              </a:rPr>
              <a:t>kuku</a:t>
            </a:r>
            <a:r>
              <a:rPr lang="en-US" dirty="0">
                <a:solidFill>
                  <a:srgbClr val="333333"/>
                </a:solidFill>
                <a:latin typeface="Consolas" panose="020B0609020204030204" pitchFamily="49" charset="0"/>
              </a:rPr>
              <a:t> kuku</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hexa</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defTabSz="360000">
              <a:tabLst>
                <a:tab pos="360000" algn="l"/>
              </a:tabLst>
            </a:pPr>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9121340" y="4212606"/>
            <a:ext cx="2400300" cy="1666875"/>
          </a:xfrm>
          <a:prstGeom prst="rect">
            <a:avLst/>
          </a:prstGeom>
          <a:ln>
            <a:solidFill>
              <a:schemeClr val="accent1">
                <a:lumMod val="75000"/>
              </a:schemeClr>
            </a:solidFill>
          </a:ln>
        </p:spPr>
      </p:pic>
    </p:spTree>
    <p:extLst>
      <p:ext uri="{BB962C8B-B14F-4D97-AF65-F5344CB8AC3E}">
        <p14:creationId xmlns:p14="http://schemas.microsoft.com/office/powerpoint/2010/main" val="334548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צבע רקע – </a:t>
            </a:r>
            <a:r>
              <a:rPr lang="en-US" dirty="0"/>
              <a:t>background-color</a:t>
            </a:r>
          </a:p>
        </p:txBody>
      </p:sp>
      <p:sp>
        <p:nvSpPr>
          <p:cNvPr id="4" name="TextBox 3"/>
          <p:cNvSpPr txBox="1"/>
          <p:nvPr/>
        </p:nvSpPr>
        <p:spPr>
          <a:xfrm>
            <a:off x="1057275" y="641445"/>
            <a:ext cx="10895463" cy="6740307"/>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body</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aquamarine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blanchedalmond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div</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background-image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err="1">
                <a:solidFill>
                  <a:srgbClr val="AA3731"/>
                </a:solidFill>
                <a:latin typeface="Consolas" panose="020B0609020204030204" pitchFamily="49" charset="0"/>
              </a:rPr>
              <a:t>url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../../../pictures/me.jpg</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kuku </a:t>
            </a:r>
            <a:r>
              <a:rPr lang="en-US" dirty="0" err="1">
                <a:solidFill>
                  <a:srgbClr val="333333"/>
                </a:solidFill>
                <a:latin typeface="Consolas" panose="020B0609020204030204" pitchFamily="49" charset="0"/>
              </a:rPr>
              <a:t>kuku</a:t>
            </a:r>
            <a:r>
              <a:rPr lang="en-US" dirty="0">
                <a:solidFill>
                  <a:srgbClr val="333333"/>
                </a:solidFill>
                <a:latin typeface="Consolas" panose="020B0609020204030204" pitchFamily="49" charset="0"/>
              </a:rPr>
              <a:t> kuku</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4</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5</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6</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89764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הצגת גבולות - </a:t>
            </a:r>
            <a:r>
              <a:rPr lang="en-US" dirty="0"/>
              <a:t>border</a:t>
            </a:r>
          </a:p>
        </p:txBody>
      </p:sp>
      <p:sp>
        <p:nvSpPr>
          <p:cNvPr id="4" name="TextBox 3"/>
          <p:cNvSpPr txBox="1"/>
          <p:nvPr/>
        </p:nvSpPr>
        <p:spPr>
          <a:xfrm>
            <a:off x="1057275" y="199456"/>
            <a:ext cx="10556970" cy="5632311"/>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solid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border-width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double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double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border-width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medium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rounded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border-radius</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div</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 dashed dotted hidden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border-color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orange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double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rounded</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816510" y="4400982"/>
            <a:ext cx="5937340" cy="2027189"/>
          </a:xfrm>
          <a:prstGeom prst="rect">
            <a:avLst/>
          </a:prstGeom>
        </p:spPr>
      </p:pic>
    </p:spTree>
    <p:extLst>
      <p:ext uri="{BB962C8B-B14F-4D97-AF65-F5344CB8AC3E}">
        <p14:creationId xmlns:p14="http://schemas.microsoft.com/office/powerpoint/2010/main" val="42307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r>
              <a:rPr lang="he-IL" dirty="0"/>
              <a:t> – קו מסביב ל- </a:t>
            </a:r>
            <a:r>
              <a:rPr lang="en-US" dirty="0"/>
              <a:t>border</a:t>
            </a:r>
          </a:p>
        </p:txBody>
      </p:sp>
      <p:sp>
        <p:nvSpPr>
          <p:cNvPr id="3" name="Content Placeholder 2"/>
          <p:cNvSpPr>
            <a:spLocks noGrp="1"/>
          </p:cNvSpPr>
          <p:nvPr>
            <p:ph idx="1"/>
          </p:nvPr>
        </p:nvSpPr>
        <p:spPr/>
        <p:txBody>
          <a:bodyPr/>
          <a:lstStyle/>
          <a:p>
            <a:r>
              <a:rPr lang="he-IL" dirty="0"/>
              <a:t>ה- </a:t>
            </a:r>
            <a:r>
              <a:rPr lang="en-US" dirty="0"/>
              <a:t>outline</a:t>
            </a:r>
            <a:r>
              <a:rPr lang="he-IL" dirty="0"/>
              <a:t> אינו נכלל בגודל ה- </a:t>
            </a:r>
            <a:r>
              <a:rPr lang="en-US" dirty="0"/>
              <a:t>border</a:t>
            </a:r>
          </a:p>
        </p:txBody>
      </p:sp>
      <p:sp>
        <p:nvSpPr>
          <p:cNvPr id="4" name="TextBox 3"/>
          <p:cNvSpPr txBox="1"/>
          <p:nvPr/>
        </p:nvSpPr>
        <p:spPr>
          <a:xfrm>
            <a:off x="1514039" y="1321284"/>
            <a:ext cx="7915701" cy="5078313"/>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p>
          <a:p>
            <a:pPr lvl="2"/>
            <a:r>
              <a:rPr lang="en-US" dirty="0">
                <a:solidFill>
                  <a:srgbClr val="777777"/>
                </a:solidFill>
                <a:latin typeface="Consolas" panose="020B0609020204030204" pitchFamily="49" charset="0"/>
              </a:rPr>
              <a:t>		</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2"/>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2"/>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outline-color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2"/>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outline-style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dashed</a:t>
            </a:r>
          </a:p>
          <a:p>
            <a:pPr lvl="2"/>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text</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7700812" y="4289258"/>
            <a:ext cx="3162300" cy="685800"/>
          </a:xfrm>
          <a:prstGeom prst="rect">
            <a:avLst/>
          </a:prstGeom>
        </p:spPr>
      </p:pic>
    </p:spTree>
    <p:extLst>
      <p:ext uri="{BB962C8B-B14F-4D97-AF65-F5344CB8AC3E}">
        <p14:creationId xmlns:p14="http://schemas.microsoft.com/office/powerpoint/2010/main" val="41141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יצירת מרווחים מסביב לאלמנט - </a:t>
            </a:r>
            <a:r>
              <a:rPr lang="en-US" dirty="0"/>
              <a:t>margin</a:t>
            </a:r>
          </a:p>
        </p:txBody>
      </p:sp>
      <p:sp>
        <p:nvSpPr>
          <p:cNvPr id="4" name="TextBox 3"/>
          <p:cNvSpPr txBox="1"/>
          <p:nvPr/>
        </p:nvSpPr>
        <p:spPr>
          <a:xfrm>
            <a:off x="941695" y="1018322"/>
            <a:ext cx="8434316" cy="4247317"/>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margin10</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err="1">
                <a:solidFill>
                  <a:srgbClr val="AB6526"/>
                </a:solidFill>
                <a:latin typeface="Consolas" panose="020B0609020204030204" pitchFamily="49" charset="0"/>
              </a:rPr>
              <a:t>10</a:t>
            </a:r>
            <a:r>
              <a:rPr lang="en-US" dirty="0" err="1">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err="1">
                <a:solidFill>
                  <a:srgbClr val="AB6526"/>
                </a:solidFill>
                <a:latin typeface="Consolas" panose="020B0609020204030204" pitchFamily="49" charset="0"/>
              </a:rPr>
              <a:t>10</a:t>
            </a:r>
            <a:r>
              <a:rPr lang="en-US" dirty="0" err="1">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margin_auto</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40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 </a:t>
            </a:r>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auto</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margin10</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margin_auto</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6405562" y="5127304"/>
            <a:ext cx="5279195" cy="1163578"/>
          </a:xfrm>
          <a:prstGeom prst="rect">
            <a:avLst/>
          </a:prstGeom>
        </p:spPr>
      </p:pic>
      <p:cxnSp>
        <p:nvCxnSpPr>
          <p:cNvPr id="8" name="Straight Arrow Connector 7"/>
          <p:cNvCxnSpPr/>
          <p:nvPr/>
        </p:nvCxnSpPr>
        <p:spPr>
          <a:xfrm flipV="1">
            <a:off x="5909481" y="5800299"/>
            <a:ext cx="600501"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05311" y="6099445"/>
            <a:ext cx="600501"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94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יצירת מרווחים בתוך האלמנט - </a:t>
            </a:r>
            <a:r>
              <a:rPr lang="en-US" dirty="0"/>
              <a:t>padding</a:t>
            </a:r>
          </a:p>
        </p:txBody>
      </p:sp>
      <p:sp>
        <p:nvSpPr>
          <p:cNvPr id="4" name="TextBox 3"/>
          <p:cNvSpPr txBox="1"/>
          <p:nvPr/>
        </p:nvSpPr>
        <p:spPr>
          <a:xfrm>
            <a:off x="900752" y="1059266"/>
            <a:ext cx="7820167" cy="4801314"/>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padding10</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7A3E9D"/>
                </a:solidFill>
                <a:latin typeface="Consolas" panose="020B0609020204030204" pitchFamily="49" charset="0"/>
              </a:rPr>
              <a:t>p</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padding_multi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100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padding10</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padding_multi</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6631958" y="3529831"/>
            <a:ext cx="4914900" cy="2857500"/>
          </a:xfrm>
          <a:prstGeom prst="rect">
            <a:avLst/>
          </a:prstGeom>
        </p:spPr>
      </p:pic>
      <p:cxnSp>
        <p:nvCxnSpPr>
          <p:cNvPr id="7" name="Straight Arrow Connector 6"/>
          <p:cNvCxnSpPr/>
          <p:nvPr/>
        </p:nvCxnSpPr>
        <p:spPr>
          <a:xfrm flipV="1">
            <a:off x="6227286" y="4580045"/>
            <a:ext cx="600501"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331707" y="5366108"/>
            <a:ext cx="600501"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3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WIDTh</a:t>
            </a:r>
            <a:r>
              <a:rPr lang="he-IL" dirty="0"/>
              <a:t> ו- </a:t>
            </a:r>
            <a:r>
              <a:rPr lang="en-US" dirty="0"/>
              <a:t>HEIGHT</a:t>
            </a:r>
            <a:r>
              <a:rPr lang="he-IL" dirty="0"/>
              <a:t> של אלמנט</a:t>
            </a:r>
            <a:endParaRPr lang="en-US" dirty="0"/>
          </a:p>
        </p:txBody>
      </p:sp>
      <p:sp>
        <p:nvSpPr>
          <p:cNvPr id="4" name="TextBox 3"/>
          <p:cNvSpPr txBox="1"/>
          <p:nvPr/>
        </p:nvSpPr>
        <p:spPr>
          <a:xfrm>
            <a:off x="900751" y="382385"/>
            <a:ext cx="12419463" cy="6463308"/>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div</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30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height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he-IL" dirty="0">
                <a:solidFill>
                  <a:srgbClr val="7A3E9D"/>
                </a:solidFill>
                <a:latin typeface="Consolas" panose="020B0609020204030204" pitchFamily="49" charset="0"/>
              </a:rPr>
              <a:t> </a:t>
            </a:r>
            <a:r>
              <a:rPr lang="en-US" dirty="0">
                <a:solidFill>
                  <a:srgbClr val="333333"/>
                </a:solidFill>
                <a:latin typeface="Consolas" panose="020B0609020204030204" pitchFamily="49" charset="0"/>
              </a:rPr>
              <a:t> </a:t>
            </a:r>
            <a:r>
              <a:rPr lang="he-IL"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he-IL" dirty="0">
              <a:solidFill>
                <a:srgbClr val="777777"/>
              </a:solidFill>
              <a:latin typeface="Consolas" panose="020B0609020204030204" pitchFamily="49" charset="0"/>
            </a:endParaRPr>
          </a:p>
          <a:p>
            <a:pPr lvl="3"/>
            <a:r>
              <a:rPr lang="he-IL" dirty="0">
                <a:solidFill>
                  <a:srgbClr val="777777"/>
                </a:solidFill>
                <a:latin typeface="Consolas" panose="020B0609020204030204" pitchFamily="49" charset="0"/>
              </a:rPr>
              <a:t>	</a:t>
            </a:r>
            <a:r>
              <a:rPr lang="en-US" dirty="0">
                <a:solidFill>
                  <a:srgbClr val="AB6526"/>
                </a:solidFill>
                <a:latin typeface="Consolas" panose="020B0609020204030204" pitchFamily="49" charset="0"/>
              </a:rPr>
              <a:t>border-style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endParaRPr lang="he-IL" dirty="0">
              <a:solidFill>
                <a:srgbClr val="333333"/>
              </a:solidFill>
              <a:latin typeface="Consolas" panose="020B0609020204030204" pitchFamily="49" charset="0"/>
            </a:endParaRPr>
          </a:p>
          <a:p>
            <a:pPr lvl="3"/>
            <a:r>
              <a:rPr lang="he-IL"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endParaRPr lang="he-IL" dirty="0">
              <a:solidFill>
                <a:srgbClr val="333333"/>
              </a:solidFill>
              <a:latin typeface="Consolas" panose="020B0609020204030204" pitchFamily="49" charset="0"/>
            </a:endParaRPr>
          </a:p>
          <a:p>
            <a:pPr lvl="3"/>
            <a:r>
              <a:rPr lang="he-IL"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endParaRPr lang="he-IL" dirty="0">
              <a:solidFill>
                <a:srgbClr val="333333"/>
              </a:solidFill>
              <a:latin typeface="Consolas" panose="020B0609020204030204" pitchFamily="49" charset="0"/>
            </a:endParaRPr>
          </a:p>
          <a:p>
            <a:pPr lvl="3"/>
            <a:r>
              <a:rPr lang="he-IL"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endParaRPr lang="he-IL" dirty="0">
              <a:solidFill>
                <a:srgbClr val="333333"/>
              </a:solidFill>
              <a:latin typeface="Consolas" panose="020B0609020204030204" pitchFamily="49" charset="0"/>
            </a:endParaRPr>
          </a:p>
          <a:p>
            <a:pPr lvl="3"/>
            <a:r>
              <a:rPr lang="he-IL"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height</a:t>
            </a:r>
            <a:r>
              <a:rPr lang="en-US" dirty="0">
                <a:solidFill>
                  <a:srgbClr val="777777"/>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he-IL" dirty="0">
              <a:solidFill>
                <a:srgbClr val="777777"/>
              </a:solidFill>
              <a:latin typeface="Consolas" panose="020B0609020204030204" pitchFamily="49" charset="0"/>
            </a:endParaRPr>
          </a:p>
          <a:p>
            <a:pPr lvl="3"/>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7246962" y="1841564"/>
            <a:ext cx="4411354" cy="4542818"/>
          </a:xfrm>
          <a:prstGeom prst="rect">
            <a:avLst/>
          </a:prstGeom>
        </p:spPr>
      </p:pic>
      <p:cxnSp>
        <p:nvCxnSpPr>
          <p:cNvPr id="8" name="Straight Arrow Connector 7"/>
          <p:cNvCxnSpPr/>
          <p:nvPr/>
        </p:nvCxnSpPr>
        <p:spPr>
          <a:xfrm flipV="1">
            <a:off x="8434316" y="3330053"/>
            <a:ext cx="21836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60610" y="3614039"/>
            <a:ext cx="11327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261679" y="1937639"/>
            <a:ext cx="25020" cy="2688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249469" y="3057099"/>
            <a:ext cx="13647" cy="972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62818" y="5279152"/>
            <a:ext cx="3643953" cy="79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t>Box Model</a:t>
            </a:r>
            <a:r>
              <a:rPr lang="he-IL" b="1" dirty="0"/>
              <a:t> – המונח הכולל את ה- </a:t>
            </a:r>
            <a:r>
              <a:rPr lang="en-US" b="1" dirty="0"/>
              <a:t>margin, padding, border, content</a:t>
            </a:r>
          </a:p>
        </p:txBody>
      </p:sp>
    </p:spTree>
    <p:extLst>
      <p:ext uri="{BB962C8B-B14F-4D97-AF65-F5344CB8AC3E}">
        <p14:creationId xmlns:p14="http://schemas.microsoft.com/office/powerpoint/2010/main" val="135620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5"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a:t>תוכן עניינים</a:t>
            </a:r>
            <a:endParaRPr lang="en-US" dirty="0"/>
          </a:p>
        </p:txBody>
      </p:sp>
      <p:sp>
        <p:nvSpPr>
          <p:cNvPr id="4" name="Content Placeholder 6"/>
          <p:cNvSpPr>
            <a:spLocks noGrp="1"/>
          </p:cNvSpPr>
          <p:nvPr>
            <p:ph idx="1"/>
          </p:nvPr>
        </p:nvSpPr>
        <p:spPr>
          <a:xfrm>
            <a:off x="1057275" y="1447801"/>
            <a:ext cx="10696575" cy="5200650"/>
          </a:xfrm>
        </p:spPr>
        <p:txBody>
          <a:bodyPr numCol="2" rtlCol="1">
            <a:normAutofit/>
          </a:bodyPr>
          <a:lstStyle/>
          <a:p>
            <a:pPr algn="r"/>
            <a:r>
              <a:rPr lang="he-IL" dirty="0"/>
              <a:t>היכרות עם </a:t>
            </a:r>
            <a:r>
              <a:rPr lang="en-US" dirty="0"/>
              <a:t>CSS</a:t>
            </a:r>
            <a:endParaRPr lang="he-IL" dirty="0"/>
          </a:p>
          <a:p>
            <a:pPr algn="r"/>
            <a:r>
              <a:rPr lang="en-US" dirty="0"/>
              <a:t>Selector</a:t>
            </a:r>
            <a:r>
              <a:rPr lang="he-IL" dirty="0"/>
              <a:t>'ים</a:t>
            </a:r>
          </a:p>
          <a:p>
            <a:pPr algn="r"/>
            <a:r>
              <a:rPr lang="he-IL" dirty="0"/>
              <a:t>צבעים: </a:t>
            </a:r>
            <a:r>
              <a:rPr lang="en-US" dirty="0"/>
              <a:t>color, </a:t>
            </a:r>
            <a:r>
              <a:rPr lang="en-US" dirty="0" err="1"/>
              <a:t>backgroundcolor</a:t>
            </a:r>
            <a:endParaRPr lang="he-IL" dirty="0"/>
          </a:p>
          <a:p>
            <a:pPr algn="r"/>
            <a:r>
              <a:rPr lang="he-IL" dirty="0"/>
              <a:t>גבולות </a:t>
            </a:r>
            <a:r>
              <a:rPr lang="en-US" dirty="0"/>
              <a:t>border</a:t>
            </a:r>
          </a:p>
          <a:p>
            <a:pPr algn="r"/>
            <a:r>
              <a:rPr lang="he-IL" dirty="0"/>
              <a:t>מרווחים: </a:t>
            </a:r>
            <a:r>
              <a:rPr lang="en-US" dirty="0"/>
              <a:t>margin, padding</a:t>
            </a:r>
            <a:endParaRPr lang="he-IL" dirty="0"/>
          </a:p>
          <a:p>
            <a:pPr algn="r"/>
            <a:r>
              <a:rPr lang="he-IL" dirty="0"/>
              <a:t>גובה ורוחב:</a:t>
            </a:r>
            <a:r>
              <a:rPr lang="en-US" dirty="0"/>
              <a:t> height, width </a:t>
            </a:r>
            <a:endParaRPr lang="he-IL" dirty="0"/>
          </a:p>
          <a:p>
            <a:pPr algn="r"/>
            <a:r>
              <a:rPr lang="he-IL" dirty="0"/>
              <a:t>עיצוב טקסט</a:t>
            </a:r>
          </a:p>
          <a:p>
            <a:pPr algn="r"/>
            <a:r>
              <a:rPr lang="he-IL" dirty="0"/>
              <a:t>עיצוב אייקונים</a:t>
            </a:r>
          </a:p>
          <a:p>
            <a:pPr algn="r"/>
            <a:r>
              <a:rPr lang="he-IL" dirty="0"/>
              <a:t>עיצוב קישורים</a:t>
            </a:r>
          </a:p>
          <a:p>
            <a:pPr algn="r"/>
            <a:r>
              <a:rPr lang="he-IL" dirty="0"/>
              <a:t>עיצוב רשימות</a:t>
            </a:r>
          </a:p>
          <a:p>
            <a:pPr algn="r"/>
            <a:r>
              <a:rPr lang="he-IL" dirty="0"/>
              <a:t>עיצוב טבלאות</a:t>
            </a:r>
          </a:p>
          <a:p>
            <a:pPr algn="r"/>
            <a:r>
              <a:rPr lang="he-IL" dirty="0"/>
              <a:t>הצגה והסתרת אלמנטים</a:t>
            </a:r>
          </a:p>
          <a:p>
            <a:pPr algn="r"/>
            <a:r>
              <a:rPr lang="he-IL" dirty="0"/>
              <a:t>מיקום אלמנטים: </a:t>
            </a:r>
            <a:r>
              <a:rPr lang="en-US" dirty="0"/>
              <a:t>position, overlapping, overflow, floating</a:t>
            </a:r>
            <a:endParaRPr lang="he-IL" dirty="0"/>
          </a:p>
          <a:p>
            <a:pPr algn="r"/>
            <a:r>
              <a:rPr lang="en-US" dirty="0" err="1"/>
              <a:t>Combinators</a:t>
            </a:r>
            <a:endParaRPr lang="en-US" dirty="0"/>
          </a:p>
          <a:p>
            <a:pPr algn="r"/>
            <a:r>
              <a:rPr lang="en-US" dirty="0"/>
              <a:t>Pseudo Class</a:t>
            </a:r>
          </a:p>
          <a:p>
            <a:pPr algn="r"/>
            <a:r>
              <a:rPr lang="en-US" dirty="0"/>
              <a:t>Pseudo Elements</a:t>
            </a:r>
            <a:endParaRPr lang="he-IL" dirty="0"/>
          </a:p>
          <a:p>
            <a:pPr algn="r"/>
            <a:r>
              <a:rPr lang="he-IL" dirty="0"/>
              <a:t>עיצוב תפריטים</a:t>
            </a:r>
          </a:p>
          <a:p>
            <a:pPr algn="r"/>
            <a:r>
              <a:rPr lang="he-IL" dirty="0"/>
              <a:t>מספור אוטומטי </a:t>
            </a:r>
            <a:r>
              <a:rPr lang="en-US" dirty="0"/>
              <a:t>(counters)</a:t>
            </a:r>
          </a:p>
          <a:p>
            <a:pPr algn="r"/>
            <a:r>
              <a:rPr lang="he-IL" dirty="0" err="1"/>
              <a:t>רספונסיביות</a:t>
            </a:r>
            <a:endParaRPr lang="en-US" dirty="0"/>
          </a:p>
          <a:p>
            <a:pPr algn="r"/>
            <a:endParaRPr lang="he-IL" dirty="0"/>
          </a:p>
        </p:txBody>
      </p:sp>
    </p:spTree>
    <p:extLst>
      <p:ext uri="{BB962C8B-B14F-4D97-AF65-F5344CB8AC3E}">
        <p14:creationId xmlns:p14="http://schemas.microsoft.com/office/powerpoint/2010/main" val="221330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עיצוב טקסט</a:t>
            </a:r>
            <a:endParaRPr lang="en-US" dirty="0"/>
          </a:p>
        </p:txBody>
      </p:sp>
      <p:sp>
        <p:nvSpPr>
          <p:cNvPr id="4" name="TextBox 3"/>
          <p:cNvSpPr txBox="1"/>
          <p:nvPr/>
        </p:nvSpPr>
        <p:spPr>
          <a:xfrm>
            <a:off x="1916254" y="68826"/>
            <a:ext cx="11229473" cy="3293209"/>
          </a:xfrm>
          <a:prstGeom prst="rect">
            <a:avLst/>
          </a:prstGeom>
          <a:noFill/>
        </p:spPr>
        <p:txBody>
          <a:bodyPr wrap="square" rtlCol="0">
            <a:spAutoFit/>
          </a:bodyPr>
          <a:lstStyle/>
          <a:p>
            <a:r>
              <a:rPr lang="en-US" sz="1600" dirty="0">
                <a:solidFill>
                  <a:srgbClr val="7A3E9D"/>
                </a:solidFill>
                <a:latin typeface="Consolas" panose="020B0609020204030204" pitchFamily="49" charset="0"/>
              </a:rPr>
              <a:t>p</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width</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30</a:t>
            </a:r>
            <a:r>
              <a:rPr lang="en-US" sz="1600" dirty="0">
                <a:solidFill>
                  <a:srgbClr val="4B83CD"/>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rightAlign</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text-align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right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justifyAlign</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text-align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justify</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overline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text-decoration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err="1">
                <a:solidFill>
                  <a:srgbClr val="448C27"/>
                </a:solidFill>
                <a:latin typeface="Consolas" panose="020B0609020204030204" pitchFamily="49" charset="0"/>
              </a:rPr>
              <a:t>overline</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lineThrought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text-decoration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line-through</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underLine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text-decoration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underline</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toUppercase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text-transform</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uppercase</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toCapitalize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text-transform</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capitalize</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a:solidFill>
                  <a:srgbClr val="7A3E9D"/>
                </a:solidFill>
                <a:latin typeface="Consolas" panose="020B0609020204030204" pitchFamily="49" charset="0"/>
              </a:rPr>
              <a:t>indent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text-indent</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50</a:t>
            </a:r>
            <a:r>
              <a:rPr lang="en-US" sz="1600" dirty="0">
                <a:solidFill>
                  <a:srgbClr val="4B83CD"/>
                </a:solidFill>
                <a:latin typeface="Consolas" panose="020B0609020204030204" pitchFamily="49" charset="0"/>
              </a:rPr>
              <a:t>px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largeLettersSpace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letter-spacing</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3</a:t>
            </a:r>
            <a:r>
              <a:rPr lang="en-US" sz="1600" dirty="0">
                <a:solidFill>
                  <a:srgbClr val="4B83CD"/>
                </a:solidFill>
                <a:latin typeface="Consolas" panose="020B0609020204030204" pitchFamily="49" charset="0"/>
              </a:rPr>
              <a:t>px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largeWordsSpace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word-spacing</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15</a:t>
            </a:r>
            <a:r>
              <a:rPr lang="en-US" sz="1600" dirty="0">
                <a:solidFill>
                  <a:srgbClr val="4B83CD"/>
                </a:solidFill>
                <a:latin typeface="Consolas" panose="020B0609020204030204" pitchFamily="49" charset="0"/>
              </a:rPr>
              <a:t>px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tallLine</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line-height</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2</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AB6526"/>
                </a:solidFill>
                <a:latin typeface="Consolas" panose="020B0609020204030204" pitchFamily="49" charset="0"/>
              </a:rPr>
              <a:t>.</a:t>
            </a:r>
            <a:r>
              <a:rPr lang="en-US" sz="1600" dirty="0" err="1">
                <a:solidFill>
                  <a:srgbClr val="7A3E9D"/>
                </a:solidFill>
                <a:latin typeface="Consolas" panose="020B0609020204030204" pitchFamily="49" charset="0"/>
              </a:rPr>
              <a:t>shaddowText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AB6526"/>
                </a:solidFill>
                <a:latin typeface="Consolas" panose="020B0609020204030204" pitchFamily="49" charset="0"/>
              </a:rPr>
              <a:t>text-shadow</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AB6526"/>
                </a:solidFill>
                <a:latin typeface="Consolas" panose="020B0609020204030204" pitchFamily="49" charset="0"/>
              </a:rPr>
              <a:t>3</a:t>
            </a:r>
            <a:r>
              <a:rPr lang="en-US" sz="1600" dirty="0">
                <a:solidFill>
                  <a:srgbClr val="4B83CD"/>
                </a:solidFill>
                <a:latin typeface="Consolas" panose="020B0609020204030204" pitchFamily="49" charset="0"/>
              </a:rPr>
              <a:t>px</a:t>
            </a:r>
            <a:r>
              <a:rPr lang="en-US" sz="1600" dirty="0">
                <a:solidFill>
                  <a:srgbClr val="448C27"/>
                </a:solidFill>
                <a:latin typeface="Consolas" panose="020B0609020204030204" pitchFamily="49" charset="0"/>
              </a:rPr>
              <a:t> </a:t>
            </a:r>
            <a:r>
              <a:rPr lang="en-US" sz="1600" dirty="0">
                <a:solidFill>
                  <a:srgbClr val="AB6526"/>
                </a:solidFill>
                <a:latin typeface="Consolas" panose="020B0609020204030204" pitchFamily="49" charset="0"/>
              </a:rPr>
              <a:t>2</a:t>
            </a:r>
            <a:r>
              <a:rPr lang="en-US" sz="1600" dirty="0">
                <a:solidFill>
                  <a:srgbClr val="4B83CD"/>
                </a:solidFill>
                <a:latin typeface="Consolas" panose="020B0609020204030204" pitchFamily="49" charset="0"/>
              </a:rPr>
              <a:t>px</a:t>
            </a:r>
            <a:r>
              <a:rPr lang="en-US" sz="1600" dirty="0">
                <a:solidFill>
                  <a:srgbClr val="448C27"/>
                </a:solidFill>
                <a:latin typeface="Consolas" panose="020B0609020204030204" pitchFamily="49" charset="0"/>
              </a:rPr>
              <a:t> </a:t>
            </a:r>
            <a:r>
              <a:rPr lang="en-US" sz="1600" dirty="0">
                <a:solidFill>
                  <a:srgbClr val="AB6526"/>
                </a:solidFill>
                <a:latin typeface="Consolas" panose="020B0609020204030204" pitchFamily="49" charset="0"/>
              </a:rPr>
              <a:t>gray</a:t>
            </a:r>
            <a:r>
              <a:rPr lang="en-US" sz="1600" dirty="0">
                <a:solidFill>
                  <a:srgbClr val="777777"/>
                </a:solidFill>
                <a:latin typeface="Consolas" panose="020B0609020204030204" pitchFamily="49" charset="0"/>
              </a:rPr>
              <a:t>;}</a:t>
            </a:r>
            <a:endParaRPr lang="en-US" sz="1600" b="0" dirty="0">
              <a:solidFill>
                <a:srgbClr val="333333"/>
              </a:solidFill>
              <a:effectLst/>
              <a:latin typeface="Consolas" panose="020B0609020204030204" pitchFamily="49" charset="0"/>
            </a:endParaRPr>
          </a:p>
        </p:txBody>
      </p:sp>
      <p:sp>
        <p:nvSpPr>
          <p:cNvPr id="5" name="TextBox 4"/>
          <p:cNvSpPr txBox="1"/>
          <p:nvPr/>
        </p:nvSpPr>
        <p:spPr>
          <a:xfrm>
            <a:off x="879315" y="3255257"/>
            <a:ext cx="11229473" cy="4031873"/>
          </a:xfrm>
          <a:prstGeom prst="rect">
            <a:avLst/>
          </a:prstGeom>
          <a:noFill/>
        </p:spPr>
        <p:txBody>
          <a:bodyPr wrap="square" rtlCol="0">
            <a:spAutoFit/>
          </a:bodyPr>
          <a:lstStyle/>
          <a:p>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rightAlign</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underLine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toUppercase</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 1 line 1 line 1 line 1 line 1 line 1 line 1 line 1 line 1 line 1</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justifyAlign</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lineThrought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 2 line 2 line 2 line 2 line 2 line 2 line 2 line 2 line 2 line 2</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overline</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 3 line 3 line 3 line 3 line 3 line 3 line 3 line 3 line 3 line 3</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indent </a:t>
            </a:r>
            <a:r>
              <a:rPr lang="en-US" sz="1600" dirty="0" err="1">
                <a:solidFill>
                  <a:srgbClr val="448C27"/>
                </a:solidFill>
                <a:latin typeface="Consolas" panose="020B0609020204030204" pitchFamily="49" charset="0"/>
              </a:rPr>
              <a:t>toCapitalize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largeLettersSpace</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 4 line 4 line 4 line 4 line 4 line 4 line 4 line 4 line 4 line 4</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tallLine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largeWordsSpace</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 5 line 5 line 5 line 5 line 5 line 5 line 5 line 5 line 5 line 5</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class</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shaddowText</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largeLettersSpace</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lvl="1"/>
            <a:r>
              <a:rPr lang="he-IL" sz="1600" dirty="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line6 </a:t>
            </a:r>
            <a:r>
              <a:rPr lang="en-US" sz="1600" dirty="0" err="1">
                <a:solidFill>
                  <a:srgbClr val="333333"/>
                </a:solidFill>
                <a:latin typeface="Consolas" panose="020B0609020204030204" pitchFamily="49" charset="0"/>
              </a:rPr>
              <a:t>line6</a:t>
            </a:r>
            <a:r>
              <a:rPr lang="en-US" sz="1600" dirty="0">
                <a:solidFill>
                  <a:srgbClr val="333333"/>
                </a:solidFill>
                <a:latin typeface="Consolas" panose="020B0609020204030204" pitchFamily="49" charset="0"/>
              </a:rPr>
              <a:t> line6</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p>
          <a:p>
            <a:r>
              <a:rPr lang="en-US" sz="1600" dirty="0">
                <a:solidFill>
                  <a:srgbClr val="91B3E0"/>
                </a:solidFill>
                <a:latin typeface="Consolas" panose="020B0609020204030204" pitchFamily="49" charset="0"/>
              </a:rPr>
              <a:t>&lt;/body&gt;</a:t>
            </a:r>
          </a:p>
          <a:p>
            <a:br>
              <a:rPr lang="en-US" sz="1600" dirty="0">
                <a:solidFill>
                  <a:srgbClr val="333333"/>
                </a:solidFill>
                <a:latin typeface="Consolas" panose="020B0609020204030204" pitchFamily="49" charset="0"/>
              </a:rPr>
            </a:br>
            <a:endParaRPr lang="en-US" sz="1600"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8499032" y="1081569"/>
            <a:ext cx="3254818" cy="2594025"/>
          </a:xfrm>
          <a:prstGeom prst="rect">
            <a:avLst/>
          </a:prstGeom>
        </p:spPr>
      </p:pic>
    </p:spTree>
    <p:extLst>
      <p:ext uri="{BB962C8B-B14F-4D97-AF65-F5344CB8AC3E}">
        <p14:creationId xmlns:p14="http://schemas.microsoft.com/office/powerpoint/2010/main" val="351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endCondLst>
                                    <p:cond evt="onNext" delay="0">
                                      <p:tgtEl>
                                        <p:sldTgt/>
                                      </p:tgtEl>
                                    </p:cond>
                                  </p:endCondLst>
                                  <p:childTnLst>
                                    <p:set>
                                      <p:cBhvr override="childStyle">
                                        <p:cTn id="64" dur="indefinite"/>
                                        <p:tgtEl>
                                          <p:spTgt spid="4">
                                            <p:txEl>
                                              <p:pRg st="1" end="1"/>
                                            </p:txEl>
                                          </p:spTgt>
                                        </p:tgtEl>
                                        <p:attrNameLst>
                                          <p:attrName>style.fontWeight</p:attrName>
                                        </p:attrNameLst>
                                      </p:cBhvr>
                                      <p:to>
                                        <p:strVal val="bold"/>
                                      </p:to>
                                    </p:set>
                                  </p:childTnLst>
                                </p:cTn>
                              </p:par>
                              <p:par>
                                <p:cTn id="65" presetID="15" presetClass="emph" presetSubtype="0" nodeType="withEffect">
                                  <p:stCondLst>
                                    <p:cond delay="0"/>
                                  </p:stCondLst>
                                  <p:endCondLst>
                                    <p:cond evt="onNext" delay="0">
                                      <p:tgtEl>
                                        <p:sldTgt/>
                                      </p:tgtEl>
                                    </p:cond>
                                  </p:endCondLst>
                                  <p:childTnLst>
                                    <p:set>
                                      <p:cBhvr override="childStyle">
                                        <p:cTn id="66" dur="indefinite"/>
                                        <p:tgtEl>
                                          <p:spTgt spid="4">
                                            <p:txEl>
                                              <p:pRg st="5" end="5"/>
                                            </p:txEl>
                                          </p:spTgt>
                                        </p:tgtEl>
                                        <p:attrNameLst>
                                          <p:attrName>style.fontWeight</p:attrName>
                                        </p:attrNameLst>
                                      </p:cBhvr>
                                      <p:to>
                                        <p:strVal val="bold"/>
                                      </p:to>
                                    </p:set>
                                  </p:childTnLst>
                                </p:cTn>
                              </p:par>
                              <p:par>
                                <p:cTn id="67" presetID="15" presetClass="emph" presetSubtype="0" nodeType="withEffect">
                                  <p:stCondLst>
                                    <p:cond delay="0"/>
                                  </p:stCondLst>
                                  <p:endCondLst>
                                    <p:cond evt="onNext" delay="0">
                                      <p:tgtEl>
                                        <p:sldTgt/>
                                      </p:tgtEl>
                                    </p:cond>
                                  </p:endCondLst>
                                  <p:childTnLst>
                                    <p:set>
                                      <p:cBhvr override="childStyle">
                                        <p:cTn id="68" dur="indefinite"/>
                                        <p:tgtEl>
                                          <p:spTgt spid="4">
                                            <p:txEl>
                                              <p:pRg st="6" end="6"/>
                                            </p:txEl>
                                          </p:spTgt>
                                        </p:tgtEl>
                                        <p:attrNameLst>
                                          <p:attrName>style.fontWeight</p:attrName>
                                        </p:attrNameLst>
                                      </p:cBhvr>
                                      <p:to>
                                        <p:strVal val="bold"/>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endCondLst>
                                    <p:cond evt="onNext" delay="0">
                                      <p:tgtEl>
                                        <p:sldTgt/>
                                      </p:tgtEl>
                                    </p:cond>
                                  </p:endCondLst>
                                  <p:childTnLst>
                                    <p:set>
                                      <p:cBhvr override="childStyle">
                                        <p:cTn id="78" dur="indefinite"/>
                                        <p:tgtEl>
                                          <p:spTgt spid="4">
                                            <p:txEl>
                                              <p:pRg st="2" end="2"/>
                                            </p:txEl>
                                          </p:spTgt>
                                        </p:tgtEl>
                                        <p:attrNameLst>
                                          <p:attrName>style.fontWeight</p:attrName>
                                        </p:attrNameLst>
                                      </p:cBhvr>
                                      <p:to>
                                        <p:strVal val="bold"/>
                                      </p:to>
                                    </p:set>
                                  </p:childTnLst>
                                </p:cTn>
                              </p:par>
                              <p:par>
                                <p:cTn id="79" presetID="15" presetClass="emph" presetSubtype="0" nodeType="withEffect">
                                  <p:stCondLst>
                                    <p:cond delay="0"/>
                                  </p:stCondLst>
                                  <p:endCondLst>
                                    <p:cond evt="onNext" delay="0">
                                      <p:tgtEl>
                                        <p:sldTgt/>
                                      </p:tgtEl>
                                    </p:cond>
                                  </p:endCondLst>
                                  <p:childTnLst>
                                    <p:set>
                                      <p:cBhvr override="childStyle">
                                        <p:cTn id="80" dur="indefinite"/>
                                        <p:tgtEl>
                                          <p:spTgt spid="4">
                                            <p:txEl>
                                              <p:pRg st="4" end="4"/>
                                            </p:txEl>
                                          </p:spTgt>
                                        </p:tgtEl>
                                        <p:attrNameLst>
                                          <p:attrName>style.fontWeight</p:attrName>
                                        </p:attrNameLst>
                                      </p:cBhvr>
                                      <p:to>
                                        <p:strVal val="bol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endCondLst>
                                    <p:cond evt="onNext" delay="0">
                                      <p:tgtEl>
                                        <p:sldTgt/>
                                      </p:tgtEl>
                                    </p:cond>
                                  </p:endCondLst>
                                  <p:childTnLst>
                                    <p:set>
                                      <p:cBhvr override="childStyle">
                                        <p:cTn id="90" dur="indefinite"/>
                                        <p:tgtEl>
                                          <p:spTgt spid="4">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5" presetClass="emph" presetSubtype="0" nodeType="clickEffect">
                                  <p:stCondLst>
                                    <p:cond delay="0"/>
                                  </p:stCondLst>
                                  <p:endCondLst>
                                    <p:cond evt="onNext" delay="0">
                                      <p:tgtEl>
                                        <p:sldTgt/>
                                      </p:tgtEl>
                                    </p:cond>
                                  </p:endCondLst>
                                  <p:childTnLst>
                                    <p:set>
                                      <p:cBhvr override="childStyle">
                                        <p:cTn id="100" dur="indefinite"/>
                                        <p:tgtEl>
                                          <p:spTgt spid="4">
                                            <p:txEl>
                                              <p:pRg st="8" end="8"/>
                                            </p:txEl>
                                          </p:spTgt>
                                        </p:tgtEl>
                                        <p:attrNameLst>
                                          <p:attrName>style.fontWeight</p:attrName>
                                        </p:attrNameLst>
                                      </p:cBhvr>
                                      <p:to>
                                        <p:strVal val="bold"/>
                                      </p:to>
                                    </p:set>
                                  </p:childTnLst>
                                </p:cTn>
                              </p:par>
                              <p:par>
                                <p:cTn id="101" presetID="15" presetClass="emph" presetSubtype="0" nodeType="withEffect">
                                  <p:stCondLst>
                                    <p:cond delay="0"/>
                                  </p:stCondLst>
                                  <p:endCondLst>
                                    <p:cond evt="onNext" delay="0">
                                      <p:tgtEl>
                                        <p:sldTgt/>
                                      </p:tgtEl>
                                    </p:cond>
                                  </p:endCondLst>
                                  <p:childTnLst>
                                    <p:set>
                                      <p:cBhvr override="childStyle">
                                        <p:cTn id="102" dur="indefinite"/>
                                        <p:tgtEl>
                                          <p:spTgt spid="4">
                                            <p:txEl>
                                              <p:pRg st="7" end="7"/>
                                            </p:txEl>
                                          </p:spTgt>
                                        </p:tgtEl>
                                        <p:attrNameLst>
                                          <p:attrName>style.fontWeight</p:attrName>
                                        </p:attrNameLst>
                                      </p:cBhvr>
                                      <p:to>
                                        <p:strVal val="bold"/>
                                      </p:to>
                                    </p:set>
                                  </p:childTnLst>
                                </p:cTn>
                              </p:par>
                              <p:par>
                                <p:cTn id="103" presetID="15" presetClass="emph" presetSubtype="0" nodeType="withEffect">
                                  <p:stCondLst>
                                    <p:cond delay="0"/>
                                  </p:stCondLst>
                                  <p:endCondLst>
                                    <p:cond evt="onNext" delay="0">
                                      <p:tgtEl>
                                        <p:sldTgt/>
                                      </p:tgtEl>
                                    </p:cond>
                                  </p:endCondLst>
                                  <p:childTnLst>
                                    <p:set>
                                      <p:cBhvr override="childStyle">
                                        <p:cTn id="104" dur="indefinite"/>
                                        <p:tgtEl>
                                          <p:spTgt spid="4">
                                            <p:txEl>
                                              <p:pRg st="9" end="9"/>
                                            </p:txEl>
                                          </p:spTgt>
                                        </p:tgtEl>
                                        <p:attrNameLst>
                                          <p:attrName>style.fontWeight</p:attrName>
                                        </p:attrNameLst>
                                      </p:cBhvr>
                                      <p:to>
                                        <p:strVal val="bold"/>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xEl>
                                              <p:pRg st="9" end="9"/>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5" presetClass="emph" presetSubtype="0" nodeType="clickEffect">
                                  <p:stCondLst>
                                    <p:cond delay="0"/>
                                  </p:stCondLst>
                                  <p:endCondLst>
                                    <p:cond evt="onNext" delay="0">
                                      <p:tgtEl>
                                        <p:sldTgt/>
                                      </p:tgtEl>
                                    </p:cond>
                                  </p:endCondLst>
                                  <p:childTnLst>
                                    <p:set>
                                      <p:cBhvr override="childStyle">
                                        <p:cTn id="114" dur="indefinite"/>
                                        <p:tgtEl>
                                          <p:spTgt spid="4">
                                            <p:txEl>
                                              <p:pRg st="11" end="11"/>
                                            </p:txEl>
                                          </p:spTgt>
                                        </p:tgtEl>
                                        <p:attrNameLst>
                                          <p:attrName>style.fontWeight</p:attrName>
                                        </p:attrNameLst>
                                      </p:cBhvr>
                                      <p:to>
                                        <p:strVal val="bold"/>
                                      </p:to>
                                    </p:set>
                                  </p:childTnLst>
                                </p:cTn>
                              </p:par>
                              <p:par>
                                <p:cTn id="115" presetID="15" presetClass="emph" presetSubtype="0" nodeType="withEffect">
                                  <p:stCondLst>
                                    <p:cond delay="0"/>
                                  </p:stCondLst>
                                  <p:endCondLst>
                                    <p:cond evt="onNext" delay="0">
                                      <p:tgtEl>
                                        <p:sldTgt/>
                                      </p:tgtEl>
                                    </p:cond>
                                  </p:endCondLst>
                                  <p:childTnLst>
                                    <p:set>
                                      <p:cBhvr override="childStyle">
                                        <p:cTn id="116" dur="indefinite"/>
                                        <p:tgtEl>
                                          <p:spTgt spid="4">
                                            <p:txEl>
                                              <p:pRg st="10" end="10"/>
                                            </p:txEl>
                                          </p:spTgt>
                                        </p:tgtEl>
                                        <p:attrNameLst>
                                          <p:attrName>style.fontWeight</p:attrName>
                                        </p:attrNameLst>
                                      </p:cBhvr>
                                      <p:to>
                                        <p:strVal val="bold"/>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
                                            <p:txEl>
                                              <p:pRg st="11" end="11"/>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5" presetClass="emph" presetSubtype="0" nodeType="clickEffect">
                                  <p:stCondLst>
                                    <p:cond delay="0"/>
                                  </p:stCondLst>
                                  <p:endCondLst>
                                    <p:cond evt="onNext" delay="0">
                                      <p:tgtEl>
                                        <p:sldTgt/>
                                      </p:tgtEl>
                                    </p:cond>
                                  </p:endCondLst>
                                  <p:childTnLst>
                                    <p:set>
                                      <p:cBhvr override="childStyle">
                                        <p:cTn id="126" dur="indefinite"/>
                                        <p:tgtEl>
                                          <p:spTgt spid="4">
                                            <p:txEl>
                                              <p:pRg st="12" end="12"/>
                                            </p:txEl>
                                          </p:spTgt>
                                        </p:tgtEl>
                                        <p:attrNameLst>
                                          <p:attrName>style.fontWeight</p:attrName>
                                        </p:attrNameLst>
                                      </p:cBhvr>
                                      <p:to>
                                        <p:strVal val="bold"/>
                                      </p:to>
                                    </p:set>
                                  </p:childTnLst>
                                </p:cTn>
                              </p:par>
                              <p:par>
                                <p:cTn id="127" presetID="15" presetClass="emph" presetSubtype="0" nodeType="withEffect">
                                  <p:stCondLst>
                                    <p:cond delay="0"/>
                                  </p:stCondLst>
                                  <p:endCondLst>
                                    <p:cond evt="onNext" delay="0">
                                      <p:tgtEl>
                                        <p:sldTgt/>
                                      </p:tgtEl>
                                    </p:cond>
                                  </p:endCondLst>
                                  <p:childTnLst>
                                    <p:set>
                                      <p:cBhvr override="childStyle">
                                        <p:cTn id="128" dur="indefinite"/>
                                        <p:tgtEl>
                                          <p:spTgt spid="4">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פונטים </a:t>
            </a:r>
            <a:endParaRPr lang="en-US" dirty="0"/>
          </a:p>
        </p:txBody>
      </p:sp>
      <p:sp>
        <p:nvSpPr>
          <p:cNvPr id="4" name="TextBox 3"/>
          <p:cNvSpPr txBox="1"/>
          <p:nvPr/>
        </p:nvSpPr>
        <p:spPr>
          <a:xfrm>
            <a:off x="808471" y="149139"/>
            <a:ext cx="11194181" cy="7017306"/>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30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fontArial</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font-family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Arial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sans-serif</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fontItalic</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italic</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fontBold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fontSmallCaps</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font-variant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small-caps</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fontArial</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line 1 line 1 line 1 line 1 line 1 line 1 line 1 line 1 line 1 line 1</a:t>
            </a: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fontItalic</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line 2 line 2 line 2 line 2 line 2 line 2 line 2 line 2 line 2 line 2</a:t>
            </a: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fontSmallCaps</a:t>
            </a:r>
            <a:r>
              <a:rPr lang="en-US" dirty="0">
                <a:solidFill>
                  <a:srgbClr val="448C27"/>
                </a:solidFill>
                <a:latin typeface="Consolas" panose="020B0609020204030204" pitchFamily="49" charset="0"/>
              </a:rPr>
              <a:t> </a:t>
            </a:r>
            <a:r>
              <a:rPr lang="en-US" dirty="0" err="1">
                <a:solidFill>
                  <a:srgbClr val="448C27"/>
                </a:solidFill>
                <a:latin typeface="Consolas" panose="020B0609020204030204" pitchFamily="49" charset="0"/>
              </a:rPr>
              <a:t>fontBold</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This is an example text</a:t>
            </a: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6305550" y="4911827"/>
            <a:ext cx="5448300" cy="1847850"/>
          </a:xfrm>
          <a:prstGeom prst="rect">
            <a:avLst/>
          </a:prstGeom>
          <a:solidFill>
            <a:schemeClr val="bg2"/>
          </a:solidFill>
          <a:ln>
            <a:solidFill>
              <a:schemeClr val="accent1"/>
            </a:solidFill>
          </a:ln>
        </p:spPr>
      </p:pic>
    </p:spTree>
    <p:extLst>
      <p:ext uri="{BB962C8B-B14F-4D97-AF65-F5344CB8AC3E}">
        <p14:creationId xmlns:p14="http://schemas.microsoft.com/office/powerpoint/2010/main" val="422225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dirty="0"/>
              <a:t>פונטים – הגדרת גודל עם </a:t>
            </a:r>
            <a:r>
              <a:rPr lang="en-US" sz="3200" dirty="0" err="1"/>
              <a:t>px</a:t>
            </a:r>
            <a:r>
              <a:rPr lang="he-IL" sz="4000" dirty="0"/>
              <a:t> </a:t>
            </a:r>
            <a:r>
              <a:rPr lang="he-IL" dirty="0"/>
              <a:t>לעומת </a:t>
            </a:r>
            <a:r>
              <a:rPr lang="en-US" sz="3200" dirty="0" err="1"/>
              <a:t>em</a:t>
            </a:r>
            <a:endParaRPr lang="en-US" dirty="0"/>
          </a:p>
        </p:txBody>
      </p:sp>
      <p:sp>
        <p:nvSpPr>
          <p:cNvPr id="3" name="Content Placeholder 2"/>
          <p:cNvSpPr>
            <a:spLocks noGrp="1"/>
          </p:cNvSpPr>
          <p:nvPr>
            <p:ph idx="1"/>
          </p:nvPr>
        </p:nvSpPr>
        <p:spPr>
          <a:xfrm>
            <a:off x="846161" y="1447801"/>
            <a:ext cx="10907689" cy="5200650"/>
          </a:xfrm>
        </p:spPr>
        <p:txBody>
          <a:bodyPr/>
          <a:lstStyle/>
          <a:p>
            <a:r>
              <a:rPr lang="he-IL" dirty="0"/>
              <a:t>הגדרת גודל הפונט עם פיקסלים הינה קבועה והיינו רוצים הגדרה המתחשבת בגודל המסך</a:t>
            </a:r>
            <a:endParaRPr lang="en-US" dirty="0"/>
          </a:p>
          <a:p>
            <a:r>
              <a:rPr lang="he-IL" dirty="0"/>
              <a:t>ההמלצה של </a:t>
            </a:r>
            <a:r>
              <a:rPr lang="en-US" dirty="0"/>
              <a:t>w3c</a:t>
            </a:r>
            <a:r>
              <a:rPr lang="he-IL" dirty="0"/>
              <a:t> היא להשתמש ביחידות </a:t>
            </a:r>
            <a:r>
              <a:rPr lang="en-US" dirty="0" err="1"/>
              <a:t>em</a:t>
            </a:r>
            <a:endParaRPr lang="he-IL" dirty="0"/>
          </a:p>
          <a:p>
            <a:r>
              <a:rPr lang="he-IL" dirty="0"/>
              <a:t>ההגדרה של גודל </a:t>
            </a:r>
            <a:r>
              <a:rPr lang="en-US" dirty="0" err="1"/>
              <a:t>em</a:t>
            </a:r>
            <a:r>
              <a:rPr lang="he-IL" dirty="0"/>
              <a:t> הינה גודל ברירת המחדל של הדפדפן, שהוא </a:t>
            </a:r>
            <a:r>
              <a:rPr lang="en-US" dirty="0"/>
              <a:t>16px</a:t>
            </a:r>
            <a:r>
              <a:rPr lang="he-IL" dirty="0"/>
              <a:t>, וכל גודל </a:t>
            </a:r>
            <a:r>
              <a:rPr lang="en-US" dirty="0" err="1"/>
              <a:t>em</a:t>
            </a:r>
            <a:r>
              <a:rPr lang="he-IL" dirty="0"/>
              <a:t> יהיה ביחס אליו</a:t>
            </a:r>
            <a:endParaRPr lang="en-US" dirty="0" err="1"/>
          </a:p>
        </p:txBody>
      </p:sp>
      <p:sp>
        <p:nvSpPr>
          <p:cNvPr id="4" name="TextBox 3"/>
          <p:cNvSpPr txBox="1"/>
          <p:nvPr/>
        </p:nvSpPr>
        <p:spPr>
          <a:xfrm>
            <a:off x="1057275" y="3657599"/>
            <a:ext cx="9553433" cy="2862322"/>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16px</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16px</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1em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1em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32px</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32px</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2em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2em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12px</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12px</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font-size: 0.75em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size is 0.75em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9007522" y="3426457"/>
            <a:ext cx="2746328" cy="3364870"/>
          </a:xfrm>
          <a:prstGeom prst="rect">
            <a:avLst/>
          </a:prstGeom>
          <a:ln>
            <a:solidFill>
              <a:schemeClr val="accent1"/>
            </a:solidFill>
          </a:ln>
        </p:spPr>
      </p:pic>
    </p:spTree>
    <p:extLst>
      <p:ext uri="{BB962C8B-B14F-4D97-AF65-F5344CB8AC3E}">
        <p14:creationId xmlns:p14="http://schemas.microsoft.com/office/powerpoint/2010/main" val="228284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הוספת אייקונים</a:t>
            </a:r>
            <a:endParaRPr lang="en-US" dirty="0"/>
          </a:p>
        </p:txBody>
      </p:sp>
      <p:sp>
        <p:nvSpPr>
          <p:cNvPr id="3" name="Content Placeholder 2"/>
          <p:cNvSpPr>
            <a:spLocks noGrp="1"/>
          </p:cNvSpPr>
          <p:nvPr>
            <p:ph idx="1"/>
          </p:nvPr>
        </p:nvSpPr>
        <p:spPr>
          <a:xfrm>
            <a:off x="924025" y="1447801"/>
            <a:ext cx="10829825" cy="5200650"/>
          </a:xfrm>
        </p:spPr>
        <p:txBody>
          <a:bodyPr/>
          <a:lstStyle/>
          <a:p>
            <a:r>
              <a:rPr lang="he-IL" dirty="0"/>
              <a:t>ישנן ספריות מוכנות עם אייקונים שניתן להוסיף בחינם לדפים שלנו</a:t>
            </a:r>
          </a:p>
          <a:p>
            <a:endParaRPr lang="he-IL" dirty="0"/>
          </a:p>
          <a:p>
            <a:r>
              <a:rPr lang="he-IL" dirty="0"/>
              <a:t>להלן קישורים לספריות שאותם יש לשים בחלק ה- </a:t>
            </a:r>
            <a:r>
              <a:rPr lang="en-US" dirty="0"/>
              <a:t>head</a:t>
            </a:r>
            <a:r>
              <a:rPr lang="he-IL" dirty="0"/>
              <a:t> בדף:</a:t>
            </a:r>
          </a:p>
          <a:p>
            <a:pPr lvl="1"/>
            <a:r>
              <a:rPr lang="en-US" dirty="0"/>
              <a:t>Font </a:t>
            </a:r>
            <a:r>
              <a:rPr lang="en-US" dirty="0" err="1"/>
              <a:t>Awsome</a:t>
            </a:r>
            <a:r>
              <a:rPr lang="he-IL" dirty="0"/>
              <a:t> </a:t>
            </a:r>
            <a:r>
              <a:rPr lang="he-IL" dirty="0">
                <a:sym typeface="Wingdings" panose="05000000000000000000" pitchFamily="2" charset="2"/>
              </a:rPr>
              <a:t> </a:t>
            </a:r>
            <a:r>
              <a:rPr lang="en-US" dirty="0">
                <a:sym typeface="Wingdings" panose="05000000000000000000" pitchFamily="2" charset="2"/>
                <a:hlinkClick r:id="rId2"/>
              </a:rPr>
              <a:t>http://fontawesome.io/icons/</a:t>
            </a:r>
            <a:endParaRPr lang="en-US" dirty="0"/>
          </a:p>
          <a:p>
            <a:pPr marL="457200" lvl="1" indent="0" algn="l">
              <a:buNone/>
            </a:pPr>
            <a:r>
              <a:rPr lang="en-US" sz="1600" dirty="0"/>
              <a:t>&lt;link </a:t>
            </a:r>
            <a:r>
              <a:rPr lang="en-US" sz="1600" dirty="0" err="1"/>
              <a:t>rel</a:t>
            </a:r>
            <a:r>
              <a:rPr lang="en-US" sz="1600" dirty="0"/>
              <a:t>="stylesheet" </a:t>
            </a:r>
            <a:r>
              <a:rPr lang="en-US" sz="1600" dirty="0" err="1"/>
              <a:t>href</a:t>
            </a:r>
            <a:r>
              <a:rPr lang="en-US" sz="1600" dirty="0"/>
              <a:t>="https://cdnjs.cloudflare.com/ajax/libs/font-awesome/4.7.0/</a:t>
            </a:r>
            <a:r>
              <a:rPr lang="en-US" sz="1600" dirty="0" err="1"/>
              <a:t>css</a:t>
            </a:r>
            <a:r>
              <a:rPr lang="en-US" sz="1600" dirty="0"/>
              <a:t>/font-awesome.min.css"&gt;</a:t>
            </a:r>
          </a:p>
          <a:p>
            <a:pPr lvl="1"/>
            <a:endParaRPr lang="he-IL" dirty="0"/>
          </a:p>
          <a:p>
            <a:pPr lvl="1"/>
            <a:r>
              <a:rPr lang="en-US" dirty="0"/>
              <a:t>Bootstrap</a:t>
            </a:r>
            <a:r>
              <a:rPr lang="he-IL" dirty="0"/>
              <a:t> </a:t>
            </a:r>
            <a:r>
              <a:rPr lang="he-IL" dirty="0">
                <a:sym typeface="Wingdings" panose="05000000000000000000" pitchFamily="2" charset="2"/>
              </a:rPr>
              <a:t> </a:t>
            </a:r>
            <a:r>
              <a:rPr lang="en-US" dirty="0">
                <a:sym typeface="Wingdings" panose="05000000000000000000" pitchFamily="2" charset="2"/>
                <a:hlinkClick r:id="rId3"/>
              </a:rPr>
              <a:t>https://getbootstrap.com/docs/4.1/components/</a:t>
            </a:r>
            <a:endParaRPr lang="he-IL" dirty="0"/>
          </a:p>
          <a:p>
            <a:pPr marL="457200" lvl="1" indent="0" algn="l">
              <a:buNone/>
            </a:pPr>
            <a:r>
              <a:rPr lang="en-US" sz="1600" dirty="0"/>
              <a:t>&lt;link </a:t>
            </a:r>
            <a:r>
              <a:rPr lang="en-US" sz="1600" dirty="0" err="1"/>
              <a:t>rel</a:t>
            </a:r>
            <a:r>
              <a:rPr lang="en-US" sz="1600" dirty="0"/>
              <a:t>="stylesheet" </a:t>
            </a:r>
            <a:r>
              <a:rPr lang="en-US" sz="1600" dirty="0" err="1"/>
              <a:t>href</a:t>
            </a:r>
            <a:r>
              <a:rPr lang="en-US" sz="1600" dirty="0"/>
              <a:t>="https://stackpath.bootstrapcdn.com/bootstrap/4.1.3/</a:t>
            </a:r>
            <a:r>
              <a:rPr lang="en-US" sz="1600" dirty="0" err="1"/>
              <a:t>css</a:t>
            </a:r>
            <a:r>
              <a:rPr lang="en-US" sz="1600" dirty="0"/>
              <a:t>/bootstrap.min.css"&gt;</a:t>
            </a:r>
            <a:endParaRPr lang="he-IL" sz="1600" dirty="0"/>
          </a:p>
          <a:p>
            <a:pPr lvl="1"/>
            <a:endParaRPr lang="he-IL" dirty="0"/>
          </a:p>
          <a:p>
            <a:pPr lvl="1"/>
            <a:r>
              <a:rPr lang="en-US" dirty="0"/>
              <a:t>Google</a:t>
            </a:r>
            <a:r>
              <a:rPr lang="he-IL" dirty="0"/>
              <a:t> </a:t>
            </a:r>
            <a:r>
              <a:rPr lang="he-IL" dirty="0">
                <a:sym typeface="Wingdings" panose="05000000000000000000" pitchFamily="2" charset="2"/>
              </a:rPr>
              <a:t> </a:t>
            </a:r>
            <a:r>
              <a:rPr lang="en-US" dirty="0">
                <a:sym typeface="Wingdings" panose="05000000000000000000" pitchFamily="2" charset="2"/>
                <a:hlinkClick r:id="rId4"/>
              </a:rPr>
              <a:t>https://material.io/icons/</a:t>
            </a:r>
            <a:endParaRPr lang="en-US" dirty="0"/>
          </a:p>
          <a:p>
            <a:pPr marL="457200" lvl="1" indent="0" algn="l">
              <a:buNone/>
            </a:pPr>
            <a:r>
              <a:rPr lang="en-US" sz="1600" dirty="0"/>
              <a:t>&lt;link </a:t>
            </a:r>
            <a:r>
              <a:rPr lang="en-US" sz="1600" dirty="0" err="1"/>
              <a:t>rel</a:t>
            </a:r>
            <a:r>
              <a:rPr lang="en-US" sz="1600" dirty="0"/>
              <a:t>="stylesheet" </a:t>
            </a:r>
            <a:r>
              <a:rPr lang="en-US" sz="1600" dirty="0" err="1"/>
              <a:t>href</a:t>
            </a:r>
            <a:r>
              <a:rPr lang="en-US" sz="1600" dirty="0"/>
              <a:t>="https://fonts.googleapis.com/</a:t>
            </a:r>
            <a:r>
              <a:rPr lang="en-US" sz="1600" dirty="0" err="1"/>
              <a:t>icon?family</a:t>
            </a:r>
            <a:r>
              <a:rPr lang="en-US" sz="1600" dirty="0"/>
              <a:t>=</a:t>
            </a:r>
            <a:r>
              <a:rPr lang="en-US" sz="1600" dirty="0" err="1"/>
              <a:t>Material+Icons</a:t>
            </a:r>
            <a:r>
              <a:rPr lang="en-US" sz="1600" dirty="0"/>
              <a:t>"&gt;</a:t>
            </a:r>
          </a:p>
        </p:txBody>
      </p:sp>
    </p:spTree>
    <p:extLst>
      <p:ext uri="{BB962C8B-B14F-4D97-AF65-F5344CB8AC3E}">
        <p14:creationId xmlns:p14="http://schemas.microsoft.com/office/powerpoint/2010/main" val="418944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אייקונים - דוגמה</a:t>
            </a:r>
            <a:endParaRPr lang="en-US" dirty="0"/>
          </a:p>
        </p:txBody>
      </p:sp>
      <p:sp>
        <p:nvSpPr>
          <p:cNvPr id="4" name="TextBox 3"/>
          <p:cNvSpPr txBox="1"/>
          <p:nvPr/>
        </p:nvSpPr>
        <p:spPr>
          <a:xfrm>
            <a:off x="826527" y="394692"/>
            <a:ext cx="15268880" cy="6463308"/>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link</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rel</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stylesheet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https://cdnjs.cloudflare.com/ajax/libs/font-awesome/4.7.0/</a:t>
            </a:r>
            <a:r>
              <a:rPr lang="en-US" dirty="0" err="1">
                <a:solidFill>
                  <a:srgbClr val="448C27"/>
                </a:solidFill>
                <a:latin typeface="Consolas" panose="020B0609020204030204" pitchFamily="49" charset="0"/>
              </a:rPr>
              <a:t>css</a:t>
            </a:r>
            <a:r>
              <a:rPr lang="en-US" dirty="0">
                <a:solidFill>
                  <a:srgbClr val="448C27"/>
                </a:solidFill>
                <a:latin typeface="Consolas" panose="020B0609020204030204" pitchFamily="49" charset="0"/>
              </a:rPr>
              <a:t>/font-awesome.min.css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link</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rel</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stylesheet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https://stackpath.bootstrapcdn.com/bootstrap/4.1.3/</a:t>
            </a:r>
            <a:r>
              <a:rPr lang="en-US" dirty="0" err="1">
                <a:solidFill>
                  <a:srgbClr val="448C27"/>
                </a:solidFill>
                <a:latin typeface="Consolas" panose="020B0609020204030204" pitchFamily="49" charset="0"/>
              </a:rPr>
              <a:t>css</a:t>
            </a:r>
            <a:r>
              <a:rPr lang="en-US" dirty="0">
                <a:solidFill>
                  <a:srgbClr val="448C27"/>
                </a:solidFill>
                <a:latin typeface="Consolas" panose="020B0609020204030204" pitchFamily="49" charset="0"/>
              </a:rPr>
              <a:t>/bootstrap.min.css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link</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rel</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stylesheet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https://fonts.googleapis.com/</a:t>
            </a:r>
            <a:r>
              <a:rPr lang="en-US" dirty="0" err="1">
                <a:solidFill>
                  <a:srgbClr val="448C27"/>
                </a:solidFill>
                <a:latin typeface="Consolas" panose="020B0609020204030204" pitchFamily="49" charset="0"/>
              </a:rPr>
              <a:t>icon?family</a:t>
            </a:r>
            <a:r>
              <a:rPr lang="en-US" dirty="0">
                <a:solidFill>
                  <a:srgbClr val="448C27"/>
                </a:solidFill>
                <a:latin typeface="Consolas" panose="020B0609020204030204" pitchFamily="49" charset="0"/>
              </a:rPr>
              <a:t>=</a:t>
            </a:r>
            <a:r>
              <a:rPr lang="en-US" dirty="0" err="1">
                <a:solidFill>
                  <a:srgbClr val="448C27"/>
                </a:solidFill>
                <a:latin typeface="Consolas" panose="020B0609020204030204" pitchFamily="49" charset="0"/>
              </a:rPr>
              <a:t>Material+Icons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he-IL" dirty="0">
                <a:solidFill>
                  <a:srgbClr val="7A3E9D"/>
                </a:solidFill>
                <a:latin typeface="Consolas" panose="020B0609020204030204" pitchFamily="49" charset="0"/>
              </a:rPr>
              <a:t>	</a:t>
            </a:r>
            <a:r>
              <a:rPr lang="en-US" dirty="0" err="1">
                <a:solidFill>
                  <a:srgbClr val="7A3E9D"/>
                </a:solidFill>
                <a:latin typeface="Consolas" panose="020B0609020204030204" pitchFamily="49" charset="0"/>
              </a:rPr>
              <a:t>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font-size</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3</a:t>
            </a:r>
            <a:r>
              <a:rPr lang="en-US" dirty="0">
                <a:solidFill>
                  <a:srgbClr val="4B83CD"/>
                </a:solidFill>
                <a:latin typeface="Consolas" panose="020B0609020204030204" pitchFamily="49" charset="0"/>
              </a:rPr>
              <a:t>em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Font </a:t>
            </a:r>
            <a:r>
              <a:rPr lang="en-US" dirty="0" err="1">
                <a:solidFill>
                  <a:srgbClr val="333333"/>
                </a:solidFill>
                <a:latin typeface="Consolas" panose="020B0609020204030204" pitchFamily="49" charset="0"/>
              </a:rPr>
              <a:t>Awsome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Shower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fa fa-shower</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Moon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fa fa-moon-o</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color:yellow</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br>
              <a:rPr lang="en-US" dirty="0">
                <a:solidFill>
                  <a:srgbClr val="333333"/>
                </a:solidFill>
                <a:latin typeface="Consolas" panose="020B0609020204030204" pitchFamily="49" charset="0"/>
              </a:rPr>
            </a:b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Bootstrap</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Heart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glyphicon</a:t>
            </a:r>
            <a:r>
              <a:rPr lang="en-US" dirty="0">
                <a:solidFill>
                  <a:srgbClr val="448C27"/>
                </a:solidFill>
                <a:latin typeface="Consolas" panose="020B0609020204030204" pitchFamily="49" charset="0"/>
              </a:rPr>
              <a:t> </a:t>
            </a:r>
            <a:r>
              <a:rPr lang="en-US" dirty="0" err="1">
                <a:solidFill>
                  <a:srgbClr val="448C27"/>
                </a:solidFill>
                <a:latin typeface="Consolas" panose="020B0609020204030204" pitchFamily="49" charset="0"/>
              </a:rPr>
              <a:t>glyphicon</a:t>
            </a:r>
            <a:r>
              <a:rPr lang="en-US" dirty="0">
                <a:solidFill>
                  <a:srgbClr val="448C27"/>
                </a:solidFill>
                <a:latin typeface="Consolas" panose="020B0609020204030204" pitchFamily="49" charset="0"/>
              </a:rPr>
              <a:t>-heart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color:red</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Food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glyphicon</a:t>
            </a:r>
            <a:r>
              <a:rPr lang="en-US" dirty="0">
                <a:solidFill>
                  <a:srgbClr val="448C27"/>
                </a:solidFill>
                <a:latin typeface="Consolas" panose="020B0609020204030204" pitchFamily="49" charset="0"/>
              </a:rPr>
              <a:t> </a:t>
            </a:r>
            <a:r>
              <a:rPr lang="en-US" dirty="0" err="1">
                <a:solidFill>
                  <a:srgbClr val="448C27"/>
                </a:solidFill>
                <a:latin typeface="Consolas" panose="020B0609020204030204" pitchFamily="49" charset="0"/>
              </a:rPr>
              <a:t>glyphicon</a:t>
            </a:r>
            <a:r>
              <a:rPr lang="en-US" dirty="0">
                <a:solidFill>
                  <a:srgbClr val="448C27"/>
                </a:solidFill>
                <a:latin typeface="Consolas" panose="020B0609020204030204" pitchFamily="49" charset="0"/>
              </a:rPr>
              <a:t>-cutlery</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endParaRPr lang="he-IL" dirty="0">
              <a:solidFill>
                <a:srgbClr val="91B3E0"/>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Google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Pets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material-icons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color:brown</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pets</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333333"/>
                </a:solidFill>
                <a:latin typeface="Consolas" panose="020B0609020204030204" pitchFamily="49" charset="0"/>
              </a:rPr>
              <a:t>$$$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material-icons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color:green</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attach_money</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a:t>
            </a:r>
            <a:r>
              <a:rPr lang="en-US" dirty="0">
                <a:solidFill>
                  <a:srgbClr val="91B3E0"/>
                </a:solidFill>
                <a:latin typeface="Consolas" panose="020B0609020204030204" pitchFamily="49" charset="0"/>
              </a:rPr>
              <a:t>&gt;&lt;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0820275" y="1877961"/>
            <a:ext cx="1218807" cy="2729067"/>
          </a:xfrm>
          <a:prstGeom prst="rect">
            <a:avLst/>
          </a:prstGeom>
          <a:ln>
            <a:solidFill>
              <a:schemeClr val="accent1"/>
            </a:solidFill>
          </a:ln>
        </p:spPr>
      </p:pic>
    </p:spTree>
    <p:extLst>
      <p:ext uri="{BB962C8B-B14F-4D97-AF65-F5344CB8AC3E}">
        <p14:creationId xmlns:p14="http://schemas.microsoft.com/office/powerpoint/2010/main" val="365594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הצגת קישורים</a:t>
            </a:r>
            <a:endParaRPr lang="en-US" dirty="0"/>
          </a:p>
        </p:txBody>
      </p:sp>
      <p:sp>
        <p:nvSpPr>
          <p:cNvPr id="3" name="Content Placeholder 2"/>
          <p:cNvSpPr>
            <a:spLocks noGrp="1"/>
          </p:cNvSpPr>
          <p:nvPr>
            <p:ph idx="1"/>
          </p:nvPr>
        </p:nvSpPr>
        <p:spPr/>
        <p:txBody>
          <a:bodyPr/>
          <a:lstStyle/>
          <a:p>
            <a:r>
              <a:rPr lang="he-IL" dirty="0"/>
              <a:t>לקישור יש 4 מצבים:</a:t>
            </a:r>
          </a:p>
          <a:p>
            <a:pPr lvl="1"/>
            <a:r>
              <a:rPr lang="en-US" dirty="0"/>
              <a:t>a:link</a:t>
            </a:r>
            <a:r>
              <a:rPr lang="he-IL" dirty="0"/>
              <a:t> – קישור שטרם לחצנו עליו</a:t>
            </a:r>
          </a:p>
          <a:p>
            <a:pPr lvl="1"/>
            <a:r>
              <a:rPr lang="en-US" dirty="0"/>
              <a:t>a:visited</a:t>
            </a:r>
            <a:r>
              <a:rPr lang="he-IL" dirty="0"/>
              <a:t> – קישור שכבר היינו בו</a:t>
            </a:r>
          </a:p>
          <a:p>
            <a:pPr lvl="1"/>
            <a:r>
              <a:rPr lang="en-US" dirty="0"/>
              <a:t> a:hover</a:t>
            </a:r>
            <a:r>
              <a:rPr lang="he-IL" dirty="0"/>
              <a:t>– קישור שעוברים עליו עם העכבר</a:t>
            </a:r>
          </a:p>
          <a:p>
            <a:pPr lvl="1"/>
            <a:r>
              <a:rPr lang="en-US" dirty="0"/>
              <a:t>a:active</a:t>
            </a:r>
            <a:r>
              <a:rPr lang="he-IL" dirty="0"/>
              <a:t> – קישור שבדיוק נכנסים אליו</a:t>
            </a:r>
          </a:p>
          <a:p>
            <a:r>
              <a:rPr lang="he-IL" dirty="0"/>
              <a:t>ניתן לעצב כל מצב בנפרד</a:t>
            </a:r>
            <a:endParaRPr lang="en-US" dirty="0"/>
          </a:p>
        </p:txBody>
      </p:sp>
      <p:pic>
        <p:nvPicPr>
          <p:cNvPr id="4" name="Picture 3"/>
          <p:cNvPicPr>
            <a:picLocks noChangeAspect="1"/>
          </p:cNvPicPr>
          <p:nvPr/>
        </p:nvPicPr>
        <p:blipFill>
          <a:blip r:embed="rId2"/>
          <a:stretch>
            <a:fillRect/>
          </a:stretch>
        </p:blipFill>
        <p:spPr>
          <a:xfrm>
            <a:off x="1351128" y="4199003"/>
            <a:ext cx="6660107" cy="2281979"/>
          </a:xfrm>
          <a:prstGeom prst="rect">
            <a:avLst/>
          </a:prstGeom>
        </p:spPr>
      </p:pic>
    </p:spTree>
    <p:extLst>
      <p:ext uri="{BB962C8B-B14F-4D97-AF65-F5344CB8AC3E}">
        <p14:creationId xmlns:p14="http://schemas.microsoft.com/office/powerpoint/2010/main" val="119455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קישורים - דוגמה</a:t>
            </a:r>
            <a:endParaRPr lang="en-US" dirty="0"/>
          </a:p>
        </p:txBody>
      </p:sp>
      <p:sp>
        <p:nvSpPr>
          <p:cNvPr id="4" name="TextBox 3"/>
          <p:cNvSpPr txBox="1"/>
          <p:nvPr/>
        </p:nvSpPr>
        <p:spPr>
          <a:xfrm>
            <a:off x="699164" y="-40944"/>
            <a:ext cx="11054686" cy="7571303"/>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link</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visited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magenta</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40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text-align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center</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black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border-radius</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0.5</a:t>
            </a:r>
            <a:r>
              <a:rPr lang="en-US" dirty="0">
                <a:solidFill>
                  <a:srgbClr val="4B83CD"/>
                </a:solidFill>
                <a:latin typeface="Consolas" panose="020B0609020204030204" pitchFamily="49" charset="0"/>
              </a:rPr>
              <a:t>em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0.1</a:t>
            </a:r>
            <a:r>
              <a:rPr lang="en-US" dirty="0">
                <a:solidFill>
                  <a:srgbClr val="4B83CD"/>
                </a:solidFill>
                <a:latin typeface="Consolas" panose="020B0609020204030204" pitchFamily="49" charset="0"/>
              </a:rPr>
              <a:t>em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br>
              <a:rPr lang="en-US" dirty="0">
                <a:solidFill>
                  <a:srgbClr val="333333"/>
                </a:solidFill>
                <a:latin typeface="Consolas" panose="020B0609020204030204" pitchFamily="49" charset="0"/>
              </a:rPr>
            </a:br>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hover</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active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		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blueviolet</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 </a:t>
            </a:r>
          </a:p>
          <a:p>
            <a:r>
              <a:rPr lang="en-US" dirty="0">
                <a:solidFill>
                  <a:srgbClr val="AB6526"/>
                </a:solidFill>
                <a:latin typeface="Consolas" panose="020B0609020204030204" pitchFamily="49" charset="0"/>
              </a:rPr>
              <a:t>			font-family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Arial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Helvetica</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sans-serif</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he-IL" dirty="0">
                <a:solidFill>
                  <a:srgbClr val="91B3E0"/>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http://www.google.com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target</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_blank</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www.google.com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6816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עיצוב רשימות</a:t>
            </a:r>
            <a:endParaRPr lang="en-US" dirty="0"/>
          </a:p>
        </p:txBody>
      </p:sp>
      <p:sp>
        <p:nvSpPr>
          <p:cNvPr id="4" name="TextBox 3"/>
          <p:cNvSpPr txBox="1"/>
          <p:nvPr/>
        </p:nvSpPr>
        <p:spPr>
          <a:xfrm>
            <a:off x="6652751" y="622447"/>
            <a:ext cx="5780253" cy="5355312"/>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err="1">
                <a:solidFill>
                  <a:srgbClr val="7A3E9D"/>
                </a:solidFill>
                <a:latin typeface="Consolas" panose="020B0609020204030204" pitchFamily="49" charset="0"/>
              </a:rPr>
              <a:t>ul</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bulletCircle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background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green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list-style-type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circle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br>
              <a:rPr lang="en-US" dirty="0">
                <a:solidFill>
                  <a:srgbClr val="333333"/>
                </a:solidFill>
                <a:latin typeface="Consolas" panose="020B0609020204030204" pitchFamily="49" charset="0"/>
              </a:rPr>
            </a:br>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background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greenyellow</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margin-left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40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br>
              <a:rPr lang="en-US" dirty="0">
                <a:solidFill>
                  <a:srgbClr val="333333"/>
                </a:solidFill>
                <a:latin typeface="Consolas" panose="020B0609020204030204" pitchFamily="49" charset="0"/>
              </a:rPr>
            </a:br>
            <a:r>
              <a:rPr lang="en-US" dirty="0" err="1">
                <a:solidFill>
                  <a:srgbClr val="7A3E9D"/>
                </a:solidFill>
                <a:latin typeface="Consolas" panose="020B0609020204030204" pitchFamily="49" charset="0"/>
              </a:rPr>
              <a:t>ol</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bulletLetters</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list-style-type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lower-alpha</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5" name="TextBox 4"/>
          <p:cNvSpPr txBox="1"/>
          <p:nvPr/>
        </p:nvSpPr>
        <p:spPr>
          <a:xfrm>
            <a:off x="923072" y="2497788"/>
            <a:ext cx="4604271" cy="4801314"/>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Desserts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bulletCircle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Cake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Cookies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Ice Cream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endParaRPr lang="he-IL" dirty="0">
              <a:solidFill>
                <a:srgbClr val="91B3E0"/>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Food</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ol</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bulletLetters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Pizza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Hamburger</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Shnitzel</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ol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5075635" y="1739163"/>
            <a:ext cx="2028825" cy="3952875"/>
          </a:xfrm>
          <a:prstGeom prst="rect">
            <a:avLst/>
          </a:prstGeom>
        </p:spPr>
      </p:pic>
    </p:spTree>
    <p:extLst>
      <p:ext uri="{BB962C8B-B14F-4D97-AF65-F5344CB8AC3E}">
        <p14:creationId xmlns:p14="http://schemas.microsoft.com/office/powerpoint/2010/main" val="39173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12" end="1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382385"/>
            <a:ext cx="10696575" cy="1637484"/>
          </a:xfrm>
        </p:spPr>
        <p:txBody>
          <a:bodyPr>
            <a:normAutofit/>
          </a:bodyPr>
          <a:lstStyle/>
          <a:p>
            <a:r>
              <a:rPr lang="he-IL" dirty="0"/>
              <a:t>עיצוב</a:t>
            </a:r>
            <a:br>
              <a:rPr lang="en-US" dirty="0"/>
            </a:br>
            <a:r>
              <a:rPr lang="he-IL" dirty="0"/>
              <a:t>טבלאות</a:t>
            </a:r>
            <a:endParaRPr lang="en-US" dirty="0"/>
          </a:p>
        </p:txBody>
      </p:sp>
      <p:sp>
        <p:nvSpPr>
          <p:cNvPr id="5" name="TextBox 4"/>
          <p:cNvSpPr txBox="1"/>
          <p:nvPr/>
        </p:nvSpPr>
        <p:spPr>
          <a:xfrm>
            <a:off x="402184" y="2333684"/>
            <a:ext cx="6517232" cy="4247317"/>
          </a:xfrm>
          <a:prstGeom prst="rect">
            <a:avLst/>
          </a:prstGeom>
          <a:noFill/>
        </p:spPr>
        <p:txBody>
          <a:bodyPr wrap="square" rtlCol="0">
            <a:spAutoFit/>
          </a:bodyPr>
          <a:lstStyle/>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overflow-x:auto</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table</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width:50%;</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caption</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My Contacts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caption</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Name</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Mail 1</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Mail 2</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Phone</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th</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Gogo</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gogo@gmail.com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gogo@yahoo.com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050-5556767</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7" name="TextBox 6"/>
          <p:cNvSpPr txBox="1"/>
          <p:nvPr/>
        </p:nvSpPr>
        <p:spPr>
          <a:xfrm>
            <a:off x="5454129" y="2887682"/>
            <a:ext cx="6517232" cy="3693319"/>
          </a:xfrm>
          <a:prstGeom prst="rect">
            <a:avLst/>
          </a:prstGeom>
          <a:noFill/>
        </p:spPr>
        <p:txBody>
          <a:bodyPr wrap="square" rtlCol="0">
            <a:spAutoFit/>
          </a:bodyPr>
          <a:lstStyle/>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Momo</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colspan</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2</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momo@gmail.com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050-8787878</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Yoyo</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yoyo@gmail.com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yoyo@yahoo.com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4"/>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050-4545454</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tr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table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961741" y="81134"/>
            <a:ext cx="8414271" cy="1982420"/>
          </a:xfrm>
          <a:prstGeom prst="rect">
            <a:avLst/>
          </a:prstGeom>
        </p:spPr>
      </p:pic>
    </p:spTree>
    <p:extLst>
      <p:ext uri="{BB962C8B-B14F-4D97-AF65-F5344CB8AC3E}">
        <p14:creationId xmlns:p14="http://schemas.microsoft.com/office/powerpoint/2010/main" val="120038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7" end="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עיצוב טבלאות</a:t>
            </a:r>
            <a:endParaRPr lang="en-US" dirty="0"/>
          </a:p>
        </p:txBody>
      </p:sp>
      <p:sp>
        <p:nvSpPr>
          <p:cNvPr id="4" name="TextBox 3"/>
          <p:cNvSpPr txBox="1"/>
          <p:nvPr/>
        </p:nvSpPr>
        <p:spPr>
          <a:xfrm>
            <a:off x="6611913" y="1225689"/>
            <a:ext cx="5418161" cy="5632311"/>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a:t>
            </a:r>
            <a:r>
              <a:rPr lang="en-US" dirty="0" err="1">
                <a:solidFill>
                  <a:srgbClr val="7A3E9D"/>
                </a:solidFill>
                <a:latin typeface="Consolas" panose="020B0609020204030204" pitchFamily="49" charset="0"/>
              </a:rPr>
              <a:t>th</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td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border-collapse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collapse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border-bottom</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solid </a:t>
            </a:r>
            <a:r>
              <a:rPr lang="en-US" dirty="0">
                <a:solidFill>
                  <a:srgbClr val="AB6526"/>
                </a:solidFill>
                <a:latin typeface="Consolas" panose="020B0609020204030204" pitchFamily="49" charset="0"/>
              </a:rPr>
              <a:t>grey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text-align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left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0.4</a:t>
            </a:r>
            <a:r>
              <a:rPr lang="en-US" dirty="0">
                <a:solidFill>
                  <a:srgbClr val="4B83CD"/>
                </a:solidFill>
                <a:latin typeface="Consolas" panose="020B0609020204030204" pitchFamily="49" charset="0"/>
              </a:rPr>
              <a:t>em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font-family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Arial</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err="1">
                <a:solidFill>
                  <a:srgbClr val="7A3E9D"/>
                </a:solidFill>
                <a:latin typeface="Consolas" panose="020B0609020204030204" pitchFamily="49" charset="0"/>
              </a:rPr>
              <a:t>th</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 </a:t>
            </a:r>
            <a:r>
              <a:rPr lang="en-US" dirty="0" err="1">
                <a:solidFill>
                  <a:srgbClr val="AB6526"/>
                </a:solidFill>
                <a:latin typeface="Consolas" panose="020B0609020204030204" pitchFamily="49" charset="0"/>
              </a:rPr>
              <a:t>blueviolet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p>
          <a:p>
            <a:pPr lvl="1"/>
            <a:r>
              <a:rPr lang="en-US" dirty="0" err="1">
                <a:solidFill>
                  <a:srgbClr val="7A3E9D"/>
                </a:solidFill>
                <a:latin typeface="Consolas" panose="020B0609020204030204" pitchFamily="49" charset="0"/>
              </a:rPr>
              <a:t>tr</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nth-child</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even</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lightgray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p>
          <a:p>
            <a:pPr lvl="1"/>
            <a:r>
              <a:rPr lang="en-US" dirty="0" err="1">
                <a:solidFill>
                  <a:srgbClr val="7A3E9D"/>
                </a:solidFill>
                <a:latin typeface="Consolas" panose="020B0609020204030204" pitchFamily="49" charset="0"/>
              </a:rPr>
              <a:t>tr</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hover</a:t>
            </a:r>
            <a:r>
              <a:rPr lang="en-US" dirty="0">
                <a:solidFill>
                  <a:srgbClr val="7A3E9D"/>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313045" y="1664920"/>
            <a:ext cx="6599119" cy="1554766"/>
          </a:xfrm>
          <a:prstGeom prst="rect">
            <a:avLst/>
          </a:prstGeom>
        </p:spPr>
      </p:pic>
      <p:pic>
        <p:nvPicPr>
          <p:cNvPr id="7" name="Picture 6"/>
          <p:cNvPicPr>
            <a:picLocks noChangeAspect="1"/>
          </p:cNvPicPr>
          <p:nvPr/>
        </p:nvPicPr>
        <p:blipFill>
          <a:blip r:embed="rId3"/>
          <a:stretch>
            <a:fillRect/>
          </a:stretch>
        </p:blipFill>
        <p:spPr>
          <a:xfrm>
            <a:off x="313045" y="4998485"/>
            <a:ext cx="6599119" cy="1411650"/>
          </a:xfrm>
          <a:prstGeom prst="rect">
            <a:avLst/>
          </a:prstGeom>
        </p:spPr>
      </p:pic>
    </p:spTree>
    <p:extLst>
      <p:ext uri="{BB962C8B-B14F-4D97-AF65-F5344CB8AC3E}">
        <p14:creationId xmlns:p14="http://schemas.microsoft.com/office/powerpoint/2010/main" val="32457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שפת </a:t>
            </a:r>
            <a:r>
              <a:rPr lang="en-US" dirty="0"/>
              <a:t>CSS</a:t>
            </a:r>
          </a:p>
        </p:txBody>
      </p:sp>
      <p:sp>
        <p:nvSpPr>
          <p:cNvPr id="3" name="Content Placeholder 2"/>
          <p:cNvSpPr>
            <a:spLocks noGrp="1"/>
          </p:cNvSpPr>
          <p:nvPr>
            <p:ph idx="1"/>
          </p:nvPr>
        </p:nvSpPr>
        <p:spPr/>
        <p:txBody>
          <a:bodyPr/>
          <a:lstStyle/>
          <a:p>
            <a:r>
              <a:rPr lang="he-IL" dirty="0"/>
              <a:t>שפת </a:t>
            </a:r>
            <a:r>
              <a:rPr lang="en-US" dirty="0"/>
              <a:t>CSS</a:t>
            </a:r>
            <a:r>
              <a:rPr lang="he-IL" dirty="0"/>
              <a:t> מגדירה כיצד יראו דפי </a:t>
            </a:r>
            <a:r>
              <a:rPr lang="en-US" dirty="0"/>
              <a:t>HTML</a:t>
            </a:r>
          </a:p>
          <a:p>
            <a:r>
              <a:rPr lang="en-US" dirty="0"/>
              <a:t>CSS - </a:t>
            </a:r>
            <a:r>
              <a:rPr lang="en-US" b="1" dirty="0"/>
              <a:t>C</a:t>
            </a:r>
            <a:r>
              <a:rPr lang="en-US" dirty="0"/>
              <a:t>ascading </a:t>
            </a:r>
            <a:r>
              <a:rPr lang="en-US" b="1" dirty="0"/>
              <a:t>S</a:t>
            </a:r>
            <a:r>
              <a:rPr lang="en-US" dirty="0"/>
              <a:t>tyle </a:t>
            </a:r>
            <a:r>
              <a:rPr lang="en-US" b="1" dirty="0"/>
              <a:t>S</a:t>
            </a:r>
            <a:r>
              <a:rPr lang="en-US" dirty="0"/>
              <a:t>heets</a:t>
            </a:r>
          </a:p>
        </p:txBody>
      </p:sp>
    </p:spTree>
    <p:extLst>
      <p:ext uri="{BB962C8B-B14F-4D97-AF65-F5344CB8AC3E}">
        <p14:creationId xmlns:p14="http://schemas.microsoft.com/office/powerpoint/2010/main" val="357750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אופן הצגת האלמנטים - </a:t>
            </a:r>
            <a:r>
              <a:rPr lang="en-US" dirty="0"/>
              <a:t>display</a:t>
            </a:r>
          </a:p>
        </p:txBody>
      </p:sp>
      <p:sp>
        <p:nvSpPr>
          <p:cNvPr id="3" name="Content Placeholder 2"/>
          <p:cNvSpPr>
            <a:spLocks noGrp="1"/>
          </p:cNvSpPr>
          <p:nvPr>
            <p:ph idx="1"/>
          </p:nvPr>
        </p:nvSpPr>
        <p:spPr/>
        <p:txBody>
          <a:bodyPr/>
          <a:lstStyle/>
          <a:p>
            <a:r>
              <a:rPr lang="en-US" b="1" dirty="0"/>
              <a:t>Block Elements</a:t>
            </a:r>
            <a:r>
              <a:rPr lang="he-IL" dirty="0"/>
              <a:t>: פקדים שכברירת מחדל מוצגים על כל רוחב הדף: </a:t>
            </a:r>
            <a:r>
              <a:rPr lang="en-US" dirty="0"/>
              <a:t>h, p, div, form</a:t>
            </a:r>
            <a:endParaRPr lang="he-IL" dirty="0"/>
          </a:p>
          <a:p>
            <a:r>
              <a:rPr lang="en-US" b="1" dirty="0"/>
              <a:t>Inline Elements</a:t>
            </a:r>
            <a:r>
              <a:rPr lang="he-IL" dirty="0"/>
              <a:t>: פקדים שכברירת מחדל מוצגים על חלק מרוחב הדף: </a:t>
            </a:r>
            <a:r>
              <a:rPr lang="en-US" dirty="0"/>
              <a:t>span, </a:t>
            </a:r>
            <a:r>
              <a:rPr lang="en-US" dirty="0" err="1"/>
              <a:t>img</a:t>
            </a:r>
            <a:r>
              <a:rPr lang="en-US" dirty="0"/>
              <a:t>, a</a:t>
            </a:r>
          </a:p>
          <a:p>
            <a:endParaRPr lang="en-US" dirty="0"/>
          </a:p>
          <a:p>
            <a:r>
              <a:rPr lang="he-IL" dirty="0"/>
              <a:t>ניתן לגרום לפקדים שהם </a:t>
            </a:r>
            <a:r>
              <a:rPr lang="en-US" dirty="0"/>
              <a:t>Block</a:t>
            </a:r>
            <a:r>
              <a:rPr lang="he-IL" dirty="0"/>
              <a:t> להיות מוצגים אחד ליד השני בשורה</a:t>
            </a:r>
          </a:p>
        </p:txBody>
      </p:sp>
      <p:sp>
        <p:nvSpPr>
          <p:cNvPr id="4" name="TextBox 3"/>
          <p:cNvSpPr txBox="1"/>
          <p:nvPr/>
        </p:nvSpPr>
        <p:spPr>
          <a:xfrm>
            <a:off x="934445" y="3164681"/>
            <a:ext cx="5609229" cy="3693319"/>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Cake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a:solidFill>
                  <a:srgbClr val="91B3E0"/>
                </a:solidFill>
                <a:latin typeface="Consolas" panose="020B0609020204030204" pitchFamily="49" charset="0"/>
              </a:rPr>
              <a:t>&lt;</a:t>
            </a:r>
            <a:r>
              <a:rPr lang="en-US">
                <a:solidFill>
                  <a:srgbClr val="4B83CD"/>
                </a:solidFill>
                <a:latin typeface="Consolas" panose="020B0609020204030204" pitchFamily="49" charset="0"/>
              </a:rPr>
              <a:t>li</a:t>
            </a:r>
            <a:r>
              <a:rPr lang="en-US">
                <a:solidFill>
                  <a:srgbClr val="91B3E0"/>
                </a:solidFill>
                <a:latin typeface="Consolas" panose="020B0609020204030204" pitchFamily="49" charset="0"/>
              </a:rPr>
              <a:t>&gt;</a:t>
            </a:r>
            <a:r>
              <a:rPr lang="en-US">
                <a:solidFill>
                  <a:srgbClr val="333333"/>
                </a:solidFill>
                <a:latin typeface="Consolas" panose="020B0609020204030204" pitchFamily="49" charset="0"/>
              </a:rPr>
              <a:t>Cookies |</a:t>
            </a:r>
            <a:r>
              <a:rPr lang="en-US">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Ice Cream</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inline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4</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inline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5</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inline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line 6</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sp>
        <p:nvSpPr>
          <p:cNvPr id="5" name="TextBox 4"/>
          <p:cNvSpPr txBox="1"/>
          <p:nvPr/>
        </p:nvSpPr>
        <p:spPr>
          <a:xfrm>
            <a:off x="8355557" y="3821373"/>
            <a:ext cx="3521123" cy="2585323"/>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inline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inline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br>
              <a:rPr lang="en-US" dirty="0">
                <a:solidFill>
                  <a:srgbClr val="333333"/>
                </a:solidFill>
                <a:latin typeface="Consolas" panose="020B0609020204030204" pitchFamily="49" charset="0"/>
              </a:rPr>
            </a:br>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inline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marL="0" lvl="1" defTabSz="179388">
              <a:tabLst>
                <a:tab pos="0" algn="l"/>
              </a:tabLst>
            </a:pP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5126582" y="4333876"/>
            <a:ext cx="3228975" cy="2314575"/>
          </a:xfrm>
          <a:prstGeom prst="rect">
            <a:avLst/>
          </a:prstGeom>
          <a:ln>
            <a:solidFill>
              <a:schemeClr val="accent1"/>
            </a:solidFill>
          </a:ln>
        </p:spPr>
      </p:pic>
    </p:spTree>
    <p:extLst>
      <p:ext uri="{BB962C8B-B14F-4D97-AF65-F5344CB8AC3E}">
        <p14:creationId xmlns:p14="http://schemas.microsoft.com/office/powerpoint/2010/main" val="198654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אופן הצגת האלמנטים - </a:t>
            </a:r>
            <a:r>
              <a:rPr lang="en-US" dirty="0"/>
              <a:t>display</a:t>
            </a:r>
          </a:p>
        </p:txBody>
      </p:sp>
      <p:sp>
        <p:nvSpPr>
          <p:cNvPr id="3" name="Content Placeholder 2"/>
          <p:cNvSpPr>
            <a:spLocks noGrp="1"/>
          </p:cNvSpPr>
          <p:nvPr>
            <p:ph idx="1"/>
          </p:nvPr>
        </p:nvSpPr>
        <p:spPr/>
        <p:txBody>
          <a:bodyPr/>
          <a:lstStyle/>
          <a:p>
            <a:r>
              <a:rPr lang="he-IL" dirty="0"/>
              <a:t>ניתן לגרום לפקדים שהם </a:t>
            </a:r>
            <a:r>
              <a:rPr lang="en-US" dirty="0"/>
              <a:t>inline</a:t>
            </a:r>
            <a:r>
              <a:rPr lang="he-IL" dirty="0"/>
              <a:t> להיות מוצגים כ- </a:t>
            </a:r>
            <a:r>
              <a:rPr lang="en-US" dirty="0"/>
              <a:t>block</a:t>
            </a:r>
            <a:endParaRPr lang="he-IL" dirty="0"/>
          </a:p>
        </p:txBody>
      </p:sp>
      <p:sp>
        <p:nvSpPr>
          <p:cNvPr id="7" name="TextBox 6"/>
          <p:cNvSpPr txBox="1"/>
          <p:nvPr/>
        </p:nvSpPr>
        <p:spPr>
          <a:xfrm>
            <a:off x="1057275" y="1740586"/>
            <a:ext cx="11600597" cy="1477328"/>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img</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src</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width: 10em;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img</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src</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width: 10em;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img</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src</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style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width: 10em;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sp>
        <p:nvSpPr>
          <p:cNvPr id="9" name="TextBox 8"/>
          <p:cNvSpPr txBox="1"/>
          <p:nvPr/>
        </p:nvSpPr>
        <p:spPr>
          <a:xfrm>
            <a:off x="5050239" y="4528186"/>
            <a:ext cx="3507474" cy="1521725"/>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err="1">
                <a:solidFill>
                  <a:srgbClr val="7A3E9D"/>
                </a:solidFill>
                <a:latin typeface="Consolas" panose="020B0609020204030204" pitchFamily="49" charset="0"/>
              </a:rPr>
              <a:t>img</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block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0082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Width</a:t>
            </a:r>
            <a:r>
              <a:rPr lang="he-IL" dirty="0"/>
              <a:t> לעומת </a:t>
            </a:r>
            <a:r>
              <a:rPr lang="en-US" dirty="0"/>
              <a:t>max-width</a:t>
            </a:r>
          </a:p>
        </p:txBody>
      </p:sp>
      <p:sp>
        <p:nvSpPr>
          <p:cNvPr id="3" name="Content Placeholder 2"/>
          <p:cNvSpPr>
            <a:spLocks noGrp="1"/>
          </p:cNvSpPr>
          <p:nvPr>
            <p:ph idx="1"/>
          </p:nvPr>
        </p:nvSpPr>
        <p:spPr/>
        <p:txBody>
          <a:bodyPr/>
          <a:lstStyle/>
          <a:p>
            <a:r>
              <a:rPr lang="he-IL" dirty="0"/>
              <a:t>כאשר יש </a:t>
            </a:r>
            <a:r>
              <a:rPr lang="en-US" dirty="0"/>
              <a:t>block-element</a:t>
            </a:r>
            <a:r>
              <a:rPr lang="he-IL" dirty="0"/>
              <a:t> הוא תופס את כל רוחב במסך, אלא אם מציינים עבורו את האלמנט </a:t>
            </a:r>
            <a:r>
              <a:rPr lang="en-US" dirty="0"/>
              <a:t>width</a:t>
            </a:r>
            <a:endParaRPr lang="he-IL" dirty="0"/>
          </a:p>
          <a:p>
            <a:r>
              <a:rPr lang="he-IL" dirty="0"/>
              <a:t>במקרה זה, במידה ורוחב המסך קטן מה- </a:t>
            </a:r>
            <a:r>
              <a:rPr lang="en-US" dirty="0"/>
              <a:t>width</a:t>
            </a:r>
            <a:r>
              <a:rPr lang="he-IL" dirty="0"/>
              <a:t> שצוין יתווסף באופן אוטומטי פס-גלילה</a:t>
            </a:r>
          </a:p>
          <a:p>
            <a:r>
              <a:rPr lang="he-IL" dirty="0"/>
              <a:t>על-מנת להתאים את הרוחב לכל גודל מכשיר (</a:t>
            </a:r>
            <a:r>
              <a:rPr lang="he-IL" dirty="0" err="1"/>
              <a:t>רספונסיביות</a:t>
            </a:r>
            <a:r>
              <a:rPr lang="he-IL" dirty="0"/>
              <a:t>), נשתמש בתכונה </a:t>
            </a:r>
            <a:r>
              <a:rPr lang="en-US" dirty="0"/>
              <a:t>max-width</a:t>
            </a:r>
          </a:p>
        </p:txBody>
      </p:sp>
    </p:spTree>
    <p:extLst>
      <p:ext uri="{BB962C8B-B14F-4D97-AF65-F5344CB8AC3E}">
        <p14:creationId xmlns:p14="http://schemas.microsoft.com/office/powerpoint/2010/main" val="394542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Width</a:t>
            </a:r>
            <a:r>
              <a:rPr lang="he-IL" dirty="0"/>
              <a:t> לעומת </a:t>
            </a:r>
            <a:r>
              <a:rPr lang="en-US" dirty="0"/>
              <a:t>max-width</a:t>
            </a:r>
            <a:r>
              <a:rPr lang="he-IL" dirty="0"/>
              <a:t> - דוגמה</a:t>
            </a:r>
            <a:endParaRPr lang="en-US" dirty="0"/>
          </a:p>
        </p:txBody>
      </p:sp>
      <p:sp>
        <p:nvSpPr>
          <p:cNvPr id="5" name="TextBox 4"/>
          <p:cNvSpPr txBox="1"/>
          <p:nvPr/>
        </p:nvSpPr>
        <p:spPr>
          <a:xfrm>
            <a:off x="791569" y="1010181"/>
            <a:ext cx="10645253" cy="6463308"/>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 </a:t>
            </a:r>
            <a:r>
              <a:rPr lang="en-US" dirty="0">
                <a:solidFill>
                  <a:srgbClr val="AB6526"/>
                </a:solidFill>
                <a:latin typeface="Consolas" panose="020B0609020204030204" pitchFamily="49" charset="0"/>
              </a:rPr>
              <a:t>0.2</a:t>
            </a:r>
            <a:r>
              <a:rPr lang="en-US" dirty="0">
                <a:solidFill>
                  <a:srgbClr val="4B83CD"/>
                </a:solidFill>
                <a:latin typeface="Consolas" panose="020B0609020204030204" pitchFamily="49" charset="0"/>
              </a:rPr>
              <a:t>em</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black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usingWidth</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600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he-IL" dirty="0">
              <a:solidFill>
                <a:srgbClr val="777777"/>
              </a:solidFill>
              <a:latin typeface="Consolas" panose="020B0609020204030204" pitchFamily="49" charset="0"/>
            </a:endParaRPr>
          </a:p>
          <a:p>
            <a:pPr lvl="2"/>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usingMaxWidth</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max-width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600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usingWidth</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 long line that should be longer than 600px </a:t>
            </a:r>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therefore should see a </a:t>
            </a:r>
            <a:r>
              <a:rPr lang="en-US" dirty="0" err="1">
                <a:solidFill>
                  <a:srgbClr val="333333"/>
                </a:solidFill>
                <a:latin typeface="Consolas" panose="020B0609020204030204" pitchFamily="49" charset="0"/>
              </a:rPr>
              <a:t>scroller</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usingMaxWidth</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 long line that should be longer than 600px </a:t>
            </a:r>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therefore text is divided to few lines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779844" y="1244434"/>
            <a:ext cx="8801100" cy="1114425"/>
          </a:xfrm>
          <a:prstGeom prst="rect">
            <a:avLst/>
          </a:prstGeom>
        </p:spPr>
      </p:pic>
      <p:pic>
        <p:nvPicPr>
          <p:cNvPr id="7" name="Picture 6"/>
          <p:cNvPicPr>
            <a:picLocks noChangeAspect="1"/>
          </p:cNvPicPr>
          <p:nvPr/>
        </p:nvPicPr>
        <p:blipFill>
          <a:blip r:embed="rId3"/>
          <a:stretch>
            <a:fillRect/>
          </a:stretch>
        </p:blipFill>
        <p:spPr>
          <a:xfrm>
            <a:off x="4779844" y="2593112"/>
            <a:ext cx="7143750" cy="1943100"/>
          </a:xfrm>
          <a:prstGeom prst="rect">
            <a:avLst/>
          </a:prstGeom>
        </p:spPr>
      </p:pic>
    </p:spTree>
    <p:extLst>
      <p:ext uri="{BB962C8B-B14F-4D97-AF65-F5344CB8AC3E}">
        <p14:creationId xmlns:p14="http://schemas.microsoft.com/office/powerpoint/2010/main" val="357735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הסתרת אלמנט</a:t>
            </a:r>
            <a:endParaRPr lang="en-US" dirty="0"/>
          </a:p>
        </p:txBody>
      </p:sp>
      <p:sp>
        <p:nvSpPr>
          <p:cNvPr id="4" name="TextBox 3"/>
          <p:cNvSpPr txBox="1"/>
          <p:nvPr/>
        </p:nvSpPr>
        <p:spPr>
          <a:xfrm>
            <a:off x="955342" y="843655"/>
            <a:ext cx="11818961" cy="6463308"/>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displayNone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	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br>
              <a:rPr lang="en-US" dirty="0">
                <a:solidFill>
                  <a:srgbClr val="333333"/>
                </a:solidFill>
                <a:latin typeface="Consolas" panose="020B0609020204030204" pitchFamily="49" charset="0"/>
              </a:rPr>
            </a:b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hidden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	visibility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hidden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indent="-463550"/>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title is displayed - 1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displayNone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title is not displayed and doesn't take space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title is displayed - 2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hidden</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title is not displayed and DOES take space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title is displayed - 3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6405562" y="1304925"/>
            <a:ext cx="4914900" cy="3190875"/>
          </a:xfrm>
          <a:prstGeom prst="rect">
            <a:avLst/>
          </a:prstGeom>
          <a:ln>
            <a:solidFill>
              <a:schemeClr val="accent1"/>
            </a:solidFill>
          </a:ln>
        </p:spPr>
      </p:pic>
    </p:spTree>
    <p:extLst>
      <p:ext uri="{BB962C8B-B14F-4D97-AF65-F5344CB8AC3E}">
        <p14:creationId xmlns:p14="http://schemas.microsoft.com/office/powerpoint/2010/main" val="21572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מיקום אלמנטים: </a:t>
            </a:r>
            <a:r>
              <a:rPr lang="en-US" dirty="0"/>
              <a:t>Position</a:t>
            </a:r>
          </a:p>
        </p:txBody>
      </p:sp>
      <p:sp>
        <p:nvSpPr>
          <p:cNvPr id="3" name="Content Placeholder 2"/>
          <p:cNvSpPr>
            <a:spLocks noGrp="1"/>
          </p:cNvSpPr>
          <p:nvPr>
            <p:ph idx="1"/>
          </p:nvPr>
        </p:nvSpPr>
        <p:spPr/>
        <p:txBody>
          <a:bodyPr/>
          <a:lstStyle/>
          <a:p>
            <a:r>
              <a:rPr lang="he-IL" dirty="0"/>
              <a:t>כברירת מחדל ערך ה- </a:t>
            </a:r>
            <a:r>
              <a:rPr lang="en-US" dirty="0"/>
              <a:t>position</a:t>
            </a:r>
            <a:r>
              <a:rPr lang="he-IL" dirty="0"/>
              <a:t> של האלמנטים הוא </a:t>
            </a:r>
            <a:r>
              <a:rPr lang="en-US" dirty="0"/>
              <a:t>static</a:t>
            </a:r>
            <a:endParaRPr lang="he-IL" dirty="0"/>
          </a:p>
          <a:p>
            <a:r>
              <a:rPr lang="he-IL" dirty="0"/>
              <a:t>ניתן להגדיר את אופן המיקום (</a:t>
            </a:r>
            <a:r>
              <a:rPr lang="en-US" dirty="0"/>
              <a:t>relative, absolute, fixed</a:t>
            </a:r>
            <a:r>
              <a:rPr lang="he-IL" dirty="0"/>
              <a:t>) ואז להגדיר מיקום ל- </a:t>
            </a:r>
            <a:r>
              <a:rPr lang="en-US" dirty="0"/>
              <a:t>top, left, right</a:t>
            </a:r>
            <a:r>
              <a:rPr lang="he-IL" dirty="0"/>
              <a:t> ו- </a:t>
            </a:r>
            <a:r>
              <a:rPr lang="en-US" dirty="0"/>
              <a:t>bottom</a:t>
            </a:r>
            <a:r>
              <a:rPr lang="he-IL" dirty="0"/>
              <a:t> של האלמנט:</a:t>
            </a:r>
          </a:p>
          <a:p>
            <a:pPr lvl="1"/>
            <a:r>
              <a:rPr lang="en-US" dirty="0"/>
              <a:t>position: relative</a:t>
            </a:r>
            <a:r>
              <a:rPr lang="he-IL" dirty="0"/>
              <a:t> – מיקום הפקד ביחד למיקומו המקורי</a:t>
            </a:r>
          </a:p>
          <a:p>
            <a:pPr lvl="1"/>
            <a:r>
              <a:rPr lang="en-US" dirty="0" err="1"/>
              <a:t>position:fixed</a:t>
            </a:r>
            <a:r>
              <a:rPr lang="he-IL" dirty="0"/>
              <a:t> – האלמנט נשאר קבוע במקומו ביחד לגודל המסך (</a:t>
            </a:r>
            <a:r>
              <a:rPr lang="en-US" dirty="0"/>
              <a:t>viewport</a:t>
            </a:r>
            <a:r>
              <a:rPr lang="he-IL" dirty="0"/>
              <a:t>)</a:t>
            </a:r>
          </a:p>
          <a:p>
            <a:pPr lvl="1"/>
            <a:r>
              <a:rPr lang="en-US" dirty="0"/>
              <a:t> </a:t>
            </a:r>
            <a:r>
              <a:rPr lang="en-US" dirty="0" err="1"/>
              <a:t>position:absolute</a:t>
            </a:r>
            <a:r>
              <a:rPr lang="he-IL" dirty="0"/>
              <a:t> – האלמנט ממוקם באופן יחסי לאלמנט שמכיל אותו, ואם אין, אז ביחס ל- </a:t>
            </a:r>
            <a:r>
              <a:rPr lang="en-US" dirty="0"/>
              <a:t>body</a:t>
            </a:r>
          </a:p>
        </p:txBody>
      </p:sp>
    </p:spTree>
    <p:extLst>
      <p:ext uri="{BB962C8B-B14F-4D97-AF65-F5344CB8AC3E}">
        <p14:creationId xmlns:p14="http://schemas.microsoft.com/office/powerpoint/2010/main" val="950120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t>
            </a:r>
            <a:r>
              <a:rPr lang="he-IL" dirty="0"/>
              <a:t> - דוגמה</a:t>
            </a:r>
            <a:endParaRPr lang="en-US" dirty="0"/>
          </a:p>
        </p:txBody>
      </p:sp>
      <p:sp>
        <p:nvSpPr>
          <p:cNvPr id="4" name="TextBox 3"/>
          <p:cNvSpPr txBox="1"/>
          <p:nvPr/>
        </p:nvSpPr>
        <p:spPr>
          <a:xfrm>
            <a:off x="784320" y="0"/>
            <a:ext cx="6632812" cy="6463308"/>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 </a:t>
            </a:r>
            <a:r>
              <a:rPr lang="en-US" dirty="0">
                <a:solidFill>
                  <a:srgbClr val="AB6526"/>
                </a:solidFill>
                <a:latin typeface="Consolas" panose="020B0609020204030204" pitchFamily="49" charset="0"/>
              </a:rPr>
              <a:t>0.2</a:t>
            </a:r>
            <a:r>
              <a:rPr lang="en-US" dirty="0">
                <a:solidFill>
                  <a:srgbClr val="4B83CD"/>
                </a:solidFill>
                <a:latin typeface="Consolas" panose="020B0609020204030204" pitchFamily="49" charset="0"/>
              </a:rPr>
              <a:t>em</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relative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position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relative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top</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300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royalblue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fixed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position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fixed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left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top</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cadetblue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absolute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position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absolute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left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top</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p>
        </p:txBody>
      </p:sp>
      <p:sp>
        <p:nvSpPr>
          <p:cNvPr id="5" name="TextBox 4"/>
          <p:cNvSpPr txBox="1"/>
          <p:nvPr/>
        </p:nvSpPr>
        <p:spPr>
          <a:xfrm>
            <a:off x="5260786" y="911280"/>
            <a:ext cx="11933119" cy="3693319"/>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some paragraph</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relative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he-IL" dirty="0">
              <a:solidFill>
                <a:srgbClr val="91B3E0"/>
              </a:solidFill>
              <a:latin typeface="Consolas" panose="020B0609020204030204" pitchFamily="49" charset="0"/>
            </a:endParaRPr>
          </a:p>
          <a:p>
            <a:pPr lvl="1"/>
            <a:r>
              <a:rPr lang="he-IL" dirty="0">
                <a:solidFill>
                  <a:srgbClr val="91B3E0"/>
                </a:solidFill>
                <a:latin typeface="Consolas" panose="020B0609020204030204" pitchFamily="49" charset="0"/>
              </a:rPr>
              <a:t>	</a:t>
            </a:r>
            <a:r>
              <a:rPr lang="en-US" dirty="0">
                <a:solidFill>
                  <a:srgbClr val="333333"/>
                </a:solidFill>
                <a:latin typeface="Consolas" panose="020B0609020204030204" pitchFamily="49" charset="0"/>
              </a:rPr>
              <a:t>This is a relative paragraph</a:t>
            </a:r>
            <a:endParaRPr lang="he-IL"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fixed</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 fixed paragraph</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he-IL" dirty="0">
                <a:solidFill>
                  <a:srgbClr val="91B3E0"/>
                </a:solidFill>
                <a:latin typeface="Consolas" panose="020B0609020204030204" pitchFamily="49" charset="0"/>
              </a:rPr>
              <a:t>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absolute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an absolute </a:t>
            </a:r>
            <a:endParaRPr lang="he-IL" dirty="0">
              <a:solidFill>
                <a:srgbClr val="333333"/>
              </a:solidFill>
              <a:latin typeface="Consolas" panose="020B0609020204030204" pitchFamily="49" charset="0"/>
            </a:endParaRPr>
          </a:p>
          <a:p>
            <a:pPr lvl="1"/>
            <a:r>
              <a:rPr lang="he-IL" dirty="0">
                <a:solidFill>
                  <a:srgbClr val="333333"/>
                </a:solidFill>
                <a:latin typeface="Consolas" panose="020B0609020204030204" pitchFamily="49" charset="0"/>
              </a:rPr>
              <a:t>			</a:t>
            </a:r>
            <a:r>
              <a:rPr lang="en-US" dirty="0">
                <a:solidFill>
                  <a:srgbClr val="333333"/>
                </a:solidFill>
                <a:latin typeface="Consolas" panose="020B0609020204030204" pitchFamily="49" charset="0"/>
              </a:rPr>
              <a:t>paragraph within a 'div'</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8256363" y="4035125"/>
            <a:ext cx="3497487" cy="2837961"/>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5369437" y="4035126"/>
            <a:ext cx="2778275" cy="2793185"/>
          </a:xfrm>
          <a:prstGeom prst="rect">
            <a:avLst/>
          </a:prstGeom>
          <a:ln>
            <a:solidFill>
              <a:schemeClr val="accent1"/>
            </a:solidFill>
          </a:ln>
        </p:spPr>
      </p:pic>
      <p:cxnSp>
        <p:nvCxnSpPr>
          <p:cNvPr id="10" name="Straight Arrow Connector 9"/>
          <p:cNvCxnSpPr/>
          <p:nvPr/>
        </p:nvCxnSpPr>
        <p:spPr>
          <a:xfrm flipH="1" flipV="1">
            <a:off x="9579935" y="4699591"/>
            <a:ext cx="10632" cy="4890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758574" y="4699591"/>
            <a:ext cx="10632" cy="4890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121282" y="5304766"/>
            <a:ext cx="417741" cy="115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9023044" y="5316279"/>
            <a:ext cx="417741" cy="115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656332" y="4242391"/>
            <a:ext cx="42719" cy="23669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369437" y="5710698"/>
            <a:ext cx="899068" cy="115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8256363" y="6294474"/>
            <a:ext cx="1874619" cy="37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560709" y="4242391"/>
            <a:ext cx="42719" cy="23669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12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ppt_x"/>
                                          </p:val>
                                        </p:tav>
                                        <p:tav tm="100000">
                                          <p:val>
                                            <p:strVal val="#ppt_x"/>
                                          </p:val>
                                        </p:tav>
                                      </p:tavLst>
                                    </p:anim>
                                    <p:anim calcmode="lin" valueType="num">
                                      <p:cBhvr additive="base">
                                        <p:cTn id="10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
                                            <p:txEl>
                                              <p:pRg st="16" end="16"/>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3"/>
                                        </p:tgtEl>
                                        <p:attrNameLst>
                                          <p:attrName>style.visibility</p:attrName>
                                        </p:attrNameLst>
                                      </p:cBhvr>
                                      <p:to>
                                        <p:strVal val="visible"/>
                                      </p:to>
                                    </p:set>
                                    <p:anim calcmode="lin" valueType="num">
                                      <p:cBhvr additive="base">
                                        <p:cTn id="135" dur="500" fill="hold"/>
                                        <p:tgtEl>
                                          <p:spTgt spid="13"/>
                                        </p:tgtEl>
                                        <p:attrNameLst>
                                          <p:attrName>ppt_x</p:attrName>
                                        </p:attrNameLst>
                                      </p:cBhvr>
                                      <p:tavLst>
                                        <p:tav tm="0">
                                          <p:val>
                                            <p:strVal val="#ppt_x"/>
                                          </p:val>
                                        </p:tav>
                                        <p:tav tm="100000">
                                          <p:val>
                                            <p:strVal val="#ppt_x"/>
                                          </p:val>
                                        </p:tav>
                                      </p:tavLst>
                                    </p:anim>
                                    <p:anim calcmode="lin" valueType="num">
                                      <p:cBhvr additive="base">
                                        <p:cTn id="136" dur="500" fill="hold"/>
                                        <p:tgtEl>
                                          <p:spTgt spid="13"/>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7"/>
                                        </p:tgtEl>
                                        <p:attrNameLst>
                                          <p:attrName>style.visibility</p:attrName>
                                        </p:attrNameLst>
                                      </p:cBhvr>
                                      <p:to>
                                        <p:strVal val="visible"/>
                                      </p:to>
                                    </p:set>
                                    <p:anim calcmode="lin" valueType="num">
                                      <p:cBhvr additive="base">
                                        <p:cTn id="139" dur="500" fill="hold"/>
                                        <p:tgtEl>
                                          <p:spTgt spid="17"/>
                                        </p:tgtEl>
                                        <p:attrNameLst>
                                          <p:attrName>ppt_x</p:attrName>
                                        </p:attrNameLst>
                                      </p:cBhvr>
                                      <p:tavLst>
                                        <p:tav tm="0">
                                          <p:val>
                                            <p:strVal val="#ppt_x"/>
                                          </p:val>
                                        </p:tav>
                                        <p:tav tm="100000">
                                          <p:val>
                                            <p:strVal val="#ppt_x"/>
                                          </p:val>
                                        </p:tav>
                                      </p:tavLst>
                                    </p:anim>
                                    <p:anim calcmode="lin" valueType="num">
                                      <p:cBhvr additive="base">
                                        <p:cTn id="1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12"/>
                                        </p:tgtEl>
                                        <p:attrNameLst>
                                          <p:attrName>style.visibility</p:attrName>
                                        </p:attrNameLst>
                                      </p:cBhvr>
                                      <p:to>
                                        <p:strVal val="visible"/>
                                      </p:to>
                                    </p:set>
                                    <p:anim calcmode="lin" valueType="num">
                                      <p:cBhvr additive="base">
                                        <p:cTn id="149" dur="500" fill="hold"/>
                                        <p:tgtEl>
                                          <p:spTgt spid="12"/>
                                        </p:tgtEl>
                                        <p:attrNameLst>
                                          <p:attrName>ppt_x</p:attrName>
                                        </p:attrNameLst>
                                      </p:cBhvr>
                                      <p:tavLst>
                                        <p:tav tm="0">
                                          <p:val>
                                            <p:strVal val="#ppt_x"/>
                                          </p:val>
                                        </p:tav>
                                        <p:tav tm="100000">
                                          <p:val>
                                            <p:strVal val="#ppt_x"/>
                                          </p:val>
                                        </p:tav>
                                      </p:tavLst>
                                    </p:anim>
                                    <p:anim calcmode="lin" valueType="num">
                                      <p:cBhvr additive="base">
                                        <p:cTn id="150" dur="500" fill="hold"/>
                                        <p:tgtEl>
                                          <p:spTgt spid="1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0"/>
                                        </p:tgtEl>
                                        <p:attrNameLst>
                                          <p:attrName>style.visibility</p:attrName>
                                        </p:attrNameLst>
                                      </p:cBhvr>
                                      <p:to>
                                        <p:strVal val="visible"/>
                                      </p:to>
                                    </p:set>
                                    <p:anim calcmode="lin" valueType="num">
                                      <p:cBhvr additive="base">
                                        <p:cTn id="153" dur="500" fill="hold"/>
                                        <p:tgtEl>
                                          <p:spTgt spid="10"/>
                                        </p:tgtEl>
                                        <p:attrNameLst>
                                          <p:attrName>ppt_x</p:attrName>
                                        </p:attrNameLst>
                                      </p:cBhvr>
                                      <p:tavLst>
                                        <p:tav tm="0">
                                          <p:val>
                                            <p:strVal val="#ppt_x"/>
                                          </p:val>
                                        </p:tav>
                                        <p:tav tm="100000">
                                          <p:val>
                                            <p:strVal val="#ppt_x"/>
                                          </p:val>
                                        </p:tav>
                                      </p:tavLst>
                                    </p:anim>
                                    <p:anim calcmode="lin" valueType="num">
                                      <p:cBhvr additive="base">
                                        <p:cTn id="1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382385"/>
            <a:ext cx="7197607" cy="922540"/>
          </a:xfrm>
        </p:spPr>
        <p:txBody>
          <a:bodyPr>
            <a:normAutofit fontScale="90000"/>
          </a:bodyPr>
          <a:lstStyle/>
          <a:p>
            <a:r>
              <a:rPr lang="he-IL" dirty="0"/>
              <a:t>אלמנטים אחד על השני - </a:t>
            </a:r>
            <a:r>
              <a:rPr lang="en-US" dirty="0"/>
              <a:t>overlapping</a:t>
            </a:r>
          </a:p>
        </p:txBody>
      </p:sp>
      <p:sp>
        <p:nvSpPr>
          <p:cNvPr id="4" name="TextBox 3"/>
          <p:cNvSpPr txBox="1"/>
          <p:nvPr/>
        </p:nvSpPr>
        <p:spPr>
          <a:xfrm>
            <a:off x="8254882" y="0"/>
            <a:ext cx="3841425" cy="5324535"/>
          </a:xfrm>
          <a:prstGeom prst="rect">
            <a:avLst/>
          </a:prstGeom>
          <a:noFill/>
        </p:spPr>
        <p:txBody>
          <a:bodyPr wrap="square" rtlCol="0">
            <a:spAutoFit/>
          </a:bodyPr>
          <a:lstStyle/>
          <a:p>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style</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en-US" sz="1700" dirty="0" err="1">
                <a:solidFill>
                  <a:srgbClr val="7A3E9D"/>
                </a:solidFill>
                <a:latin typeface="Consolas" panose="020B0609020204030204" pitchFamily="49" charset="0"/>
              </a:rPr>
              <a:t>img</a:t>
            </a:r>
            <a:r>
              <a:rPr lang="en-US" sz="1700" dirty="0">
                <a:solidFill>
                  <a:srgbClr val="333333"/>
                </a:solidFill>
                <a:latin typeface="Consolas" panose="020B0609020204030204" pitchFamily="49" charset="0"/>
              </a:rPr>
              <a:t> </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width</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10</a:t>
            </a:r>
            <a:r>
              <a:rPr lang="en-US" sz="1700" dirty="0">
                <a:solidFill>
                  <a:srgbClr val="4B83CD"/>
                </a:solidFill>
                <a:latin typeface="Consolas" panose="020B0609020204030204" pitchFamily="49" charset="0"/>
              </a:rPr>
              <a:t>em</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p>
          <a:p>
            <a:pPr lvl="2"/>
            <a:r>
              <a:rPr lang="en-US" sz="1700" dirty="0">
                <a:solidFill>
                  <a:srgbClr val="AB6526"/>
                </a:solidFill>
                <a:latin typeface="Consolas" panose="020B0609020204030204" pitchFamily="49" charset="0"/>
              </a:rPr>
              <a:t>display</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448C27"/>
                </a:solidFill>
                <a:latin typeface="Consolas" panose="020B0609020204030204" pitchFamily="49" charset="0"/>
              </a:rPr>
              <a:t>block</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AB6526"/>
                </a:solidFill>
                <a:latin typeface="Consolas" panose="020B0609020204030204" pitchFamily="49" charset="0"/>
              </a:rPr>
              <a:t>.</a:t>
            </a:r>
            <a:r>
              <a:rPr lang="en-US" sz="1700" dirty="0" err="1">
                <a:solidFill>
                  <a:srgbClr val="7A3E9D"/>
                </a:solidFill>
                <a:latin typeface="Consolas" panose="020B0609020204030204" pitchFamily="49" charset="0"/>
              </a:rPr>
              <a:t>halfColor</a:t>
            </a:r>
            <a:r>
              <a:rPr lang="en-US" sz="1700" dirty="0">
                <a:solidFill>
                  <a:srgbClr val="333333"/>
                </a:solidFill>
                <a:latin typeface="Consolas" panose="020B0609020204030204" pitchFamily="49" charset="0"/>
              </a:rPr>
              <a:t> </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he-IL" sz="1700" dirty="0">
                <a:solidFill>
                  <a:srgbClr val="AB6526"/>
                </a:solidFill>
                <a:latin typeface="Consolas" panose="020B0609020204030204" pitchFamily="49" charset="0"/>
              </a:rPr>
              <a:t>	</a:t>
            </a:r>
            <a:r>
              <a:rPr lang="en-US" sz="1700" dirty="0">
                <a:solidFill>
                  <a:srgbClr val="AB6526"/>
                </a:solidFill>
                <a:latin typeface="Consolas" panose="020B0609020204030204" pitchFamily="49" charset="0"/>
              </a:rPr>
              <a:t>opacity</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0.5</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AB6526"/>
                </a:solidFill>
                <a:latin typeface="Consolas" panose="020B0609020204030204" pitchFamily="49" charset="0"/>
              </a:rPr>
              <a:t>.</a:t>
            </a:r>
            <a:r>
              <a:rPr lang="en-US" sz="1700" dirty="0" err="1">
                <a:solidFill>
                  <a:srgbClr val="7A3E9D"/>
                </a:solidFill>
                <a:latin typeface="Consolas" panose="020B0609020204030204" pitchFamily="49" charset="0"/>
              </a:rPr>
              <a:t>overFirstPic</a:t>
            </a:r>
            <a:r>
              <a:rPr lang="en-US" sz="1700" dirty="0">
                <a:solidFill>
                  <a:srgbClr val="333333"/>
                </a:solidFill>
                <a:latin typeface="Consolas" panose="020B0609020204030204" pitchFamily="49" charset="0"/>
              </a:rPr>
              <a:t> </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position</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448C27"/>
                </a:solidFill>
                <a:latin typeface="Consolas" panose="020B0609020204030204" pitchFamily="49" charset="0"/>
              </a:rPr>
              <a:t>absolute</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top</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10</a:t>
            </a:r>
            <a:r>
              <a:rPr lang="en-US" sz="1700" dirty="0">
                <a:solidFill>
                  <a:srgbClr val="4B83CD"/>
                </a:solidFill>
                <a:latin typeface="Consolas" panose="020B0609020204030204" pitchFamily="49" charset="0"/>
              </a:rPr>
              <a:t>px</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left</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10</a:t>
            </a:r>
            <a:r>
              <a:rPr lang="en-US" sz="1700" dirty="0">
                <a:solidFill>
                  <a:srgbClr val="4B83CD"/>
                </a:solidFill>
                <a:latin typeface="Consolas" panose="020B0609020204030204" pitchFamily="49" charset="0"/>
              </a:rPr>
              <a:t>px</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AB6526"/>
                </a:solidFill>
                <a:latin typeface="Consolas" panose="020B0609020204030204" pitchFamily="49" charset="0"/>
              </a:rPr>
              <a:t>.</a:t>
            </a:r>
            <a:r>
              <a:rPr lang="en-US" sz="1700" dirty="0" err="1">
                <a:solidFill>
                  <a:srgbClr val="7A3E9D"/>
                </a:solidFill>
                <a:latin typeface="Consolas" panose="020B0609020204030204" pitchFamily="49" charset="0"/>
              </a:rPr>
              <a:t>absolutePic</a:t>
            </a:r>
            <a:r>
              <a:rPr lang="en-US" sz="1700" dirty="0">
                <a:solidFill>
                  <a:srgbClr val="333333"/>
                </a:solidFill>
                <a:latin typeface="Consolas" panose="020B0609020204030204" pitchFamily="49" charset="0"/>
              </a:rPr>
              <a:t> </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position</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448C27"/>
                </a:solidFill>
                <a:latin typeface="Consolas" panose="020B0609020204030204" pitchFamily="49" charset="0"/>
              </a:rPr>
              <a:t>absolute</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top</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50</a:t>
            </a:r>
            <a:r>
              <a:rPr lang="en-US" sz="1700" dirty="0">
                <a:solidFill>
                  <a:srgbClr val="4B83CD"/>
                </a:solidFill>
                <a:latin typeface="Consolas" panose="020B0609020204030204" pitchFamily="49" charset="0"/>
              </a:rPr>
              <a:t>px</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left</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50</a:t>
            </a:r>
            <a:r>
              <a:rPr lang="en-US" sz="1700" dirty="0">
                <a:solidFill>
                  <a:srgbClr val="4B83CD"/>
                </a:solidFill>
                <a:latin typeface="Consolas" panose="020B0609020204030204" pitchFamily="49" charset="0"/>
              </a:rPr>
              <a:t>px</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2"/>
            <a:r>
              <a:rPr lang="en-US" sz="1700" dirty="0">
                <a:solidFill>
                  <a:srgbClr val="AB6526"/>
                </a:solidFill>
                <a:latin typeface="Consolas" panose="020B0609020204030204" pitchFamily="49" charset="0"/>
              </a:rPr>
              <a:t>z-index</a:t>
            </a:r>
            <a:r>
              <a:rPr lang="en-US" sz="1700" dirty="0">
                <a:solidFill>
                  <a:srgbClr val="777777"/>
                </a:solidFill>
                <a:latin typeface="Consolas" panose="020B0609020204030204" pitchFamily="49" charset="0"/>
              </a:rPr>
              <a:t>:</a:t>
            </a:r>
            <a:r>
              <a:rPr lang="en-US" sz="1700" dirty="0">
                <a:solidFill>
                  <a:srgbClr val="333333"/>
                </a:solidFill>
                <a:latin typeface="Consolas" panose="020B0609020204030204" pitchFamily="49" charset="0"/>
              </a:rPr>
              <a:t> </a:t>
            </a:r>
            <a:r>
              <a:rPr lang="en-US" sz="1700" dirty="0">
                <a:solidFill>
                  <a:srgbClr val="AB6526"/>
                </a:solidFill>
                <a:latin typeface="Consolas" panose="020B0609020204030204" pitchFamily="49" charset="0"/>
              </a:rPr>
              <a:t>-1</a:t>
            </a:r>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pPr lvl="1"/>
            <a:r>
              <a:rPr lang="en-US" sz="1700" dirty="0">
                <a:solidFill>
                  <a:srgbClr val="777777"/>
                </a:solidFill>
                <a:latin typeface="Consolas" panose="020B0609020204030204" pitchFamily="49" charset="0"/>
              </a:rPr>
              <a:t>}</a:t>
            </a:r>
            <a:endParaRPr lang="en-US" sz="1700" dirty="0">
              <a:solidFill>
                <a:srgbClr val="333333"/>
              </a:solidFill>
              <a:latin typeface="Consolas" panose="020B0609020204030204" pitchFamily="49" charset="0"/>
            </a:endParaRPr>
          </a:p>
          <a:p>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style</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p:txBody>
      </p:sp>
      <p:sp>
        <p:nvSpPr>
          <p:cNvPr id="5" name="TextBox 4"/>
          <p:cNvSpPr txBox="1"/>
          <p:nvPr/>
        </p:nvSpPr>
        <p:spPr>
          <a:xfrm>
            <a:off x="850050" y="4672786"/>
            <a:ext cx="11919097" cy="2185214"/>
          </a:xfrm>
          <a:prstGeom prst="rect">
            <a:avLst/>
          </a:prstGeom>
          <a:noFill/>
        </p:spPr>
        <p:txBody>
          <a:bodyPr wrap="square" rtlCol="0">
            <a:spAutoFit/>
          </a:bodyPr>
          <a:lstStyle/>
          <a:p>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body</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div</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he-IL" sz="1700" dirty="0">
                <a:solidFill>
                  <a:srgbClr val="91B3E0"/>
                </a:solidFill>
                <a:latin typeface="Consolas" panose="020B0609020204030204" pitchFamily="49" charset="0"/>
              </a:rPr>
              <a:t>	</a:t>
            </a:r>
            <a:r>
              <a:rPr lang="en-US" sz="1700" dirty="0">
                <a:solidFill>
                  <a:srgbClr val="91B3E0"/>
                </a:solidFill>
                <a:latin typeface="Consolas" panose="020B0609020204030204" pitchFamily="49" charset="0"/>
              </a:rPr>
              <a:t>&lt;</a:t>
            </a:r>
            <a:r>
              <a:rPr lang="en-US" sz="1700" dirty="0" err="1">
                <a:solidFill>
                  <a:srgbClr val="4B83CD"/>
                </a:solidFill>
                <a:latin typeface="Consolas" panose="020B0609020204030204" pitchFamily="49" charset="0"/>
              </a:rPr>
              <a:t>img</a:t>
            </a:r>
            <a:r>
              <a:rPr lang="en-US" sz="1700" dirty="0">
                <a:solidFill>
                  <a:srgbClr val="91B3E0"/>
                </a:solidFill>
                <a:latin typeface="Consolas" panose="020B0609020204030204" pitchFamily="49" charset="0"/>
              </a:rPr>
              <a:t> </a:t>
            </a:r>
            <a:r>
              <a:rPr lang="en-US" sz="1700" i="1" dirty="0">
                <a:solidFill>
                  <a:srgbClr val="91B3E0"/>
                </a:solidFill>
                <a:latin typeface="Consolas" panose="020B0609020204030204" pitchFamily="49" charset="0"/>
              </a:rPr>
              <a:t>class</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700" dirty="0" err="1">
                <a:solidFill>
                  <a:srgbClr val="448C27"/>
                </a:solidFill>
                <a:latin typeface="Consolas" panose="020B0609020204030204" pitchFamily="49" charset="0"/>
              </a:rPr>
              <a:t>halfColor</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 </a:t>
            </a:r>
            <a:r>
              <a:rPr lang="en-US" sz="1700" i="1" dirty="0" err="1">
                <a:solidFill>
                  <a:srgbClr val="91B3E0"/>
                </a:solidFill>
                <a:latin typeface="Consolas" panose="020B0609020204030204" pitchFamily="49" charset="0"/>
              </a:rPr>
              <a:t>src</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./pictures/me_2016-11.jpg</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he-IL" sz="1700" dirty="0">
                <a:solidFill>
                  <a:srgbClr val="91B3E0"/>
                </a:solidFill>
                <a:latin typeface="Consolas" panose="020B0609020204030204" pitchFamily="49" charset="0"/>
              </a:rPr>
              <a:t>	</a:t>
            </a:r>
            <a:r>
              <a:rPr lang="en-US" sz="1700" dirty="0">
                <a:solidFill>
                  <a:srgbClr val="91B3E0"/>
                </a:solidFill>
                <a:latin typeface="Consolas" panose="020B0609020204030204" pitchFamily="49" charset="0"/>
              </a:rPr>
              <a:t>&lt;</a:t>
            </a:r>
            <a:r>
              <a:rPr lang="en-US" sz="1700" dirty="0" err="1">
                <a:solidFill>
                  <a:srgbClr val="4B83CD"/>
                </a:solidFill>
                <a:latin typeface="Consolas" panose="020B0609020204030204" pitchFamily="49" charset="0"/>
              </a:rPr>
              <a:t>img</a:t>
            </a:r>
            <a:r>
              <a:rPr lang="en-US" sz="1700" dirty="0">
                <a:solidFill>
                  <a:srgbClr val="91B3E0"/>
                </a:solidFill>
                <a:latin typeface="Consolas" panose="020B0609020204030204" pitchFamily="49" charset="0"/>
              </a:rPr>
              <a:t> </a:t>
            </a:r>
            <a:r>
              <a:rPr lang="en-US" sz="1700" i="1" dirty="0">
                <a:solidFill>
                  <a:srgbClr val="91B3E0"/>
                </a:solidFill>
                <a:latin typeface="Consolas" panose="020B0609020204030204" pitchFamily="49" charset="0"/>
              </a:rPr>
              <a:t>class</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700" dirty="0" err="1">
                <a:solidFill>
                  <a:srgbClr val="448C27"/>
                </a:solidFill>
                <a:latin typeface="Consolas" panose="020B0609020204030204" pitchFamily="49" charset="0"/>
              </a:rPr>
              <a:t>halfColor</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 </a:t>
            </a:r>
            <a:r>
              <a:rPr lang="en-US" sz="1700" i="1" dirty="0" err="1">
                <a:solidFill>
                  <a:srgbClr val="91B3E0"/>
                </a:solidFill>
                <a:latin typeface="Consolas" panose="020B0609020204030204" pitchFamily="49" charset="0"/>
              </a:rPr>
              <a:t>src</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./pictures/me_2016-11.jpg</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he-IL" sz="1700" dirty="0">
                <a:solidFill>
                  <a:srgbClr val="91B3E0"/>
                </a:solidFill>
                <a:latin typeface="Consolas" panose="020B0609020204030204" pitchFamily="49" charset="0"/>
              </a:rPr>
              <a:t>	</a:t>
            </a:r>
            <a:r>
              <a:rPr lang="en-US" sz="1700" dirty="0">
                <a:solidFill>
                  <a:srgbClr val="91B3E0"/>
                </a:solidFill>
                <a:latin typeface="Consolas" panose="020B0609020204030204" pitchFamily="49" charset="0"/>
              </a:rPr>
              <a:t>&lt;</a:t>
            </a:r>
            <a:r>
              <a:rPr lang="en-US" sz="1700" dirty="0" err="1">
                <a:solidFill>
                  <a:srgbClr val="4B83CD"/>
                </a:solidFill>
                <a:latin typeface="Consolas" panose="020B0609020204030204" pitchFamily="49" charset="0"/>
              </a:rPr>
              <a:t>img</a:t>
            </a:r>
            <a:r>
              <a:rPr lang="en-US" sz="1700" dirty="0">
                <a:solidFill>
                  <a:srgbClr val="91B3E0"/>
                </a:solidFill>
                <a:latin typeface="Consolas" panose="020B0609020204030204" pitchFamily="49" charset="0"/>
              </a:rPr>
              <a:t> </a:t>
            </a:r>
            <a:r>
              <a:rPr lang="en-US" sz="1700" i="1" dirty="0">
                <a:solidFill>
                  <a:srgbClr val="91B3E0"/>
                </a:solidFill>
                <a:latin typeface="Consolas" panose="020B0609020204030204" pitchFamily="49" charset="0"/>
              </a:rPr>
              <a:t>class</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700" dirty="0" err="1">
                <a:solidFill>
                  <a:srgbClr val="448C27"/>
                </a:solidFill>
                <a:latin typeface="Consolas" panose="020B0609020204030204" pitchFamily="49" charset="0"/>
              </a:rPr>
              <a:t>absolutePic</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 </a:t>
            </a:r>
            <a:r>
              <a:rPr lang="en-US" sz="1700" i="1" dirty="0" err="1">
                <a:solidFill>
                  <a:srgbClr val="91B3E0"/>
                </a:solidFill>
                <a:latin typeface="Consolas" panose="020B0609020204030204" pitchFamily="49" charset="0"/>
              </a:rPr>
              <a:t>src</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./pictures/me_2016-11.jpg</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he-IL" sz="1700" dirty="0">
                <a:solidFill>
                  <a:srgbClr val="91B3E0"/>
                </a:solidFill>
                <a:latin typeface="Consolas" panose="020B0609020204030204" pitchFamily="49" charset="0"/>
              </a:rPr>
              <a:t>	</a:t>
            </a:r>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p</a:t>
            </a:r>
            <a:r>
              <a:rPr lang="en-US" sz="1700" dirty="0">
                <a:solidFill>
                  <a:srgbClr val="91B3E0"/>
                </a:solidFill>
                <a:latin typeface="Consolas" panose="020B0609020204030204" pitchFamily="49" charset="0"/>
              </a:rPr>
              <a:t> </a:t>
            </a:r>
            <a:r>
              <a:rPr lang="en-US" sz="1700" i="1" dirty="0">
                <a:solidFill>
                  <a:srgbClr val="91B3E0"/>
                </a:solidFill>
                <a:latin typeface="Consolas" panose="020B0609020204030204" pitchFamily="49" charset="0"/>
              </a:rPr>
              <a:t>class</a:t>
            </a:r>
            <a:r>
              <a:rPr lang="en-US" sz="1700" dirty="0">
                <a:solidFill>
                  <a:srgbClr val="91B3E0"/>
                </a:solidFill>
                <a:latin typeface="Consolas" panose="020B0609020204030204" pitchFamily="49" charset="0"/>
              </a:rPr>
              <a:t>=</a:t>
            </a:r>
            <a:r>
              <a:rPr lang="en-US" sz="1700" dirty="0">
                <a:solidFill>
                  <a:srgbClr val="777777"/>
                </a:solidFill>
                <a:latin typeface="Consolas" panose="020B0609020204030204" pitchFamily="49" charset="0"/>
              </a:rPr>
              <a:t>"</a:t>
            </a:r>
            <a:r>
              <a:rPr lang="en-US" sz="1700" dirty="0" err="1">
                <a:solidFill>
                  <a:srgbClr val="448C27"/>
                </a:solidFill>
                <a:latin typeface="Consolas" panose="020B0609020204030204" pitchFamily="49" charset="0"/>
              </a:rPr>
              <a:t>overFirstPic</a:t>
            </a:r>
            <a:r>
              <a:rPr lang="en-US" sz="1700" dirty="0">
                <a:solidFill>
                  <a:srgbClr val="777777"/>
                </a:solidFill>
                <a:latin typeface="Consolas" panose="020B0609020204030204" pitchFamily="49" charset="0"/>
              </a:rPr>
              <a:t>"</a:t>
            </a:r>
            <a:r>
              <a:rPr lang="en-US" sz="1700" dirty="0">
                <a:solidFill>
                  <a:srgbClr val="91B3E0"/>
                </a:solidFill>
                <a:latin typeface="Consolas" panose="020B0609020204030204" pitchFamily="49" charset="0"/>
              </a:rPr>
              <a:t>&gt;</a:t>
            </a:r>
            <a:r>
              <a:rPr lang="en-US" sz="1700" dirty="0">
                <a:solidFill>
                  <a:srgbClr val="333333"/>
                </a:solidFill>
                <a:latin typeface="Consolas" panose="020B0609020204030204" pitchFamily="49" charset="0"/>
              </a:rPr>
              <a:t>This is me</a:t>
            </a:r>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p</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pPr lvl="1"/>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div</a:t>
            </a:r>
            <a:r>
              <a:rPr lang="en-US" sz="1700" dirty="0">
                <a:solidFill>
                  <a:srgbClr val="91B3E0"/>
                </a:solidFill>
                <a:latin typeface="Consolas" panose="020B0609020204030204" pitchFamily="49" charset="0"/>
              </a:rPr>
              <a:t>&gt;</a:t>
            </a:r>
            <a:endParaRPr lang="en-US" sz="1700" dirty="0">
              <a:solidFill>
                <a:srgbClr val="333333"/>
              </a:solidFill>
              <a:latin typeface="Consolas" panose="020B0609020204030204" pitchFamily="49" charset="0"/>
            </a:endParaRPr>
          </a:p>
          <a:p>
            <a:r>
              <a:rPr lang="en-US" sz="1700" dirty="0">
                <a:solidFill>
                  <a:srgbClr val="91B3E0"/>
                </a:solidFill>
                <a:latin typeface="Consolas" panose="020B0609020204030204" pitchFamily="49" charset="0"/>
              </a:rPr>
              <a:t>&lt;/</a:t>
            </a:r>
            <a:r>
              <a:rPr lang="en-US" sz="1700" dirty="0">
                <a:solidFill>
                  <a:srgbClr val="4B83CD"/>
                </a:solidFill>
                <a:latin typeface="Consolas" panose="020B0609020204030204" pitchFamily="49" charset="0"/>
              </a:rPr>
              <a:t>body</a:t>
            </a:r>
            <a:r>
              <a:rPr lang="en-US" sz="1700" dirty="0">
                <a:solidFill>
                  <a:srgbClr val="91B3E0"/>
                </a:solidFill>
                <a:latin typeface="Consolas" panose="020B0609020204030204" pitchFamily="49" charset="0"/>
              </a:rPr>
              <a:t>&gt;</a:t>
            </a:r>
            <a:endParaRPr lang="en-US" sz="17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94474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כיצד להציג טקסט מעבר לגבולות האלמנט - </a:t>
            </a:r>
            <a:r>
              <a:rPr lang="en-US" dirty="0"/>
              <a:t>OVERFLOW</a:t>
            </a:r>
          </a:p>
        </p:txBody>
      </p:sp>
      <p:sp>
        <p:nvSpPr>
          <p:cNvPr id="4" name="TextBox 3"/>
          <p:cNvSpPr txBox="1"/>
          <p:nvPr/>
        </p:nvSpPr>
        <p:spPr>
          <a:xfrm>
            <a:off x="711200" y="721735"/>
            <a:ext cx="9631680" cy="6740307"/>
          </a:xfrm>
          <a:prstGeom prst="rect">
            <a:avLst/>
          </a:prstGeom>
          <a:noFill/>
        </p:spPr>
        <p:txBody>
          <a:bodyPr wrap="square" rtlCol="0">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scrollers</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333333"/>
                </a:solidFill>
                <a:latin typeface="Consolas" panose="020B0609020204030204" pitchFamily="49" charset="0"/>
              </a:rPr>
              <a:t>bla bla bla bla bla bla bla bla bla</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333333"/>
                </a:solidFill>
                <a:latin typeface="Consolas" panose="020B0609020204030204" pitchFamily="49" charset="0"/>
              </a:rPr>
              <a:t>bla bla bla bla bla bla bla bla bla</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2"/>
            <a:r>
              <a:rPr lang="it-IT" dirty="0">
                <a:solidFill>
                  <a:srgbClr val="333333"/>
                </a:solidFill>
                <a:latin typeface="Consolas" panose="020B0609020204030204" pitchFamily="49" charset="0"/>
              </a:rPr>
              <a:t>bla bla bla bla bla bla bla bla bla </a:t>
            </a: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
        <p:nvSpPr>
          <p:cNvPr id="5" name="TextBox 4"/>
          <p:cNvSpPr txBox="1"/>
          <p:nvPr/>
        </p:nvSpPr>
        <p:spPr>
          <a:xfrm>
            <a:off x="6228080" y="1374400"/>
            <a:ext cx="6612890" cy="3416320"/>
          </a:xfrm>
          <a:prstGeom prst="rect">
            <a:avLst/>
          </a:prstGeom>
          <a:noFill/>
        </p:spPr>
        <p:txBody>
          <a:bodyPr wrap="square" rtlCol="0">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7A3E9D"/>
                </a:solidFill>
                <a:latin typeface="Consolas" panose="020B0609020204030204" pitchFamily="49" charset="0"/>
              </a:rPr>
              <a:t>div</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lightgoldenrodyellow</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scrollers</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	overflow</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auto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9507855" y="3614023"/>
            <a:ext cx="2245995" cy="3032093"/>
          </a:xfrm>
          <a:prstGeom prst="rect">
            <a:avLst/>
          </a:prstGeom>
          <a:ln>
            <a:solidFill>
              <a:schemeClr val="accent1"/>
            </a:solidFill>
          </a:ln>
        </p:spPr>
      </p:pic>
    </p:spTree>
    <p:extLst>
      <p:ext uri="{BB962C8B-B14F-4D97-AF65-F5344CB8AC3E}">
        <p14:creationId xmlns:p14="http://schemas.microsoft.com/office/powerpoint/2010/main" val="108245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טקסט ותמונה ליד - </a:t>
            </a:r>
            <a:r>
              <a:rPr lang="en-US" dirty="0"/>
              <a:t>floating</a:t>
            </a:r>
          </a:p>
        </p:txBody>
      </p:sp>
      <p:sp>
        <p:nvSpPr>
          <p:cNvPr id="4" name="TextBox 3"/>
          <p:cNvSpPr txBox="1"/>
          <p:nvPr/>
        </p:nvSpPr>
        <p:spPr>
          <a:xfrm>
            <a:off x="1036377" y="382385"/>
            <a:ext cx="10696575" cy="6463308"/>
          </a:xfrm>
          <a:prstGeom prst="rect">
            <a:avLst/>
          </a:prstGeom>
          <a:noFill/>
        </p:spPr>
        <p:txBody>
          <a:bodyPr wrap="square" rtlCol="0">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div</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img</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8</a:t>
            </a:r>
            <a:r>
              <a:rPr lang="it-IT" dirty="0">
                <a:solidFill>
                  <a:srgbClr val="4B83CD"/>
                </a:solidFill>
                <a:latin typeface="Consolas" panose="020B0609020204030204" pitchFamily="49" charset="0"/>
              </a:rPr>
              <a:t>em</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pPr lvl="3"/>
            <a:r>
              <a:rPr lang="it-IT" dirty="0">
                <a:solidFill>
                  <a:srgbClr val="AB6526"/>
                </a:solidFill>
                <a:latin typeface="Consolas" panose="020B0609020204030204" pitchFamily="49" charset="0"/>
              </a:rPr>
              <a:t>float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right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img</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src</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6532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עיצוב דפי </a:t>
            </a:r>
            <a:r>
              <a:rPr lang="en-US" dirty="0"/>
              <a:t>HTML</a:t>
            </a:r>
            <a:r>
              <a:rPr lang="he-IL" dirty="0"/>
              <a:t> באמצעות </a:t>
            </a:r>
            <a:r>
              <a:rPr lang="en-US" dirty="0"/>
              <a:t>CSS</a:t>
            </a:r>
          </a:p>
        </p:txBody>
      </p:sp>
      <p:sp>
        <p:nvSpPr>
          <p:cNvPr id="3" name="Content Placeholder 2"/>
          <p:cNvSpPr>
            <a:spLocks noGrp="1"/>
          </p:cNvSpPr>
          <p:nvPr>
            <p:ph idx="1"/>
          </p:nvPr>
        </p:nvSpPr>
        <p:spPr>
          <a:xfrm>
            <a:off x="793749" y="1193801"/>
            <a:ext cx="11581765" cy="5200650"/>
          </a:xfrm>
        </p:spPr>
        <p:txBody>
          <a:bodyPr>
            <a:noAutofit/>
          </a:bodyPr>
          <a:lstStyle/>
          <a:p>
            <a:pPr marL="0" indent="0" algn="l" defTabSz="360000" rtl="0">
              <a:lnSpc>
                <a:spcPct val="100000"/>
              </a:lnSpc>
              <a:spcBef>
                <a:spcPts val="300"/>
              </a:spcBef>
              <a:buNone/>
              <a:tabLst>
                <a:tab pos="360000" algn="l"/>
              </a:tabLst>
            </a:pPr>
            <a:r>
              <a:rPr lang="en-US" sz="1600" dirty="0">
                <a:solidFill>
                  <a:srgbClr val="AAAAAA"/>
                </a:solidFill>
                <a:latin typeface="Consolas" panose="020B0609020204030204" pitchFamily="49" charset="0"/>
              </a:rPr>
              <a:t>&lt;!DOCTYPE html&gt;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Style Example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background-color:yellow</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red</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Some Title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white; </a:t>
            </a:r>
            <a:r>
              <a:rPr lang="en-US" sz="1600" dirty="0" err="1">
                <a:solidFill>
                  <a:srgbClr val="448C27"/>
                </a:solidFill>
                <a:latin typeface="Consolas" panose="020B0609020204030204" pitchFamily="49" charset="0"/>
              </a:rPr>
              <a:t>background-color:blue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font-family:Arial</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White on Blue Arial text</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p>
        </p:txBody>
      </p:sp>
      <p:sp>
        <p:nvSpPr>
          <p:cNvPr id="9" name="Rectangle 8"/>
          <p:cNvSpPr/>
          <p:nvPr/>
        </p:nvSpPr>
        <p:spPr>
          <a:xfrm>
            <a:off x="1920240" y="2696528"/>
            <a:ext cx="3586480" cy="210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67720" y="2956878"/>
            <a:ext cx="2148680" cy="217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40560" y="3268029"/>
            <a:ext cx="7040880" cy="200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793750" y="1193801"/>
            <a:ext cx="11581765" cy="5200650"/>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20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6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l" defTabSz="360000" rtl="0">
              <a:lnSpc>
                <a:spcPct val="100000"/>
              </a:lnSpc>
              <a:spcBef>
                <a:spcPts val="300"/>
              </a:spcBef>
              <a:buFont typeface="Arial" panose="020B0604020202020204" pitchFamily="34" charset="0"/>
              <a:buNone/>
              <a:tabLst>
                <a:tab pos="360000" algn="l"/>
              </a:tabLst>
            </a:pPr>
            <a:r>
              <a:rPr lang="en-US" sz="1600" dirty="0">
                <a:solidFill>
                  <a:srgbClr val="AAAAAA"/>
                </a:solidFill>
                <a:latin typeface="Consolas" panose="020B0609020204030204" pitchFamily="49" charset="0"/>
              </a:rPr>
              <a:t>&lt;!DOCTYPE html&gt;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Style Example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background-color:yellow</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red</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Some Title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white; </a:t>
            </a:r>
            <a:r>
              <a:rPr lang="en-US" sz="1600" dirty="0" err="1">
                <a:solidFill>
                  <a:srgbClr val="448C27"/>
                </a:solidFill>
                <a:latin typeface="Consolas" panose="020B0609020204030204" pitchFamily="49" charset="0"/>
              </a:rPr>
              <a:t>background-color:blue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font-family:Arial</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White on Blue Arial text</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Font typeface="Arial" panose="020B0604020202020204" pitchFamily="34" charset="0"/>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p>
        </p:txBody>
      </p:sp>
      <p:pic>
        <p:nvPicPr>
          <p:cNvPr id="13" name="Picture 12"/>
          <p:cNvPicPr>
            <a:picLocks noChangeAspect="1"/>
          </p:cNvPicPr>
          <p:nvPr/>
        </p:nvPicPr>
        <p:blipFill>
          <a:blip r:embed="rId2"/>
          <a:stretch>
            <a:fillRect/>
          </a:stretch>
        </p:blipFill>
        <p:spPr>
          <a:xfrm>
            <a:off x="7524329" y="4014791"/>
            <a:ext cx="4032354" cy="1622080"/>
          </a:xfrm>
          <a:prstGeom prst="rect">
            <a:avLst/>
          </a:prstGeom>
          <a:ln>
            <a:solidFill>
              <a:schemeClr val="accent1"/>
            </a:solidFill>
          </a:ln>
        </p:spPr>
      </p:pic>
    </p:spTree>
    <p:extLst>
      <p:ext uri="{BB962C8B-B14F-4D97-AF65-F5344CB8AC3E}">
        <p14:creationId xmlns:p14="http://schemas.microsoft.com/office/powerpoint/2010/main" val="314917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animBg="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49" y="764529"/>
            <a:ext cx="10696575" cy="6463308"/>
          </a:xfrm>
          <a:prstGeom prst="rect">
            <a:avLst/>
          </a:prstGeom>
          <a:noFill/>
        </p:spPr>
        <p:txBody>
          <a:bodyPr wrap="square" rtlCol="0">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div</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img</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8</a:t>
            </a:r>
            <a:r>
              <a:rPr lang="it-IT" dirty="0">
                <a:solidFill>
                  <a:srgbClr val="4B83CD"/>
                </a:solidFill>
                <a:latin typeface="Consolas" panose="020B0609020204030204" pitchFamily="49" charset="0"/>
              </a:rPr>
              <a:t>em</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pPr lvl="3"/>
            <a:r>
              <a:rPr lang="it-IT" dirty="0">
                <a:solidFill>
                  <a:srgbClr val="AB6526"/>
                </a:solidFill>
                <a:latin typeface="Consolas" panose="020B0609020204030204" pitchFamily="49" charset="0"/>
              </a:rPr>
              <a:t>float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right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img</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src</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
        <p:nvSpPr>
          <p:cNvPr id="2" name="Title 1"/>
          <p:cNvSpPr>
            <a:spLocks noGrp="1"/>
          </p:cNvSpPr>
          <p:nvPr>
            <p:ph type="title"/>
          </p:nvPr>
        </p:nvSpPr>
        <p:spPr>
          <a:xfrm>
            <a:off x="1057275" y="164017"/>
            <a:ext cx="10696575" cy="922540"/>
          </a:xfrm>
        </p:spPr>
        <p:txBody>
          <a:bodyPr>
            <a:normAutofit fontScale="90000"/>
          </a:bodyPr>
          <a:lstStyle/>
          <a:p>
            <a:r>
              <a:rPr lang="he-IL" dirty="0"/>
              <a:t>ניתוק קישור מה- </a:t>
            </a:r>
            <a:r>
              <a:rPr lang="en-US" dirty="0"/>
              <a:t>floating</a:t>
            </a:r>
            <a:r>
              <a:rPr lang="he-IL" dirty="0"/>
              <a:t> לאלמנט העוקב</a:t>
            </a:r>
            <a:endParaRPr lang="en-US" dirty="0"/>
          </a:p>
        </p:txBody>
      </p:sp>
      <p:sp>
        <p:nvSpPr>
          <p:cNvPr id="6" name="TextBox 5"/>
          <p:cNvSpPr txBox="1"/>
          <p:nvPr/>
        </p:nvSpPr>
        <p:spPr>
          <a:xfrm>
            <a:off x="2838733" y="3695532"/>
            <a:ext cx="2825087" cy="923330"/>
          </a:xfrm>
          <a:prstGeom prst="rect">
            <a:avLst/>
          </a:prstGeom>
          <a:noFill/>
        </p:spPr>
        <p:txBody>
          <a:bodyPr wrap="square" rtlCol="0">
            <a:spAutoFit/>
          </a:bodyPr>
          <a:lstStyle/>
          <a:p>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clear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right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90124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49" y="764529"/>
            <a:ext cx="10696575" cy="6463308"/>
          </a:xfrm>
          <a:prstGeom prst="rect">
            <a:avLst/>
          </a:prstGeom>
          <a:noFill/>
        </p:spPr>
        <p:txBody>
          <a:bodyPr wrap="square" rtlCol="0">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div</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AB6526"/>
                </a:solidFill>
                <a:latin typeface="Consolas" panose="020B0609020204030204" pitchFamily="49" charset="0"/>
              </a:rPr>
              <a:t>	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A3E9D"/>
                </a:solidFill>
                <a:latin typeface="Consolas" panose="020B0609020204030204" pitchFamily="49" charset="0"/>
              </a:rPr>
              <a:t>img</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8</a:t>
            </a:r>
            <a:r>
              <a:rPr lang="it-IT" dirty="0">
                <a:solidFill>
                  <a:srgbClr val="4B83CD"/>
                </a:solidFill>
                <a:latin typeface="Consolas" panose="020B0609020204030204" pitchFamily="49" charset="0"/>
              </a:rPr>
              <a:t>em</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pPr lvl="3"/>
            <a:r>
              <a:rPr lang="it-IT" dirty="0">
                <a:solidFill>
                  <a:srgbClr val="AB6526"/>
                </a:solidFill>
                <a:latin typeface="Consolas" panose="020B0609020204030204" pitchFamily="49" charset="0"/>
              </a:rPr>
              <a:t>float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right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3"/>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2"/>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style</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head</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img</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src</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./pictures/me_2016-11.jpg</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	&lt;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bla </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
        <p:nvSpPr>
          <p:cNvPr id="2" name="Title 1"/>
          <p:cNvSpPr>
            <a:spLocks noGrp="1"/>
          </p:cNvSpPr>
          <p:nvPr>
            <p:ph type="title"/>
          </p:nvPr>
        </p:nvSpPr>
        <p:spPr>
          <a:xfrm>
            <a:off x="1057275" y="164017"/>
            <a:ext cx="10696575" cy="922540"/>
          </a:xfrm>
        </p:spPr>
        <p:txBody>
          <a:bodyPr>
            <a:normAutofit/>
          </a:bodyPr>
          <a:lstStyle/>
          <a:p>
            <a:r>
              <a:rPr lang="he-IL" dirty="0"/>
              <a:t>לחילופין..</a:t>
            </a:r>
            <a:endParaRPr lang="en-US" dirty="0"/>
          </a:p>
        </p:txBody>
      </p:sp>
      <p:sp>
        <p:nvSpPr>
          <p:cNvPr id="6" name="TextBox 5"/>
          <p:cNvSpPr txBox="1"/>
          <p:nvPr/>
        </p:nvSpPr>
        <p:spPr>
          <a:xfrm>
            <a:off x="2838733" y="3695532"/>
            <a:ext cx="2825087" cy="923330"/>
          </a:xfrm>
          <a:prstGeom prst="rect">
            <a:avLst/>
          </a:prstGeom>
          <a:noFill/>
        </p:spPr>
        <p:txBody>
          <a:bodyPr wrap="square" rtlCol="0">
            <a:spAutoFit/>
          </a:bodyPr>
          <a:lstStyle/>
          <a:p>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clear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right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cxnSp>
        <p:nvCxnSpPr>
          <p:cNvPr id="8" name="Straight Connector 7"/>
          <p:cNvCxnSpPr/>
          <p:nvPr/>
        </p:nvCxnSpPr>
        <p:spPr>
          <a:xfrm flipV="1">
            <a:off x="2251881" y="3138985"/>
            <a:ext cx="1787856" cy="40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839873" y="3780440"/>
            <a:ext cx="2168855" cy="7000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38733" y="3807193"/>
            <a:ext cx="1740766" cy="6143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66533" y="2974790"/>
            <a:ext cx="3431737" cy="369332"/>
          </a:xfrm>
          <a:prstGeom prst="rect">
            <a:avLst/>
          </a:prstGeom>
          <a:noFill/>
        </p:spPr>
        <p:txBody>
          <a:bodyPr wrap="square" rtlCol="0">
            <a:spAutoFit/>
          </a:bodyPr>
          <a:lstStyle/>
          <a:p>
            <a:r>
              <a:rPr lang="en-US">
                <a:solidFill>
                  <a:srgbClr val="AB6526"/>
                </a:solidFill>
                <a:latin typeface="Consolas" panose="020B0609020204030204" pitchFamily="49" charset="0"/>
              </a:rPr>
              <a:t>display</a:t>
            </a:r>
            <a:r>
              <a:rPr lang="en-US">
                <a:solidFill>
                  <a:srgbClr val="777777"/>
                </a:solidFill>
                <a:latin typeface="Consolas" panose="020B0609020204030204" pitchFamily="49" charset="0"/>
              </a:rPr>
              <a:t>:</a:t>
            </a:r>
            <a:r>
              <a:rPr lang="en-US">
                <a:solidFill>
                  <a:srgbClr val="333333"/>
                </a:solidFill>
                <a:latin typeface="Consolas" panose="020B0609020204030204" pitchFamily="49" charset="0"/>
              </a:rPr>
              <a:t> </a:t>
            </a:r>
            <a:r>
              <a:rPr lang="en-US">
                <a:solidFill>
                  <a:srgbClr val="448C27"/>
                </a:solidFill>
                <a:latin typeface="Consolas" panose="020B0609020204030204" pitchFamily="49" charset="0"/>
              </a:rPr>
              <a:t>inline-block</a:t>
            </a:r>
            <a:r>
              <a:rPr lang="en-US">
                <a:solidFill>
                  <a:srgbClr val="777777"/>
                </a:solidFill>
                <a:latin typeface="Consolas" panose="020B0609020204030204" pitchFamily="49" charset="0"/>
              </a:rPr>
              <a:t>;</a:t>
            </a:r>
            <a:endParaRPr lang="en-US"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1273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161" y="0"/>
            <a:ext cx="10696575" cy="922540"/>
          </a:xfrm>
        </p:spPr>
        <p:txBody>
          <a:bodyPr/>
          <a:lstStyle/>
          <a:p>
            <a:r>
              <a:rPr lang="en-US" dirty="0" err="1"/>
              <a:t>Combinators</a:t>
            </a:r>
            <a:endParaRPr lang="en-US" dirty="0"/>
          </a:p>
        </p:txBody>
      </p:sp>
      <p:sp>
        <p:nvSpPr>
          <p:cNvPr id="4" name="TextBox 3"/>
          <p:cNvSpPr txBox="1"/>
          <p:nvPr/>
        </p:nvSpPr>
        <p:spPr>
          <a:xfrm>
            <a:off x="6660108" y="1910816"/>
            <a:ext cx="6018663" cy="5632311"/>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just p</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 immediate child of a div</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b</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 descendant of a div</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b</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 right after div</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some title in h2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5" name="TextBox 4"/>
          <p:cNvSpPr txBox="1"/>
          <p:nvPr/>
        </p:nvSpPr>
        <p:spPr>
          <a:xfrm>
            <a:off x="846167" y="82017"/>
            <a:ext cx="5914032" cy="5909310"/>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i="1" dirty="0">
                <a:solidFill>
                  <a:srgbClr val="AAAAAA"/>
                </a:solidFill>
                <a:latin typeface="Consolas" panose="020B0609020204030204" pitchFamily="49" charset="0"/>
              </a:rPr>
              <a:t>/* Descendant */</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div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i="1" dirty="0">
                <a:solidFill>
                  <a:srgbClr val="AAAAAA"/>
                </a:solidFill>
                <a:latin typeface="Consolas" panose="020B0609020204030204" pitchFamily="49" charset="0"/>
              </a:rPr>
              <a:t>/* child Selector */</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div </a:t>
            </a:r>
            <a:r>
              <a:rPr lang="en-US" dirty="0">
                <a:solidFill>
                  <a:srgbClr val="777777"/>
                </a:solidFill>
                <a:latin typeface="Consolas" panose="020B0609020204030204" pitchFamily="49" charset="0"/>
              </a:rPr>
              <a:t>&gt;</a:t>
            </a:r>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green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i="1" dirty="0">
                <a:solidFill>
                  <a:srgbClr val="AAAAAA"/>
                </a:solidFill>
                <a:latin typeface="Consolas" panose="020B0609020204030204" pitchFamily="49" charset="0"/>
              </a:rPr>
              <a:t>/* Adjacent Sibling Selector */</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div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palevioletred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i="1" dirty="0">
                <a:solidFill>
                  <a:srgbClr val="AAAAAA"/>
                </a:solidFill>
                <a:latin typeface="Consolas" panose="020B0609020204030204" pitchFamily="49" charset="0"/>
              </a:rPr>
              <a:t>/* General Sibling Selector */</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p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h2</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crimson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549944" y="164033"/>
            <a:ext cx="2110164" cy="4562938"/>
          </a:xfrm>
          <a:prstGeom prst="rect">
            <a:avLst/>
          </a:prstGeom>
          <a:ln>
            <a:solidFill>
              <a:srgbClr val="FF0000"/>
            </a:solidFill>
          </a:ln>
        </p:spPr>
      </p:pic>
    </p:spTree>
    <p:extLst>
      <p:ext uri="{BB962C8B-B14F-4D97-AF65-F5344CB8AC3E}">
        <p14:creationId xmlns:p14="http://schemas.microsoft.com/office/powerpoint/2010/main" val="26181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2" end="12"/>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
                                            <p:txEl>
                                              <p:pRg st="15" end="15"/>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16" end="16"/>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
                                            <p:txEl>
                                              <p:pRg st="17" end="17"/>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
                                            <p:txEl>
                                              <p:pRg st="19" end="19"/>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a:t>
            </a:r>
            <a:r>
              <a:rPr lang="he-IL" dirty="0"/>
              <a:t> – עיצוב בהתאם למצב</a:t>
            </a:r>
            <a:endParaRPr lang="en-US" dirty="0"/>
          </a:p>
        </p:txBody>
      </p:sp>
      <p:sp>
        <p:nvSpPr>
          <p:cNvPr id="5" name="TextBox 4"/>
          <p:cNvSpPr txBox="1"/>
          <p:nvPr/>
        </p:nvSpPr>
        <p:spPr>
          <a:xfrm>
            <a:off x="701040" y="948690"/>
            <a:ext cx="5526405" cy="5909310"/>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div</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magenta</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20</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40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text-align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center</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solid </a:t>
            </a:r>
            <a:r>
              <a:rPr lang="en-US" dirty="0">
                <a:solidFill>
                  <a:srgbClr val="AB6526"/>
                </a:solidFill>
                <a:latin typeface="Consolas" panose="020B0609020204030204" pitchFamily="49" charset="0"/>
              </a:rPr>
              <a:t>0.1</a:t>
            </a:r>
            <a:r>
              <a:rPr lang="en-US" dirty="0">
                <a:solidFill>
                  <a:srgbClr val="4B83CD"/>
                </a:solidFill>
                <a:latin typeface="Consolas" panose="020B0609020204030204" pitchFamily="49" charset="0"/>
              </a:rPr>
              <a:t>em</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black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border-radius</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0.5</a:t>
            </a:r>
            <a:r>
              <a:rPr lang="en-US" dirty="0">
                <a:solidFill>
                  <a:srgbClr val="4B83CD"/>
                </a:solidFill>
                <a:latin typeface="Consolas" panose="020B0609020204030204" pitchFamily="49" charset="0"/>
              </a:rPr>
              <a:t>em</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hidden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visibility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hidden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err="1">
                <a:solidFill>
                  <a:srgbClr val="7A3E9D"/>
                </a:solidFill>
                <a:latin typeface="Consolas" panose="020B0609020204030204" pitchFamily="49" charset="0"/>
              </a:rPr>
              <a:t>div</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hover</a:t>
            </a:r>
            <a:r>
              <a:rPr lang="en-US" dirty="0">
                <a:solidFill>
                  <a:srgbClr val="7A3E9D"/>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 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	visibility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visible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6" name="TextBox 5"/>
          <p:cNvSpPr txBox="1"/>
          <p:nvPr/>
        </p:nvSpPr>
        <p:spPr>
          <a:xfrm>
            <a:off x="5676767" y="4526590"/>
            <a:ext cx="6349365" cy="2031325"/>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Hover me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div</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class</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hidden</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You hovered the button</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8134737" y="2963723"/>
            <a:ext cx="3068435" cy="1759347"/>
          </a:xfrm>
          <a:prstGeom prst="rect">
            <a:avLst/>
          </a:prstGeom>
          <a:ln>
            <a:solidFill>
              <a:schemeClr val="accent1">
                <a:lumMod val="75000"/>
              </a:schemeClr>
            </a:solidFill>
          </a:ln>
        </p:spPr>
      </p:pic>
      <p:pic>
        <p:nvPicPr>
          <p:cNvPr id="8" name="Picture 7"/>
          <p:cNvPicPr>
            <a:picLocks noChangeAspect="1"/>
          </p:cNvPicPr>
          <p:nvPr/>
        </p:nvPicPr>
        <p:blipFill>
          <a:blip r:embed="rId3"/>
          <a:stretch>
            <a:fillRect/>
          </a:stretch>
        </p:blipFill>
        <p:spPr>
          <a:xfrm>
            <a:off x="8145780" y="1166812"/>
            <a:ext cx="3018406" cy="1700980"/>
          </a:xfrm>
          <a:prstGeom prst="rect">
            <a:avLst/>
          </a:prstGeom>
          <a:ln>
            <a:solidFill>
              <a:schemeClr val="accent1">
                <a:lumMod val="75000"/>
              </a:schemeClr>
            </a:solidFill>
          </a:ln>
        </p:spPr>
      </p:pic>
    </p:spTree>
    <p:extLst>
      <p:ext uri="{BB962C8B-B14F-4D97-AF65-F5344CB8AC3E}">
        <p14:creationId xmlns:p14="http://schemas.microsoft.com/office/powerpoint/2010/main" val="287452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20" end="20"/>
                                            </p:txEl>
                                          </p:spTgt>
                                        </p:tgtEl>
                                        <p:attrNameLst>
                                          <p:attrName>style.visibility</p:attrName>
                                        </p:attrNameLst>
                                      </p:cBhvr>
                                      <p:to>
                                        <p:strVal val="visible"/>
                                      </p:to>
                                    </p:set>
                                    <p:animEffect transition="in" filter="fade">
                                      <p:cBhvr>
                                        <p:cTn id="32" dur="500"/>
                                        <p:tgtEl>
                                          <p:spTgt spid="5">
                                            <p:txEl>
                                              <p:pRg st="20" end="2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500"/>
                                        <p:tgtEl>
                                          <p:spTgt spid="5">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9" end="19"/>
                                            </p:txEl>
                                          </p:spTgt>
                                        </p:tgtEl>
                                        <p:attrNameLst>
                                          <p:attrName>style.visibility</p:attrName>
                                        </p:attrNameLst>
                                      </p:cBhvr>
                                      <p:to>
                                        <p:strVal val="visible"/>
                                      </p:to>
                                    </p:set>
                                    <p:animEffect transition="in" filter="fade">
                                      <p:cBhvr>
                                        <p:cTn id="38" dur="500"/>
                                        <p:tgtEl>
                                          <p:spTgt spid="5">
                                            <p:txEl>
                                              <p:pRg st="19" end="1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fade">
                                      <p:cBhvr>
                                        <p:cTn id="43" dur="500"/>
                                        <p:tgtEl>
                                          <p:spTgt spid="5">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fade">
                                      <p:cBhvr>
                                        <p:cTn id="46" dur="500"/>
                                        <p:tgtEl>
                                          <p:spTgt spid="5">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fade">
                                      <p:cBhvr>
                                        <p:cTn id="56" dur="500"/>
                                        <p:tgtEl>
                                          <p:spTgt spid="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Effect transition="in" filter="fade">
                                      <p:cBhvr>
                                        <p:cTn id="61" dur="500"/>
                                        <p:tgtEl>
                                          <p:spTgt spid="5">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fade">
                                      <p:cBhvr>
                                        <p:cTn id="66" dur="500"/>
                                        <p:tgtEl>
                                          <p:spTgt spid="5">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Effect transition="in" filter="fade">
                                      <p:cBhvr>
                                        <p:cTn id="71" dur="500"/>
                                        <p:tgtEl>
                                          <p:spTgt spid="5">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Effect transition="in" filter="fade">
                                      <p:cBhvr>
                                        <p:cTn id="76" dur="500"/>
                                        <p:tgtEl>
                                          <p:spTgt spid="5">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Effect transition="in" filter="fade">
                                      <p:cBhvr>
                                        <p:cTn id="81" dur="500"/>
                                        <p:tgtEl>
                                          <p:spTgt spid="5">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10" end="10"/>
                                            </p:txEl>
                                          </p:spTgt>
                                        </p:tgtEl>
                                        <p:attrNameLst>
                                          <p:attrName>style.visibility</p:attrName>
                                        </p:attrNameLst>
                                      </p:cBhvr>
                                      <p:to>
                                        <p:strVal val="visible"/>
                                      </p:to>
                                    </p:set>
                                    <p:animEffect transition="in" filter="fade">
                                      <p:cBhvr>
                                        <p:cTn id="86" dur="500"/>
                                        <p:tgtEl>
                                          <p:spTgt spid="5">
                                            <p:txEl>
                                              <p:pRg st="10" end="1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
                                            <p:txEl>
                                              <p:pRg st="12" end="12"/>
                                            </p:txEl>
                                          </p:spTgt>
                                        </p:tgtEl>
                                        <p:attrNameLst>
                                          <p:attrName>style.visibility</p:attrName>
                                        </p:attrNameLst>
                                      </p:cBhvr>
                                      <p:to>
                                        <p:strVal val="visible"/>
                                      </p:to>
                                    </p:set>
                                    <p:animEffect transition="in" filter="fade">
                                      <p:cBhvr>
                                        <p:cTn id="91" dur="500"/>
                                        <p:tgtEl>
                                          <p:spTgt spid="5">
                                            <p:txEl>
                                              <p:pRg st="12" end="1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5">
                                            <p:txEl>
                                              <p:pRg st="15" end="15"/>
                                            </p:txEl>
                                          </p:spTgt>
                                        </p:tgtEl>
                                        <p:attrNameLst>
                                          <p:attrName>style.visibility</p:attrName>
                                        </p:attrNameLst>
                                      </p:cBhvr>
                                      <p:to>
                                        <p:strVal val="visible"/>
                                      </p:to>
                                    </p:set>
                                    <p:animEffect transition="in" filter="fade">
                                      <p:cBhvr>
                                        <p:cTn id="94" dur="500"/>
                                        <p:tgtEl>
                                          <p:spTgt spid="5">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fade">
                                      <p:cBhvr>
                                        <p:cTn id="99" dur="500"/>
                                        <p:tgtEl>
                                          <p:spTgt spid="5">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5">
                                            <p:txEl>
                                              <p:pRg st="14" end="14"/>
                                            </p:txEl>
                                          </p:spTgt>
                                        </p:tgtEl>
                                        <p:attrNameLst>
                                          <p:attrName>style.visibility</p:attrName>
                                        </p:attrNameLst>
                                      </p:cBhvr>
                                      <p:to>
                                        <p:strVal val="visible"/>
                                      </p:to>
                                    </p:set>
                                    <p:animEffect transition="in" filter="fade">
                                      <p:cBhvr>
                                        <p:cTn id="104" dur="500"/>
                                        <p:tgtEl>
                                          <p:spTgt spid="5">
                                            <p:txEl>
                                              <p:pRg st="14" end="1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5">
                                            <p:txEl>
                                              <p:pRg st="16" end="16"/>
                                            </p:txEl>
                                          </p:spTgt>
                                        </p:tgtEl>
                                        <p:attrNameLst>
                                          <p:attrName>style.visibility</p:attrName>
                                        </p:attrNameLst>
                                      </p:cBhvr>
                                      <p:to>
                                        <p:strVal val="visible"/>
                                      </p:to>
                                    </p:set>
                                    <p:animEffect transition="in" filter="fade">
                                      <p:cBhvr>
                                        <p:cTn id="109" dur="500"/>
                                        <p:tgtEl>
                                          <p:spTgt spid="5">
                                            <p:txEl>
                                              <p:pRg st="16" end="16"/>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5">
                                            <p:txEl>
                                              <p:pRg st="18" end="18"/>
                                            </p:txEl>
                                          </p:spTgt>
                                        </p:tgtEl>
                                        <p:attrNameLst>
                                          <p:attrName>style.visibility</p:attrName>
                                        </p:attrNameLst>
                                      </p:cBhvr>
                                      <p:to>
                                        <p:strVal val="visible"/>
                                      </p:to>
                                    </p:set>
                                    <p:animEffect transition="in" filter="fade">
                                      <p:cBhvr>
                                        <p:cTn id="112" dur="500"/>
                                        <p:tgtEl>
                                          <p:spTgt spid="5">
                                            <p:txEl>
                                              <p:pRg st="18" end="1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17" end="17"/>
                                            </p:txEl>
                                          </p:spTgt>
                                        </p:tgtEl>
                                        <p:attrNameLst>
                                          <p:attrName>style.visibility</p:attrName>
                                        </p:attrNameLst>
                                      </p:cBhvr>
                                      <p:to>
                                        <p:strVal val="visible"/>
                                      </p:to>
                                    </p:set>
                                    <p:animEffect transition="in" filter="fade">
                                      <p:cBhvr>
                                        <p:cTn id="117" dur="500"/>
                                        <p:tgtEl>
                                          <p:spTgt spid="5">
                                            <p:txEl>
                                              <p:pRg st="17" end="1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298" y="710147"/>
            <a:ext cx="10541738" cy="6463308"/>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link</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visited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AB6526"/>
                </a:solidFill>
                <a:latin typeface="Consolas" panose="020B0609020204030204" pitchFamily="49" charset="0"/>
              </a:rPr>
              <a:t>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purple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hover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	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underline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active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underline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3"/>
            <a:r>
              <a:rPr lang="en-US" dirty="0" err="1">
                <a:solidFill>
                  <a:srgbClr val="AB6526"/>
                </a:solidFill>
                <a:latin typeface="Consolas" panose="020B0609020204030204" pitchFamily="49" charset="0"/>
              </a:rPr>
              <a:t>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	}</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	&lt;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http://www.google.com</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target</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_blank</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To my site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a:t>Pseudo-class</a:t>
            </a:r>
            <a:r>
              <a:rPr lang="he-IL" dirty="0"/>
              <a:t> – עיצוב קישור</a:t>
            </a:r>
            <a:endParaRPr lang="en-US" dirty="0"/>
          </a:p>
        </p:txBody>
      </p:sp>
      <p:pic>
        <p:nvPicPr>
          <p:cNvPr id="6" name="Picture 5"/>
          <p:cNvPicPr>
            <a:picLocks noChangeAspect="1"/>
          </p:cNvPicPr>
          <p:nvPr/>
        </p:nvPicPr>
        <p:blipFill>
          <a:blip r:embed="rId2"/>
          <a:stretch>
            <a:fillRect/>
          </a:stretch>
        </p:blipFill>
        <p:spPr>
          <a:xfrm>
            <a:off x="6080162" y="3751301"/>
            <a:ext cx="1143000" cy="381000"/>
          </a:xfrm>
          <a:prstGeom prst="rect">
            <a:avLst/>
          </a:prstGeom>
          <a:ln>
            <a:solidFill>
              <a:schemeClr val="accent1">
                <a:lumMod val="75000"/>
              </a:schemeClr>
            </a:solidFill>
          </a:ln>
        </p:spPr>
      </p:pic>
      <p:pic>
        <p:nvPicPr>
          <p:cNvPr id="7" name="Picture 6"/>
          <p:cNvPicPr>
            <a:picLocks noChangeAspect="1"/>
          </p:cNvPicPr>
          <p:nvPr/>
        </p:nvPicPr>
        <p:blipFill>
          <a:blip r:embed="rId3"/>
          <a:stretch>
            <a:fillRect/>
          </a:stretch>
        </p:blipFill>
        <p:spPr>
          <a:xfrm>
            <a:off x="5886449" y="2686049"/>
            <a:ext cx="1038225" cy="371475"/>
          </a:xfrm>
          <a:prstGeom prst="rect">
            <a:avLst/>
          </a:prstGeom>
          <a:ln>
            <a:solidFill>
              <a:schemeClr val="accent1">
                <a:lumMod val="75000"/>
              </a:schemeClr>
            </a:solidFill>
          </a:ln>
        </p:spPr>
      </p:pic>
    </p:spTree>
    <p:extLst>
      <p:ext uri="{BB962C8B-B14F-4D97-AF65-F5344CB8AC3E}">
        <p14:creationId xmlns:p14="http://schemas.microsoft.com/office/powerpoint/2010/main" val="405369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a:t>
            </a:r>
            <a:r>
              <a:rPr lang="he-IL" dirty="0"/>
              <a:t> </a:t>
            </a:r>
            <a:r>
              <a:rPr lang="he-IL" dirty="0">
                <a:sym typeface="Wingdings" panose="05000000000000000000" pitchFamily="2" charset="2"/>
              </a:rPr>
              <a:t></a:t>
            </a:r>
            <a:r>
              <a:rPr lang="he-IL" dirty="0"/>
              <a:t> </a:t>
            </a:r>
            <a:r>
              <a:rPr lang="en-US" dirty="0"/>
              <a:t>focus</a:t>
            </a:r>
          </a:p>
        </p:txBody>
      </p:sp>
      <p:sp>
        <p:nvSpPr>
          <p:cNvPr id="4" name="TextBox 3"/>
          <p:cNvSpPr txBox="1"/>
          <p:nvPr/>
        </p:nvSpPr>
        <p:spPr>
          <a:xfrm>
            <a:off x="965200" y="382385"/>
            <a:ext cx="9906000" cy="7017306"/>
          </a:xfrm>
          <a:prstGeom prst="rect">
            <a:avLst/>
          </a:prstGeom>
          <a:noFill/>
        </p:spPr>
        <p:txBody>
          <a:bodyPr wrap="square" rtlCol="0">
            <a:spAutoFit/>
          </a:bodyPr>
          <a:lstStyle/>
          <a:p>
            <a:r>
              <a:rPr lang="en-US" dirty="0">
                <a:solidFill>
                  <a:srgbClr val="AAAAAA"/>
                </a:solidFill>
                <a:latin typeface="Consolas" panose="020B0609020204030204" pitchFamily="49" charset="0"/>
              </a:rPr>
              <a:t>&lt;!DOCTYPE html&gt;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err="1">
                <a:solidFill>
                  <a:srgbClr val="7A3E9D"/>
                </a:solidFill>
                <a:latin typeface="Consolas" panose="020B0609020204030204" pitchFamily="49" charset="0"/>
              </a:rPr>
              <a:t>input</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focus</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yellow</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head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form</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method</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get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action</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fieldset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legend</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Enter your details: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legend</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333333"/>
                </a:solidFill>
                <a:latin typeface="Consolas" panose="020B0609020204030204" pitchFamily="49" charset="0"/>
              </a:rPr>
              <a:t>First Name: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input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type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text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name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firstName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 </a:t>
            </a:r>
          </a:p>
          <a:p>
            <a:pPr lvl="3"/>
            <a:r>
              <a:rPr lang="en-US" dirty="0">
                <a:solidFill>
                  <a:srgbClr val="333333"/>
                </a:solidFill>
                <a:latin typeface="Consolas" panose="020B0609020204030204" pitchFamily="49" charset="0"/>
              </a:rPr>
              <a:t>Last Name: </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input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type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text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name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lastName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/&gt;&lt;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333333"/>
                </a:solidFill>
                <a:latin typeface="Consolas" panose="020B0609020204030204" pitchFamily="49" charset="0"/>
              </a:rPr>
              <a:t>Gender:</a:t>
            </a: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input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type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radio</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name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gender</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value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male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 Male </a:t>
            </a:r>
            <a:r>
              <a:rPr lang="en-US" dirty="0">
                <a:solidFill>
                  <a:srgbClr val="660000"/>
                </a:solidFill>
                <a:latin typeface="Consolas" panose="020B0609020204030204" pitchFamily="49" charset="0"/>
              </a:rPr>
              <a:t>&amp;</a:t>
            </a:r>
            <a:r>
              <a:rPr lang="en-US" dirty="0" err="1">
                <a:solidFill>
                  <a:srgbClr val="333333"/>
                </a:solidFill>
                <a:latin typeface="Consolas" panose="020B0609020204030204" pitchFamily="49" charset="0"/>
              </a:rPr>
              <a:t>nbsp</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input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type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radio</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name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gender</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value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female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 Female</a:t>
            </a:r>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br</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3"/>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input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type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submit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 </a:t>
            </a:r>
            <a:r>
              <a:rPr lang="en-US" i="1" dirty="0">
                <a:solidFill>
                  <a:srgbClr val="91B3E0"/>
                </a:solidFill>
                <a:latin typeface="Consolas" panose="020B0609020204030204" pitchFamily="49" charset="0"/>
              </a:rPr>
              <a:t>value</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Send</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fieldset</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form</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html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7358380" y="1499235"/>
            <a:ext cx="3733800" cy="1847850"/>
          </a:xfrm>
          <a:prstGeom prst="rect">
            <a:avLst/>
          </a:prstGeom>
        </p:spPr>
      </p:pic>
      <p:sp>
        <p:nvSpPr>
          <p:cNvPr id="6" name="TextBox 5"/>
          <p:cNvSpPr txBox="1"/>
          <p:nvPr/>
        </p:nvSpPr>
        <p:spPr>
          <a:xfrm>
            <a:off x="5918200" y="6014720"/>
            <a:ext cx="5567680" cy="923330"/>
          </a:xfrm>
          <a:prstGeom prst="rect">
            <a:avLst/>
          </a:prstGeom>
          <a:noFill/>
        </p:spPr>
        <p:txBody>
          <a:bodyPr wrap="square" rtlCol="0">
            <a:spAutoFit/>
          </a:bodyPr>
          <a:lstStyle/>
          <a:p>
            <a:pPr algn="r" rtl="1"/>
            <a:r>
              <a:rPr lang="he-IL" dirty="0"/>
              <a:t>לרשימה המלאה של </a:t>
            </a:r>
            <a:r>
              <a:rPr lang="en-US" dirty="0"/>
              <a:t>pseudo-class</a:t>
            </a:r>
            <a:r>
              <a:rPr lang="he-IL" dirty="0"/>
              <a:t>:</a:t>
            </a:r>
            <a:br>
              <a:rPr lang="en-US" dirty="0"/>
            </a:br>
            <a:r>
              <a:rPr lang="en-US" dirty="0">
                <a:hlinkClick r:id="rId3"/>
              </a:rPr>
              <a:t>https://www.w3schools.com/css/css_pseudo_classes.asp</a:t>
            </a:r>
            <a:endParaRPr lang="he-IL" dirty="0"/>
          </a:p>
          <a:p>
            <a:pPr algn="r" rtl="1"/>
            <a:endParaRPr lang="en-US" dirty="0"/>
          </a:p>
        </p:txBody>
      </p:sp>
    </p:spTree>
    <p:extLst>
      <p:ext uri="{BB962C8B-B14F-4D97-AF65-F5344CB8AC3E}">
        <p14:creationId xmlns:p14="http://schemas.microsoft.com/office/powerpoint/2010/main" val="308828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עיצוב חלקי של אלמנט – </a:t>
            </a:r>
            <a:r>
              <a:rPr lang="en-US" dirty="0"/>
              <a:t>Pseudo-element</a:t>
            </a:r>
          </a:p>
        </p:txBody>
      </p:sp>
      <p:sp>
        <p:nvSpPr>
          <p:cNvPr id="4" name="TextBox 3"/>
          <p:cNvSpPr txBox="1"/>
          <p:nvPr/>
        </p:nvSpPr>
        <p:spPr>
          <a:xfrm>
            <a:off x="1057275" y="1015662"/>
            <a:ext cx="6268720" cy="5355312"/>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h2</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before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p>
          <a:p>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h2</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after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p>
          <a:p>
            <a:r>
              <a:rPr lang="en-US" dirty="0">
                <a:solidFill>
                  <a:srgbClr val="777777"/>
                </a:solidFill>
                <a:latin typeface="Consolas" panose="020B0609020204030204" pitchFamily="49" charset="0"/>
              </a:rPr>
              <a:t>		</a:t>
            </a:r>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selection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brown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1"/>
            <a:r>
              <a:rPr lang="en-US" dirty="0">
                <a:solidFill>
                  <a:srgbClr val="AB6526"/>
                </a:solidFill>
                <a:latin typeface="Consolas" panose="020B0609020204030204" pitchFamily="49" charset="0"/>
              </a:rPr>
              <a:t>	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antiquewhite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A3E9D"/>
                </a:solidFill>
                <a:latin typeface="Consolas" panose="020B0609020204030204" pitchFamily="49" charset="0"/>
              </a:rPr>
              <a:t>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first-letter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font-size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120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text-transform</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capitalize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5" name="TextBox 4"/>
          <p:cNvSpPr txBox="1"/>
          <p:nvPr/>
        </p:nvSpPr>
        <p:spPr>
          <a:xfrm>
            <a:off x="5770880" y="1117600"/>
            <a:ext cx="6268720" cy="2031325"/>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br>
              <a:rPr lang="en-US" dirty="0">
                <a:solidFill>
                  <a:srgbClr val="333333"/>
                </a:solidFill>
                <a:latin typeface="Consolas" panose="020B0609020204030204" pitchFamily="49" charset="0"/>
              </a:rPr>
            </a:b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This is another title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bla</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7325995" y="3250863"/>
            <a:ext cx="4295775" cy="2352675"/>
          </a:xfrm>
          <a:prstGeom prst="rect">
            <a:avLst/>
          </a:prstGeom>
          <a:ln>
            <a:solidFill>
              <a:schemeClr val="accent1">
                <a:lumMod val="75000"/>
              </a:schemeClr>
            </a:solidFill>
          </a:ln>
        </p:spPr>
      </p:pic>
    </p:spTree>
    <p:extLst>
      <p:ext uri="{BB962C8B-B14F-4D97-AF65-F5344CB8AC3E}">
        <p14:creationId xmlns:p14="http://schemas.microsoft.com/office/powerpoint/2010/main" val="1770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bar</a:t>
            </a:r>
            <a:r>
              <a:rPr lang="he-IL" dirty="0"/>
              <a:t> אנכי</a:t>
            </a:r>
            <a:endParaRPr lang="en-US" dirty="0"/>
          </a:p>
        </p:txBody>
      </p:sp>
      <p:sp>
        <p:nvSpPr>
          <p:cNvPr id="5" name="TextBox 4"/>
          <p:cNvSpPr txBox="1"/>
          <p:nvPr/>
        </p:nvSpPr>
        <p:spPr>
          <a:xfrm>
            <a:off x="784320" y="0"/>
            <a:ext cx="7151427" cy="7017306"/>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err="1">
                <a:solidFill>
                  <a:srgbClr val="7A3E9D"/>
                </a:solidFill>
                <a:latin typeface="Consolas" panose="020B0609020204030204" pitchFamily="49" charset="0"/>
              </a:rPr>
              <a:t>ul</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list-style-type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180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height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position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fixed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font-family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Arial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Helvetica</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sans-serif</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solid </a:t>
            </a:r>
            <a:r>
              <a:rPr lang="en-US" dirty="0">
                <a:solidFill>
                  <a:srgbClr val="AB6526"/>
                </a:solidFill>
                <a:latin typeface="Consolas" panose="020B0609020204030204" pitchFamily="49" charset="0"/>
              </a:rPr>
              <a:t>gray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br>
              <a:rPr lang="en-US" dirty="0">
                <a:solidFill>
                  <a:srgbClr val="333333"/>
                </a:solidFill>
                <a:latin typeface="Consolas" panose="020B0609020204030204" pitchFamily="49" charset="0"/>
              </a:rPr>
            </a:br>
            <a:r>
              <a:rPr lang="en-US" dirty="0">
                <a:solidFill>
                  <a:srgbClr val="7A3E9D"/>
                </a:solidFill>
                <a:latin typeface="Consolas" panose="020B0609020204030204" pitchFamily="49" charset="0"/>
              </a:rPr>
              <a:t>li a</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block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15</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err="1">
                <a:solidFill>
                  <a:srgbClr val="AB6526"/>
                </a:solidFill>
                <a:latin typeface="Consolas" panose="020B0609020204030204" pitchFamily="49" charset="0"/>
              </a:rPr>
              <a:t>15</a:t>
            </a:r>
            <a:r>
              <a:rPr lang="en-US" dirty="0" err="1">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br>
              <a:rPr lang="en-US" dirty="0">
                <a:solidFill>
                  <a:srgbClr val="333333"/>
                </a:solidFill>
                <a:latin typeface="Consolas" panose="020B0609020204030204" pitchFamily="49" charset="0"/>
              </a:rPr>
            </a:br>
            <a:r>
              <a:rPr lang="en-US" dirty="0">
                <a:solidFill>
                  <a:srgbClr val="7A3E9D"/>
                </a:solidFill>
                <a:latin typeface="Consolas" panose="020B0609020204030204" pitchFamily="49" charset="0"/>
              </a:rPr>
              <a:t>li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hover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he-IL" dirty="0">
                <a:solidFill>
                  <a:srgbClr val="AB6526"/>
                </a:solidFill>
                <a:latin typeface="Consolas" panose="020B0609020204030204" pitchFamily="49" charset="0"/>
              </a:rPr>
              <a:t>	</a:t>
            </a:r>
            <a:r>
              <a:rPr lang="en-US" dirty="0" err="1">
                <a:solidFill>
                  <a:srgbClr val="AB6526"/>
                </a:solidFill>
                <a:latin typeface="Consolas" panose="020B0609020204030204" pitchFamily="49" charset="0"/>
              </a:rPr>
              <a:t>background-color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hotpink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indent="-457200"/>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style</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6" name="TextBox 5"/>
          <p:cNvSpPr txBox="1"/>
          <p:nvPr/>
        </p:nvSpPr>
        <p:spPr>
          <a:xfrm>
            <a:off x="4839980" y="4609827"/>
            <a:ext cx="7151427" cy="2862322"/>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#me</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About Me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#courses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Courses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#lessons</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Private Lessons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i="1" dirty="0" err="1">
                <a:solidFill>
                  <a:srgbClr val="91B3E0"/>
                </a:solidFill>
                <a:latin typeface="Consolas" panose="020B0609020204030204" pitchFamily="49" charset="0"/>
              </a:rPr>
              <a:t>href</a:t>
            </a:r>
            <a:r>
              <a:rPr lang="en-US" dirty="0">
                <a:solidFill>
                  <a:srgbClr val="91B3E0"/>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#contact</a:t>
            </a:r>
            <a:r>
              <a:rPr lang="en-US"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Contact</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9595015" y="1177829"/>
            <a:ext cx="2158835" cy="2778846"/>
          </a:xfrm>
          <a:prstGeom prst="rect">
            <a:avLst/>
          </a:prstGeom>
        </p:spPr>
      </p:pic>
      <p:pic>
        <p:nvPicPr>
          <p:cNvPr id="8" name="Picture 7"/>
          <p:cNvPicPr>
            <a:picLocks noChangeAspect="1"/>
          </p:cNvPicPr>
          <p:nvPr/>
        </p:nvPicPr>
        <p:blipFill>
          <a:blip r:embed="rId3"/>
          <a:stretch>
            <a:fillRect/>
          </a:stretch>
        </p:blipFill>
        <p:spPr>
          <a:xfrm>
            <a:off x="7094080" y="1177829"/>
            <a:ext cx="2364457" cy="2778846"/>
          </a:xfrm>
          <a:prstGeom prst="rect">
            <a:avLst/>
          </a:prstGeom>
        </p:spPr>
      </p:pic>
    </p:spTree>
    <p:extLst>
      <p:ext uri="{BB962C8B-B14F-4D97-AF65-F5344CB8AC3E}">
        <p14:creationId xmlns:p14="http://schemas.microsoft.com/office/powerpoint/2010/main" val="10691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2" end="1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xEl>
                                              <p:pRg st="19" end="19"/>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187069"/>
            <a:ext cx="10696575" cy="922540"/>
          </a:xfrm>
        </p:spPr>
        <p:txBody>
          <a:bodyPr/>
          <a:lstStyle/>
          <a:p>
            <a:r>
              <a:rPr lang="en-US" dirty="0"/>
              <a:t>Navigation bar</a:t>
            </a:r>
            <a:r>
              <a:rPr lang="he-IL" dirty="0"/>
              <a:t> אופקי</a:t>
            </a:r>
            <a:endParaRPr lang="en-US" dirty="0"/>
          </a:p>
        </p:txBody>
      </p:sp>
      <p:sp>
        <p:nvSpPr>
          <p:cNvPr id="5" name="TextBox 4"/>
          <p:cNvSpPr txBox="1"/>
          <p:nvPr/>
        </p:nvSpPr>
        <p:spPr>
          <a:xfrm>
            <a:off x="909104" y="481808"/>
            <a:ext cx="7151427" cy="5909310"/>
          </a:xfrm>
          <a:prstGeom prst="rect">
            <a:avLst/>
          </a:prstGeom>
          <a:noFill/>
        </p:spPr>
        <p:txBody>
          <a:bodyPr wrap="square" rtlCol="0">
            <a:spAutoFit/>
          </a:bodyPr>
          <a:lstStyle/>
          <a:p>
            <a:r>
              <a:rPr lang="en-US" dirty="0" err="1">
                <a:solidFill>
                  <a:srgbClr val="7A3E9D"/>
                </a:solidFill>
                <a:latin typeface="Consolas" panose="020B0609020204030204" pitchFamily="49" charset="0"/>
              </a:rPr>
              <a:t>ul</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list-style-type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margin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100</a:t>
            </a:r>
            <a:r>
              <a:rPr lang="en-US" dirty="0">
                <a:solidFill>
                  <a:srgbClr val="4B83CD"/>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height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AB6526"/>
                </a:solidFill>
                <a:latin typeface="Consolas" panose="020B0609020204030204" pitchFamily="49" charset="0"/>
              </a:rPr>
              <a:t>lightpink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position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fixed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top</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font-family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Arial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Helvetica</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sans-serif</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border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solid </a:t>
            </a:r>
            <a:r>
              <a:rPr lang="en-US" dirty="0">
                <a:solidFill>
                  <a:srgbClr val="AB6526"/>
                </a:solidFill>
                <a:latin typeface="Consolas" panose="020B0609020204030204" pitchFamily="49" charset="0"/>
              </a:rPr>
              <a:t>gray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r>
              <a:rPr lang="en-US" dirty="0">
                <a:solidFill>
                  <a:srgbClr val="7A3E9D"/>
                </a:solidFill>
                <a:latin typeface="Consolas" panose="020B0609020204030204" pitchFamily="49" charset="0"/>
              </a:rPr>
              <a:t>li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float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left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border-right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solid </a:t>
            </a:r>
            <a:r>
              <a:rPr lang="en-US" dirty="0">
                <a:solidFill>
                  <a:srgbClr val="AB6526"/>
                </a:solidFill>
                <a:latin typeface="Consolas" panose="020B0609020204030204" pitchFamily="49" charset="0"/>
              </a:rPr>
              <a:t>gray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endParaRPr lang="he-IL"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li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hover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err="1">
                <a:solidFill>
                  <a:srgbClr val="AB6526"/>
                </a:solidFill>
                <a:latin typeface="Consolas" panose="020B0609020204030204" pitchFamily="49" charset="0"/>
              </a:rPr>
              <a:t>background-color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hotpink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6" name="TextBox 5"/>
          <p:cNvSpPr txBox="1"/>
          <p:nvPr/>
        </p:nvSpPr>
        <p:spPr>
          <a:xfrm>
            <a:off x="5522368" y="4418940"/>
            <a:ext cx="4713453" cy="3139321"/>
          </a:xfrm>
          <a:prstGeom prst="rect">
            <a:avLst/>
          </a:prstGeom>
          <a:noFill/>
        </p:spPr>
        <p:txBody>
          <a:bodyPr wrap="square" rtlCol="0">
            <a:spAutoFit/>
          </a:bodyPr>
          <a:lstStyle/>
          <a:p>
            <a:r>
              <a:rPr lang="en-US" dirty="0">
                <a:solidFill>
                  <a:srgbClr val="7A3E9D"/>
                </a:solidFill>
                <a:latin typeface="Consolas" panose="020B0609020204030204" pitchFamily="49" charset="0"/>
              </a:rPr>
              <a:t>li a</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block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font-weight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bold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text-align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center</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15</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err="1">
                <a:solidFill>
                  <a:srgbClr val="AB6526"/>
                </a:solidFill>
                <a:latin typeface="Consolas" panose="020B0609020204030204" pitchFamily="49" charset="0"/>
              </a:rPr>
              <a:t>15</a:t>
            </a:r>
            <a:r>
              <a:rPr lang="en-US" dirty="0" err="1">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br>
              <a:rPr lang="en-US" dirty="0">
                <a:solidFill>
                  <a:srgbClr val="333333"/>
                </a:solidFill>
                <a:latin typeface="Consolas" panose="020B0609020204030204" pitchFamily="49" charset="0"/>
              </a:rPr>
            </a:br>
            <a:endParaRPr lang="en-US" b="0" dirty="0">
              <a:solidFill>
                <a:srgbClr val="333333"/>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4898764" y="1212045"/>
            <a:ext cx="6619875" cy="1057275"/>
          </a:xfrm>
          <a:prstGeom prst="rect">
            <a:avLst/>
          </a:prstGeom>
        </p:spPr>
      </p:pic>
      <p:pic>
        <p:nvPicPr>
          <p:cNvPr id="9" name="Picture 8"/>
          <p:cNvPicPr>
            <a:picLocks noChangeAspect="1"/>
          </p:cNvPicPr>
          <p:nvPr/>
        </p:nvPicPr>
        <p:blipFill>
          <a:blip r:embed="rId3"/>
          <a:stretch>
            <a:fillRect/>
          </a:stretch>
        </p:blipFill>
        <p:spPr>
          <a:xfrm>
            <a:off x="4898764" y="3436463"/>
            <a:ext cx="6667500" cy="885825"/>
          </a:xfrm>
          <a:prstGeom prst="rect">
            <a:avLst/>
          </a:prstGeom>
        </p:spPr>
      </p:pic>
    </p:spTree>
    <p:extLst>
      <p:ext uri="{BB962C8B-B14F-4D97-AF65-F5344CB8AC3E}">
        <p14:creationId xmlns:p14="http://schemas.microsoft.com/office/powerpoint/2010/main" val="251207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7" end="1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תתי-תפריטים - תוכן</a:t>
            </a:r>
            <a:endParaRPr lang="en-US" dirty="0"/>
          </a:p>
        </p:txBody>
      </p:sp>
      <p:sp>
        <p:nvSpPr>
          <p:cNvPr id="4" name="TextBox 3"/>
          <p:cNvSpPr txBox="1"/>
          <p:nvPr/>
        </p:nvSpPr>
        <p:spPr>
          <a:xfrm>
            <a:off x="866207" y="117693"/>
            <a:ext cx="8611737" cy="6740307"/>
          </a:xfrm>
          <a:prstGeom prst="rect">
            <a:avLst/>
          </a:prstGeom>
          <a:noFill/>
        </p:spPr>
        <p:txBody>
          <a:bodyPr wrap="square" rtlCol="0">
            <a:spAutoFit/>
          </a:bodyPr>
          <a:lstStyle/>
          <a:p>
            <a:br>
              <a:rPr lang="it-IT" dirty="0">
                <a:solidFill>
                  <a:srgbClr val="333333"/>
                </a:solidFill>
                <a:latin typeface="Consolas" panose="020B0609020204030204" pitchFamily="49" charset="0"/>
              </a:rPr>
            </a:b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ul</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#me</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About Me</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hasSubItems</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Courses</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myCoursesList</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3"/>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Intro to CS using C/JAVA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3"/>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OOP using C++/JAVA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3"/>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Advanced C</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#lessons</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Private Lessons</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#contact</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Contact</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ul</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bla bla bla bla bla bla bla bla bla</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body</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6720456" y="3807724"/>
            <a:ext cx="4879487" cy="2731969"/>
          </a:xfrm>
          <a:prstGeom prst="rect">
            <a:avLst/>
          </a:prstGeom>
          <a:ln>
            <a:solidFill>
              <a:schemeClr val="accent1">
                <a:lumMod val="75000"/>
              </a:schemeClr>
            </a:solidFill>
          </a:ln>
        </p:spPr>
      </p:pic>
    </p:spTree>
    <p:extLst>
      <p:ext uri="{BB962C8B-B14F-4D97-AF65-F5344CB8AC3E}">
        <p14:creationId xmlns:p14="http://schemas.microsoft.com/office/powerpoint/2010/main" val="12110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4800" dirty="0"/>
              <a:t>עיצוב באמצעות </a:t>
            </a:r>
            <a:r>
              <a:rPr lang="en-US" sz="4800" dirty="0" err="1"/>
              <a:t>css</a:t>
            </a:r>
            <a:endParaRPr lang="en-US" sz="4800" dirty="0"/>
          </a:p>
        </p:txBody>
      </p:sp>
      <p:sp>
        <p:nvSpPr>
          <p:cNvPr id="3" name="Content Placeholder 2"/>
          <p:cNvSpPr>
            <a:spLocks noGrp="1"/>
          </p:cNvSpPr>
          <p:nvPr>
            <p:ph idx="1"/>
          </p:nvPr>
        </p:nvSpPr>
        <p:spPr/>
        <p:txBody>
          <a:bodyPr>
            <a:normAutofit/>
          </a:bodyPr>
          <a:lstStyle/>
          <a:p>
            <a:r>
              <a:rPr lang="he-IL" dirty="0"/>
              <a:t>ישנן 3 דרכים להטמעת עיצוב </a:t>
            </a:r>
            <a:r>
              <a:rPr lang="en-US" dirty="0" err="1"/>
              <a:t>css</a:t>
            </a:r>
            <a:r>
              <a:rPr lang="he-IL" dirty="0"/>
              <a:t> בדף </a:t>
            </a:r>
            <a:r>
              <a:rPr lang="en-US" dirty="0"/>
              <a:t>HTML</a:t>
            </a:r>
            <a:r>
              <a:rPr lang="he-IL" dirty="0"/>
              <a:t>:</a:t>
            </a:r>
          </a:p>
          <a:p>
            <a:pPr marL="914400" lvl="1" indent="-457200">
              <a:buFont typeface="+mj-lt"/>
              <a:buAutoNum type="arabicParenR"/>
            </a:pPr>
            <a:r>
              <a:rPr lang="en-US" b="1" dirty="0"/>
              <a:t>Inline</a:t>
            </a:r>
            <a:r>
              <a:rPr lang="he-IL" dirty="0"/>
              <a:t> – כפי שראינו בדוגמה הקודמת, עבור כל אלמנט הגדרנו את העיצוב הספציפי עבורו</a:t>
            </a:r>
            <a:r>
              <a:rPr lang="en-US" dirty="0"/>
              <a:t> </a:t>
            </a:r>
            <a:r>
              <a:rPr lang="he-IL" dirty="0"/>
              <a:t> - הגדרות העיצוב מפוזרות בכל הדף ומשולבות ביחד עם התוכן</a:t>
            </a:r>
          </a:p>
          <a:p>
            <a:pPr marL="914400" lvl="1" indent="-457200">
              <a:buFont typeface="+mj-lt"/>
              <a:buAutoNum type="arabicParenR" startAt="2"/>
            </a:pPr>
            <a:r>
              <a:rPr lang="en-US" b="1" dirty="0"/>
              <a:t>Internal</a:t>
            </a:r>
            <a:r>
              <a:rPr lang="he-IL" dirty="0"/>
              <a:t> – נרכז את כל הגדרות העיצוב תחת האלמנט </a:t>
            </a:r>
            <a:r>
              <a:rPr lang="en-US" dirty="0"/>
              <a:t>head</a:t>
            </a:r>
            <a:r>
              <a:rPr lang="he-IL" dirty="0"/>
              <a:t> – הפרדה בין התוכן להגדרות העיצוב, אך עדיין באותו הקובץ</a:t>
            </a:r>
          </a:p>
          <a:p>
            <a:pPr marL="914400" lvl="1" indent="-457200">
              <a:buFont typeface="+mj-lt"/>
              <a:buAutoNum type="arabicParenR" startAt="2"/>
            </a:pPr>
            <a:r>
              <a:rPr lang="en-US" b="1" dirty="0"/>
              <a:t>External</a:t>
            </a:r>
            <a:r>
              <a:rPr lang="he-IL" dirty="0"/>
              <a:t> – נרכז את הגדרות העיצוב בקובץ נפרד ונקשר אליו</a:t>
            </a:r>
          </a:p>
          <a:p>
            <a:pPr lvl="1"/>
            <a:endParaRPr lang="en-US" dirty="0"/>
          </a:p>
        </p:txBody>
      </p:sp>
    </p:spTree>
    <p:extLst>
      <p:ext uri="{BB962C8B-B14F-4D97-AF65-F5344CB8AC3E}">
        <p14:creationId xmlns:p14="http://schemas.microsoft.com/office/powerpoint/2010/main" val="317977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1600000">
                                      <p:cBhvr>
                                        <p:cTn id="22" dur="1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תתי-תפריטים - עיצוב</a:t>
            </a:r>
            <a:endParaRPr lang="en-US" dirty="0"/>
          </a:p>
        </p:txBody>
      </p:sp>
      <p:sp>
        <p:nvSpPr>
          <p:cNvPr id="4" name="TextBox 3"/>
          <p:cNvSpPr txBox="1"/>
          <p:nvPr/>
        </p:nvSpPr>
        <p:spPr>
          <a:xfrm>
            <a:off x="1057275" y="95536"/>
            <a:ext cx="8611737" cy="7571303"/>
          </a:xfrm>
          <a:prstGeom prst="rect">
            <a:avLst/>
          </a:prstGeom>
          <a:noFill/>
        </p:spPr>
        <p:txBody>
          <a:bodyPr wrap="square" rtlCol="0">
            <a:spAutoFit/>
          </a:bodyPr>
          <a:lstStyle/>
          <a:p>
            <a:r>
              <a:rPr lang="it-IT" dirty="0">
                <a:solidFill>
                  <a:srgbClr val="7A3E9D"/>
                </a:solidFill>
                <a:latin typeface="Consolas" panose="020B0609020204030204" pitchFamily="49" charset="0"/>
              </a:rPr>
              <a:t>ul</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list-style-type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none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0</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0</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overflow</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hidden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lightpink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top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p>
          <a:p>
            <a:r>
              <a:rPr lang="it-IT" dirty="0">
                <a:solidFill>
                  <a:srgbClr val="7A3E9D"/>
                </a:solidFill>
                <a:latin typeface="Consolas" panose="020B0609020204030204" pitchFamily="49" charset="0"/>
              </a:rPr>
              <a:t>li</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float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left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p>
          <a:p>
            <a:r>
              <a:rPr lang="it-IT" dirty="0">
                <a:solidFill>
                  <a:srgbClr val="7A3E9D"/>
                </a:solidFill>
                <a:latin typeface="Consolas" panose="020B0609020204030204" pitchFamily="49" charset="0"/>
              </a:rPr>
              <a:t>li a</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inline-block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white</a:t>
            </a:r>
            <a:r>
              <a:rPr lang="it-IT" dirty="0">
                <a:solidFill>
                  <a:srgbClr val="777777"/>
                </a:solidFill>
                <a:latin typeface="Consolas" panose="020B0609020204030204" pitchFamily="49" charset="0"/>
              </a:rPr>
              <a:t>;</a:t>
            </a:r>
          </a:p>
          <a:p>
            <a:pPr lvl="1"/>
            <a:r>
              <a:rPr lang="it-IT" dirty="0">
                <a:solidFill>
                  <a:srgbClr val="AB6526"/>
                </a:solidFill>
                <a:latin typeface="Consolas" panose="020B0609020204030204" pitchFamily="49" charset="0"/>
              </a:rPr>
              <a:t>font-weight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bold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font-family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Arial</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Helvetica</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sans-serif</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text-align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center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15</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15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text-decoration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none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p>
          <a:p>
            <a:r>
              <a:rPr lang="it-IT" dirty="0">
                <a:solidFill>
                  <a:srgbClr val="7A3E9D"/>
                </a:solidFill>
                <a:latin typeface="Consolas" panose="020B0609020204030204" pitchFamily="49" charset="0"/>
              </a:rPr>
              <a:t>li a</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hover</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hotpink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br>
              <a:rPr lang="it-IT" dirty="0">
                <a:solidFill>
                  <a:srgbClr val="333333"/>
                </a:solidFill>
                <a:latin typeface="Consolas" panose="020B0609020204030204" pitchFamily="49" charset="0"/>
              </a:rPr>
            </a:br>
            <a:br>
              <a:rPr lang="it-IT" dirty="0">
                <a:solidFill>
                  <a:srgbClr val="333333"/>
                </a:solidFill>
                <a:latin typeface="Consolas" panose="020B0609020204030204" pitchFamily="49" charset="0"/>
              </a:rPr>
            </a:br>
            <a:endParaRPr lang="it-IT"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950423" y="1179695"/>
            <a:ext cx="5624442" cy="3149061"/>
          </a:xfrm>
          <a:prstGeom prst="rect">
            <a:avLst/>
          </a:prstGeom>
          <a:ln>
            <a:solidFill>
              <a:schemeClr val="accent1">
                <a:lumMod val="75000"/>
              </a:schemeClr>
            </a:solidFill>
          </a:ln>
        </p:spPr>
      </p:pic>
      <p:sp>
        <p:nvSpPr>
          <p:cNvPr id="3" name="TextBox 2"/>
          <p:cNvSpPr txBox="1"/>
          <p:nvPr/>
        </p:nvSpPr>
        <p:spPr>
          <a:xfrm>
            <a:off x="5718412" y="5752475"/>
            <a:ext cx="5718412" cy="923330"/>
          </a:xfrm>
          <a:prstGeom prst="rect">
            <a:avLst/>
          </a:prstGeom>
          <a:noFill/>
        </p:spPr>
        <p:txBody>
          <a:bodyPr wrap="square" rtlCol="0">
            <a:spAutoFit/>
          </a:bodyPr>
          <a:lstStyle/>
          <a:p>
            <a:pPr lvl="0"/>
            <a:r>
              <a:rPr lang="it-IT" dirty="0">
                <a:solidFill>
                  <a:srgbClr val="7A3E9D"/>
                </a:solidFill>
                <a:latin typeface="Consolas" panose="020B0609020204030204" pitchFamily="49" charset="0"/>
              </a:rPr>
              <a:t>li a</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active</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0"/>
            <a:r>
              <a:rPr lang="he-IL" dirty="0">
                <a:solidFill>
                  <a:srgbClr val="AB6526"/>
                </a:solidFill>
                <a:latin typeface="Consolas" panose="020B0609020204030204" pitchFamily="49" charset="0"/>
              </a:rPr>
              <a:t>	</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palevioletred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0"/>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618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21" end="2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0" end="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תתי-תפריטים - עיצוב</a:t>
            </a:r>
            <a:endParaRPr lang="en-US" dirty="0"/>
          </a:p>
        </p:txBody>
      </p:sp>
      <p:sp>
        <p:nvSpPr>
          <p:cNvPr id="4" name="TextBox 3"/>
          <p:cNvSpPr txBox="1"/>
          <p:nvPr/>
        </p:nvSpPr>
        <p:spPr>
          <a:xfrm>
            <a:off x="1057275" y="0"/>
            <a:ext cx="8611737" cy="6740307"/>
          </a:xfrm>
          <a:prstGeom prst="rect">
            <a:avLst/>
          </a:prstGeom>
          <a:noFill/>
        </p:spPr>
        <p:txBody>
          <a:bodyPr wrap="square" rtlCol="0">
            <a:spAutoFit/>
          </a:bodyPr>
          <a:lstStyle/>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myCoursesList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none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position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absolute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cornsilk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min-width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160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myCoursesList a</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black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15</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15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text-decoration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none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block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text-align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left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pPr lvl="1"/>
            <a:r>
              <a:rPr lang="it-IT" dirty="0">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solid </a:t>
            </a:r>
            <a:r>
              <a:rPr lang="it-IT" dirty="0">
                <a:solidFill>
                  <a:srgbClr val="AB6526"/>
                </a:solidFill>
                <a:latin typeface="Consolas" panose="020B0609020204030204" pitchFamily="49" charset="0"/>
              </a:rPr>
              <a:t>gray</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myCoursesList a</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hover</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burlywood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hasSubItems</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hover </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myCoursesList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a:t>
            </a:r>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block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6062734" y="1209391"/>
            <a:ext cx="5213302" cy="2918868"/>
          </a:xfrm>
          <a:prstGeom prst="rect">
            <a:avLst/>
          </a:prstGeom>
          <a:ln>
            <a:solidFill>
              <a:schemeClr val="accent1">
                <a:lumMod val="75000"/>
              </a:schemeClr>
            </a:solidFill>
          </a:ln>
        </p:spPr>
      </p:pic>
      <p:sp>
        <p:nvSpPr>
          <p:cNvPr id="6" name="TextBox 5"/>
          <p:cNvSpPr txBox="1"/>
          <p:nvPr/>
        </p:nvSpPr>
        <p:spPr>
          <a:xfrm>
            <a:off x="5738029" y="4128259"/>
            <a:ext cx="8611737" cy="2585323"/>
          </a:xfrm>
          <a:prstGeom prst="rect">
            <a:avLst/>
          </a:prstGeom>
          <a:noFill/>
        </p:spPr>
        <p:txBody>
          <a:bodyPr wrap="square" rtlCol="0">
            <a:spAutoFit/>
          </a:bodyPr>
          <a:lstStyle/>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ul</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href</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#me</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About Me</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 </a:t>
            </a:r>
            <a:r>
              <a:rPr lang="it-IT" b="1" i="1" dirty="0">
                <a:solidFill>
                  <a:srgbClr val="91B3E0"/>
                </a:solidFill>
                <a:latin typeface="Consolas" panose="020B0609020204030204" pitchFamily="49" charset="0"/>
              </a:rPr>
              <a:t>class</a:t>
            </a:r>
            <a:r>
              <a:rPr lang="it-IT" b="1" dirty="0">
                <a:solidFill>
                  <a:srgbClr val="91B3E0"/>
                </a:solidFill>
                <a:latin typeface="Consolas" panose="020B0609020204030204" pitchFamily="49" charset="0"/>
              </a:rPr>
              <a:t>=</a:t>
            </a:r>
            <a:r>
              <a:rPr lang="it-IT" b="1" dirty="0">
                <a:solidFill>
                  <a:srgbClr val="777777"/>
                </a:solidFill>
                <a:latin typeface="Consolas" panose="020B0609020204030204" pitchFamily="49" charset="0"/>
              </a:rPr>
              <a:t>"</a:t>
            </a:r>
            <a:r>
              <a:rPr lang="it-IT" b="1" dirty="0">
                <a:solidFill>
                  <a:srgbClr val="448C27"/>
                </a:solidFill>
                <a:latin typeface="Consolas" panose="020B0609020204030204" pitchFamily="49" charset="0"/>
              </a:rPr>
              <a:t>hasSubItems</a:t>
            </a:r>
            <a:r>
              <a:rPr lang="it-IT" b="1"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Courses</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a</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b="1" i="1" dirty="0">
                <a:solidFill>
                  <a:srgbClr val="91B3E0"/>
                </a:solidFill>
                <a:latin typeface="Consolas" panose="020B0609020204030204" pitchFamily="49" charset="0"/>
              </a:rPr>
              <a:t>class</a:t>
            </a:r>
            <a:r>
              <a:rPr lang="it-IT" b="1" dirty="0">
                <a:solidFill>
                  <a:srgbClr val="91B3E0"/>
                </a:solidFill>
                <a:latin typeface="Consolas" panose="020B0609020204030204" pitchFamily="49" charset="0"/>
              </a:rPr>
              <a:t>=</a:t>
            </a:r>
            <a:r>
              <a:rPr lang="it-IT" b="1" dirty="0">
                <a:solidFill>
                  <a:srgbClr val="777777"/>
                </a:solidFill>
                <a:latin typeface="Consolas" panose="020B0609020204030204" pitchFamily="49" charset="0"/>
              </a:rPr>
              <a:t>"</a:t>
            </a:r>
            <a:r>
              <a:rPr lang="it-IT" b="1" dirty="0">
                <a:solidFill>
                  <a:srgbClr val="448C27"/>
                </a:solidFill>
                <a:latin typeface="Consolas" panose="020B0609020204030204" pitchFamily="49" charset="0"/>
              </a:rPr>
              <a:t>myCoursesList</a:t>
            </a:r>
            <a:r>
              <a:rPr lang="it-IT" b="1"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p>
          <a:p>
            <a:pPr lvl="2"/>
            <a:r>
              <a:rPr lang="it-IT" dirty="0">
                <a:solidFill>
                  <a:srgbClr val="91B3E0"/>
                </a:solidFill>
                <a:latin typeface="Consolas" panose="020B0609020204030204" pitchFamily="49" charset="0"/>
              </a:rPr>
              <a:t>	</a:t>
            </a:r>
            <a:r>
              <a:rPr lang="it-IT" dirty="0">
                <a:solidFill>
                  <a:srgbClr val="333333"/>
                </a:solidFill>
                <a:latin typeface="Consolas" panose="020B0609020204030204" pitchFamily="49" charset="0"/>
              </a:rPr>
              <a:t>...</a:t>
            </a: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li</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pPr lvl="2"/>
            <a:r>
              <a:rPr lang="it-IT" dirty="0">
                <a:latin typeface="Consolas" panose="020B0609020204030204" pitchFamily="49" charset="0"/>
              </a:rPr>
              <a:t>...</a:t>
            </a:r>
          </a:p>
          <a:p>
            <a:pPr lvl="1"/>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ul</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86027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7" end="1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מספור אוטומטי - </a:t>
            </a:r>
            <a:r>
              <a:rPr lang="en-US" dirty="0"/>
              <a:t>counters</a:t>
            </a:r>
          </a:p>
        </p:txBody>
      </p:sp>
      <p:sp>
        <p:nvSpPr>
          <p:cNvPr id="5" name="TextBox 4"/>
          <p:cNvSpPr txBox="1"/>
          <p:nvPr/>
        </p:nvSpPr>
        <p:spPr>
          <a:xfrm>
            <a:off x="8477108" y="932364"/>
            <a:ext cx="8720919" cy="5632311"/>
          </a:xfrm>
          <a:prstGeom prst="rect">
            <a:avLst/>
          </a:prstGeom>
          <a:noFill/>
        </p:spPr>
        <p:txBody>
          <a:bodyPr wrap="square" rtlCol="0">
            <a:spAutoFit/>
          </a:bodyPr>
          <a:lstStyle/>
          <a:p>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Game of Thrones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h1</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br>
              <a:rPr lang="en-US" dirty="0">
                <a:solidFill>
                  <a:srgbClr val="333333"/>
                </a:solidFill>
                <a:latin typeface="Consolas" panose="020B0609020204030204" pitchFamily="49" charset="0"/>
              </a:rPr>
            </a:b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Season 1</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Winter is Coming</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The </a:t>
            </a:r>
            <a:r>
              <a:rPr lang="en-US" dirty="0" err="1">
                <a:solidFill>
                  <a:srgbClr val="333333"/>
                </a:solidFill>
                <a:latin typeface="Consolas" panose="020B0609020204030204" pitchFamily="49" charset="0"/>
              </a:rPr>
              <a:t>Kingsroad</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endParaRPr lang="he-IL" dirty="0">
              <a:solidFill>
                <a:srgbClr val="91B3E0"/>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Season 2</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The North Remembers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The Night Lands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endParaRPr lang="he-IL" dirty="0">
              <a:solidFill>
                <a:srgbClr val="91B3E0"/>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Season 3</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h2</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err="1">
                <a:solidFill>
                  <a:srgbClr val="333333"/>
                </a:solidFill>
                <a:latin typeface="Consolas" panose="020B0609020204030204" pitchFamily="49" charset="0"/>
              </a:rPr>
              <a:t>Valar</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Dohaeris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Dark Wings, Dark Words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In this episode...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p</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p:txBody>
      </p:sp>
      <p:sp>
        <p:nvSpPr>
          <p:cNvPr id="6" name="TextBox 5"/>
          <p:cNvSpPr txBox="1"/>
          <p:nvPr/>
        </p:nvSpPr>
        <p:spPr>
          <a:xfrm>
            <a:off x="861657" y="603029"/>
            <a:ext cx="8720919" cy="4524315"/>
          </a:xfrm>
          <a:prstGeom prst="rect">
            <a:avLst/>
          </a:prstGeom>
          <a:noFill/>
        </p:spPr>
        <p:txBody>
          <a:bodyPr wrap="square" rtlCol="0">
            <a:spAutoFit/>
          </a:bodyPr>
          <a:lstStyle/>
          <a:p>
            <a:r>
              <a:rPr lang="en-US" dirty="0">
                <a:solidFill>
                  <a:srgbClr val="7A3E9D"/>
                </a:solidFill>
                <a:latin typeface="Consolas" panose="020B0609020204030204" pitchFamily="49" charset="0"/>
              </a:rPr>
              <a:t>body</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counter-reset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448C27"/>
                </a:solidFill>
                <a:latin typeface="Consolas" panose="020B0609020204030204" pitchFamily="49" charset="0"/>
              </a:rPr>
              <a:t>seasonSection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h2</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counter-reset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448C27"/>
                </a:solidFill>
                <a:latin typeface="Consolas" panose="020B0609020204030204" pitchFamily="49" charset="0"/>
              </a:rPr>
              <a:t>episodeSection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h2</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before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counter-increment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448C27"/>
                </a:solidFill>
                <a:latin typeface="Consolas" panose="020B0609020204030204" pitchFamily="49" charset="0"/>
              </a:rPr>
              <a:t>seasonSection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counter</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seasonSection</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h3</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before</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counter-increment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448C27"/>
                </a:solidFill>
                <a:latin typeface="Consolas" panose="020B0609020204030204" pitchFamily="49" charset="0"/>
              </a:rPr>
              <a:t>episodeSection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he-IL" dirty="0">
                <a:solidFill>
                  <a:srgbClr val="AB6526"/>
                </a:solidFill>
                <a:latin typeface="Consolas" panose="020B0609020204030204" pitchFamily="49" charset="0"/>
              </a:rPr>
              <a:t>	</a:t>
            </a:r>
            <a:r>
              <a:rPr lang="en-US" dirty="0">
                <a:solidFill>
                  <a:srgbClr val="AB6526"/>
                </a:solidFill>
                <a:latin typeface="Consolas" panose="020B0609020204030204" pitchFamily="49" charset="0"/>
              </a:rPr>
              <a:t>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counter</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seasonSection</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endParaRPr lang="he-IL" dirty="0">
              <a:solidFill>
                <a:srgbClr val="777777"/>
              </a:solidFill>
              <a:latin typeface="Consolas" panose="020B0609020204030204" pitchFamily="49" charset="0"/>
            </a:endParaRPr>
          </a:p>
          <a:p>
            <a:r>
              <a:rPr lang="he-IL" dirty="0">
                <a:solidFill>
                  <a:srgbClr val="777777"/>
                </a:solidFill>
                <a:latin typeface="Consolas" panose="020B0609020204030204" pitchFamily="49" charset="0"/>
              </a:rPr>
              <a:t>			</a:t>
            </a:r>
            <a:r>
              <a:rPr lang="en-US" dirty="0">
                <a:solidFill>
                  <a:srgbClr val="448C27"/>
                </a:solidFill>
                <a:latin typeface="Consolas" panose="020B0609020204030204" pitchFamily="49" charset="0"/>
              </a:rPr>
              <a:t> </a:t>
            </a:r>
            <a:r>
              <a:rPr lang="en-US" b="1" dirty="0">
                <a:solidFill>
                  <a:srgbClr val="AA3731"/>
                </a:solidFill>
                <a:latin typeface="Consolas" panose="020B0609020204030204" pitchFamily="49" charset="0"/>
              </a:rPr>
              <a:t>counter</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episodeSection</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endParaRPr lang="en-US" b="0" dirty="0">
              <a:solidFill>
                <a:srgbClr val="333333"/>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6057099" y="1634260"/>
            <a:ext cx="2420009" cy="4961981"/>
          </a:xfrm>
          <a:prstGeom prst="rect">
            <a:avLst/>
          </a:prstGeom>
        </p:spPr>
      </p:pic>
      <p:sp>
        <p:nvSpPr>
          <p:cNvPr id="8" name="Rounded Rectangular Callout 7"/>
          <p:cNvSpPr/>
          <p:nvPr/>
        </p:nvSpPr>
        <p:spPr>
          <a:xfrm>
            <a:off x="5117484" y="1058074"/>
            <a:ext cx="3261815" cy="576186"/>
          </a:xfrm>
          <a:prstGeom prst="wedgeRoundRectCallout">
            <a:avLst>
              <a:gd name="adj1" fmla="val -54306"/>
              <a:gd name="adj2" fmla="val -275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a:t>יאותחל כאשר נכנסים ל- </a:t>
            </a:r>
            <a:r>
              <a:rPr lang="en-US" b="1" dirty="0"/>
              <a:t>body</a:t>
            </a:r>
            <a:r>
              <a:rPr lang="he-IL" b="1" dirty="0"/>
              <a:t>, כלומר פעם אחת בלבד </a:t>
            </a:r>
            <a:endParaRPr lang="en-US" b="1" dirty="0"/>
          </a:p>
        </p:txBody>
      </p:sp>
      <p:sp>
        <p:nvSpPr>
          <p:cNvPr id="9" name="Rounded Rectangular Callout 8"/>
          <p:cNvSpPr/>
          <p:nvPr/>
        </p:nvSpPr>
        <p:spPr>
          <a:xfrm>
            <a:off x="3021611" y="2182428"/>
            <a:ext cx="2986584" cy="372561"/>
          </a:xfrm>
          <a:prstGeom prst="wedgeRoundRectCallout">
            <a:avLst>
              <a:gd name="adj1" fmla="val -45966"/>
              <a:gd name="adj2" fmla="val -98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a:t>יאותחל כאשר נכנסים ל- </a:t>
            </a:r>
            <a:r>
              <a:rPr lang="en-US" b="1" dirty="0"/>
              <a:t>h2</a:t>
            </a:r>
          </a:p>
        </p:txBody>
      </p:sp>
    </p:spTree>
    <p:extLst>
      <p:ext uri="{BB962C8B-B14F-4D97-AF65-F5344CB8AC3E}">
        <p14:creationId xmlns:p14="http://schemas.microsoft.com/office/powerpoint/2010/main" val="76415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6" end="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
                                            <p:txEl>
                                              <p:pRg st="10" end="10"/>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התאמת התצוגה לגודל המסך</a:t>
            </a:r>
            <a:endParaRPr lang="en-US" dirty="0"/>
          </a:p>
        </p:txBody>
      </p:sp>
      <p:sp>
        <p:nvSpPr>
          <p:cNvPr id="3" name="Content Placeholder 2"/>
          <p:cNvSpPr>
            <a:spLocks noGrp="1"/>
          </p:cNvSpPr>
          <p:nvPr>
            <p:ph idx="1"/>
          </p:nvPr>
        </p:nvSpPr>
        <p:spPr/>
        <p:txBody>
          <a:bodyPr/>
          <a:lstStyle/>
          <a:p>
            <a:r>
              <a:rPr lang="he-IL" dirty="0"/>
              <a:t>ב- </a:t>
            </a:r>
            <a:r>
              <a:rPr lang="en-US" dirty="0"/>
              <a:t>CCS3</a:t>
            </a:r>
            <a:r>
              <a:rPr lang="he-IL" dirty="0"/>
              <a:t> ישנן הגדרות חדשות לתמיכה </a:t>
            </a:r>
            <a:r>
              <a:rPr lang="he-IL" dirty="0" err="1"/>
              <a:t>ברספונסיביות</a:t>
            </a:r>
            <a:endParaRPr lang="he-IL" dirty="0"/>
          </a:p>
          <a:p>
            <a:r>
              <a:rPr lang="he-IL" dirty="0"/>
              <a:t>הדבר נעשה באמצעות אלמנט חדש ששואל מהו גודל המסך ומאפשר עיצוב מותנה</a:t>
            </a:r>
          </a:p>
          <a:p>
            <a:r>
              <a:rPr lang="he-IL" dirty="0"/>
              <a:t>כמו-כן, ניתן להמציא שמות לתכונות ולהשתמש בהן בעת הצגת המידע </a:t>
            </a:r>
            <a:endParaRPr lang="en-US" dirty="0"/>
          </a:p>
        </p:txBody>
      </p:sp>
    </p:spTree>
    <p:extLst>
      <p:ext uri="{BB962C8B-B14F-4D97-AF65-F5344CB8AC3E}">
        <p14:creationId xmlns:p14="http://schemas.microsoft.com/office/powerpoint/2010/main" val="1037616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דוגמה</a:t>
            </a:r>
            <a:endParaRPr lang="en-US" dirty="0"/>
          </a:p>
        </p:txBody>
      </p:sp>
      <p:sp>
        <p:nvSpPr>
          <p:cNvPr id="4" name="TextBox 3"/>
          <p:cNvSpPr txBox="1"/>
          <p:nvPr/>
        </p:nvSpPr>
        <p:spPr>
          <a:xfrm>
            <a:off x="1057275" y="3090966"/>
            <a:ext cx="8598089" cy="3693319"/>
          </a:xfrm>
          <a:prstGeom prst="rect">
            <a:avLst/>
          </a:prstGeom>
          <a:noFill/>
        </p:spPr>
        <p:txBody>
          <a:bodyPr wrap="square" rtlCol="0">
            <a:spAutoFit/>
          </a:bodyPr>
          <a:lstStyle/>
          <a:p>
            <a:r>
              <a:rPr lang="en-US" dirty="0" err="1">
                <a:solidFill>
                  <a:srgbClr val="7A3E9D"/>
                </a:solidFill>
                <a:latin typeface="Consolas" panose="020B0609020204030204" pitchFamily="49" charset="0"/>
              </a:rPr>
              <a:t>ul</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list-style-type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p>
          <a:p>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text-decoration</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none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padding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3</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r>
              <a:rPr lang="en-US" dirty="0">
                <a:solidFill>
                  <a:srgbClr val="777777"/>
                </a:solidFill>
                <a:latin typeface="Consolas" panose="020B0609020204030204" pitchFamily="49" charset="0"/>
              </a:rPr>
              <a:t>}</a:t>
            </a:r>
          </a:p>
          <a:p>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after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font-size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12</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font-style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italic</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err="1">
                <a:solidFill>
                  <a:srgbClr val="AB6526"/>
                </a:solidFill>
                <a:latin typeface="Consolas" panose="020B0609020204030204" pitchFamily="49" charset="0"/>
              </a:rPr>
              <a:t>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br>
              <a:rPr lang="en-US" dirty="0">
                <a:solidFill>
                  <a:srgbClr val="333333"/>
                </a:solidFill>
                <a:latin typeface="Consolas" panose="020B0609020204030204" pitchFamily="49" charset="0"/>
              </a:rPr>
            </a:br>
            <a:endParaRPr lang="en-US" dirty="0">
              <a:solidFill>
                <a:srgbClr val="333333"/>
              </a:solidFill>
              <a:latin typeface="Consolas" panose="020B0609020204030204" pitchFamily="49" charset="0"/>
            </a:endParaRPr>
          </a:p>
        </p:txBody>
      </p:sp>
      <p:sp>
        <p:nvSpPr>
          <p:cNvPr id="5" name="TextBox 4"/>
          <p:cNvSpPr txBox="1"/>
          <p:nvPr/>
        </p:nvSpPr>
        <p:spPr>
          <a:xfrm>
            <a:off x="744537" y="-62454"/>
            <a:ext cx="10169856" cy="2585323"/>
          </a:xfrm>
          <a:prstGeom prst="rect">
            <a:avLst/>
          </a:prstGeom>
          <a:noFill/>
        </p:spPr>
        <p:txBody>
          <a:bodyPr wrap="square" rtlCol="0">
            <a:spAutoFit/>
          </a:bodyPr>
          <a:lstStyle/>
          <a:p>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My Favorites Cakes</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h3</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b="1" i="1" dirty="0">
                <a:solidFill>
                  <a:srgbClr val="91B3E0"/>
                </a:solidFill>
                <a:latin typeface="Consolas" panose="020B0609020204030204" pitchFamily="49" charset="0"/>
              </a:rPr>
              <a:t>data-</a:t>
            </a:r>
            <a:r>
              <a:rPr lang="en-US" b="1" i="1" dirty="0" err="1">
                <a:solidFill>
                  <a:srgbClr val="91B3E0"/>
                </a:solidFill>
                <a:latin typeface="Consolas" panose="020B0609020204030204" pitchFamily="49" charset="0"/>
              </a:rPr>
              <a:t>numOfSuperLikes</a:t>
            </a:r>
            <a:r>
              <a:rPr lang="en-US" b="1" dirty="0">
                <a:solidFill>
                  <a:srgbClr val="91B3E0"/>
                </a:solidFill>
                <a:latin typeface="Consolas" panose="020B0609020204030204" pitchFamily="49" charset="0"/>
              </a:rPr>
              <a:t>=</a:t>
            </a:r>
            <a:r>
              <a:rPr lang="en-US" b="1" dirty="0">
                <a:solidFill>
                  <a:srgbClr val="777777"/>
                </a:solidFill>
                <a:latin typeface="Consolas" panose="020B0609020204030204" pitchFamily="49" charset="0"/>
              </a:rPr>
              <a:t>"</a:t>
            </a:r>
            <a:r>
              <a:rPr lang="en-US" b="1" dirty="0">
                <a:solidFill>
                  <a:srgbClr val="448C27"/>
                </a:solidFill>
                <a:latin typeface="Consolas" panose="020B0609020204030204" pitchFamily="49" charset="0"/>
              </a:rPr>
              <a:t>5</a:t>
            </a:r>
            <a:r>
              <a:rPr lang="en-US" b="1"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Apple Pie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b="1" i="1" dirty="0">
                <a:solidFill>
                  <a:srgbClr val="91B3E0"/>
                </a:solidFill>
                <a:latin typeface="Consolas" panose="020B0609020204030204" pitchFamily="49" charset="0"/>
              </a:rPr>
              <a:t>data-</a:t>
            </a:r>
            <a:r>
              <a:rPr lang="en-US" b="1" i="1" dirty="0" err="1">
                <a:solidFill>
                  <a:srgbClr val="91B3E0"/>
                </a:solidFill>
                <a:latin typeface="Consolas" panose="020B0609020204030204" pitchFamily="49" charset="0"/>
              </a:rPr>
              <a:t>numOfSuperLikes</a:t>
            </a:r>
            <a:r>
              <a:rPr lang="en-US" b="1" dirty="0">
                <a:solidFill>
                  <a:srgbClr val="91B3E0"/>
                </a:solidFill>
                <a:latin typeface="Consolas" panose="020B0609020204030204" pitchFamily="49" charset="0"/>
              </a:rPr>
              <a:t>=</a:t>
            </a:r>
            <a:r>
              <a:rPr lang="en-US" b="1" dirty="0">
                <a:solidFill>
                  <a:srgbClr val="777777"/>
                </a:solidFill>
                <a:latin typeface="Consolas" panose="020B0609020204030204" pitchFamily="49" charset="0"/>
              </a:rPr>
              <a:t>"</a:t>
            </a:r>
            <a:r>
              <a:rPr lang="en-US" b="1" dirty="0">
                <a:solidFill>
                  <a:srgbClr val="448C27"/>
                </a:solidFill>
                <a:latin typeface="Consolas" panose="020B0609020204030204" pitchFamily="49" charset="0"/>
              </a:rPr>
              <a:t>4</a:t>
            </a:r>
            <a:r>
              <a:rPr lang="en-US" b="1"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Cheese Cake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2"/>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 </a:t>
            </a:r>
            <a:r>
              <a:rPr lang="en-US" b="1" i="1" dirty="0">
                <a:solidFill>
                  <a:srgbClr val="91B3E0"/>
                </a:solidFill>
                <a:latin typeface="Consolas" panose="020B0609020204030204" pitchFamily="49" charset="0"/>
              </a:rPr>
              <a:t>data-</a:t>
            </a:r>
            <a:r>
              <a:rPr lang="en-US" b="1" i="1" dirty="0" err="1">
                <a:solidFill>
                  <a:srgbClr val="91B3E0"/>
                </a:solidFill>
                <a:latin typeface="Consolas" panose="020B0609020204030204" pitchFamily="49" charset="0"/>
              </a:rPr>
              <a:t>numOfSuperLikes</a:t>
            </a:r>
            <a:r>
              <a:rPr lang="en-US" b="1" dirty="0">
                <a:solidFill>
                  <a:srgbClr val="91B3E0"/>
                </a:solidFill>
                <a:latin typeface="Consolas" panose="020B0609020204030204" pitchFamily="49" charset="0"/>
              </a:rPr>
              <a:t>=</a:t>
            </a:r>
            <a:r>
              <a:rPr lang="en-US" b="1" dirty="0">
                <a:solidFill>
                  <a:srgbClr val="777777"/>
                </a:solidFill>
                <a:latin typeface="Consolas" panose="020B0609020204030204" pitchFamily="49" charset="0"/>
              </a:rPr>
              <a:t>"</a:t>
            </a:r>
            <a:r>
              <a:rPr lang="en-US" b="1" dirty="0">
                <a:solidFill>
                  <a:srgbClr val="448C27"/>
                </a:solidFill>
                <a:latin typeface="Consolas" panose="020B0609020204030204" pitchFamily="49" charset="0"/>
              </a:rPr>
              <a:t>5</a:t>
            </a:r>
            <a:r>
              <a:rPr lang="en-US" b="1" dirty="0">
                <a:solidFill>
                  <a:srgbClr val="777777"/>
                </a:solidFill>
                <a:latin typeface="Consolas" panose="020B0609020204030204" pitchFamily="49" charset="0"/>
              </a:rPr>
              <a:t>"</a:t>
            </a:r>
            <a:r>
              <a:rPr lang="en-US" dirty="0">
                <a:solidFill>
                  <a:srgbClr val="91B3E0"/>
                </a:solidFill>
                <a:latin typeface="Consolas" panose="020B0609020204030204" pitchFamily="49" charset="0"/>
              </a:rPr>
              <a:t>&gt;</a:t>
            </a:r>
            <a:r>
              <a:rPr lang="en-US" dirty="0">
                <a:solidFill>
                  <a:srgbClr val="333333"/>
                </a:solidFill>
                <a:latin typeface="Consolas" panose="020B0609020204030204" pitchFamily="49" charset="0"/>
              </a:rPr>
              <a:t>Cheese-Chocolate Brownie</a:t>
            </a:r>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a</a:t>
            </a:r>
            <a:r>
              <a:rPr lang="en-US" dirty="0">
                <a:solidFill>
                  <a:srgbClr val="91B3E0"/>
                </a:solidFill>
                <a:latin typeface="Consolas" panose="020B0609020204030204" pitchFamily="49" charset="0"/>
              </a:rPr>
              <a:t>&gt;&lt;/</a:t>
            </a:r>
            <a:r>
              <a:rPr lang="en-US" dirty="0">
                <a:solidFill>
                  <a:srgbClr val="4B83CD"/>
                </a:solidFill>
                <a:latin typeface="Consolas" panose="020B0609020204030204" pitchFamily="49" charset="0"/>
              </a:rPr>
              <a:t>li</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pPr lvl="1"/>
            <a:r>
              <a:rPr lang="en-US" dirty="0">
                <a:solidFill>
                  <a:srgbClr val="91B3E0"/>
                </a:solidFill>
                <a:latin typeface="Consolas" panose="020B0609020204030204" pitchFamily="49" charset="0"/>
              </a:rPr>
              <a:t>&lt;/</a:t>
            </a:r>
            <a:r>
              <a:rPr lang="en-US" dirty="0" err="1">
                <a:solidFill>
                  <a:srgbClr val="4B83CD"/>
                </a:solidFill>
                <a:latin typeface="Consolas" panose="020B0609020204030204" pitchFamily="49" charset="0"/>
              </a:rPr>
              <a:t>ul</a:t>
            </a:r>
            <a:r>
              <a:rPr lang="en-US" dirty="0">
                <a:solidFill>
                  <a:srgbClr val="91B3E0"/>
                </a:solidFill>
                <a:latin typeface="Consolas" panose="020B0609020204030204" pitchFamily="49" charset="0"/>
              </a:rPr>
              <a:t>&gt;</a:t>
            </a:r>
          </a:p>
          <a:p>
            <a:pPr lvl="1" indent="-457200"/>
            <a:r>
              <a:rPr lang="en-US" dirty="0">
                <a:solidFill>
                  <a:srgbClr val="91B3E0"/>
                </a:solidFill>
                <a:latin typeface="Consolas" panose="020B0609020204030204" pitchFamily="49" charset="0"/>
              </a:rPr>
              <a:t>&lt;/</a:t>
            </a:r>
            <a:r>
              <a:rPr lang="en-US" dirty="0">
                <a:solidFill>
                  <a:srgbClr val="4B83CD"/>
                </a:solidFill>
                <a:latin typeface="Consolas" panose="020B0609020204030204" pitchFamily="49" charset="0"/>
              </a:rPr>
              <a:t>body</a:t>
            </a:r>
            <a:r>
              <a:rPr lang="en-US" dirty="0">
                <a:solidFill>
                  <a:srgbClr val="91B3E0"/>
                </a:solidFill>
                <a:latin typeface="Consolas" panose="020B0609020204030204" pitchFamily="49" charset="0"/>
              </a:rPr>
              <a:t>&gt;</a:t>
            </a:r>
            <a:endParaRPr lang="en-US" dirty="0">
              <a:solidFill>
                <a:srgbClr val="333333"/>
              </a:solidFill>
              <a:latin typeface="Consolas" panose="020B0609020204030204" pitchFamily="49" charset="0"/>
            </a:endParaRPr>
          </a:p>
          <a:p>
            <a:endParaRPr lang="en-US" b="0" dirty="0">
              <a:solidFill>
                <a:srgbClr val="333333"/>
              </a:solidFill>
              <a:effectLst/>
              <a:latin typeface="Consolas" panose="020B0609020204030204" pitchFamily="49" charset="0"/>
            </a:endParaRPr>
          </a:p>
        </p:txBody>
      </p:sp>
      <p:sp>
        <p:nvSpPr>
          <p:cNvPr id="6" name="TextBox 5"/>
          <p:cNvSpPr txBox="1"/>
          <p:nvPr/>
        </p:nvSpPr>
        <p:spPr>
          <a:xfrm>
            <a:off x="5013278" y="3321457"/>
            <a:ext cx="8598089" cy="3416320"/>
          </a:xfrm>
          <a:prstGeom prst="rect">
            <a:avLst/>
          </a:prstGeom>
          <a:noFill/>
        </p:spPr>
        <p:txBody>
          <a:bodyPr wrap="square" rtlCol="0">
            <a:spAutoFit/>
          </a:bodyPr>
          <a:lstStyle/>
          <a:p>
            <a:br>
              <a:rPr lang="en-US" dirty="0">
                <a:solidFill>
                  <a:srgbClr val="333333"/>
                </a:solidFill>
                <a:latin typeface="Consolas" panose="020B0609020204030204" pitchFamily="49" charset="0"/>
              </a:rPr>
            </a:br>
            <a:r>
              <a:rPr lang="en-US" dirty="0">
                <a:solidFill>
                  <a:srgbClr val="777777"/>
                </a:solidFill>
                <a:latin typeface="Consolas" panose="020B0609020204030204" pitchFamily="49" charset="0"/>
              </a:rPr>
              <a:t>@</a:t>
            </a:r>
            <a:r>
              <a:rPr lang="en-US" dirty="0">
                <a:solidFill>
                  <a:srgbClr val="4B83CD"/>
                </a:solidFill>
                <a:latin typeface="Consolas" panose="020B0609020204030204" pitchFamily="49" charset="0"/>
              </a:rPr>
              <a:t>media</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screen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and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b="1" dirty="0">
                <a:solidFill>
                  <a:srgbClr val="AB6526"/>
                </a:solidFill>
                <a:latin typeface="Consolas" panose="020B0609020204030204" pitchFamily="49" charset="0"/>
              </a:rPr>
              <a:t>min-width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700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after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AB6526"/>
                </a:solidFill>
                <a:latin typeface="Consolas" panose="020B0609020204030204" pitchFamily="49" charset="0"/>
              </a:rPr>
              <a:t>	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b="1" dirty="0" err="1">
                <a:solidFill>
                  <a:srgbClr val="AA3731"/>
                </a:solidFill>
                <a:latin typeface="Consolas" panose="020B0609020204030204" pitchFamily="49" charset="0"/>
              </a:rPr>
              <a:t>attr</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data-</a:t>
            </a:r>
            <a:r>
              <a:rPr lang="en-US" dirty="0" err="1">
                <a:solidFill>
                  <a:srgbClr val="7A3E9D"/>
                </a:solidFill>
                <a:latin typeface="Consolas" panose="020B0609020204030204" pitchFamily="49" charset="0"/>
              </a:rPr>
              <a:t>numOfSuperLikes</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p>
          <a:p>
            <a:r>
              <a:rPr lang="en-US" dirty="0">
                <a:solidFill>
                  <a:srgbClr val="777777"/>
                </a:solidFill>
                <a:latin typeface="Consolas" panose="020B0609020204030204" pitchFamily="49" charset="0"/>
              </a:rPr>
              <a:t>@</a:t>
            </a:r>
            <a:r>
              <a:rPr lang="en-US" dirty="0">
                <a:solidFill>
                  <a:srgbClr val="4B83CD"/>
                </a:solidFill>
                <a:latin typeface="Consolas" panose="020B0609020204030204" pitchFamily="49" charset="0"/>
              </a:rPr>
              <a:t>media</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screen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and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b="1" dirty="0">
                <a:solidFill>
                  <a:srgbClr val="AB6526"/>
                </a:solidFill>
                <a:latin typeface="Consolas" panose="020B0609020204030204" pitchFamily="49" charset="0"/>
              </a:rPr>
              <a:t>max-width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699</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1"/>
            <a:r>
              <a:rPr lang="en-US" dirty="0" err="1">
                <a:solidFill>
                  <a:srgbClr val="7A3E9D"/>
                </a:solidFill>
                <a:latin typeface="Consolas" panose="020B0609020204030204" pitchFamily="49" charset="0"/>
              </a:rPr>
              <a:t>ul</a:t>
            </a:r>
            <a:r>
              <a:rPr lang="en-US" dirty="0">
                <a:solidFill>
                  <a:srgbClr val="7A3E9D"/>
                </a:solidFill>
                <a:latin typeface="Consolas" panose="020B0609020204030204" pitchFamily="49" charset="0"/>
              </a:rPr>
              <a:t> li 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after</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display</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448C27"/>
                </a:solidFill>
                <a:latin typeface="Consolas" panose="020B0609020204030204" pitchFamily="49" charset="0"/>
              </a:rPr>
              <a:t>block</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pPr lvl="2"/>
            <a:r>
              <a:rPr lang="en-US" dirty="0">
                <a:solidFill>
                  <a:srgbClr val="AB6526"/>
                </a:solidFill>
                <a:latin typeface="Consolas" panose="020B0609020204030204" pitchFamily="49" charset="0"/>
              </a:rPr>
              <a:t>content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err="1">
                <a:solidFill>
                  <a:srgbClr val="AA3731"/>
                </a:solidFill>
                <a:latin typeface="Consolas" panose="020B0609020204030204" pitchFamily="49" charset="0"/>
              </a:rPr>
              <a:t>attr</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data-</a:t>
            </a:r>
            <a:r>
              <a:rPr lang="en-US" dirty="0" err="1">
                <a:solidFill>
                  <a:srgbClr val="7A3E9D"/>
                </a:solidFill>
                <a:latin typeface="Consolas" panose="020B0609020204030204" pitchFamily="49" charset="0"/>
              </a:rPr>
              <a:t>numOfSuperLikes</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pPr lvl="1"/>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7442153" y="1715990"/>
            <a:ext cx="3000683" cy="1374976"/>
          </a:xfrm>
          <a:prstGeom prst="rect">
            <a:avLst/>
          </a:prstGeom>
          <a:ln>
            <a:solidFill>
              <a:schemeClr val="accent1">
                <a:shade val="50000"/>
              </a:schemeClr>
            </a:solidFill>
          </a:ln>
        </p:spPr>
      </p:pic>
      <p:pic>
        <p:nvPicPr>
          <p:cNvPr id="8" name="Picture 7"/>
          <p:cNvPicPr>
            <a:picLocks noChangeAspect="1"/>
          </p:cNvPicPr>
          <p:nvPr/>
        </p:nvPicPr>
        <p:blipFill>
          <a:blip r:embed="rId3"/>
          <a:stretch>
            <a:fillRect/>
          </a:stretch>
        </p:blipFill>
        <p:spPr>
          <a:xfrm>
            <a:off x="4588032" y="1721422"/>
            <a:ext cx="2758039" cy="1941142"/>
          </a:xfrm>
          <a:prstGeom prst="rect">
            <a:avLst/>
          </a:prstGeom>
          <a:ln>
            <a:solidFill>
              <a:schemeClr val="accent1">
                <a:shade val="50000"/>
              </a:schemeClr>
            </a:solidFill>
          </a:ln>
        </p:spPr>
      </p:pic>
    </p:spTree>
    <p:extLst>
      <p:ext uri="{BB962C8B-B14F-4D97-AF65-F5344CB8AC3E}">
        <p14:creationId xmlns:p14="http://schemas.microsoft.com/office/powerpoint/2010/main" val="25971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 end="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6" end="6"/>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ביחידה </a:t>
            </a:r>
            <a:r>
              <a:rPr lang="he-IL"/>
              <a:t>זו למדנו:</a:t>
            </a:r>
            <a:endParaRPr lang="en-US" dirty="0"/>
          </a:p>
        </p:txBody>
      </p:sp>
      <p:sp>
        <p:nvSpPr>
          <p:cNvPr id="7" name="Content Placeholder 6"/>
          <p:cNvSpPr>
            <a:spLocks noGrp="1"/>
          </p:cNvSpPr>
          <p:nvPr>
            <p:ph idx="1"/>
          </p:nvPr>
        </p:nvSpPr>
        <p:spPr>
          <a:xfrm>
            <a:off x="1057275" y="1447801"/>
            <a:ext cx="10696575" cy="5200650"/>
          </a:xfrm>
        </p:spPr>
        <p:txBody>
          <a:bodyPr numCol="2" rtlCol="1">
            <a:normAutofit/>
          </a:bodyPr>
          <a:lstStyle/>
          <a:p>
            <a:pPr algn="r"/>
            <a:r>
              <a:rPr lang="he-IL" dirty="0"/>
              <a:t>היכרות עם </a:t>
            </a:r>
            <a:r>
              <a:rPr lang="en-US" dirty="0"/>
              <a:t>CSS</a:t>
            </a:r>
            <a:endParaRPr lang="he-IL" dirty="0"/>
          </a:p>
          <a:p>
            <a:pPr algn="r"/>
            <a:r>
              <a:rPr lang="en-US" dirty="0"/>
              <a:t>Selector</a:t>
            </a:r>
            <a:r>
              <a:rPr lang="he-IL" dirty="0"/>
              <a:t>'ים</a:t>
            </a:r>
          </a:p>
          <a:p>
            <a:pPr algn="r"/>
            <a:r>
              <a:rPr lang="he-IL" dirty="0"/>
              <a:t>צבעים: </a:t>
            </a:r>
            <a:r>
              <a:rPr lang="en-US" dirty="0"/>
              <a:t>color, </a:t>
            </a:r>
            <a:r>
              <a:rPr lang="en-US" dirty="0" err="1"/>
              <a:t>backgroundcolor</a:t>
            </a:r>
            <a:endParaRPr lang="he-IL" dirty="0"/>
          </a:p>
          <a:p>
            <a:pPr algn="r"/>
            <a:r>
              <a:rPr lang="he-IL" dirty="0"/>
              <a:t>גבולות </a:t>
            </a:r>
            <a:r>
              <a:rPr lang="en-US" dirty="0"/>
              <a:t>border</a:t>
            </a:r>
          </a:p>
          <a:p>
            <a:pPr algn="r"/>
            <a:r>
              <a:rPr lang="he-IL" dirty="0"/>
              <a:t>מרווחים: </a:t>
            </a:r>
            <a:r>
              <a:rPr lang="en-US" dirty="0"/>
              <a:t>margin, padding</a:t>
            </a:r>
            <a:endParaRPr lang="he-IL" dirty="0"/>
          </a:p>
          <a:p>
            <a:pPr algn="r"/>
            <a:r>
              <a:rPr lang="he-IL" dirty="0"/>
              <a:t>גובה ורוחב:</a:t>
            </a:r>
            <a:r>
              <a:rPr lang="en-US" dirty="0"/>
              <a:t> height, width </a:t>
            </a:r>
            <a:endParaRPr lang="he-IL" dirty="0"/>
          </a:p>
          <a:p>
            <a:pPr algn="r"/>
            <a:r>
              <a:rPr lang="he-IL" dirty="0"/>
              <a:t>עיצוב טקסט</a:t>
            </a:r>
          </a:p>
          <a:p>
            <a:pPr algn="r"/>
            <a:r>
              <a:rPr lang="he-IL" dirty="0"/>
              <a:t>עיצוב אייקונים</a:t>
            </a:r>
          </a:p>
          <a:p>
            <a:pPr algn="r"/>
            <a:r>
              <a:rPr lang="he-IL" dirty="0"/>
              <a:t>עיצוב קישורים</a:t>
            </a:r>
          </a:p>
          <a:p>
            <a:pPr algn="r"/>
            <a:r>
              <a:rPr lang="he-IL" dirty="0"/>
              <a:t>עיצוב רשימות</a:t>
            </a:r>
          </a:p>
          <a:p>
            <a:pPr algn="r"/>
            <a:r>
              <a:rPr lang="he-IL" dirty="0"/>
              <a:t>עיצוב טבלאות</a:t>
            </a:r>
          </a:p>
          <a:p>
            <a:pPr algn="r"/>
            <a:r>
              <a:rPr lang="he-IL" dirty="0"/>
              <a:t>הצגה והסתרת אלמנטים</a:t>
            </a:r>
          </a:p>
          <a:p>
            <a:pPr algn="r"/>
            <a:r>
              <a:rPr lang="he-IL" dirty="0"/>
              <a:t>מיקום אלמנטים: </a:t>
            </a:r>
            <a:r>
              <a:rPr lang="en-US" dirty="0"/>
              <a:t>position, overlapping, overflow, floating</a:t>
            </a:r>
            <a:endParaRPr lang="he-IL" dirty="0"/>
          </a:p>
          <a:p>
            <a:pPr algn="r"/>
            <a:r>
              <a:rPr lang="en-US" dirty="0" err="1"/>
              <a:t>Combinators</a:t>
            </a:r>
            <a:endParaRPr lang="en-US" dirty="0"/>
          </a:p>
          <a:p>
            <a:pPr algn="r"/>
            <a:r>
              <a:rPr lang="en-US" dirty="0"/>
              <a:t>Pseudo Class</a:t>
            </a:r>
          </a:p>
          <a:p>
            <a:pPr algn="r"/>
            <a:r>
              <a:rPr lang="en-US" dirty="0"/>
              <a:t>Pseudo Elements</a:t>
            </a:r>
            <a:endParaRPr lang="he-IL" dirty="0"/>
          </a:p>
          <a:p>
            <a:pPr algn="r"/>
            <a:r>
              <a:rPr lang="he-IL" dirty="0"/>
              <a:t>עיצוב תפריטים</a:t>
            </a:r>
          </a:p>
          <a:p>
            <a:pPr algn="r"/>
            <a:r>
              <a:rPr lang="he-IL" dirty="0"/>
              <a:t>מספור אוטומטי </a:t>
            </a:r>
            <a:r>
              <a:rPr lang="en-US" dirty="0"/>
              <a:t>(counters)</a:t>
            </a:r>
          </a:p>
          <a:p>
            <a:pPr algn="r"/>
            <a:r>
              <a:rPr lang="he-IL" dirty="0" err="1"/>
              <a:t>רספונסיביות</a:t>
            </a:r>
            <a:endParaRPr lang="en-US" dirty="0"/>
          </a:p>
          <a:p>
            <a:pPr algn="r"/>
            <a:endParaRPr lang="he-IL" dirty="0"/>
          </a:p>
        </p:txBody>
      </p:sp>
    </p:spTree>
    <p:extLst>
      <p:ext uri="{BB962C8B-B14F-4D97-AF65-F5344CB8AC3E}">
        <p14:creationId xmlns:p14="http://schemas.microsoft.com/office/powerpoint/2010/main" val="143459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54" y="3955027"/>
            <a:ext cx="11980299" cy="5200650"/>
          </a:xfrm>
        </p:spPr>
        <p:txBody>
          <a:bodyPr>
            <a:noAutofit/>
          </a:bodyPr>
          <a:lstStyle/>
          <a:p>
            <a:pPr marL="0" indent="0" algn="l" defTabSz="360000" rtl="0">
              <a:lnSpc>
                <a:spcPct val="100000"/>
              </a:lnSpc>
              <a:spcBef>
                <a:spcPts val="300"/>
              </a:spcBef>
              <a:buNone/>
              <a:tabLst>
                <a:tab pos="360000" algn="l"/>
              </a:tabLst>
            </a:pPr>
            <a:r>
              <a:rPr lang="en-US" sz="1600" dirty="0">
                <a:solidFill>
                  <a:srgbClr val="AAAAAA"/>
                </a:solidFill>
                <a:latin typeface="Consolas" panose="020B0609020204030204" pitchFamily="49" charset="0"/>
              </a:rPr>
              <a:t>&lt;!DOCTYPE html&gt;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Style Example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background-color:yellow</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red</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Some Title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 </a:t>
            </a:r>
            <a:r>
              <a:rPr lang="en-US" sz="1600" i="1" dirty="0">
                <a:solidFill>
                  <a:srgbClr val="91B3E0"/>
                </a:solidFill>
                <a:latin typeface="Consolas" panose="020B0609020204030204" pitchFamily="49" charset="0"/>
              </a:rPr>
              <a:t>style</a:t>
            </a:r>
            <a:r>
              <a:rPr lang="en-US" sz="1600" dirty="0">
                <a:solidFill>
                  <a:srgbClr val="91B3E0"/>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color: white; </a:t>
            </a:r>
            <a:r>
              <a:rPr lang="en-US" sz="1600" dirty="0" err="1">
                <a:solidFill>
                  <a:srgbClr val="448C27"/>
                </a:solidFill>
                <a:latin typeface="Consolas" panose="020B0609020204030204" pitchFamily="49" charset="0"/>
              </a:rPr>
              <a:t>background-color:blue</a:t>
            </a:r>
            <a:r>
              <a:rPr lang="en-US" sz="1600" dirty="0">
                <a:solidFill>
                  <a:srgbClr val="448C27"/>
                </a:solidFill>
                <a:latin typeface="Consolas" panose="020B0609020204030204" pitchFamily="49" charset="0"/>
              </a:rPr>
              <a:t>; </a:t>
            </a:r>
            <a:r>
              <a:rPr lang="en-US" sz="1600" dirty="0" err="1">
                <a:solidFill>
                  <a:srgbClr val="448C27"/>
                </a:solidFill>
                <a:latin typeface="Consolas" panose="020B0609020204030204" pitchFamily="49" charset="0"/>
              </a:rPr>
              <a:t>font-family:Arial</a:t>
            </a:r>
            <a:r>
              <a:rPr lang="en-US" sz="1600" dirty="0">
                <a:solidFill>
                  <a:srgbClr val="448C27"/>
                </a:solidFill>
                <a:latin typeface="Consolas" panose="020B0609020204030204" pitchFamily="49" charset="0"/>
              </a:rPr>
              <a:t>;</a:t>
            </a:r>
            <a:r>
              <a:rPr lang="en-US" sz="1600" dirty="0">
                <a:solidFill>
                  <a:srgbClr val="777777"/>
                </a:solidFill>
                <a:latin typeface="Consolas" panose="020B0609020204030204" pitchFamily="49" charset="0"/>
              </a:rPr>
              <a:t>"</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White on Blue Arial text</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r>
              <a:rPr lang="he-IL" sz="1600" dirty="0">
                <a:solidFill>
                  <a:srgbClr val="91B3E0"/>
                </a:solidFill>
                <a:latin typeface="Consolas" panose="020B0609020204030204" pitchFamily="49" charset="0"/>
              </a:rPr>
              <a:t>	</a:t>
            </a:r>
          </a:p>
        </p:txBody>
      </p:sp>
      <p:sp>
        <p:nvSpPr>
          <p:cNvPr id="4" name="Content Placeholder 2"/>
          <p:cNvSpPr txBox="1">
            <a:spLocks/>
          </p:cNvSpPr>
          <p:nvPr/>
        </p:nvSpPr>
        <p:spPr>
          <a:xfrm>
            <a:off x="3627479" y="103853"/>
            <a:ext cx="10696575" cy="5200650"/>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20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6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l" defTabSz="360000" rtl="0">
              <a:lnSpc>
                <a:spcPct val="100000"/>
              </a:lnSpc>
              <a:spcBef>
                <a:spcPts val="300"/>
              </a:spcBef>
              <a:buClr>
                <a:srgbClr val="1B2F36"/>
              </a:buClr>
              <a:buFont typeface="Arial" panose="020B0604020202020204" pitchFamily="34" charset="0"/>
              <a:buNone/>
              <a:tabLst>
                <a:tab pos="360000" algn="l"/>
              </a:tabLst>
            </a:pPr>
            <a:r>
              <a:rPr lang="en-US" sz="1600" dirty="0">
                <a:solidFill>
                  <a:srgbClr val="AAAAAA"/>
                </a:solidFill>
                <a:latin typeface="Consolas" panose="020B0609020204030204" pitchFamily="49" charset="0"/>
              </a:rPr>
              <a:t>&lt;!DOCTYPE html&gt;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Style Example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title</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b="1" dirty="0">
                <a:solidFill>
                  <a:srgbClr val="91B3E0"/>
                </a:solidFill>
                <a:latin typeface="Consolas" panose="020B0609020204030204" pitchFamily="49" charset="0"/>
              </a:rPr>
              <a:t>&lt;</a:t>
            </a:r>
            <a:r>
              <a:rPr lang="en-US" sz="1600" b="1" dirty="0">
                <a:solidFill>
                  <a:srgbClr val="4B83CD"/>
                </a:solidFill>
                <a:latin typeface="Consolas" panose="020B0609020204030204" pitchFamily="49" charset="0"/>
              </a:rPr>
              <a:t>style</a:t>
            </a:r>
            <a:r>
              <a:rPr lang="en-US" sz="1600" b="1" dirty="0">
                <a:solidFill>
                  <a:srgbClr val="91B3E0"/>
                </a:solidFill>
                <a:latin typeface="Consolas" panose="020B0609020204030204" pitchFamily="49" charset="0"/>
              </a:rPr>
              <a:t>&gt;</a:t>
            </a:r>
            <a:endParaRPr lang="en-US" sz="1600" b="1"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b="1" dirty="0">
                <a:solidFill>
                  <a:srgbClr val="7A3E9D"/>
                </a:solidFill>
                <a:latin typeface="Consolas" panose="020B0609020204030204" pitchFamily="49" charset="0"/>
              </a:rPr>
              <a:t>			</a:t>
            </a:r>
            <a:r>
              <a:rPr lang="en-US" sz="1600" b="1" dirty="0">
                <a:solidFill>
                  <a:srgbClr val="7A3E9D"/>
                </a:solidFill>
                <a:latin typeface="Consolas" panose="020B0609020204030204" pitchFamily="49" charset="0"/>
              </a:rPr>
              <a:t>body</a:t>
            </a:r>
            <a:r>
              <a:rPr lang="en-US" sz="1600" b="1" dirty="0">
                <a:solidFill>
                  <a:srgbClr val="333333"/>
                </a:solidFill>
                <a:latin typeface="Consolas" panose="020B0609020204030204" pitchFamily="49" charset="0"/>
              </a:rPr>
              <a:t> </a:t>
            </a:r>
            <a:r>
              <a:rPr lang="en-US" sz="1600" b="1" dirty="0">
                <a:solidFill>
                  <a:srgbClr val="777777"/>
                </a:solidFill>
                <a:latin typeface="Consolas" panose="020B0609020204030204" pitchFamily="49" charset="0"/>
              </a:rPr>
              <a:t>{</a:t>
            </a:r>
            <a:r>
              <a:rPr lang="en-US" sz="1600" b="1" dirty="0">
                <a:solidFill>
                  <a:srgbClr val="AB6526"/>
                </a:solidFill>
                <a:latin typeface="Consolas" panose="020B0609020204030204" pitchFamily="49" charset="0"/>
              </a:rPr>
              <a:t>background-color</a:t>
            </a:r>
            <a:r>
              <a:rPr lang="en-US" sz="1600" b="1" dirty="0">
                <a:solidFill>
                  <a:srgbClr val="777777"/>
                </a:solidFill>
                <a:latin typeface="Consolas" panose="020B0609020204030204" pitchFamily="49" charset="0"/>
              </a:rPr>
              <a:t>:</a:t>
            </a:r>
            <a:r>
              <a:rPr lang="en-US" sz="1600" b="1" dirty="0">
                <a:solidFill>
                  <a:srgbClr val="333333"/>
                </a:solidFill>
                <a:latin typeface="Consolas" panose="020B0609020204030204" pitchFamily="49" charset="0"/>
              </a:rPr>
              <a:t> </a:t>
            </a:r>
            <a:r>
              <a:rPr lang="en-US" sz="1600" b="1" dirty="0">
                <a:solidFill>
                  <a:srgbClr val="AB6526"/>
                </a:solidFill>
                <a:latin typeface="Consolas" panose="020B0609020204030204" pitchFamily="49" charset="0"/>
              </a:rPr>
              <a:t>yellow</a:t>
            </a:r>
            <a:r>
              <a:rPr lang="en-US" sz="1600" b="1" dirty="0">
                <a:solidFill>
                  <a:srgbClr val="777777"/>
                </a:solidFill>
                <a:latin typeface="Consolas" panose="020B0609020204030204" pitchFamily="49" charset="0"/>
              </a:rPr>
              <a:t>;}</a:t>
            </a:r>
            <a:endParaRPr lang="en-US" sz="1600" b="1"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b="1" dirty="0">
                <a:solidFill>
                  <a:srgbClr val="7A3E9D"/>
                </a:solidFill>
                <a:latin typeface="Consolas" panose="020B0609020204030204" pitchFamily="49" charset="0"/>
              </a:rPr>
              <a:t>			</a:t>
            </a:r>
            <a:r>
              <a:rPr lang="en-US" sz="1600" b="1" dirty="0">
                <a:solidFill>
                  <a:srgbClr val="7A3E9D"/>
                </a:solidFill>
                <a:latin typeface="Consolas" panose="020B0609020204030204" pitchFamily="49" charset="0"/>
              </a:rPr>
              <a:t>h1  </a:t>
            </a:r>
            <a:r>
              <a:rPr lang="en-US" sz="1600" b="1" dirty="0">
                <a:solidFill>
                  <a:srgbClr val="333333"/>
                </a:solidFill>
                <a:latin typeface="Consolas" panose="020B0609020204030204" pitchFamily="49" charset="0"/>
              </a:rPr>
              <a:t> </a:t>
            </a:r>
            <a:r>
              <a:rPr lang="en-US" sz="1600" b="1" dirty="0">
                <a:solidFill>
                  <a:srgbClr val="777777"/>
                </a:solidFill>
                <a:latin typeface="Consolas" panose="020B0609020204030204" pitchFamily="49" charset="0"/>
              </a:rPr>
              <a:t>{</a:t>
            </a:r>
            <a:r>
              <a:rPr lang="en-US" sz="1600" b="1" dirty="0">
                <a:solidFill>
                  <a:srgbClr val="AB6526"/>
                </a:solidFill>
                <a:latin typeface="Consolas" panose="020B0609020204030204" pitchFamily="49" charset="0"/>
              </a:rPr>
              <a:t>color</a:t>
            </a:r>
            <a:r>
              <a:rPr lang="en-US" sz="1600" b="1" dirty="0">
                <a:solidFill>
                  <a:srgbClr val="777777"/>
                </a:solidFill>
                <a:latin typeface="Consolas" panose="020B0609020204030204" pitchFamily="49" charset="0"/>
              </a:rPr>
              <a:t>:</a:t>
            </a:r>
            <a:r>
              <a:rPr lang="en-US" sz="1600" b="1" dirty="0">
                <a:solidFill>
                  <a:srgbClr val="333333"/>
                </a:solidFill>
                <a:latin typeface="Consolas" panose="020B0609020204030204" pitchFamily="49" charset="0"/>
              </a:rPr>
              <a:t> </a:t>
            </a:r>
            <a:r>
              <a:rPr lang="en-US" sz="1600" b="1" dirty="0">
                <a:solidFill>
                  <a:srgbClr val="AB6526"/>
                </a:solidFill>
                <a:latin typeface="Consolas" panose="020B0609020204030204" pitchFamily="49" charset="0"/>
              </a:rPr>
              <a:t>red</a:t>
            </a:r>
            <a:r>
              <a:rPr lang="en-US" sz="1600" b="1" dirty="0">
                <a:solidFill>
                  <a:srgbClr val="777777"/>
                </a:solidFill>
                <a:latin typeface="Consolas" panose="020B0609020204030204" pitchFamily="49" charset="0"/>
              </a:rPr>
              <a:t>;}</a:t>
            </a:r>
            <a:endParaRPr lang="en-US" sz="1600" b="1"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b="1" dirty="0">
                <a:solidFill>
                  <a:srgbClr val="7A3E9D"/>
                </a:solidFill>
                <a:latin typeface="Consolas" panose="020B0609020204030204" pitchFamily="49" charset="0"/>
              </a:rPr>
              <a:t>			</a:t>
            </a:r>
            <a:r>
              <a:rPr lang="en-US" sz="1600" b="1" dirty="0">
                <a:solidFill>
                  <a:srgbClr val="7A3E9D"/>
                </a:solidFill>
                <a:latin typeface="Consolas" panose="020B0609020204030204" pitchFamily="49" charset="0"/>
              </a:rPr>
              <a:t>p</a:t>
            </a:r>
            <a:r>
              <a:rPr lang="en-US" sz="1600" b="1" dirty="0">
                <a:solidFill>
                  <a:srgbClr val="333333"/>
                </a:solidFill>
                <a:latin typeface="Consolas" panose="020B0609020204030204" pitchFamily="49" charset="0"/>
              </a:rPr>
              <a:t>    </a:t>
            </a:r>
            <a:r>
              <a:rPr lang="en-US" sz="1600" b="1" dirty="0">
                <a:solidFill>
                  <a:srgbClr val="777777"/>
                </a:solidFill>
                <a:latin typeface="Consolas" panose="020B0609020204030204" pitchFamily="49" charset="0"/>
              </a:rPr>
              <a:t>{</a:t>
            </a:r>
            <a:r>
              <a:rPr lang="en-US" sz="1600" b="1" dirty="0">
                <a:solidFill>
                  <a:srgbClr val="AB6526"/>
                </a:solidFill>
                <a:latin typeface="Consolas" panose="020B0609020204030204" pitchFamily="49" charset="0"/>
              </a:rPr>
              <a:t>color</a:t>
            </a:r>
            <a:r>
              <a:rPr lang="en-US" sz="1600" b="1" dirty="0">
                <a:solidFill>
                  <a:srgbClr val="777777"/>
                </a:solidFill>
                <a:latin typeface="Consolas" panose="020B0609020204030204" pitchFamily="49" charset="0"/>
              </a:rPr>
              <a:t>:</a:t>
            </a:r>
            <a:r>
              <a:rPr lang="en-US" sz="1600" b="1" dirty="0">
                <a:solidFill>
                  <a:srgbClr val="333333"/>
                </a:solidFill>
                <a:latin typeface="Consolas" panose="020B0609020204030204" pitchFamily="49" charset="0"/>
              </a:rPr>
              <a:t> </a:t>
            </a:r>
            <a:r>
              <a:rPr lang="en-US" sz="1600" b="1" dirty="0">
                <a:solidFill>
                  <a:srgbClr val="AB6526"/>
                </a:solidFill>
                <a:latin typeface="Consolas" panose="020B0609020204030204" pitchFamily="49" charset="0"/>
              </a:rPr>
              <a:t>white</a:t>
            </a:r>
            <a:r>
              <a:rPr lang="en-US" sz="1600" b="1" dirty="0">
                <a:solidFill>
                  <a:srgbClr val="777777"/>
                </a:solidFill>
                <a:latin typeface="Consolas" panose="020B0609020204030204" pitchFamily="49" charset="0"/>
              </a:rPr>
              <a:t>; </a:t>
            </a:r>
            <a:r>
              <a:rPr lang="en-US" sz="1600" b="1" dirty="0" err="1">
                <a:solidFill>
                  <a:srgbClr val="AB6526"/>
                </a:solidFill>
                <a:latin typeface="Consolas" panose="020B0609020204030204" pitchFamily="49" charset="0"/>
              </a:rPr>
              <a:t>background-color</a:t>
            </a:r>
            <a:r>
              <a:rPr lang="en-US" sz="1600" b="1" dirty="0" err="1">
                <a:solidFill>
                  <a:srgbClr val="777777"/>
                </a:solidFill>
                <a:latin typeface="Consolas" panose="020B0609020204030204" pitchFamily="49" charset="0"/>
              </a:rPr>
              <a:t>:</a:t>
            </a:r>
            <a:r>
              <a:rPr lang="en-US" sz="1600" b="1" dirty="0" err="1">
                <a:solidFill>
                  <a:srgbClr val="AB6526"/>
                </a:solidFill>
                <a:latin typeface="Consolas" panose="020B0609020204030204" pitchFamily="49" charset="0"/>
              </a:rPr>
              <a:t>blue</a:t>
            </a:r>
            <a:r>
              <a:rPr lang="en-US" sz="1600" b="1" dirty="0">
                <a:solidFill>
                  <a:srgbClr val="777777"/>
                </a:solidFill>
                <a:latin typeface="Consolas" panose="020B0609020204030204" pitchFamily="49" charset="0"/>
              </a:rPr>
              <a:t>;</a:t>
            </a:r>
            <a:r>
              <a:rPr lang="en-US" sz="1600" b="1" dirty="0">
                <a:solidFill>
                  <a:srgbClr val="333333"/>
                </a:solidFill>
                <a:latin typeface="Consolas" panose="020B0609020204030204" pitchFamily="49" charset="0"/>
              </a:rPr>
              <a:t> </a:t>
            </a:r>
            <a:r>
              <a:rPr lang="en-US" sz="1600" b="1" dirty="0" err="1">
                <a:solidFill>
                  <a:srgbClr val="AB6526"/>
                </a:solidFill>
                <a:latin typeface="Consolas" panose="020B0609020204030204" pitchFamily="49" charset="0"/>
              </a:rPr>
              <a:t>font-family</a:t>
            </a:r>
            <a:r>
              <a:rPr lang="en-US" sz="1600" b="1" dirty="0" err="1">
                <a:solidFill>
                  <a:srgbClr val="777777"/>
                </a:solidFill>
                <a:latin typeface="Consolas" panose="020B0609020204030204" pitchFamily="49" charset="0"/>
              </a:rPr>
              <a:t>:</a:t>
            </a:r>
            <a:r>
              <a:rPr lang="en-US" sz="1600" b="1" dirty="0" err="1">
                <a:solidFill>
                  <a:srgbClr val="AB6526"/>
                </a:solidFill>
                <a:latin typeface="Consolas" panose="020B0609020204030204" pitchFamily="49" charset="0"/>
              </a:rPr>
              <a:t>Arial</a:t>
            </a:r>
            <a:r>
              <a:rPr lang="en-US" sz="1600" b="1" dirty="0">
                <a:solidFill>
                  <a:srgbClr val="777777"/>
                </a:solidFill>
                <a:latin typeface="Consolas" panose="020B0609020204030204" pitchFamily="49" charset="0"/>
              </a:rPr>
              <a:t>;}</a:t>
            </a:r>
            <a:endParaRPr lang="en-US" sz="1600" b="1"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b="1" dirty="0">
                <a:solidFill>
                  <a:srgbClr val="91B3E0"/>
                </a:solidFill>
                <a:latin typeface="Consolas" panose="020B0609020204030204" pitchFamily="49" charset="0"/>
              </a:rPr>
              <a:t>		</a:t>
            </a:r>
            <a:r>
              <a:rPr lang="en-US" sz="1600" b="1" dirty="0">
                <a:solidFill>
                  <a:srgbClr val="91B3E0"/>
                </a:solidFill>
                <a:latin typeface="Consolas" panose="020B0609020204030204" pitchFamily="49" charset="0"/>
              </a:rPr>
              <a:t>&lt;/</a:t>
            </a:r>
            <a:r>
              <a:rPr lang="en-US" sz="1600" b="1" dirty="0">
                <a:solidFill>
                  <a:srgbClr val="4B83CD"/>
                </a:solidFill>
                <a:latin typeface="Consolas" panose="020B0609020204030204" pitchFamily="49" charset="0"/>
              </a:rPr>
              <a:t>style</a:t>
            </a:r>
            <a:r>
              <a:rPr lang="en-US" sz="1600" b="1" dirty="0">
                <a:solidFill>
                  <a:srgbClr val="91B3E0"/>
                </a:solidFill>
                <a:latin typeface="Consolas" panose="020B0609020204030204" pitchFamily="49" charset="0"/>
              </a:rPr>
              <a:t>&gt;</a:t>
            </a:r>
            <a:endParaRPr lang="en-US" sz="1600" b="1"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head</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Some Title</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h1</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r>
              <a:rPr lang="en-US" sz="1600" dirty="0">
                <a:solidFill>
                  <a:srgbClr val="333333"/>
                </a:solidFill>
                <a:latin typeface="Consolas" panose="020B0609020204030204" pitchFamily="49" charset="0"/>
              </a:rPr>
              <a:t>White on Blue Arial text</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p</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he-IL" sz="1600" dirty="0">
                <a:solidFill>
                  <a:srgbClr val="91B3E0"/>
                </a:solidFill>
                <a:latin typeface="Consolas" panose="020B0609020204030204" pitchFamily="49" charset="0"/>
              </a:rPr>
              <a:t>	</a:t>
            </a: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body</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r>
              <a:rPr lang="en-US" sz="1600" dirty="0">
                <a:solidFill>
                  <a:srgbClr val="91B3E0"/>
                </a:solidFill>
                <a:latin typeface="Consolas" panose="020B0609020204030204" pitchFamily="49" charset="0"/>
              </a:rPr>
              <a:t>&lt;/</a:t>
            </a:r>
            <a:r>
              <a:rPr lang="en-US" sz="1600" dirty="0">
                <a:solidFill>
                  <a:srgbClr val="4B83CD"/>
                </a:solidFill>
                <a:latin typeface="Consolas" panose="020B0609020204030204" pitchFamily="49" charset="0"/>
              </a:rPr>
              <a:t>html</a:t>
            </a:r>
            <a:r>
              <a:rPr lang="en-US" sz="1600" dirty="0">
                <a:solidFill>
                  <a:srgbClr val="91B3E0"/>
                </a:solidFill>
                <a:latin typeface="Consolas" panose="020B0609020204030204" pitchFamily="49" charset="0"/>
              </a:rPr>
              <a:t>&gt;</a:t>
            </a:r>
            <a:endParaRPr lang="en-US" sz="1600" dirty="0">
              <a:solidFill>
                <a:srgbClr val="333333"/>
              </a:solidFill>
              <a:latin typeface="Consolas" panose="020B0609020204030204" pitchFamily="49" charset="0"/>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endParaRPr lang="he-IL" sz="1600" dirty="0">
              <a:solidFill>
                <a:prstClr val="black">
                  <a:lumMod val="65000"/>
                  <a:lumOff val="35000"/>
                </a:prstClr>
              </a:solidFill>
            </a:endParaRPr>
          </a:p>
          <a:p>
            <a:pPr marL="0" indent="0" algn="l" defTabSz="360000" rtl="0">
              <a:lnSpc>
                <a:spcPct val="100000"/>
              </a:lnSpc>
              <a:spcBef>
                <a:spcPts val="300"/>
              </a:spcBef>
              <a:buClr>
                <a:srgbClr val="1B2F36"/>
              </a:buClr>
              <a:buFont typeface="Arial" panose="020B0604020202020204" pitchFamily="34" charset="0"/>
              <a:buNone/>
              <a:tabLst>
                <a:tab pos="360000" algn="l"/>
              </a:tabLst>
            </a:pPr>
            <a:endParaRPr lang="en-US" sz="1600" dirty="0">
              <a:solidFill>
                <a:prstClr val="black">
                  <a:lumMod val="65000"/>
                  <a:lumOff val="35000"/>
                </a:prstClr>
              </a:solidFill>
            </a:endParaRPr>
          </a:p>
        </p:txBody>
      </p:sp>
      <p:sp>
        <p:nvSpPr>
          <p:cNvPr id="5" name="TextBox 4"/>
          <p:cNvSpPr txBox="1"/>
          <p:nvPr/>
        </p:nvSpPr>
        <p:spPr>
          <a:xfrm>
            <a:off x="7039897" y="4847303"/>
            <a:ext cx="4611329" cy="369332"/>
          </a:xfrm>
          <a:prstGeom prst="rect">
            <a:avLst/>
          </a:prstGeom>
          <a:noFill/>
        </p:spPr>
        <p:txBody>
          <a:bodyPr wrap="square" rtlCol="0">
            <a:spAutoFit/>
          </a:bodyPr>
          <a:lstStyle/>
          <a:p>
            <a:pPr algn="r" rtl="1"/>
            <a:r>
              <a:rPr lang="he-IL" dirty="0">
                <a:solidFill>
                  <a:prstClr val="black"/>
                </a:solidFill>
              </a:rPr>
              <a:t>סגנון </a:t>
            </a:r>
            <a:r>
              <a:rPr lang="en-US" dirty="0">
                <a:solidFill>
                  <a:prstClr val="black"/>
                </a:solidFill>
              </a:rPr>
              <a:t>inline</a:t>
            </a:r>
            <a:r>
              <a:rPr lang="he-IL" dirty="0">
                <a:solidFill>
                  <a:prstClr val="black"/>
                </a:solidFill>
              </a:rPr>
              <a:t>:</a:t>
            </a:r>
            <a:r>
              <a:rPr lang="en-US" dirty="0">
                <a:solidFill>
                  <a:prstClr val="black"/>
                </a:solidFill>
              </a:rPr>
              <a:t> </a:t>
            </a:r>
            <a:r>
              <a:rPr lang="he-IL" dirty="0">
                <a:solidFill>
                  <a:prstClr val="black"/>
                </a:solidFill>
              </a:rPr>
              <a:t>הגדרות העיצוב שלובות בתוכן</a:t>
            </a:r>
            <a:endParaRPr lang="en-US" dirty="0">
              <a:solidFill>
                <a:prstClr val="black"/>
              </a:solidFill>
            </a:endParaRPr>
          </a:p>
        </p:txBody>
      </p:sp>
      <p:sp>
        <p:nvSpPr>
          <p:cNvPr id="6" name="TextBox 5"/>
          <p:cNvSpPr txBox="1"/>
          <p:nvPr/>
        </p:nvSpPr>
        <p:spPr>
          <a:xfrm>
            <a:off x="7241458" y="382385"/>
            <a:ext cx="4611329" cy="369332"/>
          </a:xfrm>
          <a:prstGeom prst="rect">
            <a:avLst/>
          </a:prstGeom>
          <a:noFill/>
        </p:spPr>
        <p:txBody>
          <a:bodyPr wrap="square" rtlCol="0">
            <a:spAutoFit/>
          </a:bodyPr>
          <a:lstStyle/>
          <a:p>
            <a:pPr algn="r" rtl="1"/>
            <a:r>
              <a:rPr lang="he-IL" dirty="0">
                <a:solidFill>
                  <a:prstClr val="black"/>
                </a:solidFill>
              </a:rPr>
              <a:t>סגנון </a:t>
            </a:r>
            <a:r>
              <a:rPr lang="en-US" dirty="0">
                <a:solidFill>
                  <a:prstClr val="black"/>
                </a:solidFill>
              </a:rPr>
              <a:t>internal</a:t>
            </a:r>
            <a:r>
              <a:rPr lang="he-IL" dirty="0">
                <a:solidFill>
                  <a:prstClr val="black"/>
                </a:solidFill>
              </a:rPr>
              <a:t>:</a:t>
            </a:r>
            <a:r>
              <a:rPr lang="en-US" dirty="0">
                <a:solidFill>
                  <a:prstClr val="black"/>
                </a:solidFill>
              </a:rPr>
              <a:t> </a:t>
            </a:r>
            <a:r>
              <a:rPr lang="he-IL" dirty="0">
                <a:solidFill>
                  <a:prstClr val="black"/>
                </a:solidFill>
              </a:rPr>
              <a:t>הגדרות העיצוב מרוכזות ב- </a:t>
            </a:r>
            <a:r>
              <a:rPr lang="en-US" dirty="0">
                <a:solidFill>
                  <a:prstClr val="black"/>
                </a:solidFill>
              </a:rPr>
              <a:t>head</a:t>
            </a:r>
          </a:p>
        </p:txBody>
      </p:sp>
    </p:spTree>
    <p:extLst>
      <p:ext uri="{BB962C8B-B14F-4D97-AF65-F5344CB8AC3E}">
        <p14:creationId xmlns:p14="http://schemas.microsoft.com/office/powerpoint/2010/main" val="139332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382385"/>
            <a:ext cx="11991975" cy="922540"/>
          </a:xfrm>
        </p:spPr>
        <p:txBody>
          <a:bodyPr>
            <a:normAutofit/>
          </a:bodyPr>
          <a:lstStyle/>
          <a:p>
            <a:r>
              <a:rPr lang="he-IL" sz="4800" dirty="0"/>
              <a:t>שימוש ב- </a:t>
            </a:r>
            <a:r>
              <a:rPr lang="en-US" sz="4000" dirty="0" err="1"/>
              <a:t>css</a:t>
            </a:r>
            <a:r>
              <a:rPr lang="he-IL" sz="4000" dirty="0"/>
              <a:t> </a:t>
            </a:r>
            <a:r>
              <a:rPr lang="he-IL" sz="4800" dirty="0"/>
              <a:t>באמצעות גישת </a:t>
            </a:r>
            <a:r>
              <a:rPr lang="en-US" sz="4000" dirty="0"/>
              <a:t>external</a:t>
            </a:r>
            <a:endParaRPr lang="en-US" sz="4800" dirty="0"/>
          </a:p>
        </p:txBody>
      </p:sp>
      <p:sp>
        <p:nvSpPr>
          <p:cNvPr id="3" name="Content Placeholder 2"/>
          <p:cNvSpPr>
            <a:spLocks noGrp="1"/>
          </p:cNvSpPr>
          <p:nvPr>
            <p:ph idx="1"/>
          </p:nvPr>
        </p:nvSpPr>
        <p:spPr/>
        <p:txBody>
          <a:bodyPr>
            <a:normAutofit/>
          </a:bodyPr>
          <a:lstStyle/>
          <a:p>
            <a:pPr marL="0" indent="0" algn="l" defTabSz="360000" rtl="0">
              <a:buNone/>
              <a:tabLst>
                <a:tab pos="360000" algn="l"/>
              </a:tabLst>
            </a:pPr>
            <a:r>
              <a:rPr lang="en-US" sz="1800" dirty="0">
                <a:solidFill>
                  <a:srgbClr val="AAAAAA"/>
                </a:solidFill>
                <a:latin typeface="Consolas" panose="020B0609020204030204" pitchFamily="49" charset="0"/>
              </a:rPr>
              <a:t>&lt;!DOCTYPE html&gt;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&lt;</a:t>
            </a:r>
            <a:r>
              <a:rPr lang="en-US" sz="1800" dirty="0">
                <a:solidFill>
                  <a:srgbClr val="4B83CD"/>
                </a:solidFill>
                <a:latin typeface="Consolas" panose="020B0609020204030204" pitchFamily="49" charset="0"/>
              </a:rPr>
              <a:t>html</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head</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title</a:t>
            </a:r>
            <a:r>
              <a:rPr lang="en-US" sz="1800" dirty="0">
                <a:solidFill>
                  <a:srgbClr val="91B3E0"/>
                </a:solidFill>
                <a:latin typeface="Consolas" panose="020B0609020204030204" pitchFamily="49" charset="0"/>
              </a:rPr>
              <a:t>&gt;</a:t>
            </a:r>
            <a:r>
              <a:rPr lang="en-US" sz="1800" dirty="0">
                <a:solidFill>
                  <a:srgbClr val="333333"/>
                </a:solidFill>
                <a:latin typeface="Consolas" panose="020B0609020204030204" pitchFamily="49" charset="0"/>
              </a:rPr>
              <a:t>Style Example</a:t>
            </a:r>
            <a:r>
              <a:rPr lang="en-US" sz="1800" dirty="0">
                <a:solidFill>
                  <a:srgbClr val="91B3E0"/>
                </a:solidFill>
                <a:latin typeface="Consolas" panose="020B0609020204030204" pitchFamily="49" charset="0"/>
              </a:rPr>
              <a:t>&lt;/</a:t>
            </a:r>
            <a:r>
              <a:rPr lang="en-US" sz="1800" dirty="0">
                <a:solidFill>
                  <a:srgbClr val="4B83CD"/>
                </a:solidFill>
                <a:latin typeface="Consolas" panose="020B0609020204030204" pitchFamily="49" charset="0"/>
              </a:rPr>
              <a:t>title</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a:t>
            </a:r>
            <a:r>
              <a:rPr lang="en-US" sz="1800" b="1" dirty="0">
                <a:solidFill>
                  <a:srgbClr val="91B3E0"/>
                </a:solidFill>
                <a:latin typeface="Consolas" panose="020B0609020204030204" pitchFamily="49" charset="0"/>
              </a:rPr>
              <a:t>&lt;</a:t>
            </a:r>
            <a:r>
              <a:rPr lang="en-US" sz="1800" b="1" dirty="0">
                <a:solidFill>
                  <a:srgbClr val="4B83CD"/>
                </a:solidFill>
                <a:latin typeface="Consolas" panose="020B0609020204030204" pitchFamily="49" charset="0"/>
              </a:rPr>
              <a:t>link</a:t>
            </a:r>
            <a:r>
              <a:rPr lang="en-US" sz="1800" b="1" dirty="0">
                <a:solidFill>
                  <a:srgbClr val="91B3E0"/>
                </a:solidFill>
                <a:latin typeface="Consolas" panose="020B0609020204030204" pitchFamily="49" charset="0"/>
              </a:rPr>
              <a:t> </a:t>
            </a:r>
            <a:r>
              <a:rPr lang="en-US" sz="1800" b="1" i="1" dirty="0" err="1">
                <a:solidFill>
                  <a:srgbClr val="91B3E0"/>
                </a:solidFill>
                <a:latin typeface="Consolas" panose="020B0609020204030204" pitchFamily="49" charset="0"/>
              </a:rPr>
              <a:t>rel</a:t>
            </a:r>
            <a:r>
              <a:rPr lang="en-US" sz="1800" b="1" dirty="0">
                <a:solidFill>
                  <a:srgbClr val="91B3E0"/>
                </a:solidFill>
                <a:latin typeface="Consolas" panose="020B0609020204030204" pitchFamily="49" charset="0"/>
              </a:rPr>
              <a:t>=</a:t>
            </a:r>
            <a:r>
              <a:rPr lang="en-US" sz="1800" b="1" dirty="0">
                <a:solidFill>
                  <a:srgbClr val="777777"/>
                </a:solidFill>
                <a:latin typeface="Consolas" panose="020B0609020204030204" pitchFamily="49" charset="0"/>
              </a:rPr>
              <a:t>"</a:t>
            </a:r>
            <a:r>
              <a:rPr lang="en-US" sz="1800" b="1" dirty="0">
                <a:solidFill>
                  <a:srgbClr val="448C27"/>
                </a:solidFill>
                <a:latin typeface="Consolas" panose="020B0609020204030204" pitchFamily="49" charset="0"/>
              </a:rPr>
              <a:t>stylesheet</a:t>
            </a:r>
            <a:r>
              <a:rPr lang="en-US" sz="1800" b="1" dirty="0">
                <a:solidFill>
                  <a:srgbClr val="777777"/>
                </a:solidFill>
                <a:latin typeface="Consolas" panose="020B0609020204030204" pitchFamily="49" charset="0"/>
              </a:rPr>
              <a:t>"</a:t>
            </a:r>
            <a:r>
              <a:rPr lang="en-US" sz="1800" b="1" dirty="0">
                <a:solidFill>
                  <a:srgbClr val="91B3E0"/>
                </a:solidFill>
                <a:latin typeface="Consolas" panose="020B0609020204030204" pitchFamily="49" charset="0"/>
              </a:rPr>
              <a:t> </a:t>
            </a:r>
            <a:r>
              <a:rPr lang="en-US" sz="1800" b="1" i="1" dirty="0" err="1">
                <a:solidFill>
                  <a:srgbClr val="91B3E0"/>
                </a:solidFill>
                <a:latin typeface="Consolas" panose="020B0609020204030204" pitchFamily="49" charset="0"/>
              </a:rPr>
              <a:t>href</a:t>
            </a:r>
            <a:r>
              <a:rPr lang="en-US" sz="1800" b="1" dirty="0">
                <a:solidFill>
                  <a:srgbClr val="91B3E0"/>
                </a:solidFill>
                <a:latin typeface="Consolas" panose="020B0609020204030204" pitchFamily="49" charset="0"/>
              </a:rPr>
              <a:t>=</a:t>
            </a:r>
            <a:r>
              <a:rPr lang="en-US" sz="1800" b="1" dirty="0">
                <a:solidFill>
                  <a:srgbClr val="777777"/>
                </a:solidFill>
                <a:latin typeface="Consolas" panose="020B0609020204030204" pitchFamily="49" charset="0"/>
              </a:rPr>
              <a:t>"</a:t>
            </a:r>
            <a:r>
              <a:rPr lang="en-US" sz="1800" b="1" dirty="0">
                <a:solidFill>
                  <a:srgbClr val="448C27"/>
                </a:solidFill>
                <a:latin typeface="Consolas" panose="020B0609020204030204" pitchFamily="49" charset="0"/>
              </a:rPr>
              <a:t>09_styles.css</a:t>
            </a:r>
            <a:r>
              <a:rPr lang="en-US" sz="1800" b="1" dirty="0">
                <a:solidFill>
                  <a:srgbClr val="777777"/>
                </a:solidFill>
                <a:latin typeface="Consolas" panose="020B0609020204030204" pitchFamily="49" charset="0"/>
              </a:rPr>
              <a:t>"</a:t>
            </a:r>
            <a:r>
              <a:rPr lang="en-US" sz="1800" b="1" dirty="0">
                <a:solidFill>
                  <a:srgbClr val="91B3E0"/>
                </a:solidFill>
                <a:latin typeface="Consolas" panose="020B0609020204030204" pitchFamily="49" charset="0"/>
              </a:rPr>
              <a:t>&gt;</a:t>
            </a:r>
            <a:endParaRPr lang="en-US" sz="1800" b="1"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head</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body</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h1</a:t>
            </a:r>
            <a:r>
              <a:rPr lang="en-US" sz="1800" dirty="0">
                <a:solidFill>
                  <a:srgbClr val="91B3E0"/>
                </a:solidFill>
                <a:latin typeface="Consolas" panose="020B0609020204030204" pitchFamily="49" charset="0"/>
              </a:rPr>
              <a:t>&gt;</a:t>
            </a:r>
            <a:r>
              <a:rPr lang="en-US" sz="1800" dirty="0">
                <a:solidFill>
                  <a:srgbClr val="333333"/>
                </a:solidFill>
                <a:latin typeface="Consolas" panose="020B0609020204030204" pitchFamily="49" charset="0"/>
              </a:rPr>
              <a:t>Some Title</a:t>
            </a:r>
            <a:r>
              <a:rPr lang="en-US" sz="1800" dirty="0">
                <a:solidFill>
                  <a:srgbClr val="91B3E0"/>
                </a:solidFill>
                <a:latin typeface="Consolas" panose="020B0609020204030204" pitchFamily="49" charset="0"/>
              </a:rPr>
              <a:t>&lt;/</a:t>
            </a:r>
            <a:r>
              <a:rPr lang="en-US" sz="1800" dirty="0">
                <a:solidFill>
                  <a:srgbClr val="4B83CD"/>
                </a:solidFill>
                <a:latin typeface="Consolas" panose="020B0609020204030204" pitchFamily="49" charset="0"/>
              </a:rPr>
              <a:t>h1</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p</a:t>
            </a:r>
            <a:r>
              <a:rPr lang="en-US" sz="1800" dirty="0">
                <a:solidFill>
                  <a:srgbClr val="91B3E0"/>
                </a:solidFill>
                <a:latin typeface="Consolas" panose="020B0609020204030204" pitchFamily="49" charset="0"/>
              </a:rPr>
              <a:t>&gt;</a:t>
            </a:r>
            <a:r>
              <a:rPr lang="en-US" sz="1800" dirty="0">
                <a:solidFill>
                  <a:srgbClr val="333333"/>
                </a:solidFill>
                <a:latin typeface="Consolas" panose="020B0609020204030204" pitchFamily="49" charset="0"/>
              </a:rPr>
              <a:t>White on Blue Arial text</a:t>
            </a:r>
            <a:r>
              <a:rPr lang="en-US" sz="1800" dirty="0">
                <a:solidFill>
                  <a:srgbClr val="91B3E0"/>
                </a:solidFill>
                <a:latin typeface="Consolas" panose="020B0609020204030204" pitchFamily="49" charset="0"/>
              </a:rPr>
              <a:t>&lt;/</a:t>
            </a:r>
            <a:r>
              <a:rPr lang="en-US" sz="1800" dirty="0">
                <a:solidFill>
                  <a:srgbClr val="4B83CD"/>
                </a:solidFill>
                <a:latin typeface="Consolas" panose="020B0609020204030204" pitchFamily="49" charset="0"/>
              </a:rPr>
              <a:t>p</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	&lt;/</a:t>
            </a:r>
            <a:r>
              <a:rPr lang="en-US" sz="1800" dirty="0">
                <a:solidFill>
                  <a:srgbClr val="4B83CD"/>
                </a:solidFill>
                <a:latin typeface="Consolas" panose="020B0609020204030204" pitchFamily="49" charset="0"/>
              </a:rPr>
              <a:t>body</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r>
              <a:rPr lang="en-US" sz="1800" dirty="0">
                <a:solidFill>
                  <a:srgbClr val="91B3E0"/>
                </a:solidFill>
                <a:latin typeface="Consolas" panose="020B0609020204030204" pitchFamily="49" charset="0"/>
              </a:rPr>
              <a:t>&lt;/</a:t>
            </a:r>
            <a:r>
              <a:rPr lang="en-US" sz="1800" dirty="0">
                <a:solidFill>
                  <a:srgbClr val="4B83CD"/>
                </a:solidFill>
                <a:latin typeface="Consolas" panose="020B0609020204030204" pitchFamily="49" charset="0"/>
              </a:rPr>
              <a:t>html</a:t>
            </a:r>
            <a:r>
              <a:rPr lang="en-US" sz="1800" dirty="0">
                <a:solidFill>
                  <a:srgbClr val="91B3E0"/>
                </a:solidFill>
                <a:latin typeface="Consolas" panose="020B0609020204030204" pitchFamily="49" charset="0"/>
              </a:rPr>
              <a:t>&gt;</a:t>
            </a:r>
            <a:endParaRPr lang="en-US" sz="1800" dirty="0">
              <a:solidFill>
                <a:srgbClr val="333333"/>
              </a:solidFill>
              <a:latin typeface="Consolas" panose="020B0609020204030204" pitchFamily="49" charset="0"/>
            </a:endParaRPr>
          </a:p>
          <a:p>
            <a:pPr marL="0" indent="0" algn="l" defTabSz="360000" rtl="0">
              <a:buNone/>
              <a:tabLst>
                <a:tab pos="360000" algn="l"/>
              </a:tabLst>
            </a:pPr>
            <a:endParaRPr lang="en-US" sz="1800" dirty="0"/>
          </a:p>
        </p:txBody>
      </p:sp>
      <p:sp>
        <p:nvSpPr>
          <p:cNvPr id="4" name="TextBox 3"/>
          <p:cNvSpPr txBox="1"/>
          <p:nvPr/>
        </p:nvSpPr>
        <p:spPr>
          <a:xfrm>
            <a:off x="7453170" y="1320065"/>
            <a:ext cx="4379494" cy="3139321"/>
          </a:xfrm>
          <a:prstGeom prst="rect">
            <a:avLst/>
          </a:prstGeom>
          <a:noFill/>
          <a:ln>
            <a:solidFill>
              <a:schemeClr val="accent1">
                <a:lumMod val="75000"/>
              </a:schemeClr>
            </a:solidFill>
          </a:ln>
        </p:spPr>
        <p:txBody>
          <a:bodyPr wrap="square" rtlCol="0">
            <a:spAutoFit/>
          </a:bodyPr>
          <a:lstStyle/>
          <a:p>
            <a:r>
              <a:rPr lang="en-US" dirty="0">
                <a:solidFill>
                  <a:srgbClr val="7A3E9D"/>
                </a:solidFill>
                <a:latin typeface="Consolas" panose="020B0609020204030204" pitchFamily="49" charset="0"/>
              </a:rPr>
              <a:t>body</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background-color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yellow</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h1</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red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p</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color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white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	</a:t>
            </a:r>
            <a:r>
              <a:rPr lang="en-US" dirty="0" err="1">
                <a:solidFill>
                  <a:srgbClr val="AB6526"/>
                </a:solidFill>
                <a:latin typeface="Consolas" panose="020B0609020204030204" pitchFamily="49" charset="0"/>
              </a:rPr>
              <a:t>background-color</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blue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r>
              <a:rPr lang="en-US" dirty="0">
                <a:solidFill>
                  <a:srgbClr val="AB6526"/>
                </a:solidFill>
                <a:latin typeface="Consolas" panose="020B0609020204030204" pitchFamily="49" charset="0"/>
              </a:rPr>
              <a:t>	</a:t>
            </a:r>
            <a:r>
              <a:rPr lang="en-US" dirty="0" err="1">
                <a:solidFill>
                  <a:srgbClr val="AB6526"/>
                </a:solidFill>
                <a:latin typeface="Consolas" panose="020B0609020204030204" pitchFamily="49" charset="0"/>
              </a:rPr>
              <a:t>font-family</a:t>
            </a:r>
            <a:r>
              <a:rPr lang="en-US" dirty="0" err="1">
                <a:solidFill>
                  <a:srgbClr val="777777"/>
                </a:solidFill>
                <a:latin typeface="Consolas" panose="020B0609020204030204" pitchFamily="49" charset="0"/>
              </a:rPr>
              <a:t>:</a:t>
            </a:r>
            <a:r>
              <a:rPr lang="en-US" dirty="0" err="1">
                <a:solidFill>
                  <a:srgbClr val="AB6526"/>
                </a:solidFill>
                <a:latin typeface="Consolas" panose="020B0609020204030204" pitchFamily="49" charset="0"/>
              </a:rPr>
              <a:t>Arial</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5" name="TextBox 4"/>
          <p:cNvSpPr txBox="1"/>
          <p:nvPr/>
        </p:nvSpPr>
        <p:spPr>
          <a:xfrm>
            <a:off x="10746603" y="1261712"/>
            <a:ext cx="1188720" cy="369332"/>
          </a:xfrm>
          <a:prstGeom prst="rect">
            <a:avLst/>
          </a:prstGeom>
          <a:noFill/>
        </p:spPr>
        <p:txBody>
          <a:bodyPr wrap="square" rtlCol="0">
            <a:spAutoFit/>
          </a:bodyPr>
          <a:lstStyle/>
          <a:p>
            <a:r>
              <a:rPr lang="en-US" dirty="0">
                <a:solidFill>
                  <a:prstClr val="black"/>
                </a:solidFill>
              </a:rPr>
              <a:t>styles.css</a:t>
            </a:r>
          </a:p>
        </p:txBody>
      </p:sp>
    </p:spTree>
    <p:extLst>
      <p:ext uri="{BB962C8B-B14F-4D97-AF65-F5344CB8AC3E}">
        <p14:creationId xmlns:p14="http://schemas.microsoft.com/office/powerpoint/2010/main" val="415914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r>
              <a:rPr lang="he-IL" dirty="0"/>
              <a:t> - מושגים</a:t>
            </a:r>
            <a:endParaRPr lang="en-US" dirty="0"/>
          </a:p>
        </p:txBody>
      </p:sp>
      <p:sp>
        <p:nvSpPr>
          <p:cNvPr id="4" name="TextBox 3"/>
          <p:cNvSpPr txBox="1"/>
          <p:nvPr/>
        </p:nvSpPr>
        <p:spPr>
          <a:xfrm>
            <a:off x="1076324" y="1609725"/>
            <a:ext cx="11115676" cy="830997"/>
          </a:xfrm>
          <a:prstGeom prst="rect">
            <a:avLst/>
          </a:prstGeom>
          <a:noFill/>
        </p:spPr>
        <p:txBody>
          <a:bodyPr wrap="square" rtlCol="0">
            <a:spAutoFit/>
          </a:bodyPr>
          <a:lstStyle/>
          <a:p>
            <a:pPr>
              <a:lnSpc>
                <a:spcPct val="200000"/>
              </a:lnSpc>
            </a:pPr>
            <a:r>
              <a:rPr lang="en-US" sz="2400" dirty="0">
                <a:solidFill>
                  <a:srgbClr val="7A3E9D"/>
                </a:solidFill>
                <a:latin typeface="Consolas" panose="020B0609020204030204" pitchFamily="49" charset="0"/>
              </a:rPr>
              <a:t>p</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he-IL" sz="2400" dirty="0">
                <a:solidFill>
                  <a:srgbClr val="AB6526"/>
                </a:solidFill>
                <a:latin typeface="Consolas" panose="020B0609020204030204" pitchFamily="49" charset="0"/>
              </a:rPr>
              <a:t>	</a:t>
            </a:r>
            <a:r>
              <a:rPr lang="en-US" sz="2400" dirty="0" err="1">
                <a:solidFill>
                  <a:srgbClr val="AB6526"/>
                </a:solidFill>
                <a:latin typeface="Consolas" panose="020B0609020204030204" pitchFamily="49" charset="0"/>
              </a:rPr>
              <a:t>color</a:t>
            </a:r>
            <a:r>
              <a:rPr lang="en-US" sz="2400" dirty="0" err="1">
                <a:solidFill>
                  <a:srgbClr val="777777"/>
                </a:solidFill>
                <a:latin typeface="Consolas" panose="020B0609020204030204" pitchFamily="49" charset="0"/>
              </a:rPr>
              <a:t>:</a:t>
            </a:r>
            <a:r>
              <a:rPr lang="en-US" sz="2400" dirty="0" err="1">
                <a:solidFill>
                  <a:srgbClr val="AB6526"/>
                </a:solidFill>
                <a:latin typeface="Consolas" panose="020B0609020204030204" pitchFamily="49" charset="0"/>
              </a:rPr>
              <a:t>white</a:t>
            </a:r>
            <a:r>
              <a:rPr lang="en-US" sz="2400" dirty="0">
                <a:solidFill>
                  <a:srgbClr val="777777"/>
                </a:solidFill>
                <a:latin typeface="Consolas" panose="020B0609020204030204" pitchFamily="49" charset="0"/>
              </a:rPr>
              <a:t>; </a:t>
            </a:r>
            <a:r>
              <a:rPr lang="he-IL" sz="2400" dirty="0">
                <a:solidFill>
                  <a:srgbClr val="AB6526"/>
                </a:solidFill>
                <a:latin typeface="Consolas" panose="020B0609020204030204" pitchFamily="49" charset="0"/>
              </a:rPr>
              <a:t>	</a:t>
            </a:r>
            <a:r>
              <a:rPr lang="en-US" sz="2400" dirty="0" err="1">
                <a:solidFill>
                  <a:srgbClr val="AB6526"/>
                </a:solidFill>
                <a:latin typeface="Consolas" panose="020B0609020204030204" pitchFamily="49" charset="0"/>
              </a:rPr>
              <a:t>background-color</a:t>
            </a:r>
            <a:r>
              <a:rPr lang="en-US" sz="2400" dirty="0" err="1">
                <a:solidFill>
                  <a:srgbClr val="777777"/>
                </a:solidFill>
                <a:latin typeface="Consolas" panose="020B0609020204030204" pitchFamily="49" charset="0"/>
              </a:rPr>
              <a:t>:</a:t>
            </a:r>
            <a:r>
              <a:rPr lang="en-US" sz="2400" dirty="0" err="1">
                <a:solidFill>
                  <a:srgbClr val="AB6526"/>
                </a:solidFill>
                <a:latin typeface="Consolas" panose="020B0609020204030204" pitchFamily="49" charset="0"/>
              </a:rPr>
              <a:t>blue</a:t>
            </a:r>
            <a:r>
              <a:rPr lang="en-US" sz="2400" dirty="0">
                <a:solidFill>
                  <a:srgbClr val="777777"/>
                </a:solidFill>
                <a:latin typeface="Consolas" panose="020B0609020204030204" pitchFamily="49" charset="0"/>
              </a:rPr>
              <a:t>; </a:t>
            </a:r>
            <a:r>
              <a:rPr lang="en-US" sz="2400" dirty="0" err="1">
                <a:solidFill>
                  <a:srgbClr val="AB6526"/>
                </a:solidFill>
                <a:latin typeface="Consolas" panose="020B0609020204030204" pitchFamily="49" charset="0"/>
              </a:rPr>
              <a:t>font-family</a:t>
            </a:r>
            <a:r>
              <a:rPr lang="en-US" sz="2400" dirty="0" err="1">
                <a:solidFill>
                  <a:srgbClr val="777777"/>
                </a:solidFill>
                <a:latin typeface="Consolas" panose="020B0609020204030204" pitchFamily="49" charset="0"/>
              </a:rPr>
              <a:t>:</a:t>
            </a:r>
            <a:r>
              <a:rPr lang="en-US" sz="2400" dirty="0" err="1">
                <a:solidFill>
                  <a:srgbClr val="AB6526"/>
                </a:solidFill>
                <a:latin typeface="Consolas" panose="020B0609020204030204" pitchFamily="49" charset="0"/>
              </a:rPr>
              <a:t>Arial</a:t>
            </a:r>
            <a:r>
              <a:rPr lang="en-US" sz="2400" dirty="0">
                <a:solidFill>
                  <a:srgbClr val="777777"/>
                </a:solidFill>
                <a:latin typeface="Consolas" panose="020B0609020204030204" pitchFamily="49" charset="0"/>
              </a:rPr>
              <a:t>; }</a:t>
            </a:r>
            <a:endParaRPr lang="en-US" sz="2400" b="0" dirty="0">
              <a:solidFill>
                <a:srgbClr val="333333"/>
              </a:solidFill>
              <a:effectLst/>
              <a:latin typeface="Consolas" panose="020B0609020204030204" pitchFamily="49" charset="0"/>
            </a:endParaRPr>
          </a:p>
        </p:txBody>
      </p:sp>
      <p:cxnSp>
        <p:nvCxnSpPr>
          <p:cNvPr id="6" name="Straight Arrow Connector 5"/>
          <p:cNvCxnSpPr/>
          <p:nvPr/>
        </p:nvCxnSpPr>
        <p:spPr>
          <a:xfrm flipV="1">
            <a:off x="1266825" y="1233487"/>
            <a:ext cx="0" cy="75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47737" y="640228"/>
            <a:ext cx="4229099" cy="646331"/>
          </a:xfrm>
          <a:prstGeom prst="rect">
            <a:avLst/>
          </a:prstGeom>
          <a:noFill/>
        </p:spPr>
        <p:txBody>
          <a:bodyPr wrap="square" rtlCol="0">
            <a:spAutoFit/>
          </a:bodyPr>
          <a:lstStyle/>
          <a:p>
            <a:pPr algn="r" rtl="1"/>
            <a:r>
              <a:rPr lang="en-US" dirty="0"/>
              <a:t>selector</a:t>
            </a:r>
            <a:r>
              <a:rPr lang="he-IL" dirty="0"/>
              <a:t> – תפקידו לזהות אלמנטים </a:t>
            </a:r>
            <a:r>
              <a:rPr lang="he-IL" dirty="0" err="1"/>
              <a:t>מסויימים</a:t>
            </a:r>
            <a:r>
              <a:rPr lang="he-IL" dirty="0"/>
              <a:t> ב- </a:t>
            </a:r>
            <a:r>
              <a:rPr lang="en-US" dirty="0"/>
              <a:t>HTML</a:t>
            </a:r>
            <a:r>
              <a:rPr lang="he-IL" dirty="0"/>
              <a:t>, במקרה זה את האלמנטים &lt;</a:t>
            </a:r>
            <a:r>
              <a:rPr lang="en-US" dirty="0"/>
              <a:t>p</a:t>
            </a:r>
            <a:r>
              <a:rPr lang="he-IL" dirty="0"/>
              <a:t>&gt;</a:t>
            </a:r>
            <a:endParaRPr lang="en-US" dirty="0"/>
          </a:p>
        </p:txBody>
      </p:sp>
      <p:cxnSp>
        <p:nvCxnSpPr>
          <p:cNvPr id="9" name="Straight Arrow Connector 8"/>
          <p:cNvCxnSpPr/>
          <p:nvPr/>
        </p:nvCxnSpPr>
        <p:spPr>
          <a:xfrm>
            <a:off x="2524125" y="2362200"/>
            <a:ext cx="1905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1" y="4038600"/>
            <a:ext cx="1085850" cy="369332"/>
          </a:xfrm>
          <a:prstGeom prst="rect">
            <a:avLst/>
          </a:prstGeom>
          <a:noFill/>
        </p:spPr>
        <p:txBody>
          <a:bodyPr wrap="square" rtlCol="0">
            <a:spAutoFit/>
          </a:bodyPr>
          <a:lstStyle/>
          <a:p>
            <a:r>
              <a:rPr lang="en-US" dirty="0"/>
              <a:t>property</a:t>
            </a:r>
          </a:p>
        </p:txBody>
      </p:sp>
      <p:cxnSp>
        <p:nvCxnSpPr>
          <p:cNvPr id="11" name="Straight Arrow Connector 10"/>
          <p:cNvCxnSpPr/>
          <p:nvPr/>
        </p:nvCxnSpPr>
        <p:spPr>
          <a:xfrm>
            <a:off x="3429000" y="2362200"/>
            <a:ext cx="0" cy="227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62287" y="4638675"/>
            <a:ext cx="733425" cy="383143"/>
          </a:xfrm>
          <a:prstGeom prst="rect">
            <a:avLst/>
          </a:prstGeom>
          <a:noFill/>
        </p:spPr>
        <p:txBody>
          <a:bodyPr wrap="square" rtlCol="0">
            <a:spAutoFit/>
          </a:bodyPr>
          <a:lstStyle/>
          <a:p>
            <a:r>
              <a:rPr lang="en-US" dirty="0"/>
              <a:t>value</a:t>
            </a:r>
          </a:p>
        </p:txBody>
      </p:sp>
      <p:cxnSp>
        <p:nvCxnSpPr>
          <p:cNvPr id="15" name="Straight Arrow Connector 14"/>
          <p:cNvCxnSpPr/>
          <p:nvPr/>
        </p:nvCxnSpPr>
        <p:spPr>
          <a:xfrm flipH="1">
            <a:off x="4019550" y="2295525"/>
            <a:ext cx="9525" cy="335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86075" y="5648325"/>
            <a:ext cx="3195637" cy="646331"/>
          </a:xfrm>
          <a:prstGeom prst="rect">
            <a:avLst/>
          </a:prstGeom>
          <a:noFill/>
        </p:spPr>
        <p:txBody>
          <a:bodyPr wrap="square" rtlCol="0">
            <a:spAutoFit/>
          </a:bodyPr>
          <a:lstStyle/>
          <a:p>
            <a:r>
              <a:rPr lang="he-IL" dirty="0"/>
              <a:t>מפריד בין תכונת עיצוב אחת לשנייה, תמיד יהיה קיים גם בסוף</a:t>
            </a:r>
            <a:endParaRPr lang="en-US" dirty="0"/>
          </a:p>
        </p:txBody>
      </p:sp>
      <p:cxnSp>
        <p:nvCxnSpPr>
          <p:cNvPr id="20" name="Straight Arrow Connector 19"/>
          <p:cNvCxnSpPr/>
          <p:nvPr/>
        </p:nvCxnSpPr>
        <p:spPr>
          <a:xfrm>
            <a:off x="5734049" y="2328863"/>
            <a:ext cx="1905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3525" y="4005263"/>
            <a:ext cx="1085850" cy="369332"/>
          </a:xfrm>
          <a:prstGeom prst="rect">
            <a:avLst/>
          </a:prstGeom>
          <a:noFill/>
        </p:spPr>
        <p:txBody>
          <a:bodyPr wrap="square" rtlCol="0">
            <a:spAutoFit/>
          </a:bodyPr>
          <a:lstStyle/>
          <a:p>
            <a:r>
              <a:rPr lang="en-US" dirty="0"/>
              <a:t>property</a:t>
            </a:r>
          </a:p>
        </p:txBody>
      </p:sp>
      <p:cxnSp>
        <p:nvCxnSpPr>
          <p:cNvPr id="22" name="Straight Arrow Connector 21"/>
          <p:cNvCxnSpPr/>
          <p:nvPr/>
        </p:nvCxnSpPr>
        <p:spPr>
          <a:xfrm>
            <a:off x="9105900" y="2295525"/>
            <a:ext cx="1905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15376" y="3971925"/>
            <a:ext cx="1085850" cy="369332"/>
          </a:xfrm>
          <a:prstGeom prst="rect">
            <a:avLst/>
          </a:prstGeom>
          <a:noFill/>
        </p:spPr>
        <p:txBody>
          <a:bodyPr wrap="square" rtlCol="0">
            <a:spAutoFit/>
          </a:bodyPr>
          <a:lstStyle/>
          <a:p>
            <a:r>
              <a:rPr lang="en-US" dirty="0"/>
              <a:t>property</a:t>
            </a:r>
          </a:p>
        </p:txBody>
      </p:sp>
      <p:cxnSp>
        <p:nvCxnSpPr>
          <p:cNvPr id="24" name="Straight Arrow Connector 23"/>
          <p:cNvCxnSpPr/>
          <p:nvPr/>
        </p:nvCxnSpPr>
        <p:spPr>
          <a:xfrm>
            <a:off x="7562850" y="2295525"/>
            <a:ext cx="0" cy="227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96137" y="4572000"/>
            <a:ext cx="733425" cy="383143"/>
          </a:xfrm>
          <a:prstGeom prst="rect">
            <a:avLst/>
          </a:prstGeom>
          <a:noFill/>
        </p:spPr>
        <p:txBody>
          <a:bodyPr wrap="square" rtlCol="0">
            <a:spAutoFit/>
          </a:bodyPr>
          <a:lstStyle/>
          <a:p>
            <a:r>
              <a:rPr lang="en-US" dirty="0"/>
              <a:t>value</a:t>
            </a:r>
          </a:p>
        </p:txBody>
      </p:sp>
      <p:cxnSp>
        <p:nvCxnSpPr>
          <p:cNvPr id="26" name="Straight Arrow Connector 25"/>
          <p:cNvCxnSpPr/>
          <p:nvPr/>
        </p:nvCxnSpPr>
        <p:spPr>
          <a:xfrm>
            <a:off x="10601325" y="2295525"/>
            <a:ext cx="0" cy="227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34612" y="4572000"/>
            <a:ext cx="733425" cy="383143"/>
          </a:xfrm>
          <a:prstGeom prst="rect">
            <a:avLst/>
          </a:prstGeom>
          <a:noFill/>
        </p:spPr>
        <p:txBody>
          <a:bodyPr wrap="square" rtlCol="0">
            <a:spAutoFit/>
          </a:bodyPr>
          <a:lstStyle/>
          <a:p>
            <a:r>
              <a:rPr lang="en-US" dirty="0"/>
              <a:t>value</a:t>
            </a:r>
          </a:p>
        </p:txBody>
      </p:sp>
    </p:spTree>
    <p:extLst>
      <p:ext uri="{BB962C8B-B14F-4D97-AF65-F5344CB8AC3E}">
        <p14:creationId xmlns:p14="http://schemas.microsoft.com/office/powerpoint/2010/main" val="429121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6" grpId="0"/>
      <p:bldP spid="21" grpId="0"/>
      <p:bldP spid="23"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סוגי </a:t>
            </a:r>
            <a:r>
              <a:rPr lang="en-US" dirty="0"/>
              <a:t>selector</a:t>
            </a:r>
            <a:r>
              <a:rPr lang="he-IL" dirty="0"/>
              <a:t>'ים שונים</a:t>
            </a:r>
            <a:endParaRPr lang="en-US" dirty="0"/>
          </a:p>
        </p:txBody>
      </p:sp>
      <p:sp>
        <p:nvSpPr>
          <p:cNvPr id="3" name="Content Placeholder 2"/>
          <p:cNvSpPr>
            <a:spLocks noGrp="1"/>
          </p:cNvSpPr>
          <p:nvPr>
            <p:ph idx="1"/>
          </p:nvPr>
        </p:nvSpPr>
        <p:spPr/>
        <p:txBody>
          <a:bodyPr/>
          <a:lstStyle/>
          <a:p>
            <a:r>
              <a:rPr lang="he-IL" dirty="0"/>
              <a:t>ניתן להגדיר עיצוב נפרד לכל רכיב בדף לפי הקריטריונים הבאים:</a:t>
            </a:r>
          </a:p>
          <a:p>
            <a:pPr lvl="1"/>
            <a:r>
              <a:rPr lang="he-IL" dirty="0"/>
              <a:t>סוג האלמנט (</a:t>
            </a:r>
            <a:r>
              <a:rPr lang="en-US" dirty="0"/>
              <a:t>p, h1, table</a:t>
            </a:r>
            <a:r>
              <a:rPr lang="he-IL" dirty="0"/>
              <a:t> וכו')</a:t>
            </a:r>
          </a:p>
          <a:p>
            <a:pPr lvl="1"/>
            <a:r>
              <a:rPr lang="he-IL" dirty="0"/>
              <a:t>ה- </a:t>
            </a:r>
            <a:r>
              <a:rPr lang="en-US" dirty="0"/>
              <a:t>id</a:t>
            </a:r>
            <a:r>
              <a:rPr lang="he-IL" dirty="0"/>
              <a:t> של האובייקט (תזכורת: ה- </a:t>
            </a:r>
            <a:r>
              <a:rPr lang="en-US" dirty="0"/>
              <a:t>id</a:t>
            </a:r>
            <a:r>
              <a:rPr lang="he-IL" dirty="0"/>
              <a:t> </a:t>
            </a:r>
            <a:r>
              <a:rPr lang="he-IL" dirty="0" err="1"/>
              <a:t>יחודי</a:t>
            </a:r>
            <a:r>
              <a:rPr lang="he-IL" dirty="0"/>
              <a:t> לכל פקד)</a:t>
            </a:r>
          </a:p>
          <a:p>
            <a:pPr lvl="1"/>
            <a:r>
              <a:rPr lang="he-IL" dirty="0"/>
              <a:t>ה- </a:t>
            </a:r>
            <a:r>
              <a:rPr lang="en-US" dirty="0"/>
              <a:t>class</a:t>
            </a:r>
            <a:r>
              <a:rPr lang="he-IL" dirty="0"/>
              <a:t> המוגדר בתכונות הפקד. כל הפקדים עם </a:t>
            </a:r>
            <a:r>
              <a:rPr lang="en-US" dirty="0"/>
              <a:t>class</a:t>
            </a:r>
            <a:r>
              <a:rPr lang="he-IL" dirty="0"/>
              <a:t> זה יקבלו הגדרות עיצוב זהות</a:t>
            </a:r>
          </a:p>
          <a:p>
            <a:pPr lvl="1"/>
            <a:r>
              <a:rPr lang="he-IL" dirty="0"/>
              <a:t>האלמנט של האובייקט בשילוב למשל עם </a:t>
            </a:r>
            <a:r>
              <a:rPr lang="en-US" dirty="0"/>
              <a:t>class </a:t>
            </a:r>
            <a:r>
              <a:rPr lang="he-IL" dirty="0"/>
              <a:t> </a:t>
            </a:r>
            <a:r>
              <a:rPr lang="he-IL" dirty="0" err="1"/>
              <a:t>מסויים</a:t>
            </a:r>
            <a:r>
              <a:rPr lang="he-IL" dirty="0"/>
              <a:t> (למשל כל האלמנטים </a:t>
            </a:r>
            <a:r>
              <a:rPr lang="en-US" dirty="0"/>
              <a:t>p</a:t>
            </a:r>
            <a:r>
              <a:rPr lang="he-IL" dirty="0"/>
              <a:t> שמוגדר שה- </a:t>
            </a:r>
            <a:r>
              <a:rPr lang="en-US" dirty="0"/>
              <a:t>class</a:t>
            </a:r>
            <a:r>
              <a:rPr lang="he-IL" dirty="0"/>
              <a:t> שלהם הוא למשל </a:t>
            </a:r>
            <a:r>
              <a:rPr lang="en-US" dirty="0"/>
              <a:t>dark</a:t>
            </a:r>
            <a:r>
              <a:rPr lang="he-IL" dirty="0"/>
              <a:t>)</a:t>
            </a:r>
          </a:p>
          <a:p>
            <a:pPr lvl="1"/>
            <a:r>
              <a:rPr lang="he-IL" dirty="0"/>
              <a:t>ניתן להגדיר הגדרות למספר אלמנטים ביחד </a:t>
            </a:r>
            <a:r>
              <a:rPr lang="en-US" dirty="0"/>
              <a:t>(grouping selector)</a:t>
            </a:r>
          </a:p>
        </p:txBody>
      </p:sp>
    </p:spTree>
    <p:extLst>
      <p:ext uri="{BB962C8B-B14F-4D97-AF65-F5344CB8AC3E}">
        <p14:creationId xmlns:p14="http://schemas.microsoft.com/office/powerpoint/2010/main" val="31298863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emplate>TM10001106[[fn=Badge]]</Template>
  <TotalTime>26561</TotalTime>
  <Words>3531</Words>
  <Application>Microsoft Office PowerPoint</Application>
  <PresentationFormat>מסך רחב</PresentationFormat>
  <Paragraphs>1176</Paragraphs>
  <Slides>55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2</vt:i4>
      </vt:variant>
      <vt:variant>
        <vt:lpstr>כותרות שקופיות</vt:lpstr>
      </vt:variant>
      <vt:variant>
        <vt:i4>55</vt:i4>
      </vt:variant>
    </vt:vector>
  </HeadingPairs>
  <TitlesOfParts>
    <vt:vector size="61" baseType="lpstr">
      <vt:lpstr>Arial</vt:lpstr>
      <vt:lpstr>Consolas</vt:lpstr>
      <vt:lpstr>Gill Sans MT</vt:lpstr>
      <vt:lpstr>Impact</vt:lpstr>
      <vt:lpstr>Badge</vt:lpstr>
      <vt:lpstr>1_Badge</vt:lpstr>
      <vt:lpstr>שפת CSS</vt:lpstr>
      <vt:lpstr>תוכן עניינים</vt:lpstr>
      <vt:lpstr>שפת CSS</vt:lpstr>
      <vt:lpstr>עיצוב דפי HTML באמצעות CSS</vt:lpstr>
      <vt:lpstr>עיצוב באמצעות css</vt:lpstr>
      <vt:lpstr>מצגת של PowerPoint‏</vt:lpstr>
      <vt:lpstr>שימוש ב- css באמצעות גישת external</vt:lpstr>
      <vt:lpstr>CSS - מושגים</vt:lpstr>
      <vt:lpstr>סוגי selector'ים שונים</vt:lpstr>
      <vt:lpstr>דוגמה</vt:lpstr>
      <vt:lpstr>התנגשויות בהגדרות CSS (1)</vt:lpstr>
      <vt:lpstr>התנגשויות בהגדרות CSS (2)</vt:lpstr>
      <vt:lpstr>צבעים: שימוש בשם, RGB או הקסה</vt:lpstr>
      <vt:lpstr>צבע רקע – background-color</vt:lpstr>
      <vt:lpstr>הצגת גבולות - border</vt:lpstr>
      <vt:lpstr>Outline – קו מסביב ל- border</vt:lpstr>
      <vt:lpstr>יצירת מרווחים מסביב לאלמנט - margin</vt:lpstr>
      <vt:lpstr>יצירת מרווחים בתוך האלמנט - padding</vt:lpstr>
      <vt:lpstr>WIDTh ו- HEIGHT של אלמנט</vt:lpstr>
      <vt:lpstr>עיצוב טקסט</vt:lpstr>
      <vt:lpstr>פונטים </vt:lpstr>
      <vt:lpstr>פונטים – הגדרת גודל עם px לעומת em</vt:lpstr>
      <vt:lpstr>הוספת אייקונים</vt:lpstr>
      <vt:lpstr>אייקונים - דוגמה</vt:lpstr>
      <vt:lpstr>הצגת קישורים</vt:lpstr>
      <vt:lpstr>קישורים - דוגמה</vt:lpstr>
      <vt:lpstr>עיצוב רשימות</vt:lpstr>
      <vt:lpstr>עיצוב טבלאות</vt:lpstr>
      <vt:lpstr>עיצוב טבלאות</vt:lpstr>
      <vt:lpstr>אופן הצגת האלמנטים - display</vt:lpstr>
      <vt:lpstr>אופן הצגת האלמנטים - display</vt:lpstr>
      <vt:lpstr>Width לעומת max-width</vt:lpstr>
      <vt:lpstr>Width לעומת max-width - דוגמה</vt:lpstr>
      <vt:lpstr>הסתרת אלמנט</vt:lpstr>
      <vt:lpstr>מיקום אלמנטים: Position</vt:lpstr>
      <vt:lpstr>POSITION - דוגמה</vt:lpstr>
      <vt:lpstr>אלמנטים אחד על השני - overlapping</vt:lpstr>
      <vt:lpstr>כיצד להציג טקסט מעבר לגבולות האלמנט - OVERFLOW</vt:lpstr>
      <vt:lpstr>טקסט ותמונה ליד - floating</vt:lpstr>
      <vt:lpstr>ניתוק קישור מה- floating לאלמנט העוקב</vt:lpstr>
      <vt:lpstr>לחילופין..</vt:lpstr>
      <vt:lpstr>Combinators</vt:lpstr>
      <vt:lpstr>Pseudo-class – עיצוב בהתאם למצב</vt:lpstr>
      <vt:lpstr>Pseudo-class – עיצוב קישור</vt:lpstr>
      <vt:lpstr>Pseudo-class  focus</vt:lpstr>
      <vt:lpstr>עיצוב חלקי של אלמנט – Pseudo-element</vt:lpstr>
      <vt:lpstr>Navigation bar אנכי</vt:lpstr>
      <vt:lpstr>Navigation bar אופקי</vt:lpstr>
      <vt:lpstr>תתי-תפריטים - תוכן</vt:lpstr>
      <vt:lpstr>תתי-תפריטים - עיצוב</vt:lpstr>
      <vt:lpstr>תתי-תפריטים - עיצוב</vt:lpstr>
      <vt:lpstr>מספור אוטומטי - counters</vt:lpstr>
      <vt:lpstr>התאמת התצוגה לגודל המסך</vt:lpstr>
      <vt:lpstr>דוגמה</vt:lpstr>
      <vt:lpstr>ביחידה זו למדנו: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Developemnt</dc:title>
  <dc:creator>Keren Kalif</dc:creator>
  <cp:lastModifiedBy>שי אברהם</cp:lastModifiedBy>
  <cp:revision>146</cp:revision>
  <dcterms:created xsi:type="dcterms:W3CDTF">2017-06-15T11:10:03Z</dcterms:created>
  <dcterms:modified xsi:type="dcterms:W3CDTF">2018-12-05T20:25:46Z</dcterms:modified>
</cp:coreProperties>
</file>