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F467EF-FF13-4060-9E84-6564CC55708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7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095" autoAdjust="0"/>
  </p:normalViewPr>
  <p:slideViewPr>
    <p:cSldViewPr snapToGrid="0">
      <p:cViewPr varScale="1">
        <p:scale>
          <a:sx n="108" d="100"/>
          <a:sy n="108" d="100"/>
        </p:scale>
        <p:origin x="708" y="84"/>
      </p:cViewPr>
      <p:guideLst/>
    </p:cSldViewPr>
  </p:slideViewPr>
  <p:outlineViewPr>
    <p:cViewPr>
      <p:scale>
        <a:sx n="33" d="100"/>
        <a:sy n="33" d="100"/>
      </p:scale>
      <p:origin x="0" y="-36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5" y="382385"/>
            <a:ext cx="10696575" cy="922540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1447801"/>
            <a:ext cx="10696575" cy="5200650"/>
          </a:xfrm>
        </p:spPr>
        <p:txBody>
          <a:bodyPr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9625" y="6211669"/>
            <a:ext cx="72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fld id="{F3B1F68D-6846-440F-9D8A-15C5CDB6D53F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sz="6600" dirty="0"/>
              <a:t>שפת </a:t>
            </a:r>
            <a:r>
              <a:rPr lang="en-US" sz="66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8773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הצגת פסקה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248320"/>
            <a:ext cx="10696575" cy="5200650"/>
          </a:xfrm>
        </p:spPr>
        <p:txBody>
          <a:bodyPr>
            <a:noAutofit/>
          </a:bodyPr>
          <a:lstStyle/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Simple Paragraph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		Hi Everybody,</a:t>
            </a: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		This is a long paragraph with a lot of</a:t>
            </a: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		spaces</a:t>
            </a: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Paragraph Using break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		Hi Everybody,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		This is a long paragraph with a lot of</a:t>
            </a: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		spaces</a:t>
            </a: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Paragraph Using Pre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pre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		Hi Everybody,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		This is a long paragraph with a lot of</a:t>
            </a: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		spaces</a:t>
            </a: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pre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20" y="1798198"/>
            <a:ext cx="4690620" cy="288291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619720" y="3483343"/>
            <a:ext cx="696036" cy="313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1218" y="4854374"/>
            <a:ext cx="696036" cy="313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1218" y="5892601"/>
            <a:ext cx="696036" cy="313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07856" y="298383"/>
            <a:ext cx="3416969" cy="100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האלמנט </a:t>
            </a:r>
            <a:r>
              <a:rPr lang="en-US" b="1" dirty="0"/>
              <a:t>p</a:t>
            </a:r>
            <a:r>
              <a:rPr lang="he-IL" b="1" dirty="0"/>
              <a:t> אינו מתייחס לרווחים, יש להוסיפם באופן מפורש, או לחילופין להשתמש באלמנט </a:t>
            </a:r>
            <a:r>
              <a:rPr lang="en-US" b="1" dirty="0"/>
              <a:t>pre</a:t>
            </a:r>
          </a:p>
        </p:txBody>
      </p:sp>
    </p:spTree>
    <p:extLst>
      <p:ext uri="{BB962C8B-B14F-4D97-AF65-F5344CB8AC3E}">
        <p14:creationId xmlns:p14="http://schemas.microsoft.com/office/powerpoint/2010/main" val="146716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עיצוב דפי </a:t>
            </a:r>
            <a:r>
              <a:rPr lang="en-US" dirty="0"/>
              <a:t>HTML</a:t>
            </a:r>
            <a:r>
              <a:rPr lang="he-IL" dirty="0"/>
              <a:t> באמצעות הגדרות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09" y="1246472"/>
            <a:ext cx="11705824" cy="5611528"/>
          </a:xfrm>
        </p:spPr>
        <p:txBody>
          <a:bodyPr>
            <a:noAutofit/>
          </a:bodyPr>
          <a:lstStyle/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Style Example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background-color:yellow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color: white; 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background-color:blue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font-family:Arial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; font-size:200%;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							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White on Blue Arial text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font-family:Arial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font-size:30px;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Font size 30px text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text-align:center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text in the middle of the line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text-align:right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text aligned to right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872166" y="5062991"/>
            <a:ext cx="2881684" cy="1425677"/>
          </a:xfrm>
          <a:prstGeom prst="wedgeRoundRectCallout">
            <a:avLst>
              <a:gd name="adj1" fmla="val -72036"/>
              <a:gd name="adj2" fmla="val -861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האלמנט </a:t>
            </a:r>
            <a:r>
              <a:rPr lang="en-US" b="1" dirty="0"/>
              <a:t>div</a:t>
            </a:r>
            <a:r>
              <a:rPr lang="he-IL" b="1" dirty="0"/>
              <a:t> משמש כקונטיינר.</a:t>
            </a:r>
          </a:p>
          <a:p>
            <a:pPr algn="ctr" rtl="1"/>
            <a:r>
              <a:rPr lang="he-IL" b="1" dirty="0"/>
              <a:t>כל האלמנטים בפנים יהיו עם פונט </a:t>
            </a:r>
            <a:r>
              <a:rPr lang="en-US" b="1" dirty="0"/>
              <a:t>Arial</a:t>
            </a:r>
            <a:r>
              <a:rPr lang="he-IL" b="1" dirty="0"/>
              <a:t>, אלא אם יוגדר בהם במפורש אחרת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07" y="1049891"/>
            <a:ext cx="4763770" cy="21782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589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פקודות </a:t>
            </a:r>
            <a:r>
              <a:rPr lang="en-US" dirty="0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581528"/>
            <a:ext cx="10696575" cy="5200650"/>
          </a:xfrm>
        </p:spPr>
        <p:txBody>
          <a:bodyPr>
            <a:noAutofit/>
          </a:bodyPr>
          <a:lstStyle/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Style Example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This text is bold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This text is italic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some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sub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sub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sub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some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sup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sup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sup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del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	This text is deleted</a:t>
            </a: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ins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and inserted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ins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mark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and marked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/mark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del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812" y="3671248"/>
            <a:ext cx="5750038" cy="260787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51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לא לעצב את ה- </a:t>
            </a:r>
            <a:r>
              <a:rPr lang="en-US" dirty="0"/>
              <a:t>HTML</a:t>
            </a:r>
            <a:r>
              <a:rPr lang="he-IL" dirty="0"/>
              <a:t>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נרצה לייצר הפרדה בין התוכן המוצג לבין עיצובו</a:t>
            </a:r>
          </a:p>
          <a:p>
            <a:r>
              <a:rPr lang="he-IL" dirty="0"/>
              <a:t>לרוב מאחר ומי שאחראי על התוכן אינו מתמקצע בעיצוב</a:t>
            </a:r>
          </a:p>
          <a:p>
            <a:r>
              <a:rPr lang="he-IL" dirty="0"/>
              <a:t>לכן לא נגדיר תגיות עיצוב ב- </a:t>
            </a:r>
            <a:r>
              <a:rPr lang="en-US" dirty="0"/>
              <a:t>html</a:t>
            </a:r>
            <a:r>
              <a:rPr lang="he-IL" dirty="0"/>
              <a:t> אלא בקובץ </a:t>
            </a:r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עיצוב באמצעות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ישנן 3 דרכים להטמעת עיצוב </a:t>
            </a:r>
            <a:r>
              <a:rPr lang="en-US" dirty="0" err="1"/>
              <a:t>css</a:t>
            </a:r>
            <a:r>
              <a:rPr lang="he-IL" dirty="0"/>
              <a:t> בדף </a:t>
            </a:r>
            <a:r>
              <a:rPr lang="en-US" dirty="0"/>
              <a:t>HTML</a:t>
            </a:r>
            <a:r>
              <a:rPr lang="he-IL" dirty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b="1" dirty="0"/>
              <a:t>Inline</a:t>
            </a:r>
            <a:r>
              <a:rPr lang="he-IL" dirty="0"/>
              <a:t> – כפי שראינו בדוגמאות מקודם, עבור כל אלמנט הגדרנו את העיצוב הספציפי עבורו</a:t>
            </a:r>
            <a:r>
              <a:rPr lang="en-US" dirty="0"/>
              <a:t> </a:t>
            </a:r>
            <a:r>
              <a:rPr lang="he-IL" dirty="0"/>
              <a:t> - הגדרות העיצוב מפוזרות בכל הדף ומשולבות ביחד עם התוכן</a:t>
            </a:r>
          </a:p>
          <a:p>
            <a:pPr marL="914400" lvl="1" indent="-457200">
              <a:buFont typeface="+mj-lt"/>
              <a:buAutoNum type="arabicParenR" startAt="2"/>
            </a:pPr>
            <a:r>
              <a:rPr lang="en-US" b="1" dirty="0"/>
              <a:t>Internal</a:t>
            </a:r>
            <a:r>
              <a:rPr lang="he-IL" dirty="0"/>
              <a:t> – נרכז את כל הגדרות העיצוב תחת האלמנט </a:t>
            </a:r>
            <a:r>
              <a:rPr lang="en-US" dirty="0"/>
              <a:t>head</a:t>
            </a:r>
            <a:r>
              <a:rPr lang="he-IL" dirty="0"/>
              <a:t> – הפרדה בין התוכן להגדרות העיצוב, אך עדיין באותו הקובץ</a:t>
            </a:r>
          </a:p>
          <a:p>
            <a:pPr marL="914400" lvl="1" indent="-457200">
              <a:buFont typeface="+mj-lt"/>
              <a:buAutoNum type="arabicParenR" startAt="2"/>
            </a:pPr>
            <a:r>
              <a:rPr lang="en-US" b="1" dirty="0"/>
              <a:t>External</a:t>
            </a:r>
            <a:r>
              <a:rPr lang="he-IL" dirty="0"/>
              <a:t> – נרכז את הגדרות העיצוב בקובץ נפרד ונקשר אליו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54" y="3955027"/>
            <a:ext cx="11980299" cy="5200650"/>
          </a:xfrm>
        </p:spPr>
        <p:txBody>
          <a:bodyPr>
            <a:noAutofit/>
          </a:bodyPr>
          <a:lstStyle/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Style Example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background-color:yellow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color: red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;&gt;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Some 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color: white; 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background-color:blue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font-family:Arial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White on Blue Arial text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27479" y="103853"/>
            <a:ext cx="10696575" cy="5200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Style Example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4B83CD"/>
                </a:solidFill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he-IL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body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>
                <a:solidFill>
                  <a:srgbClr val="AB6526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B6526"/>
                </a:solidFill>
                <a:latin typeface="Consolas" panose="020B0609020204030204" pitchFamily="49" charset="0"/>
              </a:rPr>
              <a:t>yellow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;}</a:t>
            </a:r>
            <a:endParaRPr lang="en-US" sz="16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he-IL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h1  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>
                <a:solidFill>
                  <a:srgbClr val="AB6526"/>
                </a:solidFill>
                <a:latin typeface="Consolas" panose="020B0609020204030204" pitchFamily="49" charset="0"/>
              </a:rPr>
              <a:t>color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B6526"/>
                </a:solidFill>
                <a:latin typeface="Consolas" panose="020B0609020204030204" pitchFamily="49" charset="0"/>
              </a:rPr>
              <a:t>red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;}</a:t>
            </a:r>
            <a:endParaRPr lang="en-US" sz="16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he-IL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>
                <a:solidFill>
                  <a:srgbClr val="AB6526"/>
                </a:solidFill>
                <a:latin typeface="Consolas" panose="020B0609020204030204" pitchFamily="49" charset="0"/>
              </a:rPr>
              <a:t>color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B6526"/>
                </a:solidFill>
                <a:latin typeface="Consolas" panose="020B0609020204030204" pitchFamily="49" charset="0"/>
              </a:rPr>
              <a:t>white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AB6526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b="1" dirty="0" err="1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AB6526"/>
                </a:solidFill>
                <a:latin typeface="Consolas" panose="020B0609020204030204" pitchFamily="49" charset="0"/>
              </a:rPr>
              <a:t>blue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B6526"/>
                </a:solidFill>
                <a:latin typeface="Consolas" panose="020B0609020204030204" pitchFamily="49" charset="0"/>
              </a:rPr>
              <a:t>font-family</a:t>
            </a:r>
            <a:r>
              <a:rPr lang="en-US" sz="1600" b="1" dirty="0" err="1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AB6526"/>
                </a:solidFill>
                <a:latin typeface="Consolas" panose="020B0609020204030204" pitchFamily="49" charset="0"/>
              </a:rPr>
              <a:t>Arial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;}</a:t>
            </a:r>
            <a:endParaRPr lang="en-US" sz="16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he-IL" sz="1600" b="1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4B83CD"/>
                </a:solidFill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Some 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White on Blue Arial text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he-IL" sz="1600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endParaRPr lang="he-IL" sz="1600" dirty="0"/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276" y="382385"/>
            <a:ext cx="2570204" cy="922540"/>
          </a:xfrm>
        </p:spPr>
        <p:txBody>
          <a:bodyPr/>
          <a:lstStyle/>
          <a:p>
            <a:r>
              <a:rPr lang="he-IL" dirty="0"/>
              <a:t>דוגמה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9897" y="4847303"/>
            <a:ext cx="46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סגנון </a:t>
            </a:r>
            <a:r>
              <a:rPr lang="en-US" dirty="0"/>
              <a:t>inline</a:t>
            </a:r>
            <a:r>
              <a:rPr lang="he-IL" dirty="0"/>
              <a:t>:</a:t>
            </a:r>
            <a:r>
              <a:rPr lang="en-US" dirty="0"/>
              <a:t> </a:t>
            </a:r>
            <a:r>
              <a:rPr lang="he-IL" dirty="0"/>
              <a:t>הגדרות העיצוב שלובות בתוכן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1458" y="382385"/>
            <a:ext cx="46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סגנון </a:t>
            </a:r>
            <a:r>
              <a:rPr lang="en-US" dirty="0"/>
              <a:t>internal</a:t>
            </a:r>
            <a:r>
              <a:rPr lang="he-IL" dirty="0"/>
              <a:t>:</a:t>
            </a:r>
            <a:r>
              <a:rPr lang="en-US" dirty="0"/>
              <a:t> </a:t>
            </a:r>
            <a:r>
              <a:rPr lang="he-IL" dirty="0"/>
              <a:t>הגדרות העיצוב מרוכזות ב- </a:t>
            </a:r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3345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שימוש ב- </a:t>
            </a:r>
            <a:r>
              <a:rPr lang="en-US" dirty="0" err="1"/>
              <a:t>css</a:t>
            </a:r>
            <a:r>
              <a:rPr lang="he-IL" dirty="0"/>
              <a:t> באמצעות גישת </a:t>
            </a:r>
            <a:r>
              <a:rPr lang="en-US" dirty="0"/>
              <a:t>external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Style Example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1800" b="1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4B83CD"/>
                </a:solidFill>
                <a:latin typeface="Consolas" panose="020B0609020204030204" pitchFamily="49" charset="0"/>
              </a:rPr>
              <a:t>link</a:t>
            </a:r>
            <a:r>
              <a:rPr lang="en-US" sz="1800" b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rel</a:t>
            </a:r>
            <a:r>
              <a:rPr lang="en-US" sz="1800" b="1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448C27"/>
                </a:solidFill>
                <a:latin typeface="Consolas" panose="020B0609020204030204" pitchFamily="49" charset="0"/>
              </a:rPr>
              <a:t>stylesheet</a:t>
            </a:r>
            <a:r>
              <a:rPr lang="en-US" sz="1800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448C27"/>
                </a:solidFill>
                <a:latin typeface="Consolas" panose="020B0609020204030204" pitchFamily="49" charset="0"/>
              </a:rPr>
              <a:t>09_styles.css</a:t>
            </a:r>
            <a:r>
              <a:rPr lang="en-US" sz="1800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h1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Some Title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h1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White on Blue Arial text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453170" y="1320065"/>
            <a:ext cx="4379494" cy="313932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background-color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font-family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Arial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46603" y="1261712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styles.css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44152" y="6275672"/>
            <a:ext cx="4119611" cy="44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הסברים מורחבים על </a:t>
            </a:r>
            <a:r>
              <a:rPr lang="en-US" b="1" dirty="0"/>
              <a:t>CSS</a:t>
            </a:r>
            <a:r>
              <a:rPr lang="he-IL" b="1" dirty="0"/>
              <a:t> יהיו בפרק הבא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54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הצגת טבלה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147" y="35876"/>
            <a:ext cx="10696575" cy="6266066"/>
          </a:xfrm>
        </p:spPr>
        <p:txBody>
          <a:bodyPr>
            <a:noAutofit/>
          </a:bodyPr>
          <a:lstStyle/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Table Example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width:50%;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My Contacts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Mail 1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Mail 2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Phone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Gogo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gogo@gmail.com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gogo@yahoo.com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050-5556767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Momo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colspan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momo@gmail.com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050-8787878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	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200"/>
              </a:spcBef>
              <a:buNone/>
              <a:tabLst>
                <a:tab pos="360000" algn="l"/>
              </a:tabLst>
            </a:pP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096251" y="1251503"/>
            <a:ext cx="3551722" cy="404261"/>
          </a:xfrm>
          <a:prstGeom prst="wedgeRoundRectCallout">
            <a:avLst>
              <a:gd name="adj1" fmla="val -156876"/>
              <a:gd name="adj2" fmla="val 244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הטבלה תוצג על 50% מרוחב המסך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827394" y="1816629"/>
            <a:ext cx="1801328" cy="404261"/>
          </a:xfrm>
          <a:prstGeom prst="wedgeRoundRectCallout">
            <a:avLst>
              <a:gd name="adj1" fmla="val -312584"/>
              <a:gd name="adj2" fmla="val -517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כותרת הטבלה</a:t>
            </a:r>
            <a:endParaRPr lang="en-US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096251" y="2355085"/>
            <a:ext cx="3551722" cy="404261"/>
          </a:xfrm>
          <a:prstGeom prst="wedgeRoundRectCallout">
            <a:avLst>
              <a:gd name="adj1" fmla="val -203489"/>
              <a:gd name="adj2" fmla="val -120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tr</a:t>
            </a:r>
            <a:r>
              <a:rPr lang="en-US" b="1" dirty="0"/>
              <a:t> = Table Row</a:t>
            </a:r>
            <a:r>
              <a:rPr lang="he-IL" b="1" dirty="0"/>
              <a:t>שורה בטבלה = </a:t>
            </a:r>
            <a:endParaRPr lang="en-US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045693" y="2877631"/>
            <a:ext cx="4602280" cy="708392"/>
          </a:xfrm>
          <a:prstGeom prst="wedgeRoundRectCallout">
            <a:avLst>
              <a:gd name="adj1" fmla="val -120916"/>
              <a:gd name="adj2" fmla="val -1322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th</a:t>
            </a:r>
            <a:r>
              <a:rPr lang="en-US" b="1" dirty="0"/>
              <a:t> = Table Header</a:t>
            </a:r>
            <a:r>
              <a:rPr lang="he-IL" b="1" dirty="0"/>
              <a:t>כותרת בטבלה = </a:t>
            </a:r>
          </a:p>
          <a:p>
            <a:pPr algn="ctr"/>
            <a:r>
              <a:rPr lang="he-IL" b="1" dirty="0"/>
              <a:t>כברירת מחדל הכותרות מוצגות במרכז העמודה</a:t>
            </a:r>
            <a:endParaRPr lang="en-US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8422105" y="3771364"/>
            <a:ext cx="3225868" cy="313569"/>
          </a:xfrm>
          <a:prstGeom prst="wedgeRoundRectCallout">
            <a:avLst>
              <a:gd name="adj1" fmla="val -194797"/>
              <a:gd name="adj2" fmla="val -70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td = Table Data</a:t>
            </a:r>
            <a:r>
              <a:rPr lang="he-IL" b="1" dirty="0"/>
              <a:t>תא בטבלה = 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8200724" y="4268322"/>
            <a:ext cx="3447248" cy="951181"/>
          </a:xfrm>
          <a:prstGeom prst="wedgeRoundRectCallout">
            <a:avLst>
              <a:gd name="adj1" fmla="val -173521"/>
              <a:gd name="adj2" fmla="val 60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 err="1"/>
              <a:t>colspan</a:t>
            </a:r>
            <a:r>
              <a:rPr lang="he-IL" b="1" dirty="0"/>
              <a:t> הינה תכונה להגדרת תא המתפרש על יותר מתא יחיד.</a:t>
            </a:r>
          </a:p>
          <a:p>
            <a:pPr algn="ctr" rtl="1"/>
            <a:r>
              <a:rPr lang="he-IL" b="1" dirty="0"/>
              <a:t>באופן דומה קיימת גם </a:t>
            </a:r>
            <a:r>
              <a:rPr lang="en-US" b="1" dirty="0" err="1"/>
              <a:t>rowspan</a:t>
            </a:r>
            <a:endParaRPr lang="he-IL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841" y="5659022"/>
            <a:ext cx="6729131" cy="10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915" y="3430175"/>
            <a:ext cx="7819935" cy="1790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הוספת עיצוב בסיסי לטבלה ב-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td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border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solid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border-collapse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collapse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text-align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defTabSz="360000" rtl="0">
              <a:buNone/>
              <a:tabLst>
                <a:tab pos="360000" algn="l"/>
              </a:tabLst>
            </a:pP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td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padding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tr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nth-child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even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background-color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999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63023" y="2340053"/>
            <a:ext cx="4268582" cy="404261"/>
          </a:xfrm>
          <a:prstGeom prst="wedgeRoundRectCallout">
            <a:avLst>
              <a:gd name="adj1" fmla="val -54222"/>
              <a:gd name="adj2" fmla="val -661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שהקו שמפריד בין התאים יהיה ללא רווחים</a:t>
            </a:r>
            <a:endParaRPr lang="en-US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690811" y="2885114"/>
            <a:ext cx="4340794" cy="404261"/>
          </a:xfrm>
          <a:prstGeom prst="wedgeRoundRectCallout">
            <a:avLst>
              <a:gd name="adj1" fmla="val -76864"/>
              <a:gd name="adj2" fmla="val 85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כברירת מחדל טקסט כותרות מוצמד למרכז</a:t>
            </a:r>
            <a:endParaRPr lang="en-US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423134" y="5469020"/>
            <a:ext cx="2876149" cy="381180"/>
          </a:xfrm>
          <a:prstGeom prst="wedgeRoundRectCallout">
            <a:avLst>
              <a:gd name="adj1" fmla="val -128526"/>
              <a:gd name="adj2" fmla="val -2273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מרווח הטקסט מדפנות התא</a:t>
            </a:r>
            <a:endParaRPr lang="en-US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842535" y="6039055"/>
            <a:ext cx="2456748" cy="404261"/>
          </a:xfrm>
          <a:prstGeom prst="wedgeRoundRectCallout">
            <a:avLst>
              <a:gd name="adj1" fmla="val -144507"/>
              <a:gd name="adj2" fmla="val -1565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רק עבור שורות זוגיות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89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הצגת רשימה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4" y="716281"/>
            <a:ext cx="10696575" cy="6473790"/>
          </a:xfrm>
        </p:spPr>
        <p:txBody>
          <a:bodyPr>
            <a:noAutofit/>
          </a:bodyPr>
          <a:lstStyle/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List Example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My Favorite Desserts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Cheese Cake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Apple Pie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Chocolate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Fadge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hr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My Favorite Junk Food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Hamburger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Pizza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224" y="1898318"/>
            <a:ext cx="3095625" cy="31432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Rounded Rectangular Callout 4"/>
          <p:cNvSpPr/>
          <p:nvPr/>
        </p:nvSpPr>
        <p:spPr>
          <a:xfrm>
            <a:off x="5486400" y="2897204"/>
            <a:ext cx="2906830" cy="664143"/>
          </a:xfrm>
          <a:prstGeom prst="wedgeRoundRectCallout">
            <a:avLst>
              <a:gd name="adj1" fmla="val -156334"/>
              <a:gd name="adj2" fmla="val -270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ul</a:t>
            </a:r>
            <a:r>
              <a:rPr lang="en-US" b="1" dirty="0"/>
              <a:t> = </a:t>
            </a:r>
            <a:r>
              <a:rPr lang="en-US" b="1" dirty="0" err="1"/>
              <a:t>UnOrdered</a:t>
            </a:r>
            <a:r>
              <a:rPr lang="en-US" b="1" dirty="0"/>
              <a:t> List</a:t>
            </a:r>
            <a:endParaRPr lang="he-IL" b="1" dirty="0"/>
          </a:p>
          <a:p>
            <a:pPr algn="ctr"/>
            <a:r>
              <a:rPr lang="he-IL" b="1" dirty="0"/>
              <a:t> רשימה שאינה ממוספרת = 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631806" y="3778427"/>
            <a:ext cx="1761424" cy="331560"/>
          </a:xfrm>
          <a:prstGeom prst="wedgeRoundRectCallout">
            <a:avLst>
              <a:gd name="adj1" fmla="val -174917"/>
              <a:gd name="adj2" fmla="val -1678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 = List Item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083166" y="4897654"/>
            <a:ext cx="2310064" cy="664143"/>
          </a:xfrm>
          <a:prstGeom prst="wedgeRoundRectCallout">
            <a:avLst>
              <a:gd name="adj1" fmla="val -213001"/>
              <a:gd name="adj2" fmla="val -35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ol</a:t>
            </a:r>
            <a:r>
              <a:rPr lang="en-US" b="1" dirty="0"/>
              <a:t> = Ordered List</a:t>
            </a:r>
            <a:endParaRPr lang="he-IL" b="1" dirty="0"/>
          </a:p>
          <a:p>
            <a:pPr algn="ctr"/>
            <a:r>
              <a:rPr lang="he-IL" b="1" dirty="0"/>
              <a:t> רשימה ממוספרת =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244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תוכן עניינים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numCol="2" rtlCol="1">
            <a:normAutofit/>
          </a:bodyPr>
          <a:lstStyle/>
          <a:p>
            <a:pPr algn="r"/>
            <a:r>
              <a:rPr lang="he-IL" dirty="0"/>
              <a:t>היכרות עם שפת </a:t>
            </a:r>
            <a:r>
              <a:rPr lang="en-US" dirty="0"/>
              <a:t>HTML</a:t>
            </a:r>
            <a:endParaRPr lang="he-IL" dirty="0"/>
          </a:p>
          <a:p>
            <a:pPr algn="r"/>
            <a:r>
              <a:rPr lang="en-US" dirty="0"/>
              <a:t>elements</a:t>
            </a:r>
            <a:r>
              <a:rPr lang="he-IL" dirty="0"/>
              <a:t> ו- </a:t>
            </a:r>
            <a:r>
              <a:rPr lang="en-US" dirty="0"/>
              <a:t>attributes</a:t>
            </a:r>
            <a:endParaRPr lang="he-IL" dirty="0"/>
          </a:p>
          <a:p>
            <a:pPr algn="r"/>
            <a:r>
              <a:rPr lang="he-IL" dirty="0"/>
              <a:t>האלמנט </a:t>
            </a:r>
            <a:r>
              <a:rPr lang="en-US" dirty="0"/>
              <a:t>head</a:t>
            </a:r>
            <a:endParaRPr lang="he-IL" dirty="0"/>
          </a:p>
          <a:p>
            <a:pPr algn="r"/>
            <a:r>
              <a:rPr lang="he-IL" dirty="0"/>
              <a:t>עיצוב דפי </a:t>
            </a:r>
            <a:r>
              <a:rPr lang="en-US" dirty="0"/>
              <a:t>HTML</a:t>
            </a:r>
            <a:endParaRPr lang="he-IL" dirty="0"/>
          </a:p>
          <a:p>
            <a:pPr lvl="1" algn="r"/>
            <a:r>
              <a:rPr lang="he-IL" dirty="0"/>
              <a:t>באמצעות </a:t>
            </a:r>
            <a:r>
              <a:rPr lang="en-US" dirty="0" err="1"/>
              <a:t>css</a:t>
            </a:r>
            <a:endParaRPr lang="en-US" dirty="0"/>
          </a:p>
          <a:p>
            <a:pPr lvl="1" algn="r"/>
            <a:r>
              <a:rPr lang="he-IL" dirty="0"/>
              <a:t>באמצעות </a:t>
            </a:r>
            <a:r>
              <a:rPr lang="he-IL" dirty="0" err="1"/>
              <a:t>אלמנטי</a:t>
            </a:r>
            <a:r>
              <a:rPr lang="he-IL" dirty="0"/>
              <a:t> שפה</a:t>
            </a:r>
          </a:p>
          <a:p>
            <a:pPr algn="r"/>
            <a:r>
              <a:rPr lang="he-IL" dirty="0"/>
              <a:t>הצגת טבלה</a:t>
            </a:r>
          </a:p>
          <a:p>
            <a:pPr algn="r"/>
            <a:r>
              <a:rPr lang="he-IL" dirty="0"/>
              <a:t>הצגת רשימה</a:t>
            </a:r>
          </a:p>
          <a:p>
            <a:pPr algn="r"/>
            <a:r>
              <a:rPr lang="he-IL" dirty="0"/>
              <a:t>התכונה </a:t>
            </a:r>
            <a:r>
              <a:rPr lang="en-US" dirty="0"/>
              <a:t>class</a:t>
            </a:r>
            <a:endParaRPr lang="he-IL" dirty="0"/>
          </a:p>
          <a:p>
            <a:pPr algn="r"/>
            <a:r>
              <a:rPr lang="en-US" dirty="0"/>
              <a:t>Iframe</a:t>
            </a:r>
            <a:r>
              <a:rPr lang="he-IL" dirty="0"/>
              <a:t> להצגת דף בתוך דף</a:t>
            </a:r>
          </a:p>
          <a:p>
            <a:pPr algn="r"/>
            <a:r>
              <a:rPr lang="he-IL" dirty="0"/>
              <a:t>הצגת סימנים מיוחדים</a:t>
            </a:r>
          </a:p>
          <a:p>
            <a:pPr algn="r"/>
            <a:r>
              <a:rPr lang="he-IL" dirty="0"/>
              <a:t>טפסים</a:t>
            </a:r>
          </a:p>
          <a:p>
            <a:pPr lvl="1" algn="r"/>
            <a:r>
              <a:rPr lang="he-IL" dirty="0"/>
              <a:t>סוגי קלט בטופס</a:t>
            </a:r>
          </a:p>
          <a:p>
            <a:pPr algn="r"/>
            <a:r>
              <a:rPr lang="en-US" dirty="0"/>
              <a:t>HTML5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33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רשימות מקוננות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4" y="639280"/>
            <a:ext cx="10696575" cy="5200650"/>
          </a:xfrm>
        </p:spPr>
        <p:txBody>
          <a:bodyPr>
            <a:noAutofit/>
          </a:bodyPr>
          <a:lstStyle/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List Example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My Favorite Food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Desserts</a:t>
            </a: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Cheese Cake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Apple Pie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Chocolate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Fadge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	&lt;/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Junk Food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None/>
              <a:tabLst>
                <a:tab pos="360000" algn="l"/>
              </a:tabLst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026" y="4568398"/>
            <a:ext cx="3135824" cy="215143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531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התכונה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נועדה להגדרת עיצוב זהה לכל האלמנטים </a:t>
            </a:r>
            <a:r>
              <a:rPr lang="he-IL" dirty="0" err="1"/>
              <a:t>המשוייכים</a:t>
            </a:r>
            <a:r>
              <a:rPr lang="he-IL" dirty="0"/>
              <a:t> ל- </a:t>
            </a:r>
            <a:r>
              <a:rPr lang="en-US" dirty="0"/>
              <a:t>class</a:t>
            </a:r>
            <a:r>
              <a:rPr lang="he-IL" dirty="0"/>
              <a:t> </a:t>
            </a:r>
            <a:r>
              <a:rPr lang="he-IL" dirty="0" err="1"/>
              <a:t>מסויים</a:t>
            </a:r>
            <a:r>
              <a:rPr lang="en-US" dirty="0"/>
              <a:t>				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3725" y="923431"/>
            <a:ext cx="10696575" cy="5200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Class Example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AB6526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pretty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AB6526"/>
                </a:solidFill>
                <a:latin typeface="Consolas" panose="020B0609020204030204" pitchFamily="49" charset="0"/>
              </a:rPr>
              <a:t>			background-color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B6526"/>
                </a:solidFill>
                <a:latin typeface="Consolas" panose="020B0609020204030204" pitchFamily="49" charset="0"/>
              </a:rPr>
              <a:t>orange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AB6526"/>
                </a:solidFill>
                <a:latin typeface="Consolas" panose="020B0609020204030204" pitchFamily="49" charset="0"/>
              </a:rPr>
              <a:t>			color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B6526"/>
                </a:solidFill>
                <a:latin typeface="Consolas" panose="020B0609020204030204" pitchFamily="49" charset="0"/>
              </a:rPr>
              <a:t>white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AB6526"/>
                </a:solidFill>
                <a:latin typeface="Consolas" panose="020B0609020204030204" pitchFamily="49" charset="0"/>
              </a:rPr>
              <a:t>			font-family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B6526"/>
                </a:solidFill>
                <a:latin typeface="Consolas" panose="020B0609020204030204" pitchFamily="49" charset="0"/>
              </a:rPr>
              <a:t>Arial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		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pretty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This is the first paragraph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This is the second paragraph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pretty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This is the third paragraph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This is the forth paragraph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60000" algn="l"/>
              </a:tabLst>
            </a:pP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125" y="4791076"/>
            <a:ext cx="2924175" cy="18573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>
          <a:xfrm>
            <a:off x="5111014" y="2223436"/>
            <a:ext cx="3239725" cy="664143"/>
          </a:xfrm>
          <a:prstGeom prst="wedgeRoundRectCallout">
            <a:avLst>
              <a:gd name="adj1" fmla="val -120385"/>
              <a:gd name="adj2" fmla="val 32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כאשר מגדירים עיצוב ל- </a:t>
            </a:r>
            <a:r>
              <a:rPr lang="en-US" b="1" dirty="0"/>
              <a:t>class</a:t>
            </a:r>
            <a:r>
              <a:rPr lang="he-IL" b="1" dirty="0"/>
              <a:t> יש לשים נקודה לפני שמו.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1079" y="5075755"/>
            <a:ext cx="392218" cy="324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21079" y="5678905"/>
            <a:ext cx="603974" cy="261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Iframe</a:t>
            </a:r>
            <a:r>
              <a:rPr lang="he-IL" dirty="0"/>
              <a:t> – הצגת דף </a:t>
            </a:r>
            <a:r>
              <a:rPr lang="en-US" dirty="0"/>
              <a:t>html</a:t>
            </a:r>
            <a:r>
              <a:rPr lang="he-IL" dirty="0"/>
              <a:t> בתוך דף אחר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396" y="1219200"/>
            <a:ext cx="10839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Example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formatting.html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</a:p>
          <a:p>
            <a:pPr defTabSz="360000">
              <a:tabLst>
                <a:tab pos="360000" algn="l"/>
              </a:tabLst>
            </a:pP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				style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border:1px;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News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https://www.ynet.co.il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</a:p>
          <a:p>
            <a:pPr defTabSz="360000">
              <a:tabLst>
                <a:tab pos="360000" algn="l"/>
              </a:tabLst>
            </a:pP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				width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news_frame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iframe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http://www.nrg.co.il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</a:p>
          <a:p>
            <a:pPr defTabSz="360000">
              <a:tabLst>
                <a:tab pos="360000" algn="l"/>
              </a:tabLst>
            </a:pP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				target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news_frame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NRG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168138" y="5285542"/>
            <a:ext cx="2838450" cy="361950"/>
          </a:xfrm>
          <a:prstGeom prst="wedgeRoundRectCallout">
            <a:avLst>
              <a:gd name="adj1" fmla="val -52074"/>
              <a:gd name="adj2" fmla="val -1821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הצגת הקישור ב-</a:t>
            </a:r>
            <a:r>
              <a:rPr lang="en-US" b="1" dirty="0"/>
              <a:t>target </a:t>
            </a:r>
            <a:r>
              <a:rPr lang="he-IL" b="1" dirty="0"/>
              <a:t> זה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56266" y="3674192"/>
            <a:ext cx="2269846" cy="361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505" y="1151825"/>
            <a:ext cx="4603582" cy="5638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96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הצגת סימנים מיוחדים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ישנם תווים שלא ניתן להציגם כמו שהם, בגלל שהדפדפן יכול להתבלבל עם סימנים של </a:t>
            </a:r>
            <a:r>
              <a:rPr lang="en-US" dirty="0"/>
              <a:t>HTML</a:t>
            </a:r>
            <a:r>
              <a:rPr lang="he-IL" dirty="0"/>
              <a:t>, או שאינם קיימים במקלדת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302233"/>
            <a:ext cx="7200349" cy="4101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6734" y="6488668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התמונה לקוחה מ- </a:t>
            </a:r>
            <a:r>
              <a:rPr lang="en-US" dirty="0"/>
              <a:t>https://www.w3schools.com/html/html_entities.asp</a:t>
            </a:r>
          </a:p>
        </p:txBody>
      </p:sp>
    </p:spTree>
    <p:extLst>
      <p:ext uri="{BB962C8B-B14F-4D97-AF65-F5344CB8AC3E}">
        <p14:creationId xmlns:p14="http://schemas.microsoft.com/office/powerpoint/2010/main" val="6007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הצגת סימנים מיוחדים - דוגמה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3159" y="1193533"/>
            <a:ext cx="8874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he-IL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Special characters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he-IL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gt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2 ?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long line that doesn't break in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hello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&amp;nbsp;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AB6526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&amp;copy</a:t>
            </a:r>
            <a:r>
              <a:rPr lang="en-US" dirty="0" smtClean="0">
                <a:solidFill>
                  <a:srgbClr val="AB6526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5562" y="3994485"/>
            <a:ext cx="19972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65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קליטת קלט בטופס </a:t>
            </a:r>
            <a:r>
              <a:rPr lang="he-IL" sz="2800" dirty="0"/>
              <a:t>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9273" y="1020278"/>
            <a:ext cx="11040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&lt;!DOCTYPE&gt;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Enter your details: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		First Name: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/&gt;&lt;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		Last Name: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/&gt;&lt;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		Gender: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male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Male </a:t>
            </a:r>
            <a:r>
              <a:rPr lang="en-US" dirty="0">
                <a:solidFill>
                  <a:srgbClr val="66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nbsp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gender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female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Female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	&lt;/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4959316"/>
            <a:ext cx="6962775" cy="18097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222800" y="2922769"/>
            <a:ext cx="2276322" cy="72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33213" y="3776012"/>
            <a:ext cx="2276322" cy="72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26620" y="4335275"/>
            <a:ext cx="2276322" cy="72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6151614" y="1197414"/>
            <a:ext cx="5602236" cy="603544"/>
          </a:xfrm>
          <a:prstGeom prst="wedgeRoundRectCallout">
            <a:avLst>
              <a:gd name="adj1" fmla="val -66641"/>
              <a:gd name="adj2" fmla="val 70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התוכנית בשרת אליה אנו שולחים את הנתונים. כרגע ריק כי עדיין לא למדנו צד שרת והנתונים לא ישלחו לשום מקום</a:t>
            </a:r>
            <a:endParaRPr lang="en-US" b="1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8272462" y="1913305"/>
            <a:ext cx="3465871" cy="307341"/>
          </a:xfrm>
          <a:prstGeom prst="wedgeRoundRectCallout">
            <a:avLst>
              <a:gd name="adj1" fmla="val -188386"/>
              <a:gd name="adj2" fmla="val 84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מסגרת ויזואלית לטופס. לא חובה.</a:t>
            </a:r>
            <a:endParaRPr lang="en-US" b="1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8469876" y="2332993"/>
            <a:ext cx="3283974" cy="259526"/>
          </a:xfrm>
          <a:prstGeom prst="wedgeRoundRectCallout">
            <a:avLst>
              <a:gd name="adj1" fmla="val -87991"/>
              <a:gd name="adj2" fmla="val 26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כותרת למסגרת, במידה וקיימת.</a:t>
            </a:r>
            <a:endParaRPr lang="en-US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0" y="2385843"/>
            <a:ext cx="2477729" cy="1348253"/>
          </a:xfrm>
          <a:prstGeom prst="wedgeRoundRectCallout">
            <a:avLst>
              <a:gd name="adj1" fmla="val 60422"/>
              <a:gd name="adj2" fmla="val -86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שורת טקסט לקבלת מידע טקסטואלי. יש לתת לפקד שם כדי שכשהמידע יגיע לשרת, הוא ידע לזהות אותו</a:t>
            </a:r>
            <a:endParaRPr lang="en-US" b="1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-1" y="3798960"/>
            <a:ext cx="2477729" cy="912880"/>
          </a:xfrm>
          <a:prstGeom prst="wedgeRoundRectCallout">
            <a:avLst>
              <a:gd name="adj1" fmla="val 62009"/>
              <a:gd name="adj2" fmla="val -452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קבוצת ה- </a:t>
            </a:r>
            <a:r>
              <a:rPr lang="en-US" b="1" dirty="0"/>
              <a:t>radio</a:t>
            </a:r>
            <a:r>
              <a:rPr lang="he-IL" b="1" dirty="0"/>
              <a:t> צריכה להיות עם שם אחד, כדי לקבוע בחירה יחידה</a:t>
            </a:r>
            <a:endParaRPr lang="en-US" b="1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8928458" y="4108459"/>
            <a:ext cx="2809875" cy="850857"/>
          </a:xfrm>
          <a:prstGeom prst="wedgeRoundRectCallout">
            <a:avLst>
              <a:gd name="adj1" fmla="val -185110"/>
              <a:gd name="adj2" fmla="val -251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רק כאשר ילחץ הכפתור, המידע שהוזן ישלח לתוכנית שכתובה ב- </a:t>
            </a:r>
            <a:r>
              <a:rPr lang="en-US" b="1" dirty="0"/>
              <a:t>action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43376" y="1856944"/>
            <a:ext cx="1217586" cy="348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>
            <a:off x="2826620" y="1020278"/>
            <a:ext cx="3082413" cy="586562"/>
          </a:xfrm>
          <a:prstGeom prst="wedgeRoundRectCallout">
            <a:avLst>
              <a:gd name="adj1" fmla="val -28441"/>
              <a:gd name="adj2" fmla="val 98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שמות וערכי הפרמטרים ישלחו באופן גלוי לתוכנית בשרת </a:t>
            </a:r>
          </a:p>
        </p:txBody>
      </p:sp>
    </p:spTree>
    <p:extLst>
      <p:ext uri="{BB962C8B-B14F-4D97-AF65-F5344CB8AC3E}">
        <p14:creationId xmlns:p14="http://schemas.microsoft.com/office/powerpoint/2010/main" val="14876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קליטת קלט בטופס </a:t>
            </a:r>
            <a:r>
              <a:rPr lang="he-IL" sz="2800" dirty="0"/>
              <a:t>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492" y="78059"/>
            <a:ext cx="117250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&lt;!DOCTYPE&gt;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he-I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333333"/>
                </a:solidFill>
                <a:latin typeface="Consolas" panose="020B0609020204030204" pitchFamily="49" charset="0"/>
              </a:rPr>
              <a:t>				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Profession: </a:t>
            </a:r>
            <a:r>
              <a:rPr lang="en-US" dirty="0">
                <a:solidFill>
                  <a:srgbClr val="66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nbsp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profession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	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Teacher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Teacher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	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Programmer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Programmer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	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	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selected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Other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333333"/>
                </a:solidFill>
                <a:latin typeface="Consolas" panose="020B0609020204030204" pitchFamily="49" charset="0"/>
              </a:rPr>
              <a:t>				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Tell something about yourself: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generalData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alert('I do nothing!')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Surprise!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071" y="4567781"/>
            <a:ext cx="3258779" cy="219665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639664" y="1378828"/>
            <a:ext cx="2094271" cy="314632"/>
          </a:xfrm>
          <a:prstGeom prst="wedgeRoundRectCallout">
            <a:avLst>
              <a:gd name="adj1" fmla="val -148498"/>
              <a:gd name="adj2" fmla="val 1069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הגדרת תיבת בחירה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0540181" y="3174199"/>
            <a:ext cx="938980" cy="296588"/>
          </a:xfrm>
          <a:prstGeom prst="wedgeRoundRectCallout">
            <a:avLst>
              <a:gd name="adj1" fmla="val -151639"/>
              <a:gd name="adj2" fmla="val 130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פסקה</a:t>
            </a:r>
            <a:endParaRPr lang="en-US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08155" y="3322493"/>
            <a:ext cx="1956620" cy="866049"/>
          </a:xfrm>
          <a:prstGeom prst="wedgeRoundRectCallout">
            <a:avLst>
              <a:gd name="adj1" fmla="val 71086"/>
              <a:gd name="adj2" fmla="val 73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כפתור המגיב ללחיצה על העכבר ומציג הודעה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791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he-IL" dirty="0" err="1"/>
              <a:t>קלטים</a:t>
            </a:r>
            <a:r>
              <a:rPr lang="he-IL" dirty="0"/>
              <a:t> נוספים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1804" y="843655"/>
            <a:ext cx="121967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Id:</a:t>
            </a:r>
            <a:r>
              <a:rPr lang="en-US" dirty="0">
                <a:solidFill>
                  <a:srgbClr val="66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Password:</a:t>
            </a:r>
            <a:r>
              <a:rPr lang="en-US" dirty="0">
                <a:solidFill>
                  <a:srgbClr val="66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password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checkbox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isSavePassword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Save Password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Send Data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Clear Data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568" y="3989746"/>
            <a:ext cx="34004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he-IL" dirty="0" err="1"/>
              <a:t>קלטים</a:t>
            </a:r>
            <a:r>
              <a:rPr lang="he-IL" dirty="0"/>
              <a:t> נוספים ב- </a:t>
            </a:r>
            <a:r>
              <a:rPr lang="en-US" dirty="0"/>
              <a:t>HTML5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8209" y="159519"/>
            <a:ext cx="1094086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Select your shirt color: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shirtColor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DOB: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dob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/&gt;&lt;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Birthday (month and year):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bdaymonth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Age: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Email: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Number of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childeren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(0-10):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numOfChildren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							min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/&gt;&lt;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When you wake up?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					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wakingHour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spcBef>
                <a:spcPts val="600"/>
              </a:spcBef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557" y="3676851"/>
            <a:ext cx="3892543" cy="30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7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תמיכה </a:t>
            </a:r>
            <a:r>
              <a:rPr lang="he-IL" dirty="0" err="1"/>
              <a:t>בדפדנים</a:t>
            </a:r>
            <a:r>
              <a:rPr lang="he-IL" dirty="0"/>
              <a:t> ישנים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דפדפנים ישנים אינם תומכים ב- </a:t>
            </a:r>
            <a:r>
              <a:rPr lang="en-US" dirty="0"/>
              <a:t>HTML5</a:t>
            </a:r>
            <a:r>
              <a:rPr lang="he-IL" dirty="0"/>
              <a:t> ולכן נרצה להגדיר כיצד הם יוצגו, או  ליתר דיוק, לא יוצגו</a:t>
            </a:r>
          </a:p>
          <a:p>
            <a:r>
              <a:rPr lang="he-IL" dirty="0"/>
              <a:t>לכן נעדכן את ה- </a:t>
            </a:r>
            <a:r>
              <a:rPr lang="en-US" dirty="0" err="1"/>
              <a:t>css</a:t>
            </a:r>
            <a:r>
              <a:rPr lang="he-IL" dirty="0"/>
              <a:t> כך שהתגיות החדשות לא יוצגו: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468830" y="2906830"/>
            <a:ext cx="787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header, section, footer, aside, nav, main, article, figure 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   display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 block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מהי שפת </a:t>
            </a:r>
            <a:r>
              <a:rPr lang="en-US" dirty="0"/>
              <a:t>HTML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  <a:p>
            <a:r>
              <a:rPr lang="en-US" dirty="0"/>
              <a:t>HTML</a:t>
            </a:r>
            <a:r>
              <a:rPr lang="he-IL" dirty="0"/>
              <a:t> היא שפת להצגת דפי אינטרנט המפוענחת ומוצגת ע"י הדפדפן</a:t>
            </a:r>
          </a:p>
          <a:p>
            <a:endParaRPr lang="he-IL" dirty="0"/>
          </a:p>
          <a:p>
            <a:r>
              <a:rPr lang="he-IL" dirty="0"/>
              <a:t>מגדירה מהו התוכן שיוצג, וניתן גם לעצב באמצעותה את התוכן</a:t>
            </a:r>
          </a:p>
          <a:p>
            <a:endParaRPr lang="he-IL" dirty="0"/>
          </a:p>
          <a:p>
            <a:r>
              <a:rPr lang="en-US" dirty="0"/>
              <a:t>HTML</a:t>
            </a:r>
            <a:r>
              <a:rPr lang="he-IL" dirty="0"/>
              <a:t> הם ראשי תיבות של </a:t>
            </a:r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</p:txBody>
      </p:sp>
      <p:cxnSp>
        <p:nvCxnSpPr>
          <p:cNvPr id="5" name="Straight Arrow Connector 4"/>
          <p:cNvCxnSpPr>
            <a:endCxn id="6" idx="0"/>
          </p:cNvCxnSpPr>
          <p:nvPr/>
        </p:nvCxnSpPr>
        <p:spPr>
          <a:xfrm flipH="1">
            <a:off x="4431505" y="4314825"/>
            <a:ext cx="692945" cy="7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98017" y="5100815"/>
            <a:ext cx="246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הדרך בה עוברים בין דפים באינטרנט – באמצעות קישורים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84142" y="4329290"/>
            <a:ext cx="414338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38837" y="5095607"/>
            <a:ext cx="2466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שפת תגיות, כאשר לכל תגית יש משמעות לגבי אופן חלוקת המידע בדף והצגתו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Semantics</a:t>
            </a:r>
            <a:r>
              <a:rPr lang="he-IL" dirty="0"/>
              <a:t> – מדוע?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ישנן תגיות ששמן אינו מעיד דבר על התוכן אותו הן מכילות, למשל </a:t>
            </a:r>
            <a:r>
              <a:rPr lang="en-US" dirty="0"/>
              <a:t>div</a:t>
            </a:r>
            <a:r>
              <a:rPr lang="he-IL" dirty="0"/>
              <a:t> ו- </a:t>
            </a:r>
            <a:r>
              <a:rPr lang="en-US" dirty="0"/>
              <a:t>span</a:t>
            </a:r>
            <a:r>
              <a:rPr lang="he-IL" dirty="0"/>
              <a:t>, ולכן נקראות </a:t>
            </a:r>
            <a:r>
              <a:rPr lang="en-US" dirty="0"/>
              <a:t>non-semantic elements</a:t>
            </a:r>
            <a:endParaRPr lang="he-IL" dirty="0"/>
          </a:p>
          <a:p>
            <a:r>
              <a:rPr lang="he-IL" dirty="0"/>
              <a:t>ישנן תגיות ששמן מעיד על תוכנן, למשל </a:t>
            </a:r>
            <a:r>
              <a:rPr lang="en-US" dirty="0"/>
              <a:t>table, </a:t>
            </a:r>
            <a:r>
              <a:rPr lang="en-US" dirty="0" err="1"/>
              <a:t>ol</a:t>
            </a:r>
            <a:r>
              <a:rPr lang="en-US" dirty="0"/>
              <a:t>, bold</a:t>
            </a:r>
            <a:r>
              <a:rPr lang="he-IL" dirty="0"/>
              <a:t> ולגן נקראת </a:t>
            </a:r>
            <a:r>
              <a:rPr lang="en-US" dirty="0"/>
              <a:t>semantic elements</a:t>
            </a:r>
            <a:endParaRPr lang="he-IL" dirty="0"/>
          </a:p>
          <a:p>
            <a:r>
              <a:rPr lang="he-IL" dirty="0"/>
              <a:t>ב- </a:t>
            </a:r>
            <a:r>
              <a:rPr lang="en-US" dirty="0"/>
              <a:t>HTML</a:t>
            </a:r>
            <a:r>
              <a:rPr lang="he-IL" dirty="0"/>
              <a:t> הרגיל, יכולנו לתת הגדרת </a:t>
            </a:r>
            <a:r>
              <a:rPr lang="en-US" dirty="0"/>
              <a:t>class</a:t>
            </a:r>
            <a:r>
              <a:rPr lang="he-IL" dirty="0"/>
              <a:t> לכל פקד ולהגדיר עבורו עיצוב</a:t>
            </a:r>
          </a:p>
          <a:p>
            <a:r>
              <a:rPr lang="he-IL" dirty="0"/>
              <a:t>כך לכל מתכנת יש את שמות ה- </a:t>
            </a:r>
            <a:r>
              <a:rPr lang="en-US" dirty="0"/>
              <a:t>class</a:t>
            </a:r>
            <a:r>
              <a:rPr lang="he-IL" dirty="0"/>
              <a:t>'ים איתם הוא עובד, ולמי שבא לקרוא את הקוד יותר קשה להתמצא</a:t>
            </a:r>
          </a:p>
          <a:p>
            <a:r>
              <a:rPr lang="he-IL" dirty="0"/>
              <a:t>לכן ב- </a:t>
            </a:r>
            <a:r>
              <a:rPr lang="en-US" dirty="0"/>
              <a:t>HTML5 </a:t>
            </a:r>
            <a:r>
              <a:rPr lang="he-IL" dirty="0"/>
              <a:t> הוסיפו תגיות חדשות ששמן מעיד על תפקידן, ובכך הגדרות העיצוב הופכות להיות יותר קונבנציונליות וסטנדרטיות</a:t>
            </a:r>
          </a:p>
        </p:txBody>
      </p:sp>
    </p:spTree>
    <p:extLst>
      <p:ext uri="{BB962C8B-B14F-4D97-AF65-F5344CB8AC3E}">
        <p14:creationId xmlns:p14="http://schemas.microsoft.com/office/powerpoint/2010/main" val="29563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semantic</a:t>
            </a:r>
            <a:r>
              <a:rPr lang="he-IL" dirty="0"/>
              <a:t> – אלמנטים חדשים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5524" y="1010245"/>
            <a:ext cx="912474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header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>			Welcome to my site!</a:t>
            </a:r>
          </a:p>
          <a:p>
            <a: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header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700" dirty="0" err="1">
                <a:solidFill>
                  <a:srgbClr val="4B83CD"/>
                </a:solidFill>
                <a:latin typeface="Consolas" panose="020B0609020204030204" pitchFamily="49" charset="0"/>
              </a:rPr>
              <a:t>nav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>About me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>My Courses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>Contact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sz="1700" dirty="0" err="1">
                <a:solidFill>
                  <a:srgbClr val="4B83CD"/>
                </a:solidFill>
                <a:latin typeface="Consolas" panose="020B0609020204030204" pitchFamily="49" charset="0"/>
              </a:rPr>
              <a:t>nav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article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>			This is some text for an article</a:t>
            </a: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article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aside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>			This is some aside text</a:t>
            </a: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aside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footer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		&lt;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rgbClr val="660000"/>
                </a:solidFill>
                <a:latin typeface="Consolas" panose="020B0609020204030204" pitchFamily="49" charset="0"/>
              </a:rPr>
              <a:t>&amp;</a:t>
            </a:r>
            <a: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>copy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		&lt;/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footer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17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7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80446" y="3570974"/>
            <a:ext cx="3994485" cy="1212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כפי שניתן לראות, הטקסט אינו מעוצב, אבל יש שמות ספציפיים, ידועים ומקובלים לשימוש בהגדרות ה- </a:t>
            </a:r>
            <a:r>
              <a:rPr lang="en-US" b="1" dirty="0" err="1"/>
              <a:t>css</a:t>
            </a:r>
            <a:endParaRPr lang="he-IL" b="1" dirty="0"/>
          </a:p>
          <a:p>
            <a:pPr algn="ctr" rtl="1"/>
            <a:r>
              <a:rPr lang="he-IL" b="1" dirty="0">
                <a:sym typeface="Wingdings" panose="05000000000000000000" pitchFamily="2" charset="2"/>
              </a:rPr>
              <a:t> אחידות בין מתכנתים</a:t>
            </a:r>
            <a:endParaRPr lang="he-IL" b="1" dirty="0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6C272BF4-C8C6-4467-AB71-0DD05EE29715}"/>
              </a:ext>
            </a:extLst>
          </p:cNvPr>
          <p:cNvGrpSpPr/>
          <p:nvPr/>
        </p:nvGrpSpPr>
        <p:grpSpPr>
          <a:xfrm>
            <a:off x="7922895" y="1550770"/>
            <a:ext cx="3295650" cy="1581150"/>
            <a:chOff x="7922895" y="1550770"/>
            <a:chExt cx="3295650" cy="1581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2895" y="1550770"/>
              <a:ext cx="3295650" cy="158115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35CAFF-19E5-445F-AB01-16BFB0A73907}"/>
                </a:ext>
              </a:extLst>
            </p:cNvPr>
            <p:cNvSpPr txBox="1"/>
            <p:nvPr/>
          </p:nvSpPr>
          <p:spPr>
            <a:xfrm>
              <a:off x="8272117" y="2762588"/>
              <a:ext cx="1262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84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ביחידה זו למדנו: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numCol="2" rtlCol="1">
            <a:normAutofit/>
          </a:bodyPr>
          <a:lstStyle/>
          <a:p>
            <a:pPr algn="r"/>
            <a:r>
              <a:rPr lang="he-IL" dirty="0"/>
              <a:t>היכרות עם שפת </a:t>
            </a:r>
            <a:r>
              <a:rPr lang="en-US" dirty="0"/>
              <a:t>HTML</a:t>
            </a:r>
            <a:endParaRPr lang="he-IL" dirty="0"/>
          </a:p>
          <a:p>
            <a:pPr algn="r"/>
            <a:r>
              <a:rPr lang="en-US" dirty="0"/>
              <a:t>elements</a:t>
            </a:r>
            <a:r>
              <a:rPr lang="he-IL" dirty="0"/>
              <a:t> ו- </a:t>
            </a:r>
            <a:r>
              <a:rPr lang="en-US" dirty="0"/>
              <a:t>attributes</a:t>
            </a:r>
            <a:endParaRPr lang="he-IL" dirty="0"/>
          </a:p>
          <a:p>
            <a:pPr algn="r"/>
            <a:r>
              <a:rPr lang="he-IL" dirty="0"/>
              <a:t>האלמנט </a:t>
            </a:r>
            <a:r>
              <a:rPr lang="en-US" dirty="0"/>
              <a:t>head</a:t>
            </a:r>
            <a:endParaRPr lang="he-IL" dirty="0"/>
          </a:p>
          <a:p>
            <a:pPr algn="r"/>
            <a:r>
              <a:rPr lang="he-IL" dirty="0"/>
              <a:t>עיצוב דפי </a:t>
            </a:r>
            <a:r>
              <a:rPr lang="en-US" dirty="0"/>
              <a:t>HTML</a:t>
            </a:r>
            <a:endParaRPr lang="he-IL" dirty="0"/>
          </a:p>
          <a:p>
            <a:pPr lvl="1" algn="r"/>
            <a:r>
              <a:rPr lang="he-IL" dirty="0"/>
              <a:t>באמצעות </a:t>
            </a:r>
            <a:r>
              <a:rPr lang="en-US" dirty="0" err="1"/>
              <a:t>css</a:t>
            </a:r>
            <a:endParaRPr lang="en-US" dirty="0"/>
          </a:p>
          <a:p>
            <a:pPr lvl="1" algn="r"/>
            <a:r>
              <a:rPr lang="he-IL" dirty="0"/>
              <a:t>באמצעות </a:t>
            </a:r>
            <a:r>
              <a:rPr lang="he-IL" dirty="0" err="1"/>
              <a:t>אלמנטי</a:t>
            </a:r>
            <a:r>
              <a:rPr lang="he-IL" dirty="0"/>
              <a:t> שפה</a:t>
            </a:r>
          </a:p>
          <a:p>
            <a:pPr algn="r"/>
            <a:r>
              <a:rPr lang="he-IL" dirty="0"/>
              <a:t>הצגת טבלה</a:t>
            </a:r>
          </a:p>
          <a:p>
            <a:pPr algn="r"/>
            <a:r>
              <a:rPr lang="he-IL" dirty="0"/>
              <a:t>הצגת רשימה</a:t>
            </a:r>
          </a:p>
          <a:p>
            <a:pPr algn="r"/>
            <a:r>
              <a:rPr lang="he-IL" dirty="0"/>
              <a:t>התכונה </a:t>
            </a:r>
            <a:r>
              <a:rPr lang="en-US" dirty="0"/>
              <a:t>class</a:t>
            </a:r>
            <a:endParaRPr lang="he-IL" dirty="0"/>
          </a:p>
          <a:p>
            <a:pPr algn="r"/>
            <a:r>
              <a:rPr lang="en-US" dirty="0"/>
              <a:t>Iframe</a:t>
            </a:r>
            <a:r>
              <a:rPr lang="he-IL" dirty="0"/>
              <a:t> להצגת דף בתוך דף</a:t>
            </a:r>
          </a:p>
          <a:p>
            <a:pPr algn="r"/>
            <a:r>
              <a:rPr lang="he-IL" dirty="0"/>
              <a:t>הצגת </a:t>
            </a:r>
            <a:r>
              <a:rPr lang="he-IL"/>
              <a:t>סימנים מיוחדים</a:t>
            </a:r>
            <a:endParaRPr lang="he-IL" dirty="0"/>
          </a:p>
          <a:p>
            <a:pPr algn="r"/>
            <a:r>
              <a:rPr lang="he-IL" dirty="0"/>
              <a:t>טפסים</a:t>
            </a:r>
          </a:p>
          <a:p>
            <a:pPr lvl="1" algn="r"/>
            <a:r>
              <a:rPr lang="he-IL" dirty="0"/>
              <a:t>סוגי קלט בטופס</a:t>
            </a:r>
          </a:p>
          <a:p>
            <a:pPr algn="r"/>
            <a:r>
              <a:rPr lang="en-US" dirty="0"/>
              <a:t>HTML5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26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דף </a:t>
            </a:r>
            <a:r>
              <a:rPr lang="en-US" dirty="0"/>
              <a:t>HTML</a:t>
            </a:r>
            <a:r>
              <a:rPr lang="he-IL" dirty="0"/>
              <a:t> בסיסי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2000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My 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WebPage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This is the title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This is sub-title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7180446" y="1668066"/>
            <a:ext cx="4487675" cy="677465"/>
          </a:xfrm>
          <a:prstGeom prst="wedgeRoundRectCallout">
            <a:avLst>
              <a:gd name="adj1" fmla="val -133875"/>
              <a:gd name="adj2" fmla="val -544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מגדיר את סוג הדף כדי שהדפדפן יציגו כראוי.</a:t>
            </a:r>
            <a:r>
              <a:rPr lang="en-US" b="1" dirty="0"/>
              <a:t/>
            </a:r>
            <a:br>
              <a:rPr lang="en-US" b="1" dirty="0"/>
            </a:br>
            <a:r>
              <a:rPr lang="he-IL" b="1" dirty="0"/>
              <a:t>ערך </a:t>
            </a:r>
            <a:r>
              <a:rPr lang="en-US" b="1" dirty="0"/>
              <a:t>html</a:t>
            </a:r>
            <a:r>
              <a:rPr lang="he-IL" b="1" dirty="0"/>
              <a:t> מתייחס ל- </a:t>
            </a:r>
            <a:r>
              <a:rPr lang="en-US" b="1" dirty="0"/>
              <a:t>HTML5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594332" y="3325622"/>
            <a:ext cx="4112290" cy="962025"/>
          </a:xfrm>
          <a:prstGeom prst="wedgeRoundRectCallout">
            <a:avLst>
              <a:gd name="adj1" fmla="val -175136"/>
              <a:gd name="adj2" fmla="val -223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/>
              <a:t>head </a:t>
            </a:r>
            <a:r>
              <a:rPr lang="he-IL" b="1" dirty="0"/>
              <a:t> ו- </a:t>
            </a:r>
            <a:r>
              <a:rPr lang="en-US" b="1" dirty="0"/>
              <a:t>body</a:t>
            </a:r>
            <a:r>
              <a:rPr lang="he-IL" b="1" dirty="0"/>
              <a:t> הן התגיות הקבועות:</a:t>
            </a:r>
          </a:p>
          <a:p>
            <a:pPr algn="ctr" rtl="1"/>
            <a:r>
              <a:rPr lang="he-IL" b="1" dirty="0"/>
              <a:t>ב- </a:t>
            </a:r>
            <a:r>
              <a:rPr lang="en-US" b="1" dirty="0"/>
              <a:t>head</a:t>
            </a:r>
            <a:r>
              <a:rPr lang="he-IL" b="1" dirty="0"/>
              <a:t> יהיו הגדרות כלליות על העמוד</a:t>
            </a:r>
          </a:p>
          <a:p>
            <a:pPr algn="ctr" rtl="1"/>
            <a:r>
              <a:rPr lang="he-IL" b="1" dirty="0"/>
              <a:t>ב- </a:t>
            </a:r>
            <a:r>
              <a:rPr lang="en-US" b="1" dirty="0"/>
              <a:t>body </a:t>
            </a:r>
            <a:r>
              <a:rPr lang="he-IL" b="1" dirty="0"/>
              <a:t> תוכן העמוד שאותו נרצה להציג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632833" y="2565796"/>
            <a:ext cx="4035288" cy="500063"/>
          </a:xfrm>
          <a:prstGeom prst="wedgeRoundRectCallout">
            <a:avLst>
              <a:gd name="adj1" fmla="val -105313"/>
              <a:gd name="adj2" fmla="val 280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/>
              <a:t>title</a:t>
            </a:r>
            <a:r>
              <a:rPr lang="he-IL" b="1" dirty="0"/>
              <a:t> היא התגית להצגת שם הדף בדפדף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734175" y="4439729"/>
            <a:ext cx="5019675" cy="481013"/>
          </a:xfrm>
          <a:prstGeom prst="wedgeRoundRectCallout">
            <a:avLst>
              <a:gd name="adj1" fmla="val -74317"/>
              <a:gd name="adj2" fmla="val -461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/>
              <a:t>h1</a:t>
            </a:r>
            <a:r>
              <a:rPr lang="he-IL" b="1" dirty="0"/>
              <a:t> ו- </a:t>
            </a:r>
            <a:r>
              <a:rPr lang="en-US" b="1" dirty="0"/>
              <a:t>h2</a:t>
            </a:r>
            <a:r>
              <a:rPr lang="he-IL" b="1" dirty="0"/>
              <a:t> הן תגיות להצגת כותרות ברמות שונות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289785" y="981156"/>
            <a:ext cx="3388093" cy="43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לכל תגית יש תגית תואמת סוגרת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583" y="5118700"/>
            <a:ext cx="2339039" cy="100034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424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אלמנטים בסיסיים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1197551"/>
            <a:ext cx="10983929" cy="5424630"/>
          </a:xfrm>
        </p:spPr>
        <p:txBody>
          <a:bodyPr>
            <a:normAutofit fontScale="85000" lnSpcReduction="20000"/>
          </a:bodyPr>
          <a:lstStyle/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Basic Elements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This is a paragraph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http://www.google.com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_blank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This is my site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hr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./pictures/me.jpg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		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Good picture of me :-)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067674" y="1890123"/>
            <a:ext cx="3752848" cy="500063"/>
          </a:xfrm>
          <a:prstGeom prst="wedgeRoundRectCallout">
            <a:avLst>
              <a:gd name="adj1" fmla="val -126197"/>
              <a:gd name="adj2" fmla="val 2525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/>
              <a:t>&lt;p&gt;</a:t>
            </a:r>
            <a:r>
              <a:rPr lang="he-IL" b="1" dirty="0"/>
              <a:t> - </a:t>
            </a:r>
            <a:r>
              <a:rPr lang="en-US" b="1" dirty="0"/>
              <a:t>paragraph</a:t>
            </a:r>
            <a:r>
              <a:rPr lang="he-IL" b="1" dirty="0"/>
              <a:t> – תגית לפסקה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735614" y="2521089"/>
            <a:ext cx="4084908" cy="1038559"/>
          </a:xfrm>
          <a:prstGeom prst="wedgeRoundRectCallout">
            <a:avLst>
              <a:gd name="adj1" fmla="val -65260"/>
              <a:gd name="adj2" fmla="val 72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/>
              <a:t>a </a:t>
            </a:r>
            <a:r>
              <a:rPr lang="en-US" b="1" dirty="0" err="1"/>
              <a:t>href</a:t>
            </a:r>
            <a:r>
              <a:rPr lang="he-IL" b="1" dirty="0"/>
              <a:t> הינה הגדרה לקישור לדף כלשהו.</a:t>
            </a:r>
          </a:p>
          <a:p>
            <a:pPr algn="ctr" rtl="1"/>
            <a:r>
              <a:rPr lang="he-IL" b="1" dirty="0"/>
              <a:t>התכונה </a:t>
            </a:r>
            <a:r>
              <a:rPr lang="en-US" b="1" dirty="0"/>
              <a:t>target</a:t>
            </a:r>
            <a:r>
              <a:rPr lang="he-IL" b="1" dirty="0"/>
              <a:t> מגדירה האם הדף יפתח בעמוד זה (</a:t>
            </a:r>
            <a:r>
              <a:rPr lang="he-IL" b="1" dirty="0" err="1"/>
              <a:t>ב"מ</a:t>
            </a:r>
            <a:r>
              <a:rPr lang="he-IL" b="1" dirty="0"/>
              <a:t>) או בדף חדש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067674" y="4117683"/>
            <a:ext cx="3752848" cy="379810"/>
          </a:xfrm>
          <a:prstGeom prst="wedgeRoundRectCallout">
            <a:avLst>
              <a:gd name="adj1" fmla="val -178445"/>
              <a:gd name="adj2" fmla="val -10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he-IL" b="1" dirty="0"/>
              <a:t> - עבור </a:t>
            </a:r>
            <a:r>
              <a:rPr lang="en-US" b="1" dirty="0"/>
              <a:t>break</a:t>
            </a:r>
            <a:r>
              <a:rPr lang="he-IL" b="1" dirty="0"/>
              <a:t> – ירידת שורה</a:t>
            </a:r>
            <a:endParaRPr lang="en-US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931572" y="5489177"/>
            <a:ext cx="4888950" cy="956151"/>
          </a:xfrm>
          <a:prstGeom prst="wedgeRoundRectCallout">
            <a:avLst>
              <a:gd name="adj1" fmla="val -122186"/>
              <a:gd name="adj2" fmla="val -55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הצגת תמונה:</a:t>
            </a:r>
          </a:p>
          <a:p>
            <a:pPr algn="ctr" rtl="1"/>
            <a:r>
              <a:rPr lang="he-IL" b="1" dirty="0"/>
              <a:t>במידה ואינה זמינה, יוצג הטקסט שתכונה </a:t>
            </a:r>
            <a:r>
              <a:rPr lang="en-US" b="1" dirty="0"/>
              <a:t>alt</a:t>
            </a:r>
            <a:r>
              <a:rPr lang="he-IL" b="1" dirty="0"/>
              <a:t>.</a:t>
            </a:r>
          </a:p>
          <a:p>
            <a:pPr algn="ctr" rtl="1"/>
            <a:r>
              <a:rPr lang="he-IL" b="1" dirty="0"/>
              <a:t>אם לא יוגדר רוחב, תוצג התמונה בגודלה המקורי.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8298498" y="5222928"/>
            <a:ext cx="202130" cy="3281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10327203" y="4970513"/>
            <a:ext cx="1493319" cy="314320"/>
          </a:xfrm>
          <a:prstGeom prst="wedgeRoundRectCallout">
            <a:avLst>
              <a:gd name="adj1" fmla="val -187952"/>
              <a:gd name="adj2" fmla="val 360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סגירת התגית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041160" y="4293062"/>
            <a:ext cx="2364402" cy="408862"/>
          </a:xfrm>
          <a:prstGeom prst="wedgeRoundRectCallout">
            <a:avLst>
              <a:gd name="adj1" fmla="val -108558"/>
              <a:gd name="adj2" fmla="val 32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/>
              <a:t>&lt;</a:t>
            </a:r>
            <a:r>
              <a:rPr lang="en-US" b="1" dirty="0" err="1"/>
              <a:t>hr</a:t>
            </a:r>
            <a:r>
              <a:rPr lang="en-US" b="1" dirty="0"/>
              <a:t>/&gt;</a:t>
            </a:r>
            <a:r>
              <a:rPr lang="he-IL" b="1" dirty="0"/>
              <a:t> - עבור קו אופקי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58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כפי שראינו, לחלק מהפקדים יש נתונים נוספים, הנקראים </a:t>
            </a:r>
            <a:r>
              <a:rPr lang="en-US" dirty="0"/>
              <a:t>attributes</a:t>
            </a:r>
            <a:r>
              <a:rPr lang="he-IL" dirty="0"/>
              <a:t>:</a:t>
            </a:r>
          </a:p>
          <a:p>
            <a:pPr marL="0" indent="0" algn="l" rtl="0">
              <a:buNone/>
            </a:pPr>
            <a:endParaRPr lang="he-IL" dirty="0"/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http://www.google.com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91B3E0"/>
                </a:solidFill>
                <a:latin typeface="Consolas" panose="020B0609020204030204" pitchFamily="49" charset="0"/>
              </a:rPr>
              <a:t>target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_blank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This is my site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“./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pictures/me.jpg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				 </a:t>
            </a:r>
            <a:r>
              <a:rPr lang="en-US" sz="20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Good picture of me :-)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200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59731" y="5082139"/>
            <a:ext cx="4398745" cy="1145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/>
              <a:t>עפ"י התקן של </a:t>
            </a:r>
            <a:r>
              <a:rPr lang="en-US" b="1" dirty="0"/>
              <a:t>w3c</a:t>
            </a:r>
            <a:r>
              <a:rPr lang="he-IL" b="1" dirty="0"/>
              <a:t> נכתוב שמות אלמנטים ו- </a:t>
            </a:r>
            <a:r>
              <a:rPr lang="en-US" b="1" dirty="0"/>
              <a:t>attributes</a:t>
            </a:r>
            <a:r>
              <a:rPr lang="he-IL" b="1" dirty="0"/>
              <a:t> באותיות קטנות, </a:t>
            </a:r>
          </a:p>
          <a:p>
            <a:pPr algn="ctr" rtl="1"/>
            <a:r>
              <a:rPr lang="he-IL" b="1" dirty="0"/>
              <a:t>למרות ש- </a:t>
            </a:r>
            <a:r>
              <a:rPr lang="en-US" b="1" dirty="0"/>
              <a:t>HTML</a:t>
            </a:r>
            <a:r>
              <a:rPr lang="he-IL" b="1" dirty="0"/>
              <a:t> אינה </a:t>
            </a:r>
            <a:r>
              <a:rPr lang="en-US" b="1" dirty="0"/>
              <a:t>case sensitive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6341" y="2461076"/>
            <a:ext cx="885524" cy="423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56573" y="3694496"/>
            <a:ext cx="489284" cy="423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15927" y="3694496"/>
            <a:ext cx="820654" cy="423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חשיבות השימוש בתגיות </a:t>
            </a:r>
            <a:r>
              <a:rPr lang="en-US" b="1" dirty="0"/>
              <a:t>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כפי שראינו, קיימות התגיות </a:t>
            </a:r>
            <a:r>
              <a:rPr lang="en-US" dirty="0"/>
              <a:t>h1</a:t>
            </a:r>
            <a:r>
              <a:rPr lang="he-IL" dirty="0"/>
              <a:t> ו- </a:t>
            </a:r>
            <a:r>
              <a:rPr lang="en-US" dirty="0"/>
              <a:t>h2</a:t>
            </a:r>
            <a:r>
              <a:rPr lang="he-IL" dirty="0"/>
              <a:t> המציגות טקסט ככותרת וככותרת משנה</a:t>
            </a:r>
          </a:p>
          <a:p>
            <a:r>
              <a:rPr lang="he-IL" dirty="0"/>
              <a:t>ישנן למעשה 6 דרגות של כותרות </a:t>
            </a:r>
            <a:r>
              <a:rPr lang="en-US" dirty="0"/>
              <a:t>h1… h6</a:t>
            </a:r>
            <a:endParaRPr lang="he-IL" dirty="0"/>
          </a:p>
          <a:p>
            <a:r>
              <a:rPr lang="he-IL" dirty="0"/>
              <a:t>נשתמש בתגיות אלו רק עבור כותרות ולא על מנת להדגיש טקסט, וכן נקפיד להשתמש בהן עבור כותרות:</a:t>
            </a:r>
          </a:p>
          <a:p>
            <a:pPr lvl="1"/>
            <a:r>
              <a:rPr lang="he-IL" dirty="0"/>
              <a:t>מנועי החיפוש המאנדקסים אתרים מתייחסים לתגית זו</a:t>
            </a:r>
          </a:p>
          <a:p>
            <a:pPr lvl="1"/>
            <a:r>
              <a:rPr lang="he-IL" dirty="0"/>
              <a:t>לקורא הדף יותר קל להתמצא בדף עם כותרות</a:t>
            </a:r>
          </a:p>
        </p:txBody>
      </p:sp>
    </p:spTree>
    <p:extLst>
      <p:ext uri="{BB962C8B-B14F-4D97-AF65-F5344CB8AC3E}">
        <p14:creationId xmlns:p14="http://schemas.microsoft.com/office/powerpoint/2010/main" val="17708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האלמנט </a:t>
            </a:r>
            <a:r>
              <a:rPr lang="en-US" dirty="0"/>
              <a:t>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1203158"/>
            <a:ext cx="10696575" cy="5573027"/>
          </a:xfrm>
        </p:spPr>
        <p:txBody>
          <a:bodyPr>
            <a:normAutofit fontScale="85000" lnSpcReduction="20000"/>
          </a:bodyPr>
          <a:lstStyle/>
          <a:p>
            <a:r>
              <a:rPr lang="he-IL" sz="3100" dirty="0"/>
              <a:t>אינו מכיל מידע לתצוגה, אלא מידע על הדף עצמו, למשל:</a:t>
            </a:r>
          </a:p>
          <a:p>
            <a:pPr lvl="1"/>
            <a:r>
              <a:rPr lang="he-IL" sz="2600" dirty="0"/>
              <a:t>עם איזה קידוד להציג את המידע</a:t>
            </a:r>
          </a:p>
          <a:p>
            <a:pPr lvl="1"/>
            <a:r>
              <a:rPr lang="he-IL" sz="2600" dirty="0"/>
              <a:t>קישורים </a:t>
            </a:r>
            <a:r>
              <a:rPr lang="he-IL" sz="2600" dirty="0" err="1"/>
              <a:t>לקבצי</a:t>
            </a:r>
            <a:r>
              <a:rPr lang="he-IL" sz="2600" dirty="0"/>
              <a:t> </a:t>
            </a:r>
            <a:r>
              <a:rPr lang="en-US" sz="2600" dirty="0" err="1"/>
              <a:t>css</a:t>
            </a:r>
            <a:r>
              <a:rPr lang="he-IL" sz="2600" dirty="0"/>
              <a:t> (קבצים המכילים הגדרות עיצוב)</a:t>
            </a:r>
          </a:p>
          <a:p>
            <a:pPr lvl="1"/>
            <a:r>
              <a:rPr lang="he-IL" sz="2600" dirty="0"/>
              <a:t>קישורים </a:t>
            </a:r>
            <a:r>
              <a:rPr lang="he-IL" sz="2600" dirty="0" err="1"/>
              <a:t>לקבצי</a:t>
            </a:r>
            <a:r>
              <a:rPr lang="he-IL" sz="2600" dirty="0"/>
              <a:t> </a:t>
            </a:r>
            <a:r>
              <a:rPr lang="en-US" sz="2600" dirty="0"/>
              <a:t>JavaScript</a:t>
            </a:r>
            <a:r>
              <a:rPr lang="he-IL" sz="2600" dirty="0"/>
              <a:t> (קבצים המכילים פונקציות)</a:t>
            </a:r>
            <a:endParaRPr lang="en-US" sz="2600" dirty="0"/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Example to Support Hebrew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charset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he-IL" dirty="0">
                <a:solidFill>
                  <a:srgbClr val="333333"/>
                </a:solidFill>
                <a:latin typeface="Consolas" panose="020B0609020204030204" pitchFamily="49" charset="0"/>
              </a:rPr>
              <a:t>שלום לכולם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defTabSz="360000" rtl="0">
              <a:buNone/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 algn="l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647748" y="4398746"/>
            <a:ext cx="4273617" cy="423511"/>
          </a:xfrm>
          <a:prstGeom prst="wedgeRoundRectCallout">
            <a:avLst>
              <a:gd name="adj1" fmla="val -89527"/>
              <a:gd name="adj2" fmla="val -3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האלמנט שיש להוסיף עבור תמיכה בעברית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115" y="5527357"/>
            <a:ext cx="1238250" cy="466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101" y="5517832"/>
            <a:ext cx="2343150" cy="476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72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האלמנט </a:t>
            </a:r>
            <a:r>
              <a:rPr lang="en-US" dirty="0"/>
              <a:t>head</a:t>
            </a:r>
            <a:r>
              <a:rPr lang="he-IL" dirty="0"/>
              <a:t> - מידע נוסף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7275" y="1155032"/>
            <a:ext cx="101546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AAAAAA"/>
                </a:solidFill>
                <a:latin typeface="Consolas" panose="020B0609020204030204" pitchFamily="49" charset="0"/>
              </a:rPr>
              <a:t>&lt;!DOCTYPE html&gt;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Some meta data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charset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keywords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448C27"/>
                </a:solidFill>
                <a:latin typeface="Consolas" panose="020B0609020204030204" pitchFamily="49" charset="0"/>
              </a:rPr>
              <a:t>Header</a:t>
            </a:r>
            <a:r>
              <a:rPr lang="en-US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endParaRPr lang="he-IL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http-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equiv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refresh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endParaRPr lang="he-IL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viewport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width=device-width, initial-scale=1.0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endParaRPr lang="he-IL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endParaRPr lang="he-IL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endParaRPr lang="he-IL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http://www.mysite.com/pictures/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_blank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endParaRPr lang="he-IL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he-IL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me.jpg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my image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360000">
              <a:tabLst>
                <a:tab pos="360000" algn="l"/>
              </a:tabLst>
            </a:pP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9533723" y="2187995"/>
            <a:ext cx="2220127" cy="423511"/>
          </a:xfrm>
          <a:prstGeom prst="wedgeRoundRectCallout">
            <a:avLst>
              <a:gd name="adj1" fmla="val -83024"/>
              <a:gd name="adj2" fmla="val 3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הגדרת מילות מפתח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9155380" y="2997830"/>
            <a:ext cx="2598470" cy="423511"/>
          </a:xfrm>
          <a:prstGeom prst="wedgeRoundRectCallout">
            <a:avLst>
              <a:gd name="adj1" fmla="val -137105"/>
              <a:gd name="adj2" fmla="val 193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הדף </a:t>
            </a:r>
            <a:r>
              <a:rPr lang="he-IL" b="1" dirty="0" err="1"/>
              <a:t>ירופרש</a:t>
            </a:r>
            <a:r>
              <a:rPr lang="he-IL" b="1" dirty="0"/>
              <a:t> כל 30 שניות</a:t>
            </a:r>
            <a:endParaRPr lang="en-US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462938" y="3991992"/>
            <a:ext cx="4290912" cy="624838"/>
          </a:xfrm>
          <a:prstGeom prst="wedgeRoundRectCallout">
            <a:avLst>
              <a:gd name="adj1" fmla="val -91997"/>
              <a:gd name="adj2" fmla="val -657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התאמת העמוד לגודל המכשיר!!</a:t>
            </a:r>
          </a:p>
          <a:p>
            <a:pPr algn="ctr"/>
            <a:r>
              <a:rPr lang="he-IL" b="1" dirty="0"/>
              <a:t>חשוב עבור תמיכה במכשירים מסוגים שונים</a:t>
            </a:r>
            <a:endParaRPr lang="en-US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960093" y="5114246"/>
            <a:ext cx="3793757" cy="401030"/>
          </a:xfrm>
          <a:prstGeom prst="wedgeRoundRectCallout">
            <a:avLst>
              <a:gd name="adj1" fmla="val -91997"/>
              <a:gd name="adj2" fmla="val -657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הגדרת קישור בסיס לקישורים בהמשך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285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TM10001105[[fn=יבול]]</Template>
  <TotalTime>20475</TotalTime>
  <Words>1250</Words>
  <Application>Microsoft Office PowerPoint</Application>
  <PresentationFormat>מסך רחב</PresentationFormat>
  <Paragraphs>519</Paragraphs>
  <Slides>32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32</vt:i4>
      </vt:variant>
    </vt:vector>
  </HeadingPairs>
  <TitlesOfParts>
    <vt:vector size="38" baseType="lpstr">
      <vt:lpstr>Arial</vt:lpstr>
      <vt:lpstr>Consolas</vt:lpstr>
      <vt:lpstr>Gill Sans MT</vt:lpstr>
      <vt:lpstr>Impact</vt:lpstr>
      <vt:lpstr>Wingdings</vt:lpstr>
      <vt:lpstr>Badge</vt:lpstr>
      <vt:lpstr>שפת HTML</vt:lpstr>
      <vt:lpstr>תוכן עניינים</vt:lpstr>
      <vt:lpstr>מהי שפת HTML?</vt:lpstr>
      <vt:lpstr>דף HTML בסיסי</vt:lpstr>
      <vt:lpstr>אלמנטים בסיסיים</vt:lpstr>
      <vt:lpstr>attributes</vt:lpstr>
      <vt:lpstr>חשיבות השימוש בתגיות h</vt:lpstr>
      <vt:lpstr>האלמנט head</vt:lpstr>
      <vt:lpstr>האלמנט head - מידע נוסף</vt:lpstr>
      <vt:lpstr>הצגת פסקה</vt:lpstr>
      <vt:lpstr>עיצוב דפי HTML באמצעות הגדרות css</vt:lpstr>
      <vt:lpstr>פקודות formatting</vt:lpstr>
      <vt:lpstr>לא לעצב את ה- HTML!!</vt:lpstr>
      <vt:lpstr>עיצוב באמצעות css</vt:lpstr>
      <vt:lpstr>דוגמה</vt:lpstr>
      <vt:lpstr>שימוש ב- css באמצעות גישת external</vt:lpstr>
      <vt:lpstr>הצגת טבלה</vt:lpstr>
      <vt:lpstr>הוספת עיצוב בסיסי לטבלה ב- css</vt:lpstr>
      <vt:lpstr>הצגת רשימה</vt:lpstr>
      <vt:lpstr>רשימות מקוננות</vt:lpstr>
      <vt:lpstr>התכונה class</vt:lpstr>
      <vt:lpstr>Iframe – הצגת דף html בתוך דף אחר</vt:lpstr>
      <vt:lpstr>הצגת סימנים מיוחדים</vt:lpstr>
      <vt:lpstr>הצגת סימנים מיוחדים - דוגמה</vt:lpstr>
      <vt:lpstr>קליטת קלט בטופס (1)</vt:lpstr>
      <vt:lpstr>קליטת קלט בטופס (2)</vt:lpstr>
      <vt:lpstr>סוגי קלטים נוספים</vt:lpstr>
      <vt:lpstr>סוגי קלטים נוספים ב- HTML5</vt:lpstr>
      <vt:lpstr>תמיכה בדפדנים ישנים</vt:lpstr>
      <vt:lpstr>HTML5 Semantics – מדוע?</vt:lpstr>
      <vt:lpstr>HTML5 semantic – אלמנטים חדשים</vt:lpstr>
      <vt:lpstr>ביחידה זו למדנו: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Developemnt</dc:title>
  <dc:creator>Keren Kalif</dc:creator>
  <cp:lastModifiedBy>ruppin</cp:lastModifiedBy>
  <cp:revision>98</cp:revision>
  <dcterms:created xsi:type="dcterms:W3CDTF">2017-06-15T11:10:03Z</dcterms:created>
  <dcterms:modified xsi:type="dcterms:W3CDTF">2019-11-04T12:30:11Z</dcterms:modified>
</cp:coreProperties>
</file>