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notesMasterIdLst>
    <p:notesMasterId r:id="rId16"/>
  </p:notesMasterIdLst>
  <p:sldIdLst>
    <p:sldId id="256" r:id="rId2"/>
    <p:sldId id="267" r:id="rId3"/>
    <p:sldId id="258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13" autoAdjust="0"/>
    <p:restoredTop sz="96379" autoAdjust="0"/>
  </p:normalViewPr>
  <p:slideViewPr>
    <p:cSldViewPr snapToGrid="0">
      <p:cViewPr varScale="1">
        <p:scale>
          <a:sx n="87" d="100"/>
          <a:sy n="87" d="100"/>
        </p:scale>
        <p:origin x="487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B89ECE8-C4DD-450B-915F-D39A61FB2343}" type="datetimeFigureOut">
              <a:rPr lang="he-IL" smtClean="0"/>
              <a:t>ה'/אייר/תש"פ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0F36AC3-8B84-4BCB-BDE4-4696471030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1972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r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r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0113-BFB6-49CB-A764-D29C605DC2E2}" type="datetimeFigureOut">
              <a:rPr lang="he-IL" smtClean="0"/>
              <a:t>ה'/אייר/תש"פ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C969-BA78-483A-B408-47E1C55DF1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502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0113-BFB6-49CB-A764-D29C605DC2E2}" type="datetimeFigureOut">
              <a:rPr lang="he-IL" smtClean="0"/>
              <a:t>ה'/אייר/תש"פ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C969-BA78-483A-B408-47E1C55DF1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459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0113-BFB6-49CB-A764-D29C605DC2E2}" type="datetimeFigureOut">
              <a:rPr lang="he-IL" smtClean="0"/>
              <a:t>ה'/אייר/תש"פ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C969-BA78-483A-B408-47E1C55DF1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381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0113-BFB6-49CB-A764-D29C605DC2E2}" type="datetimeFigureOut">
              <a:rPr lang="he-IL" smtClean="0"/>
              <a:t>ה'/אייר/תש"פ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C969-BA78-483A-B408-47E1C55DF1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229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0113-BFB6-49CB-A764-D29C605DC2E2}" type="datetimeFigureOut">
              <a:rPr lang="he-IL" smtClean="0"/>
              <a:t>ה'/אייר/תש"פ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C969-BA78-483A-B408-47E1C55DF1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839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0113-BFB6-49CB-A764-D29C605DC2E2}" type="datetimeFigureOut">
              <a:rPr lang="he-IL" smtClean="0"/>
              <a:t>ה'/אייר/תש"פ</a:t>
            </a:fld>
            <a:endParaRPr lang="he-I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C969-BA78-483A-B408-47E1C55DF1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881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0113-BFB6-49CB-A764-D29C605DC2E2}" type="datetimeFigureOut">
              <a:rPr lang="he-IL" smtClean="0"/>
              <a:t>ה'/אייר/תש"פ</a:t>
            </a:fld>
            <a:endParaRPr lang="he-I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C969-BA78-483A-B408-47E1C55DF1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182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0113-BFB6-49CB-A764-D29C605DC2E2}" type="datetimeFigureOut">
              <a:rPr lang="he-IL" smtClean="0"/>
              <a:t>ה'/אייר/תש"פ</a:t>
            </a:fld>
            <a:endParaRPr lang="he-IL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C969-BA78-483A-B408-47E1C55DF1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299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0113-BFB6-49CB-A764-D29C605DC2E2}" type="datetimeFigureOut">
              <a:rPr lang="he-IL" smtClean="0"/>
              <a:t>ה'/אייר/תש"פ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C969-BA78-483A-B408-47E1C55DF1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497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0113-BFB6-49CB-A764-D29C605DC2E2}" type="datetimeFigureOut">
              <a:rPr lang="he-IL" smtClean="0"/>
              <a:t>ה'/אייר/תש"פ</a:t>
            </a:fld>
            <a:endParaRPr lang="he-I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C969-BA78-483A-B408-47E1C55DF1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166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0113-BFB6-49CB-A764-D29C605DC2E2}" type="datetimeFigureOut">
              <a:rPr lang="he-IL" smtClean="0"/>
              <a:t>ה'/אייר/תש"פ</a:t>
            </a:fld>
            <a:endParaRPr lang="he-I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C969-BA78-483A-B408-47E1C55DF1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004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DC70113-BFB6-49CB-A764-D29C605DC2E2}" type="datetimeFigureOut">
              <a:rPr lang="he-IL" smtClean="0"/>
              <a:t>ה'/אייר/תש"פ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FDAC969-BA78-483A-B408-47E1C55DF1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8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FD859967-F3E6-4DD5-B77D-5C0DA0233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2784764"/>
            <a:ext cx="7315200" cy="1768948"/>
          </a:xfrm>
        </p:spPr>
        <p:txBody>
          <a:bodyPr>
            <a:normAutofit/>
          </a:bodyPr>
          <a:lstStyle/>
          <a:p>
            <a:r>
              <a:rPr lang="en-US" sz="6000" dirty="0"/>
              <a:t>JavaScript</a:t>
            </a:r>
            <a:r>
              <a:rPr lang="he-IL" sz="6000" dirty="0"/>
              <a:t> </a:t>
            </a:r>
            <a:br>
              <a:rPr lang="he-IL" sz="6000" dirty="0"/>
            </a:br>
            <a:r>
              <a:rPr lang="he-IL" sz="6000" dirty="0"/>
              <a:t>פיתוח צד לקוח</a:t>
            </a:r>
          </a:p>
        </p:txBody>
      </p:sp>
    </p:spTree>
    <p:extLst>
      <p:ext uri="{BB962C8B-B14F-4D97-AF65-F5344CB8AC3E}">
        <p14:creationId xmlns:p14="http://schemas.microsoft.com/office/powerpoint/2010/main" val="1667197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8CF15CAC-E787-4C13-A1CA-522532BC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תכנות מונחה עצמים</a:t>
            </a:r>
            <a:br>
              <a:rPr lang="he-IL" dirty="0"/>
            </a:br>
            <a:r>
              <a:rPr lang="he-IL" dirty="0"/>
              <a:t/>
            </a:r>
            <a:br>
              <a:rPr lang="he-IL" dirty="0"/>
            </a:br>
            <a:r>
              <a:rPr lang="he-IL" dirty="0"/>
              <a:t>מהי מחלקה?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0DB2DA3A-56EB-459F-8EE6-EDBA04D0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60960"/>
            <a:ext cx="7315200" cy="664464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he-IL" altLang="he-IL" dirty="0"/>
              <a:t>מחלקה היא אבטיפוס לאובייקטים מאותו סוג</a:t>
            </a:r>
          </a:p>
          <a:p>
            <a:pPr>
              <a:lnSpc>
                <a:spcPct val="150000"/>
              </a:lnSpc>
            </a:pPr>
            <a:r>
              <a:rPr lang="he-IL" altLang="he-IL" dirty="0"/>
              <a:t>לכל האובייקטים השייכים לאותה מחלקה יש את אותן תכונות, אך הם נבדלים בערכי התכונות</a:t>
            </a:r>
          </a:p>
          <a:p>
            <a:pPr>
              <a:lnSpc>
                <a:spcPct val="150000"/>
              </a:lnSpc>
            </a:pPr>
            <a:r>
              <a:rPr lang="he-IL" altLang="he-IL" dirty="0"/>
              <a:t>כל האובייקטים מאותה מחלקה יודעים לבצע את אותן פעולות</a:t>
            </a:r>
          </a:p>
          <a:p>
            <a:pPr>
              <a:lnSpc>
                <a:spcPct val="150000"/>
              </a:lnSpc>
            </a:pPr>
            <a:r>
              <a:rPr lang="he-IL" altLang="he-IL" dirty="0"/>
              <a:t>אובייקט של המחלקה יודע מה ערכי תכונותיו</a:t>
            </a:r>
          </a:p>
          <a:p>
            <a:pPr lvl="1">
              <a:lnSpc>
                <a:spcPct val="150000"/>
              </a:lnSpc>
            </a:pPr>
            <a:r>
              <a:rPr lang="he-IL" altLang="he-IL" dirty="0"/>
              <a:t>כלומר, אם נשאל את האובייקט "</a:t>
            </a:r>
            <a:r>
              <a:rPr lang="he-IL" altLang="he-IL" dirty="0" err="1"/>
              <a:t>דריק</a:t>
            </a:r>
            <a:r>
              <a:rPr lang="he-IL" altLang="he-IL" dirty="0"/>
              <a:t> שארפ" מה גובהו, הוא ידע לענות (אבל הוא לא ידע מה גובהו של אובייקט "טל בורשטיין")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146124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8CF15CAC-E787-4C13-A1CA-522532BC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תכנות מונחה עצמים</a:t>
            </a:r>
            <a:br>
              <a:rPr lang="he-IL" dirty="0"/>
            </a:br>
            <a:r>
              <a:rPr lang="he-IL" dirty="0"/>
              <a:t/>
            </a:r>
            <a:br>
              <a:rPr lang="he-IL" dirty="0"/>
            </a:br>
            <a:r>
              <a:rPr lang="he-IL" dirty="0"/>
              <a:t>מהי מחלקה?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0DB2DA3A-56EB-459F-8EE6-EDBA04D0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4594" y="565842"/>
            <a:ext cx="7315200" cy="62921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e-IL" altLang="he-IL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מחלקות (</a:t>
            </a:r>
            <a:r>
              <a:rPr lang="en-US" altLang="he-IL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Classes</a:t>
            </a:r>
            <a:r>
              <a:rPr lang="he-IL" altLang="he-IL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he-IL" altLang="he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buNone/>
            </a:pPr>
            <a:endParaRPr lang="he-IL" altLang="he-IL" dirty="0"/>
          </a:p>
        </p:txBody>
      </p:sp>
      <p:grpSp>
        <p:nvGrpSpPr>
          <p:cNvPr id="11" name="Group 13">
            <a:extLst>
              <a:ext uri="{FF2B5EF4-FFF2-40B4-BE49-F238E27FC236}">
                <a16:creationId xmlns:a16="http://schemas.microsoft.com/office/drawing/2014/main" xmlns="" id="{D6098DCB-A727-46A9-A93B-696A41E92B1C}"/>
              </a:ext>
            </a:extLst>
          </p:cNvPr>
          <p:cNvGrpSpPr>
            <a:grpSpLocks/>
          </p:cNvGrpSpPr>
          <p:nvPr/>
        </p:nvGrpSpPr>
        <p:grpSpPr bwMode="auto">
          <a:xfrm>
            <a:off x="3618369" y="1415358"/>
            <a:ext cx="2133600" cy="3352800"/>
            <a:chOff x="1104" y="1488"/>
            <a:chExt cx="1344" cy="2112"/>
          </a:xfrm>
        </p:grpSpPr>
        <p:sp>
          <p:nvSpPr>
            <p:cNvPr id="12" name="Text Box 3">
              <a:extLst>
                <a:ext uri="{FF2B5EF4-FFF2-40B4-BE49-F238E27FC236}">
                  <a16:creationId xmlns:a16="http://schemas.microsoft.com/office/drawing/2014/main" xmlns="" id="{3B5F4BE4-5C8A-4754-8789-1C8B94639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1661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rtl="1">
                <a:spcBef>
                  <a:spcPct val="50000"/>
                </a:spcBef>
                <a:defRPr/>
              </a:pPr>
              <a:endParaRPr lang="he-IL">
                <a:effectLst>
                  <a:outerShdw blurRad="38100" dist="38100" dir="2700000" algn="tl">
                    <a:srgbClr val="C0C0C0"/>
                  </a:outerShdw>
                </a:effectLst>
                <a:cs typeface="+mj-cs"/>
              </a:endParaRPr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xmlns="" id="{6075D2C5-70F5-4B88-8C99-14027E900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728"/>
              <a:ext cx="1344" cy="18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r>
                <a:rPr lang="en-US" b="1" u="sng" dirty="0" err="1">
                  <a:solidFill>
                    <a:schemeClr val="bg1"/>
                  </a:solidFill>
                  <a:cs typeface="+mj-cs"/>
                </a:rPr>
                <a:t>BasketballPlayer</a:t>
              </a:r>
              <a:endParaRPr lang="en-US" b="1" u="sng" dirty="0">
                <a:solidFill>
                  <a:schemeClr val="bg1"/>
                </a:solidFill>
                <a:cs typeface="+mj-cs"/>
              </a:endParaRPr>
            </a:p>
            <a:p>
              <a:pPr algn="l"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j-cs"/>
                </a:rPr>
                <a:t>Attributes:</a:t>
              </a:r>
            </a:p>
            <a:p>
              <a:pPr algn="l">
                <a:defRPr/>
              </a:pP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j-cs"/>
                </a:rPr>
                <a:t>    height</a:t>
              </a:r>
            </a:p>
            <a:p>
              <a:pPr algn="l">
                <a:defRPr/>
              </a:pP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j-cs"/>
                </a:rPr>
                <a:t>    role</a:t>
              </a:r>
            </a:p>
            <a:p>
              <a:pPr algn="l">
                <a:defRPr/>
              </a:pP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j-cs"/>
                </a:rPr>
                <a:t>   birth-date</a:t>
              </a:r>
            </a:p>
            <a:p>
              <a:pPr algn="l"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j-cs"/>
                </a:rPr>
                <a:t>Methods:</a:t>
              </a:r>
            </a:p>
            <a:p>
              <a:pPr algn="l"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j-cs"/>
                </a:rPr>
                <a:t>    dribble</a:t>
              </a:r>
            </a:p>
            <a:p>
              <a:pPr algn="l"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j-cs"/>
                </a:rPr>
                <a:t>    </a:t>
              </a:r>
              <a:r>
                <a:rPr lang="en-US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j-cs"/>
                </a:rPr>
                <a:t>shootBall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j-cs"/>
              </a:endParaRPr>
            </a:p>
            <a:p>
              <a:pPr algn="l"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j-cs"/>
                </a:rPr>
                <a:t>    </a:t>
              </a:r>
              <a:r>
                <a:rPr lang="en-US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j-cs"/>
                </a:rPr>
                <a:t>goToBench</a:t>
              </a: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cs typeface="+mj-cs"/>
              </a:endParaRPr>
            </a:p>
            <a:p>
              <a:pPr algn="l">
                <a:defRPr/>
              </a:pPr>
              <a:endParaRPr lang="en-US" b="1" u="sng" dirty="0">
                <a:solidFill>
                  <a:schemeClr val="bg1"/>
                </a:solidFill>
                <a:cs typeface="+mj-cs"/>
              </a:endParaRPr>
            </a:p>
          </p:txBody>
        </p:sp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xmlns="" id="{DD92B25A-B6A1-492A-8D92-0DDCC09944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488"/>
              <a:ext cx="13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1" eaLnBrk="1" hangingPunct="1">
                <a:spcBef>
                  <a:spcPct val="50000"/>
                </a:spcBef>
              </a:pPr>
              <a:r>
                <a:rPr lang="he-IL" altLang="he-IL" dirty="0">
                  <a:cs typeface="+mj-cs"/>
                </a:rPr>
                <a:t>מחלקה (</a:t>
              </a:r>
              <a:r>
                <a:rPr lang="en-US" altLang="he-IL" dirty="0">
                  <a:cs typeface="+mj-cs"/>
                </a:rPr>
                <a:t>class</a:t>
              </a:r>
              <a:r>
                <a:rPr lang="he-IL" altLang="he-IL" dirty="0">
                  <a:cs typeface="+mj-cs"/>
                </a:rPr>
                <a:t>)</a:t>
              </a:r>
              <a:endParaRPr lang="en-US" altLang="he-IL" dirty="0">
                <a:cs typeface="+mj-cs"/>
              </a:endParaRPr>
            </a:p>
          </p:txBody>
        </p:sp>
      </p:grpSp>
      <p:grpSp>
        <p:nvGrpSpPr>
          <p:cNvPr id="17" name="Group 14">
            <a:extLst>
              <a:ext uri="{FF2B5EF4-FFF2-40B4-BE49-F238E27FC236}">
                <a16:creationId xmlns:a16="http://schemas.microsoft.com/office/drawing/2014/main" xmlns="" id="{0388557C-E268-4089-88CD-A692B8DCBCF7}"/>
              </a:ext>
            </a:extLst>
          </p:cNvPr>
          <p:cNvGrpSpPr>
            <a:grpSpLocks/>
          </p:cNvGrpSpPr>
          <p:nvPr/>
        </p:nvGrpSpPr>
        <p:grpSpPr bwMode="auto">
          <a:xfrm>
            <a:off x="9104769" y="1339158"/>
            <a:ext cx="2667000" cy="3352800"/>
            <a:chOff x="3024" y="1488"/>
            <a:chExt cx="1680" cy="2112"/>
          </a:xfrm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xmlns="" id="{3A7F01DD-959F-4312-8EA5-8E5C7DE86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728"/>
              <a:ext cx="1680" cy="187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r>
                <a:rPr lang="en-US" b="1" u="sng" dirty="0">
                  <a:solidFill>
                    <a:schemeClr val="bg1"/>
                  </a:solidFill>
                </a:rPr>
                <a:t>Derick Sharp</a:t>
              </a:r>
            </a:p>
            <a:p>
              <a:pPr algn="l"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Attributes:</a:t>
              </a:r>
            </a:p>
            <a:p>
              <a:pPr algn="l">
                <a:defRPr/>
              </a:pP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height     = 1.83</a:t>
              </a:r>
            </a:p>
            <a:p>
              <a:pPr algn="l">
                <a:defRPr/>
              </a:pP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role         = guard</a:t>
              </a:r>
            </a:p>
            <a:p>
              <a:pPr algn="l">
                <a:defRPr/>
              </a:pP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birth-date = 5/10/1971</a:t>
              </a:r>
            </a:p>
            <a:p>
              <a:pPr algn="l"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Methods:</a:t>
              </a:r>
            </a:p>
            <a:p>
              <a:pPr algn="l"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dribble</a:t>
              </a:r>
            </a:p>
            <a:p>
              <a:pPr algn="l"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</a:t>
              </a:r>
              <a:r>
                <a:rPr lang="en-US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shootBall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l"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</a:t>
              </a:r>
              <a:r>
                <a:rPr lang="en-US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goToBench</a:t>
              </a: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pPr algn="l">
                <a:defRPr/>
              </a:pPr>
              <a:endParaRPr lang="en-US" b="1" u="sng" dirty="0">
                <a:solidFill>
                  <a:schemeClr val="bg1"/>
                </a:solidFill>
              </a:endParaRP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xmlns="" id="{0394642D-6F16-426B-8EE5-B949B55666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488"/>
              <a:ext cx="16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1" eaLnBrk="1" hangingPunct="1">
                <a:spcBef>
                  <a:spcPct val="50000"/>
                </a:spcBef>
              </a:pPr>
              <a:r>
                <a:rPr lang="he-IL" altLang="he-IL">
                  <a:cs typeface="+mj-cs"/>
                </a:rPr>
                <a:t>אובייקט</a:t>
              </a:r>
              <a:endParaRPr lang="en-US" altLang="he-IL">
                <a:cs typeface="+mj-cs"/>
              </a:endParaRPr>
            </a:p>
          </p:txBody>
        </p:sp>
      </p:grpSp>
      <p:grpSp>
        <p:nvGrpSpPr>
          <p:cNvPr id="23" name="Group 15">
            <a:extLst>
              <a:ext uri="{FF2B5EF4-FFF2-40B4-BE49-F238E27FC236}">
                <a16:creationId xmlns:a16="http://schemas.microsoft.com/office/drawing/2014/main" xmlns="" id="{4C4D3395-768B-44CA-A678-E0CC1F5A3666}"/>
              </a:ext>
            </a:extLst>
          </p:cNvPr>
          <p:cNvGrpSpPr>
            <a:grpSpLocks/>
          </p:cNvGrpSpPr>
          <p:nvPr/>
        </p:nvGrpSpPr>
        <p:grpSpPr bwMode="auto">
          <a:xfrm>
            <a:off x="6209169" y="2939358"/>
            <a:ext cx="2667000" cy="3352800"/>
            <a:chOff x="3024" y="1488"/>
            <a:chExt cx="1680" cy="2112"/>
          </a:xfrm>
        </p:grpSpPr>
        <p:sp>
          <p:nvSpPr>
            <p:cNvPr id="24" name="Rectangle 16">
              <a:extLst>
                <a:ext uri="{FF2B5EF4-FFF2-40B4-BE49-F238E27FC236}">
                  <a16:creationId xmlns:a16="http://schemas.microsoft.com/office/drawing/2014/main" xmlns="" id="{00EB1C6F-6FB2-4F0F-9460-B48472E33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728"/>
              <a:ext cx="1680" cy="187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r>
                <a:rPr lang="en-US" b="1" u="sng" dirty="0">
                  <a:solidFill>
                    <a:schemeClr val="bg1"/>
                  </a:solidFill>
                </a:rPr>
                <a:t>Yaniv Green</a:t>
              </a:r>
            </a:p>
            <a:p>
              <a:pPr algn="l"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Attributes:</a:t>
              </a:r>
            </a:p>
            <a:p>
              <a:pPr algn="l">
                <a:defRPr/>
              </a:pP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height     = 2.06</a:t>
              </a:r>
            </a:p>
            <a:p>
              <a:pPr algn="l">
                <a:defRPr/>
              </a:pP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role         = Center</a:t>
              </a:r>
            </a:p>
            <a:p>
              <a:pPr algn="l">
                <a:defRPr/>
              </a:pP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birth-date = 16/5/1980</a:t>
              </a:r>
            </a:p>
            <a:p>
              <a:pPr algn="l"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Methods:</a:t>
              </a:r>
            </a:p>
            <a:p>
              <a:pPr algn="l"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dribble</a:t>
              </a:r>
            </a:p>
            <a:p>
              <a:pPr algn="l"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</a:t>
              </a:r>
              <a:r>
                <a:rPr lang="en-US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shootBall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l"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</a:t>
              </a:r>
              <a:r>
                <a:rPr lang="en-US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goToBench</a:t>
              </a: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pPr algn="l">
                <a:defRPr/>
              </a:pPr>
              <a:endParaRPr lang="en-US" b="1" u="sng" dirty="0">
                <a:solidFill>
                  <a:schemeClr val="bg1"/>
                </a:solidFill>
              </a:endParaRPr>
            </a:p>
          </p:txBody>
        </p:sp>
        <p:sp>
          <p:nvSpPr>
            <p:cNvPr id="25" name="Text Box 17">
              <a:extLst>
                <a:ext uri="{FF2B5EF4-FFF2-40B4-BE49-F238E27FC236}">
                  <a16:creationId xmlns:a16="http://schemas.microsoft.com/office/drawing/2014/main" xmlns="" id="{97E4EA9A-6004-4BA9-BEAC-A0484F9C3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488"/>
              <a:ext cx="16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1" eaLnBrk="1" hangingPunct="1">
                <a:spcBef>
                  <a:spcPct val="50000"/>
                </a:spcBef>
              </a:pPr>
              <a:r>
                <a:rPr lang="he-IL" altLang="he-IL">
                  <a:cs typeface="+mj-cs"/>
                </a:rPr>
                <a:t>אובייקט</a:t>
              </a:r>
              <a:endParaRPr lang="en-US" altLang="he-IL">
                <a:cs typeface="+mj-cs"/>
              </a:endParaRPr>
            </a:p>
          </p:txBody>
        </p:sp>
      </p:grpSp>
      <p:sp>
        <p:nvSpPr>
          <p:cNvPr id="26" name="Text Box 19">
            <a:extLst>
              <a:ext uri="{FF2B5EF4-FFF2-40B4-BE49-F238E27FC236}">
                <a16:creationId xmlns:a16="http://schemas.microsoft.com/office/drawing/2014/main" xmlns="" id="{16871521-954E-4B53-AFE9-7183C9FBA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1969" y="1643958"/>
            <a:ext cx="304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dirty="0">
                <a:cs typeface="+mj-cs"/>
              </a:rPr>
              <a:t>מופעים של המחלקה</a:t>
            </a:r>
            <a:endParaRPr lang="en-US" altLang="he-IL" dirty="0">
              <a:cs typeface="+mj-cs"/>
            </a:endParaRPr>
          </a:p>
        </p:txBody>
      </p:sp>
      <p:sp>
        <p:nvSpPr>
          <p:cNvPr id="27" name="Line 20">
            <a:extLst>
              <a:ext uri="{FF2B5EF4-FFF2-40B4-BE49-F238E27FC236}">
                <a16:creationId xmlns:a16="http://schemas.microsoft.com/office/drawing/2014/main" xmlns="" id="{10743FF8-EC37-466E-84FF-AD0C393CC9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42569" y="1948758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>
              <a:cs typeface="+mj-cs"/>
            </a:endParaRPr>
          </a:p>
        </p:txBody>
      </p:sp>
      <p:sp>
        <p:nvSpPr>
          <p:cNvPr id="28" name="Line 21">
            <a:extLst>
              <a:ext uri="{FF2B5EF4-FFF2-40B4-BE49-F238E27FC236}">
                <a16:creationId xmlns:a16="http://schemas.microsoft.com/office/drawing/2014/main" xmlns="" id="{77DC6F27-45EF-4A3A-97B1-C4F0433E6D0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8369" y="1948758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069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8CF15CAC-E787-4C13-A1CA-522532BC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תכנות מונחה עצמים</a:t>
            </a:r>
            <a:br>
              <a:rPr lang="he-IL" dirty="0"/>
            </a:br>
            <a:r>
              <a:rPr lang="he-IL" dirty="0"/>
              <a:t/>
            </a:r>
            <a:br>
              <a:rPr lang="he-IL" dirty="0"/>
            </a:br>
            <a:r>
              <a:rPr lang="he-IL" dirty="0"/>
              <a:t>מהי מחלקה?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0DB2DA3A-56EB-459F-8EE6-EDBA04D0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212" y="565842"/>
            <a:ext cx="5178582" cy="5092574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e-IL" altLang="he-IL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מחלקות (</a:t>
            </a:r>
            <a:r>
              <a:rPr lang="en-US" altLang="he-IL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Classes</a:t>
            </a:r>
            <a:r>
              <a:rPr lang="he-IL" altLang="he-IL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 – שימו לב!</a:t>
            </a:r>
            <a:endParaRPr lang="he-IL" altLang="he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he-IL" altLang="he-IL" dirty="0"/>
              <a:t>מחלקה היא דרך מופשטת לתיאור של כל העצמים (אובייקטים) מאותו סוג</a:t>
            </a:r>
          </a:p>
          <a:p>
            <a:r>
              <a:rPr lang="he-IL" altLang="he-IL" dirty="0"/>
              <a:t>עד שלא יצרנו אובייקט של המחלקה, יש לנו רק תיאור מופשט (אבטיפוס)</a:t>
            </a:r>
            <a:endParaRPr lang="en-US" altLang="he-IL" dirty="0"/>
          </a:p>
          <a:p>
            <a:pPr marL="0" indent="0">
              <a:lnSpc>
                <a:spcPct val="150000"/>
              </a:lnSpc>
              <a:buNone/>
            </a:pPr>
            <a:endParaRPr lang="he-IL" altLang="he-IL" dirty="0"/>
          </a:p>
        </p:txBody>
      </p:sp>
      <p:grpSp>
        <p:nvGrpSpPr>
          <p:cNvPr id="11" name="Group 13">
            <a:extLst>
              <a:ext uri="{FF2B5EF4-FFF2-40B4-BE49-F238E27FC236}">
                <a16:creationId xmlns:a16="http://schemas.microsoft.com/office/drawing/2014/main" xmlns="" id="{D6098DCB-A727-46A9-A93B-696A41E92B1C}"/>
              </a:ext>
            </a:extLst>
          </p:cNvPr>
          <p:cNvGrpSpPr>
            <a:grpSpLocks/>
          </p:cNvGrpSpPr>
          <p:nvPr/>
        </p:nvGrpSpPr>
        <p:grpSpPr bwMode="auto">
          <a:xfrm>
            <a:off x="4167612" y="2305616"/>
            <a:ext cx="2133600" cy="3352800"/>
            <a:chOff x="1104" y="1488"/>
            <a:chExt cx="1344" cy="2112"/>
          </a:xfrm>
        </p:grpSpPr>
        <p:sp>
          <p:nvSpPr>
            <p:cNvPr id="12" name="Text Box 3">
              <a:extLst>
                <a:ext uri="{FF2B5EF4-FFF2-40B4-BE49-F238E27FC236}">
                  <a16:creationId xmlns:a16="http://schemas.microsoft.com/office/drawing/2014/main" xmlns="" id="{3B5F4BE4-5C8A-4754-8789-1C8B94639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1661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rtl="1">
                <a:spcBef>
                  <a:spcPct val="50000"/>
                </a:spcBef>
                <a:defRPr/>
              </a:pPr>
              <a:endParaRPr lang="he-IL">
                <a:effectLst>
                  <a:outerShdw blurRad="38100" dist="38100" dir="2700000" algn="tl">
                    <a:srgbClr val="C0C0C0"/>
                  </a:outerShdw>
                </a:effectLst>
                <a:cs typeface="+mj-cs"/>
              </a:endParaRPr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xmlns="" id="{6075D2C5-70F5-4B88-8C99-14027E900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728"/>
              <a:ext cx="1344" cy="18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r>
                <a:rPr lang="en-US" b="1" u="sng" dirty="0" err="1">
                  <a:solidFill>
                    <a:schemeClr val="bg1"/>
                  </a:solidFill>
                  <a:cs typeface="+mj-cs"/>
                </a:rPr>
                <a:t>BasketballPlayer</a:t>
              </a:r>
              <a:endParaRPr lang="en-US" b="1" u="sng" dirty="0">
                <a:solidFill>
                  <a:schemeClr val="bg1"/>
                </a:solidFill>
                <a:cs typeface="+mj-cs"/>
              </a:endParaRPr>
            </a:p>
            <a:p>
              <a:pPr algn="l"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j-cs"/>
                </a:rPr>
                <a:t>Attributes:</a:t>
              </a:r>
            </a:p>
            <a:p>
              <a:pPr algn="l">
                <a:defRPr/>
              </a:pP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j-cs"/>
                </a:rPr>
                <a:t>    height</a:t>
              </a:r>
            </a:p>
            <a:p>
              <a:pPr algn="l">
                <a:defRPr/>
              </a:pP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j-cs"/>
                </a:rPr>
                <a:t>    role</a:t>
              </a:r>
            </a:p>
            <a:p>
              <a:pPr algn="l">
                <a:defRPr/>
              </a:pP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j-cs"/>
                </a:rPr>
                <a:t>   birth-date</a:t>
              </a:r>
            </a:p>
            <a:p>
              <a:pPr algn="l"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j-cs"/>
                </a:rPr>
                <a:t>Methods:</a:t>
              </a:r>
            </a:p>
            <a:p>
              <a:pPr algn="l"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j-cs"/>
                </a:rPr>
                <a:t>    dribble</a:t>
              </a:r>
            </a:p>
            <a:p>
              <a:pPr algn="l"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j-cs"/>
                </a:rPr>
                <a:t>    </a:t>
              </a:r>
              <a:r>
                <a:rPr lang="en-US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j-cs"/>
                </a:rPr>
                <a:t>shootBall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j-cs"/>
              </a:endParaRPr>
            </a:p>
            <a:p>
              <a:pPr algn="l"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j-cs"/>
                </a:rPr>
                <a:t>    </a:t>
              </a:r>
              <a:r>
                <a:rPr lang="en-US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j-cs"/>
                </a:rPr>
                <a:t>goToBench</a:t>
              </a: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cs typeface="+mj-cs"/>
              </a:endParaRPr>
            </a:p>
            <a:p>
              <a:pPr algn="l">
                <a:defRPr/>
              </a:pPr>
              <a:endParaRPr lang="en-US" b="1" u="sng" dirty="0">
                <a:solidFill>
                  <a:schemeClr val="bg1"/>
                </a:solidFill>
                <a:cs typeface="+mj-cs"/>
              </a:endParaRPr>
            </a:p>
          </p:txBody>
        </p:sp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xmlns="" id="{DD92B25A-B6A1-492A-8D92-0DDCC09944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488"/>
              <a:ext cx="13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1" eaLnBrk="1" hangingPunct="1">
                <a:spcBef>
                  <a:spcPct val="50000"/>
                </a:spcBef>
              </a:pPr>
              <a:r>
                <a:rPr lang="he-IL" altLang="he-IL" dirty="0">
                  <a:cs typeface="+mj-cs"/>
                </a:rPr>
                <a:t>מחלקה (</a:t>
              </a:r>
              <a:r>
                <a:rPr lang="en-US" altLang="he-IL" dirty="0">
                  <a:cs typeface="+mj-cs"/>
                </a:rPr>
                <a:t>class</a:t>
              </a:r>
              <a:r>
                <a:rPr lang="he-IL" altLang="he-IL" dirty="0">
                  <a:cs typeface="+mj-cs"/>
                </a:rPr>
                <a:t>)</a:t>
              </a:r>
              <a:endParaRPr lang="en-US" altLang="he-IL" dirty="0"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115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8CF15CAC-E787-4C13-A1CA-522532BC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תכנות מונחה עצמים</a:t>
            </a:r>
            <a:br>
              <a:rPr lang="he-IL" dirty="0"/>
            </a:br>
            <a:r>
              <a:rPr lang="he-IL" dirty="0"/>
              <a:t/>
            </a:r>
            <a:br>
              <a:rPr lang="he-IL" dirty="0"/>
            </a:br>
            <a:r>
              <a:rPr lang="he-IL" dirty="0"/>
              <a:t>מהי מחלקה?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0DB2DA3A-56EB-459F-8EE6-EDBA04D0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7434" y="882713"/>
            <a:ext cx="6473228" cy="5092574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e-IL" altLang="he-IL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חומר למחשבה</a:t>
            </a:r>
            <a:endParaRPr lang="he-IL" altLang="he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he-IL" altLang="he-IL" dirty="0"/>
              <a:t>הכיסא שאתם יושבים עליו, האם הוא מחלקה או אובייקט?</a:t>
            </a:r>
          </a:p>
          <a:p>
            <a:pPr>
              <a:lnSpc>
                <a:spcPct val="150000"/>
              </a:lnSpc>
            </a:pPr>
            <a:r>
              <a:rPr lang="he-IL" altLang="he-IL" dirty="0"/>
              <a:t>והלוח?</a:t>
            </a:r>
            <a:endParaRPr lang="he-IL" altLang="he-IL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he-IL" altLang="he-IL" b="1" dirty="0"/>
              <a:t>זכרו: מחלקה היא רק תיאור מופשט!</a:t>
            </a:r>
          </a:p>
          <a:p>
            <a:pPr marL="0" indent="0">
              <a:lnSpc>
                <a:spcPct val="150000"/>
              </a:lnSpc>
              <a:buNone/>
            </a:pPr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9386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8CF15CAC-E787-4C13-A1CA-522532BC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תכנות מונחה עצמים</a:t>
            </a:r>
            <a:br>
              <a:rPr lang="he-IL" dirty="0"/>
            </a:br>
            <a:r>
              <a:rPr lang="he-IL" dirty="0"/>
              <a:t/>
            </a:r>
            <a:br>
              <a:rPr lang="he-IL" dirty="0"/>
            </a:br>
            <a:r>
              <a:rPr lang="he-IL" dirty="0"/>
              <a:t>תכונות ומתודות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0DB2DA3A-56EB-459F-8EE6-EDBA04D0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7434" y="108642"/>
            <a:ext cx="6473228" cy="611108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e-IL" altLang="he-IL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מהן תכונות ומהן שיטות?</a:t>
            </a:r>
            <a:endParaRPr lang="he-IL" altLang="he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he-IL" altLang="he-IL" b="1" dirty="0"/>
              <a:t>תכונה</a:t>
            </a:r>
            <a:r>
              <a:rPr lang="he-IL" altLang="he-IL" dirty="0"/>
              <a:t> היא </a:t>
            </a:r>
            <a:r>
              <a:rPr lang="he-IL" altLang="he-IL" b="1" dirty="0"/>
              <a:t>משתנה</a:t>
            </a:r>
            <a:r>
              <a:rPr lang="he-IL" altLang="he-IL" dirty="0"/>
              <a:t> המשויך לאובייקט מסוים</a:t>
            </a:r>
          </a:p>
          <a:p>
            <a:pPr>
              <a:lnSpc>
                <a:spcPct val="150000"/>
              </a:lnSpc>
            </a:pPr>
            <a:r>
              <a:rPr lang="he-IL" altLang="he-IL" b="1" dirty="0"/>
              <a:t>התכונה</a:t>
            </a:r>
            <a:r>
              <a:rPr lang="he-IL" altLang="he-IL" dirty="0"/>
              <a:t> יכולה להיות מכל טיפוס שלמדנו עד כה (וטיפוסים נוספים)</a:t>
            </a:r>
          </a:p>
          <a:p>
            <a:pPr>
              <a:lnSpc>
                <a:spcPct val="150000"/>
              </a:lnSpc>
            </a:pPr>
            <a:r>
              <a:rPr lang="he-IL" altLang="he-IL" b="1" dirty="0"/>
              <a:t>שיטה</a:t>
            </a:r>
            <a:r>
              <a:rPr lang="he-IL" altLang="he-IL" dirty="0"/>
              <a:t> היא </a:t>
            </a:r>
            <a:r>
              <a:rPr lang="he-IL" altLang="he-IL" b="1" dirty="0"/>
              <a:t>אוסף פקודות</a:t>
            </a:r>
            <a:r>
              <a:rPr lang="he-IL" altLang="he-IL" dirty="0"/>
              <a:t> בשפה לביצוע פעולה בעלת </a:t>
            </a:r>
            <a:r>
              <a:rPr lang="he-IL" altLang="he-IL" b="1" dirty="0"/>
              <a:t>רעיון משותף. </a:t>
            </a:r>
            <a:r>
              <a:rPr lang="he-IL" altLang="he-IL" dirty="0"/>
              <a:t>כמו פונקציה, אך משויכת לאובייקט.</a:t>
            </a:r>
          </a:p>
          <a:p>
            <a:pPr lvl="1">
              <a:lnSpc>
                <a:spcPct val="150000"/>
              </a:lnSpc>
            </a:pPr>
            <a:r>
              <a:rPr lang="he-IL" altLang="he-IL" dirty="0"/>
              <a:t>למשל השיטה </a:t>
            </a:r>
            <a:r>
              <a:rPr lang="en-US" altLang="he-IL" dirty="0"/>
              <a:t>tick</a:t>
            </a:r>
            <a:r>
              <a:rPr lang="he-IL" altLang="he-IL" dirty="0"/>
              <a:t> תקדם את שעה  דקה אחת קדימה. צריך בשיטה זו גם לטפל במקרה בו התחלפה השעה</a:t>
            </a:r>
          </a:p>
          <a:p>
            <a:pPr lvl="1">
              <a:lnSpc>
                <a:spcPct val="150000"/>
              </a:lnSpc>
            </a:pPr>
            <a:r>
              <a:rPr lang="he-IL" altLang="he-IL" dirty="0"/>
              <a:t>שם השיטה מעיד מה השיטה עושה (הרעיון המשותף של הפקודות)</a:t>
            </a:r>
          </a:p>
          <a:p>
            <a:pPr lvl="1">
              <a:lnSpc>
                <a:spcPct val="150000"/>
              </a:lnSpc>
            </a:pPr>
            <a:r>
              <a:rPr lang="he-IL" altLang="he-IL" dirty="0"/>
              <a:t>שם השיטה מעיד "מה" השיטה עושה</a:t>
            </a:r>
          </a:p>
          <a:p>
            <a:pPr lvl="1">
              <a:lnSpc>
                <a:spcPct val="150000"/>
              </a:lnSpc>
            </a:pPr>
            <a:r>
              <a:rPr lang="he-IL" altLang="he-IL" dirty="0"/>
              <a:t>אוסף הפעולות בשיטה מעיד על ה"איך" השיטה עושה זאת</a:t>
            </a:r>
          </a:p>
        </p:txBody>
      </p:sp>
    </p:spTree>
    <p:extLst>
      <p:ext uri="{BB962C8B-B14F-4D97-AF65-F5344CB8AC3E}">
        <p14:creationId xmlns:p14="http://schemas.microsoft.com/office/powerpoint/2010/main" val="149018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08BC3325-D3BC-4795-84AB-693D799B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מהלך השיעור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59EFD650-078B-43CE-BBD3-C28D6765E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he-IL" dirty="0"/>
              <a:t>תכנות מונחה עצמים (אובייקטים)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e-IL" dirty="0"/>
              <a:t>הקדמה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e-IL" dirty="0"/>
              <a:t>מהו אובייקט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e-IL" dirty="0"/>
              <a:t>מהי מחלקה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e-IL" dirty="0"/>
              <a:t>תכונות ומתודות של מחלקות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e-IL" dirty="0"/>
              <a:t>יצירת אובייקט</a:t>
            </a:r>
          </a:p>
        </p:txBody>
      </p:sp>
    </p:spTree>
    <p:extLst>
      <p:ext uri="{BB962C8B-B14F-4D97-AF65-F5344CB8AC3E}">
        <p14:creationId xmlns:p14="http://schemas.microsoft.com/office/powerpoint/2010/main" val="45090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8CF15CAC-E787-4C13-A1CA-522532BC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תכנות מונחה עצמים</a:t>
            </a:r>
            <a:br>
              <a:rPr lang="he-IL" dirty="0"/>
            </a:br>
            <a:r>
              <a:rPr lang="he-IL" dirty="0"/>
              <a:t/>
            </a:r>
            <a:br>
              <a:rPr lang="he-IL" dirty="0"/>
            </a:br>
            <a:r>
              <a:rPr lang="he-IL" dirty="0"/>
              <a:t>הקדמה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0DB2DA3A-56EB-459F-8EE6-EDBA04D0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5707" y="60960"/>
            <a:ext cx="7807525" cy="6644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he-IL" altLang="he-IL" dirty="0"/>
          </a:p>
          <a:p>
            <a:pPr>
              <a:lnSpc>
                <a:spcPct val="150000"/>
              </a:lnSpc>
            </a:pPr>
            <a:r>
              <a:rPr lang="he-IL" altLang="he-IL" dirty="0"/>
              <a:t>הבסיס התפיסתי של תכנות מכוון עצמים הוא שכך מאורגן העולם: בעצמים</a:t>
            </a:r>
          </a:p>
          <a:p>
            <a:pPr>
              <a:lnSpc>
                <a:spcPct val="150000"/>
              </a:lnSpc>
            </a:pPr>
            <a:r>
              <a:rPr lang="he-IL" altLang="he-IL" dirty="0"/>
              <a:t>כל דבר הוא אובייקט: כיסא, שולחן, סטודנט, מרצה וכד'</a:t>
            </a:r>
          </a:p>
          <a:p>
            <a:pPr>
              <a:lnSpc>
                <a:spcPct val="150000"/>
              </a:lnSpc>
            </a:pPr>
            <a:r>
              <a:rPr lang="he-IL" altLang="he-IL" dirty="0"/>
              <a:t>לכל אובייקט יש מאפיינים המייצגים אותו</a:t>
            </a:r>
          </a:p>
          <a:p>
            <a:pPr lvl="1">
              <a:lnSpc>
                <a:spcPct val="150000"/>
              </a:lnSpc>
            </a:pPr>
            <a:r>
              <a:rPr lang="he-IL" altLang="he-IL" dirty="0"/>
              <a:t>למשל, לסטודנט יש שם, ת.ז. וממוצע</a:t>
            </a:r>
          </a:p>
          <a:p>
            <a:pPr>
              <a:lnSpc>
                <a:spcPct val="150000"/>
              </a:lnSpc>
            </a:pPr>
            <a:r>
              <a:rPr lang="he-IL" altLang="he-IL" dirty="0"/>
              <a:t>לכל אובייקט יש פעולות שהוא יודע לעשות</a:t>
            </a:r>
          </a:p>
          <a:p>
            <a:pPr lvl="1">
              <a:lnSpc>
                <a:spcPct val="150000"/>
              </a:lnSpc>
            </a:pPr>
            <a:r>
              <a:rPr lang="he-IL" altLang="he-IL" dirty="0"/>
              <a:t>למשל, סטודנט יכול לעשות שיעורי בית, ללמוד למבחנים וללכת לים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362685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8CF15CAC-E787-4C13-A1CA-522532BC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תכנות מונחה עצמים</a:t>
            </a:r>
            <a:br>
              <a:rPr lang="he-IL" dirty="0"/>
            </a:br>
            <a:r>
              <a:rPr lang="he-IL" dirty="0"/>
              <a:t/>
            </a:r>
            <a:br>
              <a:rPr lang="he-IL" dirty="0"/>
            </a:br>
            <a:r>
              <a:rPr lang="he-IL" dirty="0"/>
              <a:t>מהו אובייקט?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0DB2DA3A-56EB-459F-8EE6-EDBA04D0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60960"/>
            <a:ext cx="7315200" cy="664464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he-IL" u="sng" dirty="0"/>
              <a:t>משחק הכדורסל</a:t>
            </a:r>
            <a:r>
              <a:rPr lang="he-IL" dirty="0"/>
              <a:t> משוחק על ידי שתי </a:t>
            </a:r>
            <a:r>
              <a:rPr lang="he-IL" u="sng" dirty="0"/>
              <a:t>קבוצות</a:t>
            </a:r>
            <a:r>
              <a:rPr lang="he-IL" dirty="0"/>
              <a:t> המתחרות זו בזו. מכל קבוצה משתתפים במשחק רק 5 </a:t>
            </a:r>
            <a:r>
              <a:rPr lang="he-IL" u="sng" dirty="0"/>
              <a:t>שחקנים</a:t>
            </a:r>
            <a:r>
              <a:rPr lang="he-IL" dirty="0"/>
              <a:t>, אך על </a:t>
            </a:r>
            <a:r>
              <a:rPr lang="he-IL" u="sng" dirty="0"/>
              <a:t>הספסל</a:t>
            </a:r>
            <a:r>
              <a:rPr lang="he-IL" dirty="0"/>
              <a:t> יש שחקני החלפה נוספים. אחד מהשחקנים בכל קבוצה הוא </a:t>
            </a:r>
            <a:r>
              <a:rPr lang="he-IL" u="sng" dirty="0"/>
              <a:t>קפטן</a:t>
            </a:r>
            <a:r>
              <a:rPr lang="he-IL" dirty="0"/>
              <a:t>. משחק הכדורסל משוחק במשך 40 דקות. המנצחת במשחק היא הקבוצה שקלעה מספר רב יותר של </a:t>
            </a:r>
            <a:r>
              <a:rPr lang="he-IL" u="sng" dirty="0"/>
              <a:t>סלים</a:t>
            </a:r>
            <a:r>
              <a:rPr lang="he-IL" dirty="0"/>
              <a:t>.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endParaRPr lang="he-IL" altLang="he-IL" sz="2100" dirty="0"/>
          </a:p>
          <a:p>
            <a:pPr>
              <a:lnSpc>
                <a:spcPct val="100000"/>
              </a:lnSpc>
            </a:pPr>
            <a:r>
              <a:rPr lang="he-IL" altLang="he-IL" sz="2100" dirty="0"/>
              <a:t>אובייקטים:</a:t>
            </a:r>
          </a:p>
          <a:p>
            <a:pPr lvl="1">
              <a:lnSpc>
                <a:spcPct val="100000"/>
              </a:lnSpc>
            </a:pPr>
            <a:r>
              <a:rPr lang="he-IL" altLang="he-IL" sz="2000" dirty="0"/>
              <a:t>משחק כדורסל</a:t>
            </a:r>
          </a:p>
          <a:p>
            <a:pPr lvl="1">
              <a:lnSpc>
                <a:spcPct val="100000"/>
              </a:lnSpc>
            </a:pPr>
            <a:r>
              <a:rPr lang="he-IL" altLang="he-IL" sz="2000" dirty="0"/>
              <a:t>קבוצה</a:t>
            </a:r>
          </a:p>
          <a:p>
            <a:pPr lvl="1">
              <a:lnSpc>
                <a:spcPct val="100000"/>
              </a:lnSpc>
            </a:pPr>
            <a:r>
              <a:rPr lang="he-IL" altLang="he-IL" sz="2000" dirty="0"/>
              <a:t>שחקן</a:t>
            </a:r>
          </a:p>
          <a:p>
            <a:pPr lvl="1">
              <a:lnSpc>
                <a:spcPct val="100000"/>
              </a:lnSpc>
            </a:pPr>
            <a:r>
              <a:rPr lang="he-IL" altLang="he-IL" sz="2000" dirty="0"/>
              <a:t>שחקן קפטן</a:t>
            </a:r>
          </a:p>
          <a:p>
            <a:pPr lvl="1">
              <a:lnSpc>
                <a:spcPct val="100000"/>
              </a:lnSpc>
            </a:pPr>
            <a:r>
              <a:rPr lang="he-IL" altLang="he-IL" sz="2000" dirty="0"/>
              <a:t>ספסל</a:t>
            </a:r>
          </a:p>
          <a:p>
            <a:pPr lvl="1">
              <a:lnSpc>
                <a:spcPct val="100000"/>
              </a:lnSpc>
            </a:pPr>
            <a:r>
              <a:rPr lang="he-IL" altLang="he-IL" sz="2000" dirty="0"/>
              <a:t>סל</a:t>
            </a:r>
          </a:p>
        </p:txBody>
      </p:sp>
    </p:spTree>
    <p:extLst>
      <p:ext uri="{BB962C8B-B14F-4D97-AF65-F5344CB8AC3E}">
        <p14:creationId xmlns:p14="http://schemas.microsoft.com/office/powerpoint/2010/main" val="214193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8CF15CAC-E787-4C13-A1CA-522532BC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תכנות מונחה עצמים</a:t>
            </a:r>
            <a:br>
              <a:rPr lang="he-IL" dirty="0"/>
            </a:br>
            <a:r>
              <a:rPr lang="he-IL" dirty="0"/>
              <a:t/>
            </a:r>
            <a:br>
              <a:rPr lang="he-IL" dirty="0"/>
            </a:br>
            <a:r>
              <a:rPr lang="he-IL" dirty="0"/>
              <a:t>מהו אובייקט?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0DB2DA3A-56EB-459F-8EE6-EDBA04D0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434566"/>
            <a:ext cx="7315200" cy="477721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e-IL" altLang="he-IL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לאובייקט יש מאפיינים</a:t>
            </a:r>
            <a:endParaRPr lang="he-IL" altLang="he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he-IL" altLang="he-IL" dirty="0"/>
              <a:t>נתכנן תוכנת משחק כדורסל</a:t>
            </a:r>
            <a:endParaRPr lang="en-US" altLang="he-IL" dirty="0"/>
          </a:p>
          <a:p>
            <a:r>
              <a:rPr lang="he-IL" altLang="he-IL" dirty="0"/>
              <a:t>אחד מהאובייקטים יהיה </a:t>
            </a:r>
            <a:r>
              <a:rPr lang="he-IL" altLang="he-IL" dirty="0" err="1"/>
              <a:t>דריק</a:t>
            </a:r>
            <a:r>
              <a:rPr lang="he-IL" altLang="he-IL" dirty="0"/>
              <a:t> שארפ:</a:t>
            </a:r>
            <a:endParaRPr lang="en-US" altLang="he-IL" dirty="0"/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he-IL" altLang="he-IL" sz="2000" dirty="0"/>
          </a:p>
        </p:txBody>
      </p:sp>
      <p:grpSp>
        <p:nvGrpSpPr>
          <p:cNvPr id="14" name="קבוצה 13">
            <a:extLst>
              <a:ext uri="{FF2B5EF4-FFF2-40B4-BE49-F238E27FC236}">
                <a16:creationId xmlns:a16="http://schemas.microsoft.com/office/drawing/2014/main" xmlns="" id="{16EF695B-F6D8-40BF-B6BF-6C3BCE6D08AD}"/>
              </a:ext>
            </a:extLst>
          </p:cNvPr>
          <p:cNvGrpSpPr/>
          <p:nvPr/>
        </p:nvGrpSpPr>
        <p:grpSpPr>
          <a:xfrm>
            <a:off x="5545668" y="3914870"/>
            <a:ext cx="3962400" cy="1600200"/>
            <a:chOff x="4401493" y="4530505"/>
            <a:chExt cx="3962400" cy="1600200"/>
          </a:xfrm>
        </p:grpSpPr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xmlns="" id="{6043C24C-B256-4285-9DD3-B55BB469F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493" y="4530505"/>
              <a:ext cx="3962400" cy="1600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/>
              <a:r>
                <a:rPr lang="he-IL" altLang="he-IL" b="1" dirty="0">
                  <a:solidFill>
                    <a:schemeClr val="bg1"/>
                  </a:solidFill>
                  <a:cs typeface="+mn-cs"/>
                </a:rPr>
                <a:t>תאריך לידה:  5/10/1971</a:t>
              </a:r>
            </a:p>
            <a:p>
              <a:pPr algn="r" rtl="1" eaLnBrk="1" hangingPunct="1"/>
              <a:r>
                <a:rPr lang="he-IL" altLang="he-IL" b="1" dirty="0">
                  <a:solidFill>
                    <a:schemeClr val="bg1"/>
                  </a:solidFill>
                  <a:cs typeface="+mn-cs"/>
                </a:rPr>
                <a:t>גובה:            1.83		 </a:t>
              </a:r>
            </a:p>
            <a:p>
              <a:pPr algn="r" rtl="1" eaLnBrk="1" hangingPunct="1"/>
              <a:r>
                <a:rPr lang="he-IL" altLang="he-IL" b="1" dirty="0">
                  <a:solidFill>
                    <a:schemeClr val="bg1"/>
                  </a:solidFill>
                  <a:cs typeface="+mn-cs"/>
                </a:rPr>
                <a:t>תפקיד:         </a:t>
              </a:r>
              <a:r>
                <a:rPr lang="he-IL" altLang="he-IL" b="1" dirty="0" err="1">
                  <a:solidFill>
                    <a:schemeClr val="bg1"/>
                  </a:solidFill>
                  <a:cs typeface="+mn-cs"/>
                </a:rPr>
                <a:t>גארד</a:t>
              </a:r>
              <a:endParaRPr lang="en-US" altLang="he-IL" b="1" dirty="0">
                <a:solidFill>
                  <a:schemeClr val="bg1"/>
                </a:solidFill>
                <a:cs typeface="+mn-cs"/>
              </a:endParaRPr>
            </a:p>
          </p:txBody>
        </p:sp>
        <p:pic>
          <p:nvPicPr>
            <p:cNvPr id="12" name="Picture 5">
              <a:extLst>
                <a:ext uri="{FF2B5EF4-FFF2-40B4-BE49-F238E27FC236}">
                  <a16:creationId xmlns:a16="http://schemas.microsoft.com/office/drawing/2014/main" xmlns="" id="{3F625675-BFFE-44FC-A8B0-CEC36C235B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1493" y="4530505"/>
              <a:ext cx="1165225" cy="1600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238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8CF15CAC-E787-4C13-A1CA-522532BC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תכנות מונחה עצמים</a:t>
            </a:r>
            <a:br>
              <a:rPr lang="he-IL" dirty="0"/>
            </a:br>
            <a:r>
              <a:rPr lang="he-IL" dirty="0"/>
              <a:t/>
            </a:r>
            <a:br>
              <a:rPr lang="he-IL" dirty="0"/>
            </a:br>
            <a:r>
              <a:rPr lang="he-IL" dirty="0"/>
              <a:t>מהו אובייקט?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0DB2DA3A-56EB-459F-8EE6-EDBA04D0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4594" y="565842"/>
            <a:ext cx="7315200" cy="33920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e-IL" altLang="he-IL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אובייקטים יכולים לעשות דברים - שיטות</a:t>
            </a:r>
            <a:endParaRPr lang="he-IL" altLang="he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he-IL" altLang="he-IL" dirty="0"/>
              <a:t>שיטות (פעולות) שהאובייקט </a:t>
            </a:r>
            <a:r>
              <a:rPr lang="he-IL" altLang="he-IL" dirty="0" err="1"/>
              <a:t>דריק</a:t>
            </a:r>
            <a:r>
              <a:rPr lang="he-IL" altLang="he-IL" dirty="0"/>
              <a:t> שארפ יכול לבצע:</a:t>
            </a:r>
            <a:endParaRPr lang="en-US" altLang="he-IL" dirty="0"/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he-IL" altLang="he-IL" sz="2000" dirty="0"/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xmlns="" id="{521C54A3-C567-4799-8AFE-A01822568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6919" y="5834958"/>
            <a:ext cx="141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rtl="1">
              <a:defRPr/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לקלוע לסל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xmlns="" id="{FEBA1718-4982-435D-BAEF-DDF0DD152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394" y="5834958"/>
            <a:ext cx="280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  <a:defRPr/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לכדרר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xmlns="" id="{94190462-43DF-4060-823E-C803AA225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5157" y="5834958"/>
            <a:ext cx="1798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rtl="1">
              <a:spcBef>
                <a:spcPct val="50000"/>
              </a:spcBef>
              <a:defRPr/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לרדת לספסל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0" name="Picture 13">
            <a:extLst>
              <a:ext uri="{FF2B5EF4-FFF2-40B4-BE49-F238E27FC236}">
                <a16:creationId xmlns:a16="http://schemas.microsoft.com/office/drawing/2014/main" xmlns="" id="{39F330BB-17B1-4A7E-ACBB-4C7C9030A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594" y="3853758"/>
            <a:ext cx="2743200" cy="1931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xmlns="" id="{D84B35A2-D1DC-4736-84DC-53E430F8A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994" y="3472758"/>
            <a:ext cx="1820863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xmlns="" id="{75628BC4-DD8D-42F5-893E-5FE3BAEA3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594" y="3310833"/>
            <a:ext cx="1652588" cy="2524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51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8CF15CAC-E787-4C13-A1CA-522532BC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תכנות מונחה עצמים</a:t>
            </a:r>
            <a:br>
              <a:rPr lang="he-IL" dirty="0"/>
            </a:br>
            <a:r>
              <a:rPr lang="he-IL" dirty="0"/>
              <a:t/>
            </a:r>
            <a:br>
              <a:rPr lang="he-IL" dirty="0"/>
            </a:br>
            <a:r>
              <a:rPr lang="he-IL" dirty="0"/>
              <a:t>מהו אובייקט?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0DB2DA3A-56EB-459F-8EE6-EDBA04D0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4594" y="565842"/>
            <a:ext cx="7315200" cy="18967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e-IL" altLang="he-IL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האובייקט </a:t>
            </a:r>
            <a:r>
              <a:rPr lang="he-IL" altLang="he-IL" u="sng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דריק</a:t>
            </a:r>
            <a:r>
              <a:rPr lang="he-IL" altLang="he-IL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שארפ - סיכום</a:t>
            </a:r>
            <a:endParaRPr lang="he-IL" altLang="he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he-IL" altLang="he-IL" sz="2000" dirty="0"/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xmlns="" id="{E397FBE7-AF6D-4A84-898D-FF231D746D23}"/>
              </a:ext>
            </a:extLst>
          </p:cNvPr>
          <p:cNvGrpSpPr>
            <a:grpSpLocks/>
          </p:cNvGrpSpPr>
          <p:nvPr/>
        </p:nvGrpSpPr>
        <p:grpSpPr bwMode="auto">
          <a:xfrm>
            <a:off x="4055944" y="2462543"/>
            <a:ext cx="3962400" cy="1600200"/>
            <a:chOff x="1872" y="2352"/>
            <a:chExt cx="2496" cy="1008"/>
          </a:xfrm>
        </p:grpSpPr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xmlns="" id="{74BF9A63-0DDD-47EA-A444-EC1A088EA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52"/>
              <a:ext cx="2496" cy="1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/>
              <a:r>
                <a:rPr lang="he-IL" altLang="he-IL" b="1" dirty="0">
                  <a:solidFill>
                    <a:schemeClr val="bg1"/>
                  </a:solidFill>
                  <a:cs typeface="+mn-cs"/>
                </a:rPr>
                <a:t>תאריך לידה:  5/10/1971</a:t>
              </a:r>
            </a:p>
            <a:p>
              <a:pPr algn="r" rtl="1" eaLnBrk="1" hangingPunct="1"/>
              <a:r>
                <a:rPr lang="he-IL" altLang="he-IL" b="1" dirty="0">
                  <a:solidFill>
                    <a:schemeClr val="bg1"/>
                  </a:solidFill>
                  <a:cs typeface="+mn-cs"/>
                </a:rPr>
                <a:t>גובה:            1.83		 </a:t>
              </a:r>
            </a:p>
            <a:p>
              <a:pPr algn="r" rtl="1" eaLnBrk="1" hangingPunct="1"/>
              <a:r>
                <a:rPr lang="he-IL" altLang="he-IL" b="1" dirty="0">
                  <a:solidFill>
                    <a:schemeClr val="bg1"/>
                  </a:solidFill>
                  <a:cs typeface="+mn-cs"/>
                </a:rPr>
                <a:t>תפקיד:         </a:t>
              </a:r>
              <a:r>
                <a:rPr lang="he-IL" altLang="he-IL" b="1" dirty="0" err="1">
                  <a:solidFill>
                    <a:schemeClr val="bg1"/>
                  </a:solidFill>
                  <a:cs typeface="+mn-cs"/>
                </a:rPr>
                <a:t>גארד</a:t>
              </a:r>
              <a:endParaRPr lang="en-US" altLang="he-IL" b="1" dirty="0">
                <a:solidFill>
                  <a:schemeClr val="bg1"/>
                </a:solidFill>
                <a:cs typeface="+mn-cs"/>
              </a:endParaRPr>
            </a:p>
          </p:txBody>
        </p:sp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xmlns="" id="{DA9D2B2A-54F0-4431-A41E-F398C737A2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2352"/>
              <a:ext cx="734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ectangle 4">
            <a:extLst>
              <a:ext uri="{FF2B5EF4-FFF2-40B4-BE49-F238E27FC236}">
                <a16:creationId xmlns:a16="http://schemas.microsoft.com/office/drawing/2014/main" xmlns="" id="{11CC1036-4476-4734-ACD3-046CEF529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5944" y="4062743"/>
            <a:ext cx="39624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rtl="1">
              <a:defRPr/>
            </a:pPr>
            <a:r>
              <a:rPr lang="he-IL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שיטות:</a:t>
            </a:r>
            <a:endParaRPr lang="he-IL" sz="2400" dirty="0">
              <a:solidFill>
                <a:schemeClr val="bg1"/>
              </a:solidFill>
            </a:endParaRPr>
          </a:p>
          <a:p>
            <a:pPr algn="r" rtl="1">
              <a:buFont typeface="Wingdings" pitchFamily="2" charset="2"/>
              <a:buChar char="q"/>
              <a:defRPr/>
            </a:pPr>
            <a:r>
              <a:rPr lang="he-IL" sz="2400" dirty="0">
                <a:solidFill>
                  <a:schemeClr val="bg1"/>
                </a:solidFill>
              </a:rPr>
              <a:t> לקלוע לסל</a:t>
            </a:r>
          </a:p>
          <a:p>
            <a:pPr algn="r" rtl="1">
              <a:buFont typeface="Wingdings" pitchFamily="2" charset="2"/>
              <a:buChar char="q"/>
              <a:defRPr/>
            </a:pPr>
            <a:r>
              <a:rPr lang="he-IL" sz="2400" dirty="0">
                <a:solidFill>
                  <a:schemeClr val="bg1"/>
                </a:solidFill>
              </a:rPr>
              <a:t> לרדת לספסל</a:t>
            </a:r>
          </a:p>
          <a:p>
            <a:pPr algn="r" rtl="1">
              <a:buFont typeface="Wingdings" pitchFamily="2" charset="2"/>
              <a:buChar char="q"/>
              <a:defRPr/>
            </a:pPr>
            <a:r>
              <a:rPr lang="he-IL" sz="2400" dirty="0">
                <a:solidFill>
                  <a:schemeClr val="bg1"/>
                </a:solidFill>
              </a:rPr>
              <a:t> לכדרר</a:t>
            </a: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xmlns="" id="{086B49F6-ED26-4EEF-9E43-C59F14CF5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8344" y="2783940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rtl="1">
              <a:defRPr/>
            </a:pPr>
            <a:r>
              <a:rPr lang="he-IL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תכונות של האובייקט</a:t>
            </a:r>
          </a:p>
          <a:p>
            <a:pPr algn="r" rtl="1">
              <a:defRPr/>
            </a:pPr>
            <a:r>
              <a:rPr lang="he-IL" sz="2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דריק</a:t>
            </a:r>
            <a:r>
              <a:rPr lang="he-IL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שארפ: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xmlns="" id="{CD6C25D5-D3FB-4539-871E-60C670598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144" y="4688940"/>
            <a:ext cx="3048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rtl="1">
              <a:defRPr/>
            </a:pPr>
            <a:r>
              <a:rPr lang="he-IL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שיטות שיכול לבצע </a:t>
            </a:r>
          </a:p>
          <a:p>
            <a:pPr algn="r" rtl="1">
              <a:defRPr/>
            </a:pPr>
            <a:r>
              <a:rPr lang="he-IL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האובייקט </a:t>
            </a:r>
            <a:r>
              <a:rPr lang="he-IL" sz="2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דריק</a:t>
            </a:r>
            <a:r>
              <a:rPr lang="he-IL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שארפ: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452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8CF15CAC-E787-4C13-A1CA-522532BC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תכנות מונחה עצמים</a:t>
            </a:r>
            <a:br>
              <a:rPr lang="he-IL" dirty="0"/>
            </a:br>
            <a:r>
              <a:rPr lang="he-IL" dirty="0"/>
              <a:t/>
            </a:r>
            <a:br>
              <a:rPr lang="he-IL" dirty="0"/>
            </a:br>
            <a:r>
              <a:rPr lang="he-IL" dirty="0"/>
              <a:t>מהו אובייקט?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0DB2DA3A-56EB-459F-8EE6-EDBA04D0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4594" y="565842"/>
            <a:ext cx="7315200" cy="18967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e-IL" altLang="he-IL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אובייקטים נוספים דומים</a:t>
            </a:r>
            <a:endParaRPr lang="he-IL" altLang="he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he-IL" altLang="he-IL" sz="2000" dirty="0"/>
              <a:t>אובייקטים נוספים של שחקני כדורסל</a:t>
            </a:r>
          </a:p>
        </p:txBody>
      </p:sp>
      <p:grpSp>
        <p:nvGrpSpPr>
          <p:cNvPr id="10" name="Group 19">
            <a:extLst>
              <a:ext uri="{FF2B5EF4-FFF2-40B4-BE49-F238E27FC236}">
                <a16:creationId xmlns:a16="http://schemas.microsoft.com/office/drawing/2014/main" xmlns="" id="{96F17C02-7604-459A-A41C-6359DABE5291}"/>
              </a:ext>
            </a:extLst>
          </p:cNvPr>
          <p:cNvGrpSpPr>
            <a:grpSpLocks/>
          </p:cNvGrpSpPr>
          <p:nvPr/>
        </p:nvGrpSpPr>
        <p:grpSpPr bwMode="auto">
          <a:xfrm>
            <a:off x="7007382" y="2558358"/>
            <a:ext cx="4255129" cy="1600200"/>
            <a:chOff x="384" y="1536"/>
            <a:chExt cx="2496" cy="1008"/>
          </a:xfrm>
        </p:grpSpPr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xmlns="" id="{673CB62C-E0D7-41AA-82C5-78A77D8C7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536"/>
              <a:ext cx="2496" cy="1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/>
              <a:r>
                <a:rPr lang="he-IL" altLang="he-IL" b="1" dirty="0">
                  <a:solidFill>
                    <a:schemeClr val="bg1"/>
                  </a:solidFill>
                  <a:cs typeface="+mn-cs"/>
                </a:rPr>
                <a:t>תאריך לידה:  16/05/1980</a:t>
              </a:r>
            </a:p>
            <a:p>
              <a:pPr algn="r" rtl="1" eaLnBrk="1" hangingPunct="1"/>
              <a:r>
                <a:rPr lang="he-IL" altLang="he-IL" b="1" dirty="0">
                  <a:solidFill>
                    <a:schemeClr val="bg1"/>
                  </a:solidFill>
                  <a:cs typeface="+mn-cs"/>
                </a:rPr>
                <a:t>גובה:            2.06		 </a:t>
              </a:r>
            </a:p>
            <a:p>
              <a:pPr algn="r" rtl="1" eaLnBrk="1" hangingPunct="1"/>
              <a:r>
                <a:rPr lang="he-IL" altLang="he-IL" b="1" dirty="0">
                  <a:solidFill>
                    <a:schemeClr val="bg1"/>
                  </a:solidFill>
                  <a:cs typeface="+mn-cs"/>
                </a:rPr>
                <a:t>תפקיד:         </a:t>
              </a:r>
              <a:r>
                <a:rPr lang="he-IL" altLang="he-IL" b="1" dirty="0" err="1">
                  <a:solidFill>
                    <a:schemeClr val="bg1"/>
                  </a:solidFill>
                  <a:cs typeface="+mn-cs"/>
                </a:rPr>
                <a:t>פורוורד</a:t>
              </a:r>
              <a:r>
                <a:rPr lang="he-IL" altLang="he-IL" b="1" dirty="0">
                  <a:solidFill>
                    <a:schemeClr val="bg1"/>
                  </a:solidFill>
                  <a:cs typeface="+mn-cs"/>
                </a:rPr>
                <a:t>/סנטר</a:t>
              </a:r>
              <a:endParaRPr lang="en-US" altLang="he-IL" b="1" dirty="0">
                <a:solidFill>
                  <a:schemeClr val="bg1"/>
                </a:solidFill>
                <a:cs typeface="+mn-cs"/>
              </a:endParaRPr>
            </a:p>
          </p:txBody>
        </p:sp>
        <p:pic>
          <p:nvPicPr>
            <p:cNvPr id="15" name="Picture 13">
              <a:extLst>
                <a:ext uri="{FF2B5EF4-FFF2-40B4-BE49-F238E27FC236}">
                  <a16:creationId xmlns:a16="http://schemas.microsoft.com/office/drawing/2014/main" xmlns="" id="{E9EA332A-A3D3-453C-AF6A-9DD6EBD0E2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1536"/>
              <a:ext cx="771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7FBD629F-675D-4213-AC83-84D06A24D274}"/>
              </a:ext>
            </a:extLst>
          </p:cNvPr>
          <p:cNvGrpSpPr>
            <a:grpSpLocks/>
          </p:cNvGrpSpPr>
          <p:nvPr/>
        </p:nvGrpSpPr>
        <p:grpSpPr bwMode="auto">
          <a:xfrm>
            <a:off x="7007382" y="4691958"/>
            <a:ext cx="4255129" cy="1600200"/>
            <a:chOff x="2352" y="2736"/>
            <a:chExt cx="2496" cy="1008"/>
          </a:xfrm>
        </p:grpSpPr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xmlns="" id="{6E6455F7-5BEE-485D-8CB6-611809BB9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736"/>
              <a:ext cx="2496" cy="1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/>
              <a:r>
                <a:rPr lang="he-IL" altLang="he-IL" b="1" dirty="0">
                  <a:solidFill>
                    <a:schemeClr val="bg1"/>
                  </a:solidFill>
                  <a:cs typeface="+mn-cs"/>
                </a:rPr>
                <a:t>תאריך לידה:  19/02/1980</a:t>
              </a:r>
            </a:p>
            <a:p>
              <a:pPr algn="r" rtl="1" eaLnBrk="1" hangingPunct="1"/>
              <a:r>
                <a:rPr lang="he-IL" altLang="he-IL" b="1" dirty="0">
                  <a:solidFill>
                    <a:schemeClr val="bg1"/>
                  </a:solidFill>
                  <a:cs typeface="+mn-cs"/>
                </a:rPr>
                <a:t>גובה:            1.98		 </a:t>
              </a:r>
            </a:p>
            <a:p>
              <a:pPr algn="r" rtl="1" eaLnBrk="1" hangingPunct="1"/>
              <a:r>
                <a:rPr lang="he-IL" altLang="he-IL" b="1" dirty="0">
                  <a:solidFill>
                    <a:schemeClr val="bg1"/>
                  </a:solidFill>
                  <a:cs typeface="+mn-cs"/>
                </a:rPr>
                <a:t>תפקיד:         </a:t>
              </a:r>
              <a:r>
                <a:rPr lang="he-IL" altLang="he-IL" b="1" dirty="0" err="1">
                  <a:solidFill>
                    <a:schemeClr val="bg1"/>
                  </a:solidFill>
                  <a:cs typeface="+mn-cs"/>
                </a:rPr>
                <a:t>גארד</a:t>
              </a:r>
              <a:endParaRPr lang="en-US" altLang="he-IL" b="1" dirty="0">
                <a:solidFill>
                  <a:schemeClr val="bg1"/>
                </a:solidFill>
                <a:cs typeface="+mn-cs"/>
              </a:endParaRPr>
            </a:p>
          </p:txBody>
        </p:sp>
        <p:pic>
          <p:nvPicPr>
            <p:cNvPr id="21" name="Picture 17">
              <a:extLst>
                <a:ext uri="{FF2B5EF4-FFF2-40B4-BE49-F238E27FC236}">
                  <a16:creationId xmlns:a16="http://schemas.microsoft.com/office/drawing/2014/main" xmlns="" id="{E6194ACF-8097-4A1D-9D4A-83D39B9C34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2736"/>
              <a:ext cx="771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 Box 20">
            <a:extLst>
              <a:ext uri="{FF2B5EF4-FFF2-40B4-BE49-F238E27FC236}">
                <a16:creationId xmlns:a16="http://schemas.microsoft.com/office/drawing/2014/main" xmlns="" id="{0798C863-B82D-43FF-8EC6-9F14CD8F8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7799" y="2191646"/>
            <a:ext cx="950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e-IL" altLang="he-IL" dirty="0">
                <a:cs typeface="+mn-cs"/>
              </a:rPr>
              <a:t>יניב גרין:</a:t>
            </a:r>
            <a:endParaRPr lang="en-US" altLang="he-IL" dirty="0">
              <a:cs typeface="+mn-cs"/>
            </a:endParaRPr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xmlns="" id="{39F613D4-D09E-4343-AFB9-D47B0D2BE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5073" y="4325246"/>
            <a:ext cx="13436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e-IL" altLang="he-IL" dirty="0">
                <a:cs typeface="+mn-cs"/>
              </a:rPr>
              <a:t>טל בורשטיין:</a:t>
            </a:r>
            <a:endParaRPr lang="en-US" altLang="he-IL" dirty="0">
              <a:cs typeface="+mn-cs"/>
            </a:endParaRPr>
          </a:p>
        </p:txBody>
      </p:sp>
      <p:sp>
        <p:nvSpPr>
          <p:cNvPr id="24" name="Text Box 4">
            <a:extLst>
              <a:ext uri="{FF2B5EF4-FFF2-40B4-BE49-F238E27FC236}">
                <a16:creationId xmlns:a16="http://schemas.microsoft.com/office/drawing/2014/main" xmlns="" id="{E6AD442D-D6F9-4113-9BB2-D90DBDA3D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247" y="3860961"/>
            <a:ext cx="31892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rtl="1">
              <a:defRPr/>
            </a:pPr>
            <a:r>
              <a:rPr lang="he-IL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כל אחד מהם יכול </a:t>
            </a:r>
          </a:p>
          <a:p>
            <a:pPr algn="r" rtl="1">
              <a:defRPr/>
            </a:pPr>
            <a:r>
              <a:rPr lang="he-IL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גם-כן לבצע</a:t>
            </a:r>
            <a:r>
              <a:rPr lang="he-IL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את השיטות: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xmlns="" id="{12E3AF9B-DA7A-4289-9E6D-B395F42FC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1535" y="4699161"/>
            <a:ext cx="2209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buFont typeface="Wingdings" panose="05000000000000000000" pitchFamily="2" charset="2"/>
              <a:buChar char="q"/>
            </a:pPr>
            <a:r>
              <a:rPr lang="he-IL" altLang="he-IL" sz="2400" dirty="0">
                <a:solidFill>
                  <a:schemeClr val="bg1"/>
                </a:solidFill>
                <a:cs typeface="+mn-cs"/>
              </a:rPr>
              <a:t> לקלוע לסל</a:t>
            </a:r>
          </a:p>
          <a:p>
            <a:pPr algn="r" rtl="1" eaLnBrk="1" hangingPunct="1">
              <a:buFont typeface="Wingdings" panose="05000000000000000000" pitchFamily="2" charset="2"/>
              <a:buChar char="q"/>
            </a:pPr>
            <a:r>
              <a:rPr lang="he-IL" altLang="he-IL" sz="2400" dirty="0">
                <a:solidFill>
                  <a:schemeClr val="bg1"/>
                </a:solidFill>
                <a:cs typeface="+mn-cs"/>
              </a:rPr>
              <a:t> לרדת לספסל</a:t>
            </a:r>
          </a:p>
          <a:p>
            <a:pPr algn="r" rtl="1" eaLnBrk="1" hangingPunct="1">
              <a:buFont typeface="Wingdings" panose="05000000000000000000" pitchFamily="2" charset="2"/>
              <a:buChar char="q"/>
            </a:pPr>
            <a:r>
              <a:rPr lang="he-IL" altLang="he-IL" sz="2400" dirty="0">
                <a:solidFill>
                  <a:schemeClr val="bg1"/>
                </a:solidFill>
                <a:cs typeface="+mn-cs"/>
              </a:rPr>
              <a:t> לכדרר</a:t>
            </a:r>
          </a:p>
        </p:txBody>
      </p:sp>
    </p:spTree>
    <p:extLst>
      <p:ext uri="{BB962C8B-B14F-4D97-AF65-F5344CB8AC3E}">
        <p14:creationId xmlns:p14="http://schemas.microsoft.com/office/powerpoint/2010/main" val="327410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  <p:bldP spid="23" grpId="0"/>
      <p:bldP spid="24" grpId="0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8CF15CAC-E787-4C13-A1CA-522532BC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תכנות מונחה עצמים</a:t>
            </a:r>
            <a:br>
              <a:rPr lang="he-IL" dirty="0"/>
            </a:br>
            <a:r>
              <a:rPr lang="he-IL" dirty="0"/>
              <a:t/>
            </a:r>
            <a:br>
              <a:rPr lang="he-IL" dirty="0"/>
            </a:br>
            <a:r>
              <a:rPr lang="he-IL" dirty="0"/>
              <a:t>מהו אובייקט?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0DB2DA3A-56EB-459F-8EE6-EDBA04D0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4594" y="565842"/>
            <a:ext cx="7315200" cy="596170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e-IL" altLang="he-IL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יש כאן מבנה</a:t>
            </a:r>
            <a:endParaRPr lang="he-IL" altLang="he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he-IL" altLang="he-IL" dirty="0"/>
              <a:t>יש מספר אובייקטים מאותו טיפוס (שחקן כדורסל), שיש להם תכונות זהות, אבל עם ערכים שונים.</a:t>
            </a:r>
          </a:p>
          <a:p>
            <a:pPr>
              <a:lnSpc>
                <a:spcPct val="150000"/>
              </a:lnSpc>
            </a:pPr>
            <a:endParaRPr lang="he-IL" altLang="he-IL" dirty="0"/>
          </a:p>
          <a:p>
            <a:pPr marL="0" indent="0">
              <a:lnSpc>
                <a:spcPct val="150000"/>
              </a:lnSpc>
              <a:buNone/>
            </a:pPr>
            <a:endParaRPr lang="he-IL" altLang="he-IL" dirty="0"/>
          </a:p>
          <a:p>
            <a:pPr>
              <a:lnSpc>
                <a:spcPct val="150000"/>
              </a:lnSpc>
            </a:pPr>
            <a:r>
              <a:rPr lang="he-IL" altLang="he-IL" dirty="0"/>
              <a:t>אב טיפוס זה נקרא מחלקה (</a:t>
            </a:r>
            <a:r>
              <a:rPr lang="en-US" altLang="he-IL" dirty="0"/>
              <a:t>Class</a:t>
            </a:r>
            <a:r>
              <a:rPr lang="he-IL" altLang="he-IL" dirty="0"/>
              <a:t>), נקרא למחלקה זאת בשם </a:t>
            </a:r>
            <a:r>
              <a:rPr lang="en-US" altLang="he-IL" dirty="0" err="1"/>
              <a:t>BasketballPlayer</a:t>
            </a:r>
            <a:endParaRPr lang="he-IL" altLang="he-IL" dirty="0"/>
          </a:p>
          <a:p>
            <a:pPr>
              <a:lnSpc>
                <a:spcPct val="150000"/>
              </a:lnSpc>
            </a:pPr>
            <a:r>
              <a:rPr lang="he-IL" altLang="he-IL" dirty="0"/>
              <a:t> שימו לב: כל שחקן הוא שונה אבל הם כולם אובייקטים של המחלקה </a:t>
            </a:r>
            <a:r>
              <a:rPr lang="en-US" altLang="he-IL" dirty="0" err="1"/>
              <a:t>BasketballPlayer</a:t>
            </a:r>
            <a:endParaRPr lang="en-US" altLang="he-IL" dirty="0"/>
          </a:p>
          <a:p>
            <a:pPr marL="0" indent="0">
              <a:lnSpc>
                <a:spcPct val="150000"/>
              </a:lnSpc>
              <a:buNone/>
            </a:pPr>
            <a:endParaRPr lang="he-IL" altLang="he-IL" dirty="0"/>
          </a:p>
        </p:txBody>
      </p:sp>
      <p:grpSp>
        <p:nvGrpSpPr>
          <p:cNvPr id="10" name="Group 19">
            <a:extLst>
              <a:ext uri="{FF2B5EF4-FFF2-40B4-BE49-F238E27FC236}">
                <a16:creationId xmlns:a16="http://schemas.microsoft.com/office/drawing/2014/main" xmlns="" id="{96F17C02-7604-459A-A41C-6359DABE5291}"/>
              </a:ext>
            </a:extLst>
          </p:cNvPr>
          <p:cNvGrpSpPr>
            <a:grpSpLocks/>
          </p:cNvGrpSpPr>
          <p:nvPr/>
        </p:nvGrpSpPr>
        <p:grpSpPr bwMode="auto">
          <a:xfrm>
            <a:off x="7722606" y="2236206"/>
            <a:ext cx="4028793" cy="1252395"/>
            <a:chOff x="384" y="1536"/>
            <a:chExt cx="2496" cy="1008"/>
          </a:xfrm>
        </p:grpSpPr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xmlns="" id="{673CB62C-E0D7-41AA-82C5-78A77D8C7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536"/>
              <a:ext cx="2496" cy="1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/>
              <a:r>
                <a:rPr lang="he-IL" altLang="he-IL" b="1" dirty="0">
                  <a:solidFill>
                    <a:schemeClr val="bg1"/>
                  </a:solidFill>
                  <a:cs typeface="+mn-cs"/>
                </a:rPr>
                <a:t>תאריך לידה:  16/05/1980</a:t>
              </a:r>
            </a:p>
            <a:p>
              <a:pPr algn="r" rtl="1" eaLnBrk="1" hangingPunct="1"/>
              <a:r>
                <a:rPr lang="he-IL" altLang="he-IL" b="1" dirty="0">
                  <a:solidFill>
                    <a:schemeClr val="bg1"/>
                  </a:solidFill>
                  <a:cs typeface="+mn-cs"/>
                </a:rPr>
                <a:t>גובה:            2.06		 </a:t>
              </a:r>
            </a:p>
            <a:p>
              <a:pPr algn="r" rtl="1" eaLnBrk="1" hangingPunct="1"/>
              <a:r>
                <a:rPr lang="he-IL" altLang="he-IL" b="1" dirty="0">
                  <a:solidFill>
                    <a:schemeClr val="bg1"/>
                  </a:solidFill>
                  <a:cs typeface="+mn-cs"/>
                </a:rPr>
                <a:t>תפקיד:         </a:t>
              </a:r>
              <a:r>
                <a:rPr lang="he-IL" altLang="he-IL" b="1" dirty="0" err="1">
                  <a:solidFill>
                    <a:schemeClr val="bg1"/>
                  </a:solidFill>
                  <a:cs typeface="+mn-cs"/>
                </a:rPr>
                <a:t>פורוורד</a:t>
              </a:r>
              <a:r>
                <a:rPr lang="he-IL" altLang="he-IL" b="1" dirty="0">
                  <a:solidFill>
                    <a:schemeClr val="bg1"/>
                  </a:solidFill>
                  <a:cs typeface="+mn-cs"/>
                </a:rPr>
                <a:t>/סנטר</a:t>
              </a:r>
              <a:endParaRPr lang="en-US" altLang="he-IL" b="1" dirty="0">
                <a:solidFill>
                  <a:schemeClr val="bg1"/>
                </a:solidFill>
                <a:cs typeface="+mn-cs"/>
              </a:endParaRPr>
            </a:p>
          </p:txBody>
        </p:sp>
        <p:pic>
          <p:nvPicPr>
            <p:cNvPr id="15" name="Picture 13">
              <a:extLst>
                <a:ext uri="{FF2B5EF4-FFF2-40B4-BE49-F238E27FC236}">
                  <a16:creationId xmlns:a16="http://schemas.microsoft.com/office/drawing/2014/main" xmlns="" id="{E9EA332A-A3D3-453C-AF6A-9DD6EBD0E2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1536"/>
              <a:ext cx="771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7FBD629F-675D-4213-AC83-84D06A24D274}"/>
              </a:ext>
            </a:extLst>
          </p:cNvPr>
          <p:cNvGrpSpPr>
            <a:grpSpLocks/>
          </p:cNvGrpSpPr>
          <p:nvPr/>
        </p:nvGrpSpPr>
        <p:grpSpPr bwMode="auto">
          <a:xfrm>
            <a:off x="3507515" y="2236567"/>
            <a:ext cx="4028793" cy="1252395"/>
            <a:chOff x="14" y="749"/>
            <a:chExt cx="2496" cy="1008"/>
          </a:xfrm>
        </p:grpSpPr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xmlns="" id="{6E6455F7-5BEE-485D-8CB6-611809BB9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" y="749"/>
              <a:ext cx="2496" cy="1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/>
              <a:r>
                <a:rPr lang="he-IL" altLang="he-IL" b="1" dirty="0">
                  <a:solidFill>
                    <a:schemeClr val="bg1"/>
                  </a:solidFill>
                  <a:cs typeface="+mn-cs"/>
                </a:rPr>
                <a:t>תאריך לידה:  19/02/1980</a:t>
              </a:r>
            </a:p>
            <a:p>
              <a:pPr algn="r" rtl="1" eaLnBrk="1" hangingPunct="1"/>
              <a:r>
                <a:rPr lang="he-IL" altLang="he-IL" b="1" dirty="0">
                  <a:solidFill>
                    <a:schemeClr val="bg1"/>
                  </a:solidFill>
                  <a:cs typeface="+mn-cs"/>
                </a:rPr>
                <a:t>גובה:            1.98		 </a:t>
              </a:r>
            </a:p>
            <a:p>
              <a:pPr algn="r" rtl="1" eaLnBrk="1" hangingPunct="1"/>
              <a:r>
                <a:rPr lang="he-IL" altLang="he-IL" b="1" dirty="0">
                  <a:solidFill>
                    <a:schemeClr val="bg1"/>
                  </a:solidFill>
                  <a:cs typeface="+mn-cs"/>
                </a:rPr>
                <a:t>תפקיד:         </a:t>
              </a:r>
              <a:r>
                <a:rPr lang="he-IL" altLang="he-IL" b="1" dirty="0" err="1">
                  <a:solidFill>
                    <a:schemeClr val="bg1"/>
                  </a:solidFill>
                  <a:cs typeface="+mn-cs"/>
                </a:rPr>
                <a:t>גארד</a:t>
              </a:r>
              <a:endParaRPr lang="en-US" altLang="he-IL" b="1" dirty="0">
                <a:solidFill>
                  <a:schemeClr val="bg1"/>
                </a:solidFill>
                <a:cs typeface="+mn-cs"/>
              </a:endParaRPr>
            </a:p>
          </p:txBody>
        </p:sp>
        <p:pic>
          <p:nvPicPr>
            <p:cNvPr id="21" name="Picture 17">
              <a:extLst>
                <a:ext uri="{FF2B5EF4-FFF2-40B4-BE49-F238E27FC236}">
                  <a16:creationId xmlns:a16="http://schemas.microsoft.com/office/drawing/2014/main" xmlns="" id="{E6194ACF-8097-4A1D-9D4A-83D39B9C34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" y="749"/>
              <a:ext cx="771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8926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מסגרת ">
  <a:themeElements>
    <a:clrScheme name="מסגרת 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מסגרת 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מסגרת 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TM03457475[[fn=מסגרת]]</Template>
  <TotalTime>932</TotalTime>
  <Words>678</Words>
  <Application>Microsoft Office PowerPoint</Application>
  <PresentationFormat>Widescreen</PresentationFormat>
  <Paragraphs>148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Corbel</vt:lpstr>
      <vt:lpstr>Courier New</vt:lpstr>
      <vt:lpstr>Gisha</vt:lpstr>
      <vt:lpstr>Wingdings</vt:lpstr>
      <vt:lpstr>Wingdings 2</vt:lpstr>
      <vt:lpstr>מסגרת </vt:lpstr>
      <vt:lpstr>JavaScript  פיתוח צד לקוח</vt:lpstr>
      <vt:lpstr>מהלך השיעור</vt:lpstr>
      <vt:lpstr>תכנות מונחה עצמים  הקדמה</vt:lpstr>
      <vt:lpstr>תכנות מונחה עצמים  מהו אובייקט?</vt:lpstr>
      <vt:lpstr>תכנות מונחה עצמים  מהו אובייקט?</vt:lpstr>
      <vt:lpstr>תכנות מונחה עצמים  מהו אובייקט?</vt:lpstr>
      <vt:lpstr>תכנות מונחה עצמים  מהו אובייקט?</vt:lpstr>
      <vt:lpstr>תכנות מונחה עצמים  מהו אובייקט?</vt:lpstr>
      <vt:lpstr>תכנות מונחה עצמים  מהו אובייקט?</vt:lpstr>
      <vt:lpstr>תכנות מונחה עצמים  מהי מחלקה?</vt:lpstr>
      <vt:lpstr>תכנות מונחה עצמים  מהי מחלקה?</vt:lpstr>
      <vt:lpstr>תכנות מונחה עצמים  מהי מחלקה?</vt:lpstr>
      <vt:lpstr>תכנות מונחה עצמים  מהי מחלקה?</vt:lpstr>
      <vt:lpstr>תכנות מונחה עצמים  תכונות ומתודות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פיתוח צד לקוח</dc:title>
  <dc:creator>שי אברהם</dc:creator>
  <cp:lastModifiedBy>Microsoft account</cp:lastModifiedBy>
  <cp:revision>341</cp:revision>
  <dcterms:created xsi:type="dcterms:W3CDTF">2019-02-16T21:20:02Z</dcterms:created>
  <dcterms:modified xsi:type="dcterms:W3CDTF">2020-04-29T01:46:53Z</dcterms:modified>
</cp:coreProperties>
</file>