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4" r:id="rId1"/>
  </p:sldMasterIdLst>
  <p:notesMasterIdLst>
    <p:notesMasterId r:id="rId19"/>
  </p:notesMasterIdLst>
  <p:sldIdLst>
    <p:sldId id="256" r:id="rId2"/>
    <p:sldId id="267" r:id="rId3"/>
    <p:sldId id="258" r:id="rId4"/>
    <p:sldId id="295" r:id="rId5"/>
    <p:sldId id="296" r:id="rId6"/>
    <p:sldId id="297" r:id="rId7"/>
    <p:sldId id="298" r:id="rId8"/>
    <p:sldId id="299" r:id="rId9"/>
    <p:sldId id="270" r:id="rId10"/>
    <p:sldId id="300" r:id="rId11"/>
    <p:sldId id="302" r:id="rId12"/>
    <p:sldId id="301" r:id="rId13"/>
    <p:sldId id="303" r:id="rId14"/>
    <p:sldId id="259" r:id="rId15"/>
    <p:sldId id="304" r:id="rId16"/>
    <p:sldId id="305" r:id="rId17"/>
    <p:sldId id="30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013" autoAdjust="0"/>
    <p:restoredTop sz="96379" autoAdjust="0"/>
  </p:normalViewPr>
  <p:slideViewPr>
    <p:cSldViewPr snapToGrid="0">
      <p:cViewPr varScale="1">
        <p:scale>
          <a:sx n="110" d="100"/>
          <a:sy n="110" d="100"/>
        </p:scale>
        <p:origin x="576" y="11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AB89ECE8-C4DD-450B-915F-D39A61FB2343}" type="datetimeFigureOut">
              <a:rPr lang="he-IL" smtClean="0"/>
              <a:t>ג'/אדר ב/תשע"ט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00F36AC3-8B84-4BCB-BDE4-4696471030F1}" type="slidenum">
              <a:rPr lang="he-IL" smtClean="0"/>
              <a:t>‹#›</a:t>
            </a:fld>
            <a:endParaRPr lang="he-IL"/>
          </a:p>
        </p:txBody>
      </p:sp>
    </p:spTree>
    <p:extLst>
      <p:ext uri="{BB962C8B-B14F-4D97-AF65-F5344CB8AC3E}">
        <p14:creationId xmlns:p14="http://schemas.microsoft.com/office/powerpoint/2010/main" val="324197240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00F36AC3-8B84-4BCB-BDE4-4696471030F1}" type="slidenum">
              <a:rPr lang="he-IL" smtClean="0"/>
              <a:t>9</a:t>
            </a:fld>
            <a:endParaRPr lang="he-IL"/>
          </a:p>
        </p:txBody>
      </p:sp>
    </p:spTree>
    <p:extLst>
      <p:ext uri="{BB962C8B-B14F-4D97-AF65-F5344CB8AC3E}">
        <p14:creationId xmlns:p14="http://schemas.microsoft.com/office/powerpoint/2010/main" val="1765826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00F36AC3-8B84-4BCB-BDE4-4696471030F1}" type="slidenum">
              <a:rPr lang="he-IL" smtClean="0"/>
              <a:t>10</a:t>
            </a:fld>
            <a:endParaRPr lang="he-IL"/>
          </a:p>
        </p:txBody>
      </p:sp>
    </p:spTree>
    <p:extLst>
      <p:ext uri="{BB962C8B-B14F-4D97-AF65-F5344CB8AC3E}">
        <p14:creationId xmlns:p14="http://schemas.microsoft.com/office/powerpoint/2010/main" val="3664235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00F36AC3-8B84-4BCB-BDE4-4696471030F1}" type="slidenum">
              <a:rPr lang="he-IL" smtClean="0"/>
              <a:t>11</a:t>
            </a:fld>
            <a:endParaRPr lang="he-IL"/>
          </a:p>
        </p:txBody>
      </p:sp>
    </p:spTree>
    <p:extLst>
      <p:ext uri="{BB962C8B-B14F-4D97-AF65-F5344CB8AC3E}">
        <p14:creationId xmlns:p14="http://schemas.microsoft.com/office/powerpoint/2010/main" val="1028228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00F36AC3-8B84-4BCB-BDE4-4696471030F1}" type="slidenum">
              <a:rPr lang="he-IL" smtClean="0"/>
              <a:t>12</a:t>
            </a:fld>
            <a:endParaRPr lang="he-IL"/>
          </a:p>
        </p:txBody>
      </p:sp>
    </p:spTree>
    <p:extLst>
      <p:ext uri="{BB962C8B-B14F-4D97-AF65-F5344CB8AC3E}">
        <p14:creationId xmlns:p14="http://schemas.microsoft.com/office/powerpoint/2010/main" val="519490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r">
              <a:defRPr sz="5900" spc="-100" baseline="0">
                <a:solidFill>
                  <a:srgbClr val="FFFFFF"/>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r">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0DC70113-BFB6-49CB-A764-D29C605DC2E2}" type="datetimeFigureOut">
              <a:rPr lang="he-IL" smtClean="0"/>
              <a:t>ג'/אדר ב/תשע"ט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1245029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0DC70113-BFB6-49CB-A764-D29C605DC2E2}" type="datetimeFigureOut">
              <a:rPr lang="he-IL" smtClean="0"/>
              <a:t>ג'/אדר ב/תשע"ט</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1414595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0DC70113-BFB6-49CB-A764-D29C605DC2E2}" type="datetimeFigureOut">
              <a:rPr lang="he-IL" smtClean="0"/>
              <a:t>ג'/אדר ב/תשע"ט</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563816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DC70113-BFB6-49CB-A764-D29C605DC2E2}" type="datetimeFigureOut">
              <a:rPr lang="he-IL" smtClean="0"/>
              <a:t>ג'/אדר ב/תשע"ט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1662292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0DC70113-BFB6-49CB-A764-D29C605DC2E2}" type="datetimeFigureOut">
              <a:rPr lang="he-IL" smtClean="0"/>
              <a:t>ג'/אדר ב/תשע"ט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132839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8" name="Date Placeholder 7"/>
          <p:cNvSpPr>
            <a:spLocks noGrp="1"/>
          </p:cNvSpPr>
          <p:nvPr>
            <p:ph type="dt" sz="half" idx="10"/>
          </p:nvPr>
        </p:nvSpPr>
        <p:spPr/>
        <p:txBody>
          <a:bodyPr/>
          <a:lstStyle/>
          <a:p>
            <a:fld id="{0DC70113-BFB6-49CB-A764-D29C605DC2E2}" type="datetimeFigureOut">
              <a:rPr lang="he-IL" smtClean="0"/>
              <a:t>ג'/אדר ב/תשע"ט</a:t>
            </a:fld>
            <a:endParaRPr lang="he-IL"/>
          </a:p>
        </p:txBody>
      </p:sp>
      <p:sp>
        <p:nvSpPr>
          <p:cNvPr id="9" name="Footer Placeholder 8"/>
          <p:cNvSpPr>
            <a:spLocks noGrp="1"/>
          </p:cNvSpPr>
          <p:nvPr>
            <p:ph type="ftr" sz="quarter" idx="11"/>
          </p:nvPr>
        </p:nvSpPr>
        <p:spPr/>
        <p:txBody>
          <a:bodyPr/>
          <a:lstStyle/>
          <a:p>
            <a:endParaRPr lang="he-IL"/>
          </a:p>
        </p:txBody>
      </p:sp>
      <p:sp>
        <p:nvSpPr>
          <p:cNvPr id="10" name="Slide Number Placeholder 9"/>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1688818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2" name="Date Placeholder 1"/>
          <p:cNvSpPr>
            <a:spLocks noGrp="1"/>
          </p:cNvSpPr>
          <p:nvPr>
            <p:ph type="dt" sz="half" idx="10"/>
          </p:nvPr>
        </p:nvSpPr>
        <p:spPr/>
        <p:txBody>
          <a:bodyPr/>
          <a:lstStyle/>
          <a:p>
            <a:fld id="{0DC70113-BFB6-49CB-A764-D29C605DC2E2}" type="datetimeFigureOut">
              <a:rPr lang="he-IL" smtClean="0"/>
              <a:t>ג'/אדר ב/תשע"ט</a:t>
            </a:fld>
            <a:endParaRPr lang="he-IL"/>
          </a:p>
        </p:txBody>
      </p:sp>
      <p:sp>
        <p:nvSpPr>
          <p:cNvPr id="11" name="Footer Placeholder 10"/>
          <p:cNvSpPr>
            <a:spLocks noGrp="1"/>
          </p:cNvSpPr>
          <p:nvPr>
            <p:ph type="ftr" sz="quarter" idx="11"/>
          </p:nvPr>
        </p:nvSpPr>
        <p:spPr/>
        <p:txBody>
          <a:bodyPr/>
          <a:lstStyle/>
          <a:p>
            <a:endParaRPr lang="he-IL"/>
          </a:p>
        </p:txBody>
      </p:sp>
      <p:sp>
        <p:nvSpPr>
          <p:cNvPr id="12" name="Slide Number Placeholder 11"/>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4121820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e-IL"/>
              <a:t>לחץ כדי לערוך סגנון כותרת של תבנית בסיס</a:t>
            </a:r>
            <a:endParaRPr lang="en-US" dirty="0"/>
          </a:p>
        </p:txBody>
      </p:sp>
      <p:sp>
        <p:nvSpPr>
          <p:cNvPr id="2" name="Date Placeholder 1"/>
          <p:cNvSpPr>
            <a:spLocks noGrp="1"/>
          </p:cNvSpPr>
          <p:nvPr>
            <p:ph type="dt" sz="half" idx="10"/>
          </p:nvPr>
        </p:nvSpPr>
        <p:spPr/>
        <p:txBody>
          <a:bodyPr/>
          <a:lstStyle/>
          <a:p>
            <a:fld id="{0DC70113-BFB6-49CB-A764-D29C605DC2E2}" type="datetimeFigureOut">
              <a:rPr lang="he-IL" smtClean="0"/>
              <a:t>ג'/אדר ב/תשע"ט</a:t>
            </a:fld>
            <a:endParaRPr lang="he-IL"/>
          </a:p>
        </p:txBody>
      </p:sp>
      <p:sp>
        <p:nvSpPr>
          <p:cNvPr id="7" name="Footer Placeholder 6"/>
          <p:cNvSpPr>
            <a:spLocks noGrp="1"/>
          </p:cNvSpPr>
          <p:nvPr>
            <p:ph type="ftr" sz="quarter" idx="11"/>
          </p:nvPr>
        </p:nvSpPr>
        <p:spPr/>
        <p:txBody>
          <a:bodyPr/>
          <a:lstStyle/>
          <a:p>
            <a:endParaRPr lang="he-IL"/>
          </a:p>
        </p:txBody>
      </p:sp>
      <p:sp>
        <p:nvSpPr>
          <p:cNvPr id="8" name="Slide Number Placeholder 7"/>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2122997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DC70113-BFB6-49CB-A764-D29C605DC2E2}" type="datetimeFigureOut">
              <a:rPr lang="he-IL" smtClean="0"/>
              <a:t>ג'/אדר ב/תשע"ט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2654973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8" name="Date Placeholder 7"/>
          <p:cNvSpPr>
            <a:spLocks noGrp="1"/>
          </p:cNvSpPr>
          <p:nvPr>
            <p:ph type="dt" sz="half" idx="10"/>
          </p:nvPr>
        </p:nvSpPr>
        <p:spPr/>
        <p:txBody>
          <a:bodyPr/>
          <a:lstStyle/>
          <a:p>
            <a:fld id="{0DC70113-BFB6-49CB-A764-D29C605DC2E2}" type="datetimeFigureOut">
              <a:rPr lang="he-IL" smtClean="0"/>
              <a:t>ג'/אדר ב/תשע"ט</a:t>
            </a:fld>
            <a:endParaRPr lang="he-IL"/>
          </a:p>
        </p:txBody>
      </p:sp>
      <p:sp>
        <p:nvSpPr>
          <p:cNvPr id="9" name="Footer Placeholder 8"/>
          <p:cNvSpPr>
            <a:spLocks noGrp="1"/>
          </p:cNvSpPr>
          <p:nvPr>
            <p:ph type="ftr" sz="quarter" idx="11"/>
          </p:nvPr>
        </p:nvSpPr>
        <p:spPr/>
        <p:txBody>
          <a:bodyPr/>
          <a:lstStyle/>
          <a:p>
            <a:endParaRPr lang="he-IL"/>
          </a:p>
        </p:txBody>
      </p:sp>
      <p:sp>
        <p:nvSpPr>
          <p:cNvPr id="10" name="Slide Number Placeholder 9"/>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366166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8" name="Date Placeholder 7"/>
          <p:cNvSpPr>
            <a:spLocks noGrp="1"/>
          </p:cNvSpPr>
          <p:nvPr>
            <p:ph type="dt" sz="half" idx="10"/>
          </p:nvPr>
        </p:nvSpPr>
        <p:spPr/>
        <p:txBody>
          <a:bodyPr/>
          <a:lstStyle/>
          <a:p>
            <a:fld id="{0DC70113-BFB6-49CB-A764-D29C605DC2E2}" type="datetimeFigureOut">
              <a:rPr lang="he-IL" smtClean="0"/>
              <a:t>ג'/אדר ב/תשע"ט</a:t>
            </a:fld>
            <a:endParaRPr lang="he-IL"/>
          </a:p>
        </p:txBody>
      </p:sp>
      <p:sp>
        <p:nvSpPr>
          <p:cNvPr id="9" name="Footer Placeholder 8"/>
          <p:cNvSpPr>
            <a:spLocks noGrp="1"/>
          </p:cNvSpPr>
          <p:nvPr>
            <p:ph type="ftr" sz="quarter" idx="11"/>
          </p:nvPr>
        </p:nvSpPr>
        <p:spPr>
          <a:xfrm>
            <a:off x="3499101" y="6356350"/>
            <a:ext cx="5911517" cy="365125"/>
          </a:xfrm>
        </p:spPr>
        <p:txBody>
          <a:bodyPr/>
          <a:lstStyle/>
          <a:p>
            <a:endParaRPr lang="he-IL"/>
          </a:p>
        </p:txBody>
      </p:sp>
      <p:sp>
        <p:nvSpPr>
          <p:cNvPr id="10" name="Slide Number Placeholder 9"/>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1160047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r">
              <a:defRPr sz="1100">
                <a:solidFill>
                  <a:schemeClr val="tx1">
                    <a:lumMod val="50000"/>
                    <a:lumOff val="50000"/>
                  </a:schemeClr>
                </a:solidFill>
              </a:defRPr>
            </a:lvl1pPr>
          </a:lstStyle>
          <a:p>
            <a:fld id="{0DC70113-BFB6-49CB-A764-D29C605DC2E2}" type="datetimeFigureOut">
              <a:rPr lang="he-IL" smtClean="0"/>
              <a:t>ג'/אדר ב/תשע"ט</a:t>
            </a:fld>
            <a:endParaRPr lang="he-IL"/>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r">
              <a:defRPr sz="1100">
                <a:solidFill>
                  <a:schemeClr val="tx1">
                    <a:lumMod val="50000"/>
                    <a:lumOff val="50000"/>
                  </a:schemeClr>
                </a:solidFill>
              </a:defRPr>
            </a:lvl1pPr>
          </a:lstStyle>
          <a:p>
            <a:endParaRPr lang="he-IL"/>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FDAC969-BA78-483A-B408-47E1C55DF1ED}" type="slidenum">
              <a:rPr lang="he-IL" smtClean="0"/>
              <a:t>‹#›</a:t>
            </a:fld>
            <a:endParaRPr lang="he-IL"/>
          </a:p>
        </p:txBody>
      </p:sp>
    </p:spTree>
    <p:extLst>
      <p:ext uri="{BB962C8B-B14F-4D97-AF65-F5344CB8AC3E}">
        <p14:creationId xmlns:p14="http://schemas.microsoft.com/office/powerpoint/2010/main" val="319828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r" defTabSz="914400" rtl="1"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r" defTabSz="914400" rtl="1"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D859967-F3E6-4DD5-B77D-5C0DA02330AD}"/>
              </a:ext>
            </a:extLst>
          </p:cNvPr>
          <p:cNvSpPr>
            <a:spLocks noGrp="1"/>
          </p:cNvSpPr>
          <p:nvPr>
            <p:ph type="ctrTitle"/>
          </p:nvPr>
        </p:nvSpPr>
        <p:spPr>
          <a:xfrm>
            <a:off x="1069848" y="2784764"/>
            <a:ext cx="7315200" cy="1768948"/>
          </a:xfrm>
        </p:spPr>
        <p:txBody>
          <a:bodyPr>
            <a:normAutofit/>
          </a:bodyPr>
          <a:lstStyle/>
          <a:p>
            <a:r>
              <a:rPr lang="en-US" sz="6000" dirty="0"/>
              <a:t>JavaScript</a:t>
            </a:r>
            <a:r>
              <a:rPr lang="he-IL" sz="6000" dirty="0"/>
              <a:t> </a:t>
            </a:r>
            <a:br>
              <a:rPr lang="he-IL" sz="6000" dirty="0"/>
            </a:br>
            <a:r>
              <a:rPr lang="he-IL" sz="6000" dirty="0"/>
              <a:t>פיתוח צד לקוח</a:t>
            </a:r>
          </a:p>
        </p:txBody>
      </p:sp>
    </p:spTree>
    <p:extLst>
      <p:ext uri="{BB962C8B-B14F-4D97-AF65-F5344CB8AC3E}">
        <p14:creationId xmlns:p14="http://schemas.microsoft.com/office/powerpoint/2010/main" val="1667197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15CAC-E787-4C13-A1CA-522532BC6CDC}"/>
              </a:ext>
            </a:extLst>
          </p:cNvPr>
          <p:cNvSpPr>
            <a:spLocks noGrp="1"/>
          </p:cNvSpPr>
          <p:nvPr>
            <p:ph type="title"/>
          </p:nvPr>
        </p:nvSpPr>
        <p:spPr/>
        <p:txBody>
          <a:bodyPr/>
          <a:lstStyle/>
          <a:p>
            <a:r>
              <a:rPr lang="he-IL" dirty="0"/>
              <a:t>אירועים</a:t>
            </a:r>
            <a:br>
              <a:rPr lang="he-IL" dirty="0"/>
            </a:br>
            <a:br>
              <a:rPr lang="he-IL" dirty="0"/>
            </a:br>
            <a:r>
              <a:rPr lang="he-IL" dirty="0"/>
              <a:t>אירועי מקלדת</a:t>
            </a:r>
            <a:br>
              <a:rPr lang="he-IL" dirty="0"/>
            </a:br>
            <a:br>
              <a:rPr lang="he-IL" dirty="0"/>
            </a:br>
            <a:endParaRPr lang="he-IL" dirty="0"/>
          </a:p>
        </p:txBody>
      </p:sp>
      <p:graphicFrame>
        <p:nvGraphicFramePr>
          <p:cNvPr id="5" name="מציין מיקום תוכן 4">
            <a:extLst>
              <a:ext uri="{FF2B5EF4-FFF2-40B4-BE49-F238E27FC236}">
                <a16:creationId xmlns:a16="http://schemas.microsoft.com/office/drawing/2014/main" id="{42B6E449-8291-47EC-B725-EDA3F77F5DF2}"/>
              </a:ext>
            </a:extLst>
          </p:cNvPr>
          <p:cNvGraphicFramePr>
            <a:graphicFrameLocks noGrp="1"/>
          </p:cNvGraphicFramePr>
          <p:nvPr>
            <p:ph idx="1"/>
            <p:extLst>
              <p:ext uri="{D42A27DB-BD31-4B8C-83A1-F6EECF244321}">
                <p14:modId xmlns:p14="http://schemas.microsoft.com/office/powerpoint/2010/main" val="489477682"/>
              </p:ext>
            </p:extLst>
          </p:nvPr>
        </p:nvGraphicFramePr>
        <p:xfrm>
          <a:off x="3734219" y="1123837"/>
          <a:ext cx="7794171" cy="2016820"/>
        </p:xfrm>
        <a:graphic>
          <a:graphicData uri="http://schemas.openxmlformats.org/drawingml/2006/table">
            <a:tbl>
              <a:tblPr rtl="1" firstRow="1" bandRow="1">
                <a:tableStyleId>{5C22544A-7EE6-4342-B048-85BDC9FD1C3A}</a:tableStyleId>
              </a:tblPr>
              <a:tblGrid>
                <a:gridCol w="2429691">
                  <a:extLst>
                    <a:ext uri="{9D8B030D-6E8A-4147-A177-3AD203B41FA5}">
                      <a16:colId xmlns:a16="http://schemas.microsoft.com/office/drawing/2014/main" val="2508449892"/>
                    </a:ext>
                  </a:extLst>
                </a:gridCol>
                <a:gridCol w="5364480">
                  <a:extLst>
                    <a:ext uri="{9D8B030D-6E8A-4147-A177-3AD203B41FA5}">
                      <a16:colId xmlns:a16="http://schemas.microsoft.com/office/drawing/2014/main" val="3433150203"/>
                    </a:ext>
                  </a:extLst>
                </a:gridCol>
              </a:tblGrid>
              <a:tr h="504205">
                <a:tc>
                  <a:txBody>
                    <a:bodyPr/>
                    <a:lstStyle/>
                    <a:p>
                      <a:pPr algn="r" rtl="1"/>
                      <a:r>
                        <a:rPr lang="he-IL" dirty="0"/>
                        <a:t>אירוע</a:t>
                      </a:r>
                    </a:p>
                  </a:txBody>
                  <a:tcPr/>
                </a:tc>
                <a:tc>
                  <a:txBody>
                    <a:bodyPr/>
                    <a:lstStyle/>
                    <a:p>
                      <a:pPr algn="r" rtl="1"/>
                      <a:r>
                        <a:rPr lang="he-IL" dirty="0"/>
                        <a:t>מתרחש כאשר</a:t>
                      </a:r>
                    </a:p>
                  </a:txBody>
                  <a:tcPr/>
                </a:tc>
                <a:extLst>
                  <a:ext uri="{0D108BD9-81ED-4DB2-BD59-A6C34878D82A}">
                    <a16:rowId xmlns:a16="http://schemas.microsoft.com/office/drawing/2014/main" val="3543380081"/>
                  </a:ext>
                </a:extLst>
              </a:tr>
              <a:tr h="504205">
                <a:tc>
                  <a:txBody>
                    <a:bodyPr/>
                    <a:lstStyle/>
                    <a:p>
                      <a:pPr algn="ctr" fontAlgn="b"/>
                      <a:r>
                        <a:rPr lang="en-US" dirty="0"/>
                        <a:t>[on]keypress </a:t>
                      </a:r>
                    </a:p>
                  </a:txBody>
                  <a:tcPr marL="8238" marR="8238" marT="8241" marB="0" anchor="ctr"/>
                </a:tc>
                <a:tc>
                  <a:txBody>
                    <a:bodyPr/>
                    <a:lstStyle/>
                    <a:p>
                      <a:pPr algn="r" rtl="1"/>
                      <a:r>
                        <a:rPr lang="he-IL" sz="1600" dirty="0"/>
                        <a:t>בוצעה הקשה ושחרור של אחד ממקשי המקלדת</a:t>
                      </a:r>
                    </a:p>
                  </a:txBody>
                  <a:tcPr anchor="ctr"/>
                </a:tc>
                <a:extLst>
                  <a:ext uri="{0D108BD9-81ED-4DB2-BD59-A6C34878D82A}">
                    <a16:rowId xmlns:a16="http://schemas.microsoft.com/office/drawing/2014/main" val="975835981"/>
                  </a:ext>
                </a:extLst>
              </a:tr>
              <a:tr h="504205">
                <a:tc>
                  <a:txBody>
                    <a:bodyPr/>
                    <a:lstStyle/>
                    <a:p>
                      <a:pPr algn="ctr" fontAlgn="b"/>
                      <a:r>
                        <a:rPr lang="en-US" dirty="0"/>
                        <a:t>[on]</a:t>
                      </a:r>
                      <a:r>
                        <a:rPr lang="en-US" dirty="0" err="1"/>
                        <a:t>keydown</a:t>
                      </a:r>
                      <a:r>
                        <a:rPr lang="en-US" dirty="0"/>
                        <a:t> </a:t>
                      </a:r>
                    </a:p>
                  </a:txBody>
                  <a:tcPr marL="8238" marR="8238" marT="8241" marB="0" anchor="ctr"/>
                </a:tc>
                <a:tc>
                  <a:txBody>
                    <a:bodyPr/>
                    <a:lstStyle/>
                    <a:p>
                      <a:pPr algn="r" rtl="1"/>
                      <a:r>
                        <a:rPr lang="he-IL" sz="1600" dirty="0"/>
                        <a:t>בוצעה הקשה ללא שחרור על אחד ממקשי המקלדת</a:t>
                      </a:r>
                    </a:p>
                  </a:txBody>
                  <a:tcPr anchor="ctr"/>
                </a:tc>
                <a:extLst>
                  <a:ext uri="{0D108BD9-81ED-4DB2-BD59-A6C34878D82A}">
                    <a16:rowId xmlns:a16="http://schemas.microsoft.com/office/drawing/2014/main" val="2371094631"/>
                  </a:ext>
                </a:extLst>
              </a:tr>
              <a:tr h="504205">
                <a:tc>
                  <a:txBody>
                    <a:bodyPr/>
                    <a:lstStyle/>
                    <a:p>
                      <a:pPr algn="ctr" fontAlgn="b"/>
                      <a:r>
                        <a:rPr lang="en-US" dirty="0"/>
                        <a:t>[on]</a:t>
                      </a:r>
                      <a:r>
                        <a:rPr lang="en-US" dirty="0" err="1"/>
                        <a:t>keyup</a:t>
                      </a:r>
                      <a:r>
                        <a:rPr lang="en-US" dirty="0"/>
                        <a:t> </a:t>
                      </a:r>
                    </a:p>
                  </a:txBody>
                  <a:tcPr marL="8238" marR="8238" marT="8241" marB="0" anchor="ctr"/>
                </a:tc>
                <a:tc>
                  <a:txBody>
                    <a:bodyPr/>
                    <a:lstStyle/>
                    <a:p>
                      <a:pPr algn="r" rtl="1"/>
                      <a:r>
                        <a:rPr lang="he-IL" sz="1600" dirty="0"/>
                        <a:t>בוצע שחרור מקש אחד ממקשי המקלדת</a:t>
                      </a:r>
                    </a:p>
                  </a:txBody>
                  <a:tcPr anchor="ctr"/>
                </a:tc>
                <a:extLst>
                  <a:ext uri="{0D108BD9-81ED-4DB2-BD59-A6C34878D82A}">
                    <a16:rowId xmlns:a16="http://schemas.microsoft.com/office/drawing/2014/main" val="2953399804"/>
                  </a:ext>
                </a:extLst>
              </a:tr>
            </a:tbl>
          </a:graphicData>
        </a:graphic>
      </p:graphicFrame>
    </p:spTree>
    <p:extLst>
      <p:ext uri="{BB962C8B-B14F-4D97-AF65-F5344CB8AC3E}">
        <p14:creationId xmlns:p14="http://schemas.microsoft.com/office/powerpoint/2010/main" val="336052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15CAC-E787-4C13-A1CA-522532BC6CDC}"/>
              </a:ext>
            </a:extLst>
          </p:cNvPr>
          <p:cNvSpPr>
            <a:spLocks noGrp="1"/>
          </p:cNvSpPr>
          <p:nvPr>
            <p:ph type="title"/>
          </p:nvPr>
        </p:nvSpPr>
        <p:spPr/>
        <p:txBody>
          <a:bodyPr/>
          <a:lstStyle/>
          <a:p>
            <a:r>
              <a:rPr lang="he-IL" dirty="0"/>
              <a:t>אירועים</a:t>
            </a:r>
            <a:br>
              <a:rPr lang="he-IL" dirty="0"/>
            </a:br>
            <a:br>
              <a:rPr lang="he-IL" dirty="0"/>
            </a:br>
            <a:r>
              <a:rPr lang="he-IL" dirty="0"/>
              <a:t>אירועי אובייקט</a:t>
            </a:r>
            <a:br>
              <a:rPr lang="he-IL" dirty="0"/>
            </a:br>
            <a:br>
              <a:rPr lang="he-IL" dirty="0"/>
            </a:br>
            <a:endParaRPr lang="he-IL" dirty="0"/>
          </a:p>
        </p:txBody>
      </p:sp>
      <p:graphicFrame>
        <p:nvGraphicFramePr>
          <p:cNvPr id="5" name="מציין מיקום תוכן 4">
            <a:extLst>
              <a:ext uri="{FF2B5EF4-FFF2-40B4-BE49-F238E27FC236}">
                <a16:creationId xmlns:a16="http://schemas.microsoft.com/office/drawing/2014/main" id="{42B6E449-8291-47EC-B725-EDA3F77F5DF2}"/>
              </a:ext>
            </a:extLst>
          </p:cNvPr>
          <p:cNvGraphicFramePr>
            <a:graphicFrameLocks noGrp="1"/>
          </p:cNvGraphicFramePr>
          <p:nvPr>
            <p:ph idx="1"/>
            <p:extLst>
              <p:ext uri="{D42A27DB-BD31-4B8C-83A1-F6EECF244321}">
                <p14:modId xmlns:p14="http://schemas.microsoft.com/office/powerpoint/2010/main" val="1136462914"/>
              </p:ext>
            </p:extLst>
          </p:nvPr>
        </p:nvGraphicFramePr>
        <p:xfrm>
          <a:off x="3743011" y="1123837"/>
          <a:ext cx="7794171" cy="2521025"/>
        </p:xfrm>
        <a:graphic>
          <a:graphicData uri="http://schemas.openxmlformats.org/drawingml/2006/table">
            <a:tbl>
              <a:tblPr rtl="1" firstRow="1" bandRow="1">
                <a:tableStyleId>{5C22544A-7EE6-4342-B048-85BDC9FD1C3A}</a:tableStyleId>
              </a:tblPr>
              <a:tblGrid>
                <a:gridCol w="2429691">
                  <a:extLst>
                    <a:ext uri="{9D8B030D-6E8A-4147-A177-3AD203B41FA5}">
                      <a16:colId xmlns:a16="http://schemas.microsoft.com/office/drawing/2014/main" val="2508449892"/>
                    </a:ext>
                  </a:extLst>
                </a:gridCol>
                <a:gridCol w="5364480">
                  <a:extLst>
                    <a:ext uri="{9D8B030D-6E8A-4147-A177-3AD203B41FA5}">
                      <a16:colId xmlns:a16="http://schemas.microsoft.com/office/drawing/2014/main" val="3433150203"/>
                    </a:ext>
                  </a:extLst>
                </a:gridCol>
              </a:tblGrid>
              <a:tr h="504205">
                <a:tc>
                  <a:txBody>
                    <a:bodyPr/>
                    <a:lstStyle/>
                    <a:p>
                      <a:pPr algn="r" rtl="1"/>
                      <a:r>
                        <a:rPr lang="he-IL" dirty="0"/>
                        <a:t>אירוע</a:t>
                      </a:r>
                    </a:p>
                  </a:txBody>
                  <a:tcPr/>
                </a:tc>
                <a:tc>
                  <a:txBody>
                    <a:bodyPr/>
                    <a:lstStyle/>
                    <a:p>
                      <a:pPr algn="r" rtl="1"/>
                      <a:r>
                        <a:rPr lang="he-IL" dirty="0"/>
                        <a:t>מתרחש כאשר</a:t>
                      </a:r>
                    </a:p>
                  </a:txBody>
                  <a:tcPr/>
                </a:tc>
                <a:extLst>
                  <a:ext uri="{0D108BD9-81ED-4DB2-BD59-A6C34878D82A}">
                    <a16:rowId xmlns:a16="http://schemas.microsoft.com/office/drawing/2014/main" val="3543380081"/>
                  </a:ext>
                </a:extLst>
              </a:tr>
              <a:tr h="504205">
                <a:tc>
                  <a:txBody>
                    <a:bodyPr/>
                    <a:lstStyle/>
                    <a:p>
                      <a:pPr algn="ctr" fontAlgn="b"/>
                      <a:r>
                        <a:rPr lang="en-US" dirty="0"/>
                        <a:t>[on]blur</a:t>
                      </a:r>
                    </a:p>
                  </a:txBody>
                  <a:tcPr marL="8238" marR="8238" marT="8241" marB="0" anchor="ctr"/>
                </a:tc>
                <a:tc>
                  <a:txBody>
                    <a:bodyPr/>
                    <a:lstStyle/>
                    <a:p>
                      <a:pPr algn="r" rtl="1"/>
                      <a:r>
                        <a:rPr lang="he-IL" sz="1600" dirty="0"/>
                        <a:t>האובייקט שהיה פעיל לאחרונה נעזב </a:t>
                      </a:r>
                    </a:p>
                  </a:txBody>
                  <a:tcPr anchor="ctr"/>
                </a:tc>
                <a:extLst>
                  <a:ext uri="{0D108BD9-81ED-4DB2-BD59-A6C34878D82A}">
                    <a16:rowId xmlns:a16="http://schemas.microsoft.com/office/drawing/2014/main" val="975835981"/>
                  </a:ext>
                </a:extLst>
              </a:tr>
              <a:tr h="504205">
                <a:tc>
                  <a:txBody>
                    <a:bodyPr/>
                    <a:lstStyle/>
                    <a:p>
                      <a:pPr algn="ctr" fontAlgn="b"/>
                      <a:r>
                        <a:rPr lang="en-US" dirty="0"/>
                        <a:t>[on]change </a:t>
                      </a:r>
                    </a:p>
                  </a:txBody>
                  <a:tcPr marL="8238" marR="8238" marT="8241" marB="0" anchor="ctr"/>
                </a:tc>
                <a:tc>
                  <a:txBody>
                    <a:bodyPr/>
                    <a:lstStyle/>
                    <a:p>
                      <a:pPr algn="r" rtl="1"/>
                      <a:r>
                        <a:rPr lang="he-IL" sz="1600" dirty="0"/>
                        <a:t>המשתמש משנה טקסט בתיבת טקסט או בתיבת בחירה</a:t>
                      </a:r>
                    </a:p>
                  </a:txBody>
                  <a:tcPr anchor="ctr"/>
                </a:tc>
                <a:extLst>
                  <a:ext uri="{0D108BD9-81ED-4DB2-BD59-A6C34878D82A}">
                    <a16:rowId xmlns:a16="http://schemas.microsoft.com/office/drawing/2014/main" val="2371094631"/>
                  </a:ext>
                </a:extLst>
              </a:tr>
              <a:tr h="504205">
                <a:tc>
                  <a:txBody>
                    <a:bodyPr/>
                    <a:lstStyle/>
                    <a:p>
                      <a:pPr algn="ctr" fontAlgn="b"/>
                      <a:r>
                        <a:rPr lang="en-US" dirty="0"/>
                        <a:t>[on]focus </a:t>
                      </a:r>
                    </a:p>
                  </a:txBody>
                  <a:tcPr marL="8238" marR="8238" marT="8241" marB="0" anchor="ctr"/>
                </a:tc>
                <a:tc>
                  <a:txBody>
                    <a:bodyPr/>
                    <a:lstStyle/>
                    <a:p>
                      <a:pPr algn="r" rtl="1"/>
                      <a:r>
                        <a:rPr lang="he-IL" sz="1600" dirty="0"/>
                        <a:t>האובייקט פעיל</a:t>
                      </a:r>
                    </a:p>
                  </a:txBody>
                  <a:tcPr anchor="ctr"/>
                </a:tc>
                <a:extLst>
                  <a:ext uri="{0D108BD9-81ED-4DB2-BD59-A6C34878D82A}">
                    <a16:rowId xmlns:a16="http://schemas.microsoft.com/office/drawing/2014/main" val="2953399804"/>
                  </a:ext>
                </a:extLst>
              </a:tr>
              <a:tr h="504205">
                <a:tc>
                  <a:txBody>
                    <a:bodyPr/>
                    <a:lstStyle/>
                    <a:p>
                      <a:pPr algn="ctr" fontAlgn="b"/>
                      <a:r>
                        <a:rPr lang="en-US" dirty="0"/>
                        <a:t>[on]submit</a:t>
                      </a:r>
                    </a:p>
                  </a:txBody>
                  <a:tcPr marL="8238" marR="8238" marT="8241" marB="0" anchor="ctr"/>
                </a:tc>
                <a:tc>
                  <a:txBody>
                    <a:bodyPr/>
                    <a:lstStyle/>
                    <a:p>
                      <a:pPr algn="r" rtl="1"/>
                      <a:r>
                        <a:rPr lang="he-IL" sz="1600" dirty="0"/>
                        <a:t>שליחת טופס </a:t>
                      </a:r>
                    </a:p>
                  </a:txBody>
                  <a:tcPr anchor="ctr"/>
                </a:tc>
                <a:extLst>
                  <a:ext uri="{0D108BD9-81ED-4DB2-BD59-A6C34878D82A}">
                    <a16:rowId xmlns:a16="http://schemas.microsoft.com/office/drawing/2014/main" val="2823246559"/>
                  </a:ext>
                </a:extLst>
              </a:tr>
            </a:tbl>
          </a:graphicData>
        </a:graphic>
      </p:graphicFrame>
    </p:spTree>
    <p:extLst>
      <p:ext uri="{BB962C8B-B14F-4D97-AF65-F5344CB8AC3E}">
        <p14:creationId xmlns:p14="http://schemas.microsoft.com/office/powerpoint/2010/main" val="316263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15CAC-E787-4C13-A1CA-522532BC6CDC}"/>
              </a:ext>
            </a:extLst>
          </p:cNvPr>
          <p:cNvSpPr>
            <a:spLocks noGrp="1"/>
          </p:cNvSpPr>
          <p:nvPr>
            <p:ph type="title"/>
          </p:nvPr>
        </p:nvSpPr>
        <p:spPr/>
        <p:txBody>
          <a:bodyPr/>
          <a:lstStyle/>
          <a:p>
            <a:r>
              <a:rPr lang="he-IL" dirty="0"/>
              <a:t>אירועים</a:t>
            </a:r>
            <a:br>
              <a:rPr lang="he-IL" dirty="0"/>
            </a:br>
            <a:br>
              <a:rPr lang="he-IL" dirty="0"/>
            </a:br>
            <a:r>
              <a:rPr lang="he-IL" dirty="0"/>
              <a:t>אירועי טעינה</a:t>
            </a:r>
            <a:br>
              <a:rPr lang="he-IL" dirty="0"/>
            </a:br>
            <a:br>
              <a:rPr lang="he-IL" dirty="0"/>
            </a:br>
            <a:endParaRPr lang="he-IL" dirty="0"/>
          </a:p>
        </p:txBody>
      </p:sp>
      <p:graphicFrame>
        <p:nvGraphicFramePr>
          <p:cNvPr id="5" name="מציין מיקום תוכן 4">
            <a:extLst>
              <a:ext uri="{FF2B5EF4-FFF2-40B4-BE49-F238E27FC236}">
                <a16:creationId xmlns:a16="http://schemas.microsoft.com/office/drawing/2014/main" id="{42B6E449-8291-47EC-B725-EDA3F77F5DF2}"/>
              </a:ext>
            </a:extLst>
          </p:cNvPr>
          <p:cNvGraphicFramePr>
            <a:graphicFrameLocks noGrp="1"/>
          </p:cNvGraphicFramePr>
          <p:nvPr>
            <p:ph idx="1"/>
            <p:extLst>
              <p:ext uri="{D42A27DB-BD31-4B8C-83A1-F6EECF244321}">
                <p14:modId xmlns:p14="http://schemas.microsoft.com/office/powerpoint/2010/main" val="2449621846"/>
              </p:ext>
            </p:extLst>
          </p:nvPr>
        </p:nvGraphicFramePr>
        <p:xfrm>
          <a:off x="3751803" y="1123837"/>
          <a:ext cx="7794171" cy="2016820"/>
        </p:xfrm>
        <a:graphic>
          <a:graphicData uri="http://schemas.openxmlformats.org/drawingml/2006/table">
            <a:tbl>
              <a:tblPr rtl="1" firstRow="1" bandRow="1">
                <a:tableStyleId>{5C22544A-7EE6-4342-B048-85BDC9FD1C3A}</a:tableStyleId>
              </a:tblPr>
              <a:tblGrid>
                <a:gridCol w="2429691">
                  <a:extLst>
                    <a:ext uri="{9D8B030D-6E8A-4147-A177-3AD203B41FA5}">
                      <a16:colId xmlns:a16="http://schemas.microsoft.com/office/drawing/2014/main" val="2508449892"/>
                    </a:ext>
                  </a:extLst>
                </a:gridCol>
                <a:gridCol w="5364480">
                  <a:extLst>
                    <a:ext uri="{9D8B030D-6E8A-4147-A177-3AD203B41FA5}">
                      <a16:colId xmlns:a16="http://schemas.microsoft.com/office/drawing/2014/main" val="3433150203"/>
                    </a:ext>
                  </a:extLst>
                </a:gridCol>
              </a:tblGrid>
              <a:tr h="504205">
                <a:tc>
                  <a:txBody>
                    <a:bodyPr/>
                    <a:lstStyle/>
                    <a:p>
                      <a:pPr algn="r" rtl="1"/>
                      <a:r>
                        <a:rPr lang="he-IL" dirty="0"/>
                        <a:t>אירוע</a:t>
                      </a:r>
                    </a:p>
                  </a:txBody>
                  <a:tcPr/>
                </a:tc>
                <a:tc>
                  <a:txBody>
                    <a:bodyPr/>
                    <a:lstStyle/>
                    <a:p>
                      <a:pPr algn="r" rtl="1"/>
                      <a:r>
                        <a:rPr lang="he-IL" dirty="0"/>
                        <a:t>מתרחש כאשר</a:t>
                      </a:r>
                    </a:p>
                  </a:txBody>
                  <a:tcPr/>
                </a:tc>
                <a:extLst>
                  <a:ext uri="{0D108BD9-81ED-4DB2-BD59-A6C34878D82A}">
                    <a16:rowId xmlns:a16="http://schemas.microsoft.com/office/drawing/2014/main" val="3543380081"/>
                  </a:ext>
                </a:extLst>
              </a:tr>
              <a:tr h="504205">
                <a:tc>
                  <a:txBody>
                    <a:bodyPr/>
                    <a:lstStyle/>
                    <a:p>
                      <a:pPr algn="ctr" fontAlgn="b"/>
                      <a:r>
                        <a:rPr lang="en-US" dirty="0"/>
                        <a:t>[on]load </a:t>
                      </a:r>
                    </a:p>
                  </a:txBody>
                  <a:tcPr marL="8238" marR="8238" marT="8241" marB="0" anchor="ctr"/>
                </a:tc>
                <a:tc>
                  <a:txBody>
                    <a:bodyPr/>
                    <a:lstStyle/>
                    <a:p>
                      <a:pPr algn="r" rtl="1"/>
                      <a:r>
                        <a:rPr lang="he-IL" sz="1600" dirty="0"/>
                        <a:t>כאשר אובייקט (דף, תמונה...) וכל ילדיו נטענו ומוצגים למשתמש</a:t>
                      </a:r>
                    </a:p>
                  </a:txBody>
                  <a:tcPr anchor="ctr"/>
                </a:tc>
                <a:extLst>
                  <a:ext uri="{0D108BD9-81ED-4DB2-BD59-A6C34878D82A}">
                    <a16:rowId xmlns:a16="http://schemas.microsoft.com/office/drawing/2014/main" val="975835981"/>
                  </a:ext>
                </a:extLst>
              </a:tr>
              <a:tr h="504205">
                <a:tc>
                  <a:txBody>
                    <a:bodyPr/>
                    <a:lstStyle/>
                    <a:p>
                      <a:pPr algn="ctr" fontAlgn="b"/>
                      <a:r>
                        <a:rPr lang="en-US" dirty="0"/>
                        <a:t>[on]unload </a:t>
                      </a:r>
                    </a:p>
                  </a:txBody>
                  <a:tcPr marL="8238" marR="8238" marT="8241" marB="0" anchor="ctr"/>
                </a:tc>
                <a:tc>
                  <a:txBody>
                    <a:bodyPr/>
                    <a:lstStyle/>
                    <a:p>
                      <a:pPr algn="r" rtl="1"/>
                      <a:r>
                        <a:rPr lang="he-IL" sz="1600" dirty="0"/>
                        <a:t>כאשר הדף עומד להיעזב </a:t>
                      </a:r>
                    </a:p>
                  </a:txBody>
                  <a:tcPr anchor="ctr"/>
                </a:tc>
                <a:extLst>
                  <a:ext uri="{0D108BD9-81ED-4DB2-BD59-A6C34878D82A}">
                    <a16:rowId xmlns:a16="http://schemas.microsoft.com/office/drawing/2014/main" val="2371094631"/>
                  </a:ext>
                </a:extLst>
              </a:tr>
              <a:tr h="504205">
                <a:tc>
                  <a:txBody>
                    <a:bodyPr/>
                    <a:lstStyle/>
                    <a:p>
                      <a:pPr algn="ctr" fontAlgn="b"/>
                      <a:r>
                        <a:rPr lang="en-US" dirty="0"/>
                        <a:t>[on]abort </a:t>
                      </a:r>
                    </a:p>
                  </a:txBody>
                  <a:tcPr marL="8238" marR="8238" marT="8241" marB="0" anchor="ctr"/>
                </a:tc>
                <a:tc>
                  <a:txBody>
                    <a:bodyPr/>
                    <a:lstStyle/>
                    <a:p>
                      <a:pPr algn="r" rtl="1"/>
                      <a:r>
                        <a:rPr lang="he-IL" sz="1600" dirty="0"/>
                        <a:t>כאשר טעינת אובייקט (תמונה, וידאו) הופסקה על ידי המשתמש</a:t>
                      </a:r>
                    </a:p>
                  </a:txBody>
                  <a:tcPr anchor="ctr"/>
                </a:tc>
                <a:extLst>
                  <a:ext uri="{0D108BD9-81ED-4DB2-BD59-A6C34878D82A}">
                    <a16:rowId xmlns:a16="http://schemas.microsoft.com/office/drawing/2014/main" val="2953399804"/>
                  </a:ext>
                </a:extLst>
              </a:tr>
            </a:tbl>
          </a:graphicData>
        </a:graphic>
      </p:graphicFrame>
    </p:spTree>
    <p:extLst>
      <p:ext uri="{BB962C8B-B14F-4D97-AF65-F5344CB8AC3E}">
        <p14:creationId xmlns:p14="http://schemas.microsoft.com/office/powerpoint/2010/main" val="39284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15CAC-E787-4C13-A1CA-522532BC6CDC}"/>
              </a:ext>
            </a:extLst>
          </p:cNvPr>
          <p:cNvSpPr>
            <a:spLocks noGrp="1"/>
          </p:cNvSpPr>
          <p:nvPr>
            <p:ph type="title"/>
          </p:nvPr>
        </p:nvSpPr>
        <p:spPr/>
        <p:txBody>
          <a:bodyPr/>
          <a:lstStyle/>
          <a:p>
            <a:r>
              <a:rPr lang="he-IL" dirty="0"/>
              <a:t>אירועים</a:t>
            </a:r>
            <a:br>
              <a:rPr lang="he-IL" dirty="0"/>
            </a:br>
            <a:br>
              <a:rPr lang="he-IL" dirty="0"/>
            </a:br>
            <a:r>
              <a:rPr lang="he-IL" dirty="0"/>
              <a:t>תפיסת אובייקט</a:t>
            </a:r>
          </a:p>
        </p:txBody>
      </p:sp>
      <p:sp>
        <p:nvSpPr>
          <p:cNvPr id="3" name="מציין מיקום תוכן 2">
            <a:extLst>
              <a:ext uri="{FF2B5EF4-FFF2-40B4-BE49-F238E27FC236}">
                <a16:creationId xmlns:a16="http://schemas.microsoft.com/office/drawing/2014/main" id="{0DB2DA3A-56EB-459F-8EE6-EDBA04D05E7E}"/>
              </a:ext>
            </a:extLst>
          </p:cNvPr>
          <p:cNvSpPr>
            <a:spLocks noGrp="1"/>
          </p:cNvSpPr>
          <p:nvPr>
            <p:ph idx="1"/>
          </p:nvPr>
        </p:nvSpPr>
        <p:spPr>
          <a:xfrm>
            <a:off x="3869268" y="60960"/>
            <a:ext cx="7315200" cy="6644640"/>
          </a:xfrm>
        </p:spPr>
        <p:txBody>
          <a:bodyPr anchor="ctr">
            <a:normAutofit/>
          </a:bodyPr>
          <a:lstStyle/>
          <a:p>
            <a:pPr>
              <a:lnSpc>
                <a:spcPct val="150000"/>
              </a:lnSpc>
              <a:buFont typeface="Courier New" panose="02070309020205020404" pitchFamily="49" charset="0"/>
              <a:buChar char="o"/>
            </a:pPr>
            <a:r>
              <a:rPr lang="he-IL" dirty="0"/>
              <a:t>כל אלמנט בדף </a:t>
            </a:r>
            <a:r>
              <a:rPr lang="en-US" dirty="0"/>
              <a:t>HTML</a:t>
            </a:r>
            <a:r>
              <a:rPr lang="he-IL" dirty="0"/>
              <a:t> הוא אובייקט שאפשר לתת לו שם שאמצעות מאפיין </a:t>
            </a:r>
            <a:r>
              <a:rPr lang="en-US" dirty="0"/>
              <a:t>id</a:t>
            </a:r>
            <a:r>
              <a:rPr lang="he-IL" dirty="0"/>
              <a:t> ואז ניתן גם "לתפוס" אותו ולהתייחס אליו בעת כתיבת קוד.</a:t>
            </a:r>
          </a:p>
          <a:p>
            <a:pPr lvl="1" algn="l" rtl="0">
              <a:lnSpc>
                <a:spcPct val="150000"/>
              </a:lnSpc>
              <a:buFont typeface="Courier New" panose="02070309020205020404" pitchFamily="49" charset="0"/>
              <a:buChar char="o"/>
            </a:pPr>
            <a:r>
              <a:rPr lang="en-US" dirty="0" err="1">
                <a:solidFill>
                  <a:schemeClr val="accent1">
                    <a:lumMod val="50000"/>
                  </a:schemeClr>
                </a:solidFill>
              </a:rPr>
              <a:t>document.querySelector</a:t>
            </a:r>
            <a:r>
              <a:rPr lang="en-US" dirty="0">
                <a:solidFill>
                  <a:schemeClr val="accent1">
                    <a:lumMod val="50000"/>
                  </a:schemeClr>
                </a:solidFill>
              </a:rPr>
              <a:t>(`#id`)</a:t>
            </a:r>
          </a:p>
          <a:p>
            <a:pPr>
              <a:lnSpc>
                <a:spcPct val="150000"/>
              </a:lnSpc>
              <a:buFont typeface="Courier New" panose="02070309020205020404" pitchFamily="49" charset="0"/>
              <a:buChar char="o"/>
            </a:pPr>
            <a:r>
              <a:rPr lang="he-IL" dirty="0"/>
              <a:t>אם ניקח למשל תגית </a:t>
            </a:r>
            <a:r>
              <a:rPr lang="en-US" dirty="0" err="1"/>
              <a:t>img</a:t>
            </a:r>
            <a:r>
              <a:rPr lang="he-IL" dirty="0"/>
              <a:t> (אובייקט מסוג תמונה) ונרצה "לתפוס" אותה ב- </a:t>
            </a:r>
            <a:r>
              <a:rPr lang="en-US" dirty="0"/>
              <a:t>JS</a:t>
            </a:r>
            <a:r>
              <a:rPr lang="he-IL" dirty="0"/>
              <a:t> עלינו לעשות כך: </a:t>
            </a:r>
          </a:p>
          <a:p>
            <a:pPr marL="0" indent="0" algn="l" rtl="0">
              <a:lnSpc>
                <a:spcPct val="150000"/>
              </a:lnSpc>
              <a:buNone/>
            </a:pPr>
            <a:r>
              <a:rPr lang="en-US" dirty="0">
                <a:solidFill>
                  <a:schemeClr val="accent1">
                    <a:lumMod val="50000"/>
                  </a:schemeClr>
                </a:solidFill>
              </a:rPr>
              <a:t>&lt;</a:t>
            </a:r>
            <a:r>
              <a:rPr lang="en-US" dirty="0" err="1">
                <a:solidFill>
                  <a:schemeClr val="accent1">
                    <a:lumMod val="50000"/>
                  </a:schemeClr>
                </a:solidFill>
              </a:rPr>
              <a:t>img</a:t>
            </a:r>
            <a:r>
              <a:rPr lang="en-US" dirty="0">
                <a:solidFill>
                  <a:schemeClr val="accent1">
                    <a:lumMod val="50000"/>
                  </a:schemeClr>
                </a:solidFill>
              </a:rPr>
              <a:t> id=“</a:t>
            </a:r>
            <a:r>
              <a:rPr lang="en-US" dirty="0" err="1">
                <a:solidFill>
                  <a:schemeClr val="accent1">
                    <a:lumMod val="50000"/>
                  </a:schemeClr>
                </a:solidFill>
              </a:rPr>
              <a:t>myPic</a:t>
            </a:r>
            <a:r>
              <a:rPr lang="en-US" dirty="0">
                <a:solidFill>
                  <a:schemeClr val="accent1">
                    <a:lumMod val="50000"/>
                  </a:schemeClr>
                </a:solidFill>
              </a:rPr>
              <a:t>” </a:t>
            </a:r>
            <a:r>
              <a:rPr lang="en-US" dirty="0" err="1">
                <a:solidFill>
                  <a:schemeClr val="accent1">
                    <a:lumMod val="50000"/>
                  </a:schemeClr>
                </a:solidFill>
              </a:rPr>
              <a:t>src</a:t>
            </a:r>
            <a:r>
              <a:rPr lang="en-US" dirty="0">
                <a:solidFill>
                  <a:schemeClr val="accent1">
                    <a:lumMod val="50000"/>
                  </a:schemeClr>
                </a:solidFill>
              </a:rPr>
              <a:t>=“lion.jpg” /&gt;</a:t>
            </a:r>
          </a:p>
          <a:p>
            <a:pPr marL="0" indent="0" algn="l" rtl="0">
              <a:lnSpc>
                <a:spcPct val="150000"/>
              </a:lnSpc>
              <a:buNone/>
            </a:pPr>
            <a:r>
              <a:rPr lang="en-US" dirty="0" err="1">
                <a:solidFill>
                  <a:schemeClr val="accent1">
                    <a:lumMod val="50000"/>
                  </a:schemeClr>
                </a:solidFill>
              </a:rPr>
              <a:t>document.querySelector</a:t>
            </a:r>
            <a:r>
              <a:rPr lang="en-US" dirty="0">
                <a:solidFill>
                  <a:schemeClr val="accent1">
                    <a:lumMod val="50000"/>
                  </a:schemeClr>
                </a:solidFill>
              </a:rPr>
              <a:t>(`#</a:t>
            </a:r>
            <a:r>
              <a:rPr lang="en-US" dirty="0" err="1">
                <a:solidFill>
                  <a:schemeClr val="accent1">
                    <a:lumMod val="50000"/>
                  </a:schemeClr>
                </a:solidFill>
              </a:rPr>
              <a:t>myPic</a:t>
            </a:r>
            <a:r>
              <a:rPr lang="en-US" dirty="0">
                <a:solidFill>
                  <a:schemeClr val="accent1">
                    <a:lumMod val="50000"/>
                  </a:schemeClr>
                </a:solidFill>
              </a:rPr>
              <a:t>`)</a:t>
            </a:r>
          </a:p>
        </p:txBody>
      </p:sp>
    </p:spTree>
    <p:extLst>
      <p:ext uri="{BB962C8B-B14F-4D97-AF65-F5344CB8AC3E}">
        <p14:creationId xmlns:p14="http://schemas.microsoft.com/office/powerpoint/2010/main" val="159166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15CAC-E787-4C13-A1CA-522532BC6CDC}"/>
              </a:ext>
            </a:extLst>
          </p:cNvPr>
          <p:cNvSpPr>
            <a:spLocks noGrp="1"/>
          </p:cNvSpPr>
          <p:nvPr>
            <p:ph type="title"/>
          </p:nvPr>
        </p:nvSpPr>
        <p:spPr/>
        <p:txBody>
          <a:bodyPr/>
          <a:lstStyle/>
          <a:p>
            <a:r>
              <a:rPr lang="he-IL" dirty="0"/>
              <a:t>אירועים</a:t>
            </a:r>
            <a:br>
              <a:rPr lang="he-IL" dirty="0"/>
            </a:br>
            <a:br>
              <a:rPr lang="he-IL" dirty="0"/>
            </a:br>
            <a:r>
              <a:rPr lang="he-IL" dirty="0"/>
              <a:t>תפיסת אובייקט</a:t>
            </a:r>
          </a:p>
        </p:txBody>
      </p:sp>
      <p:sp>
        <p:nvSpPr>
          <p:cNvPr id="3" name="מציין מיקום תוכן 2">
            <a:extLst>
              <a:ext uri="{FF2B5EF4-FFF2-40B4-BE49-F238E27FC236}">
                <a16:creationId xmlns:a16="http://schemas.microsoft.com/office/drawing/2014/main" id="{0DB2DA3A-56EB-459F-8EE6-EDBA04D05E7E}"/>
              </a:ext>
            </a:extLst>
          </p:cNvPr>
          <p:cNvSpPr>
            <a:spLocks noGrp="1"/>
          </p:cNvSpPr>
          <p:nvPr>
            <p:ph idx="1"/>
          </p:nvPr>
        </p:nvSpPr>
        <p:spPr>
          <a:xfrm>
            <a:off x="3605349" y="640079"/>
            <a:ext cx="8003177" cy="5464629"/>
          </a:xfrm>
        </p:spPr>
        <p:txBody>
          <a:bodyPr anchor="t">
            <a:normAutofit/>
          </a:bodyPr>
          <a:lstStyle/>
          <a:p>
            <a:pPr>
              <a:lnSpc>
                <a:spcPct val="150000"/>
              </a:lnSpc>
              <a:buFont typeface="Courier New" panose="02070309020205020404" pitchFamily="49" charset="0"/>
              <a:buChar char="o"/>
            </a:pPr>
            <a:r>
              <a:rPr lang="he-IL" dirty="0"/>
              <a:t> כאשר נרצה לשנות תכונה (</a:t>
            </a:r>
            <a:r>
              <a:rPr lang="en-US" dirty="0"/>
              <a:t>attribute</a:t>
            </a:r>
            <a:r>
              <a:rPr lang="he-IL" dirty="0"/>
              <a:t>) של אובייקט כמו למשל </a:t>
            </a:r>
            <a:r>
              <a:rPr lang="en-US" dirty="0" err="1"/>
              <a:t>src</a:t>
            </a:r>
            <a:r>
              <a:rPr lang="he-IL" dirty="0"/>
              <a:t> של תמונה, יש קודם "לתפוס" את האובייקט ואז לגשת לתכונה שלו באמצעות נקודה: </a:t>
            </a:r>
          </a:p>
          <a:p>
            <a:pPr lvl="1" algn="l" rtl="0">
              <a:lnSpc>
                <a:spcPct val="150000"/>
              </a:lnSpc>
              <a:buFont typeface="Courier New" panose="02070309020205020404" pitchFamily="49" charset="0"/>
              <a:buChar char="o"/>
            </a:pPr>
            <a:r>
              <a:rPr lang="en-US" dirty="0" err="1">
                <a:solidFill>
                  <a:schemeClr val="accent1">
                    <a:lumMod val="50000"/>
                  </a:schemeClr>
                </a:solidFill>
              </a:rPr>
              <a:t>document.querySelector</a:t>
            </a:r>
            <a:r>
              <a:rPr lang="en-US" dirty="0">
                <a:solidFill>
                  <a:schemeClr val="accent1">
                    <a:lumMod val="50000"/>
                  </a:schemeClr>
                </a:solidFill>
              </a:rPr>
              <a:t>(`#</a:t>
            </a:r>
            <a:r>
              <a:rPr lang="en-US" dirty="0" err="1">
                <a:solidFill>
                  <a:schemeClr val="accent1">
                    <a:lumMod val="50000"/>
                  </a:schemeClr>
                </a:solidFill>
              </a:rPr>
              <a:t>myPic</a:t>
            </a:r>
            <a:r>
              <a:rPr lang="en-US" dirty="0">
                <a:solidFill>
                  <a:schemeClr val="accent1">
                    <a:lumMod val="50000"/>
                  </a:schemeClr>
                </a:solidFill>
              </a:rPr>
              <a:t>`)</a:t>
            </a:r>
            <a:r>
              <a:rPr lang="en-US" sz="2000" b="1" dirty="0">
                <a:solidFill>
                  <a:srgbClr val="FF0000"/>
                </a:solidFill>
              </a:rPr>
              <a:t>.</a:t>
            </a:r>
            <a:r>
              <a:rPr lang="en-US" dirty="0" err="1">
                <a:solidFill>
                  <a:schemeClr val="accent1">
                    <a:lumMod val="50000"/>
                  </a:schemeClr>
                </a:solidFill>
              </a:rPr>
              <a:t>src</a:t>
            </a:r>
            <a:r>
              <a:rPr lang="en-US" dirty="0">
                <a:solidFill>
                  <a:schemeClr val="accent1">
                    <a:lumMod val="50000"/>
                  </a:schemeClr>
                </a:solidFill>
              </a:rPr>
              <a:t> = `cat.jpg`</a:t>
            </a:r>
          </a:p>
          <a:p>
            <a:pPr>
              <a:lnSpc>
                <a:spcPct val="150000"/>
              </a:lnSpc>
              <a:buFont typeface="Courier New" panose="02070309020205020404" pitchFamily="49" charset="0"/>
              <a:buChar char="o"/>
            </a:pPr>
            <a:r>
              <a:rPr lang="he-IL" dirty="0"/>
              <a:t>כאשר נרצה לשנות תכונת עיצוב של אובייקט כמו למשל צבע רקע של </a:t>
            </a:r>
            <a:r>
              <a:rPr lang="en-US" dirty="0"/>
              <a:t>div</a:t>
            </a:r>
            <a:r>
              <a:rPr lang="he-IL" dirty="0"/>
              <a:t>, יש קודם "לתפוס" את האובייקט ואז לגשת לתכונת ה-</a:t>
            </a:r>
            <a:r>
              <a:rPr lang="en-US" dirty="0"/>
              <a:t>style</a:t>
            </a:r>
            <a:r>
              <a:rPr lang="he-IL" dirty="0"/>
              <a:t> שלו ואז לצבע הרקע:</a:t>
            </a:r>
            <a:r>
              <a:rPr lang="en-US" dirty="0"/>
              <a:t> </a:t>
            </a:r>
            <a:endParaRPr lang="he-IL" dirty="0"/>
          </a:p>
          <a:p>
            <a:pPr lvl="1" algn="l" rtl="0">
              <a:lnSpc>
                <a:spcPct val="150000"/>
              </a:lnSpc>
              <a:buFont typeface="Courier New" panose="02070309020205020404" pitchFamily="49" charset="0"/>
              <a:buChar char="o"/>
            </a:pPr>
            <a:r>
              <a:rPr lang="en-US" dirty="0" err="1">
                <a:solidFill>
                  <a:schemeClr val="accent1">
                    <a:lumMod val="50000"/>
                  </a:schemeClr>
                </a:solidFill>
              </a:rPr>
              <a:t>document.querySelector</a:t>
            </a:r>
            <a:r>
              <a:rPr lang="en-US" dirty="0">
                <a:solidFill>
                  <a:schemeClr val="accent1">
                    <a:lumMod val="50000"/>
                  </a:schemeClr>
                </a:solidFill>
              </a:rPr>
              <a:t>(`#</a:t>
            </a:r>
            <a:r>
              <a:rPr lang="en-US" dirty="0" err="1">
                <a:solidFill>
                  <a:schemeClr val="accent1">
                    <a:lumMod val="50000"/>
                  </a:schemeClr>
                </a:solidFill>
              </a:rPr>
              <a:t>myDiv</a:t>
            </a:r>
            <a:r>
              <a:rPr lang="en-US" dirty="0">
                <a:solidFill>
                  <a:schemeClr val="accent1">
                    <a:lumMod val="50000"/>
                  </a:schemeClr>
                </a:solidFill>
              </a:rPr>
              <a:t>`)</a:t>
            </a:r>
            <a:r>
              <a:rPr lang="en-US" sz="2000" b="1" dirty="0">
                <a:solidFill>
                  <a:srgbClr val="FF0000"/>
                </a:solidFill>
              </a:rPr>
              <a:t>.</a:t>
            </a:r>
            <a:r>
              <a:rPr lang="en-US" dirty="0" err="1">
                <a:solidFill>
                  <a:schemeClr val="accent1">
                    <a:lumMod val="50000"/>
                  </a:schemeClr>
                </a:solidFill>
              </a:rPr>
              <a:t>style</a:t>
            </a:r>
            <a:r>
              <a:rPr lang="en-US" sz="2000" b="1" dirty="0" err="1">
                <a:solidFill>
                  <a:srgbClr val="FF0000"/>
                </a:solidFill>
              </a:rPr>
              <a:t>.</a:t>
            </a:r>
            <a:r>
              <a:rPr lang="en-US" dirty="0" err="1">
                <a:solidFill>
                  <a:schemeClr val="accent1">
                    <a:lumMod val="50000"/>
                  </a:schemeClr>
                </a:solidFill>
              </a:rPr>
              <a:t>backgroundColor</a:t>
            </a:r>
            <a:r>
              <a:rPr lang="en-US" dirty="0">
                <a:solidFill>
                  <a:schemeClr val="accent1">
                    <a:lumMod val="50000"/>
                  </a:schemeClr>
                </a:solidFill>
              </a:rPr>
              <a:t> = `red`;</a:t>
            </a:r>
            <a:r>
              <a:rPr lang="he-IL" dirty="0">
                <a:solidFill>
                  <a:schemeClr val="accent1">
                    <a:lumMod val="50000"/>
                  </a:schemeClr>
                </a:solidFill>
              </a:rPr>
              <a:t>   </a:t>
            </a:r>
            <a:endParaRPr lang="en-US" dirty="0">
              <a:solidFill>
                <a:schemeClr val="accent1">
                  <a:lumMod val="50000"/>
                </a:schemeClr>
              </a:solidFill>
            </a:endParaRPr>
          </a:p>
          <a:p>
            <a:pPr lvl="1" algn="r">
              <a:lnSpc>
                <a:spcPct val="150000"/>
              </a:lnSpc>
              <a:buFont typeface="Courier New" panose="02070309020205020404" pitchFamily="49" charset="0"/>
              <a:buChar char="o"/>
            </a:pPr>
            <a:r>
              <a:rPr lang="he-IL" b="1" dirty="0"/>
              <a:t>שימו לב כי ב-</a:t>
            </a:r>
            <a:r>
              <a:rPr lang="en-US" b="1" dirty="0"/>
              <a:t>JS</a:t>
            </a:r>
            <a:r>
              <a:rPr lang="he-IL" b="1" dirty="0"/>
              <a:t> יש לרשום </a:t>
            </a:r>
            <a:r>
              <a:rPr lang="en-US" b="1" dirty="0" err="1"/>
              <a:t>backgroundColor</a:t>
            </a:r>
            <a:r>
              <a:rPr lang="he-IL" b="1" dirty="0"/>
              <a:t> ולא </a:t>
            </a:r>
            <a:r>
              <a:rPr lang="en-US" b="1" dirty="0"/>
              <a:t>background-color</a:t>
            </a:r>
            <a:r>
              <a:rPr lang="he-IL" b="1" dirty="0"/>
              <a:t> </a:t>
            </a:r>
          </a:p>
          <a:p>
            <a:pPr marL="0" indent="0" algn="l" rtl="0">
              <a:lnSpc>
                <a:spcPct val="150000"/>
              </a:lnSpc>
              <a:buNone/>
            </a:pPr>
            <a:endParaRPr lang="he-IL" dirty="0">
              <a:solidFill>
                <a:schemeClr val="accent1">
                  <a:lumMod val="50000"/>
                </a:schemeClr>
              </a:solidFill>
            </a:endParaRPr>
          </a:p>
        </p:txBody>
      </p:sp>
    </p:spTree>
    <p:extLst>
      <p:ext uri="{BB962C8B-B14F-4D97-AF65-F5344CB8AC3E}">
        <p14:creationId xmlns:p14="http://schemas.microsoft.com/office/powerpoint/2010/main" val="89494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15CAC-E787-4C13-A1CA-522532BC6CDC}"/>
              </a:ext>
            </a:extLst>
          </p:cNvPr>
          <p:cNvSpPr>
            <a:spLocks noGrp="1"/>
          </p:cNvSpPr>
          <p:nvPr>
            <p:ph type="title"/>
          </p:nvPr>
        </p:nvSpPr>
        <p:spPr/>
        <p:txBody>
          <a:bodyPr/>
          <a:lstStyle/>
          <a:p>
            <a:r>
              <a:rPr lang="he-IL" dirty="0"/>
              <a:t>אירועים</a:t>
            </a:r>
            <a:br>
              <a:rPr lang="he-IL" dirty="0"/>
            </a:br>
            <a:br>
              <a:rPr lang="he-IL" dirty="0"/>
            </a:br>
            <a:r>
              <a:rPr lang="he-IL" dirty="0"/>
              <a:t>הפעלת אירוע</a:t>
            </a:r>
          </a:p>
        </p:txBody>
      </p:sp>
      <p:sp>
        <p:nvSpPr>
          <p:cNvPr id="3" name="מציין מיקום תוכן 2">
            <a:extLst>
              <a:ext uri="{FF2B5EF4-FFF2-40B4-BE49-F238E27FC236}">
                <a16:creationId xmlns:a16="http://schemas.microsoft.com/office/drawing/2014/main" id="{0DB2DA3A-56EB-459F-8EE6-EDBA04D05E7E}"/>
              </a:ext>
            </a:extLst>
          </p:cNvPr>
          <p:cNvSpPr>
            <a:spLocks noGrp="1"/>
          </p:cNvSpPr>
          <p:nvPr>
            <p:ph idx="1"/>
          </p:nvPr>
        </p:nvSpPr>
        <p:spPr>
          <a:xfrm>
            <a:off x="3869268" y="60960"/>
            <a:ext cx="7315200" cy="6644640"/>
          </a:xfrm>
        </p:spPr>
        <p:txBody>
          <a:bodyPr anchor="ctr">
            <a:normAutofit/>
          </a:bodyPr>
          <a:lstStyle/>
          <a:p>
            <a:pPr>
              <a:lnSpc>
                <a:spcPct val="150000"/>
              </a:lnSpc>
              <a:buFont typeface="Courier New" panose="02070309020205020404" pitchFamily="49" charset="0"/>
              <a:buChar char="o"/>
            </a:pPr>
            <a:r>
              <a:rPr lang="he-IL" b="1" dirty="0"/>
              <a:t>על מנת שכל האירועים יעבדו, יש להמתין עד לסיום טעינת הדף!</a:t>
            </a:r>
          </a:p>
          <a:p>
            <a:pPr lvl="1">
              <a:lnSpc>
                <a:spcPct val="150000"/>
              </a:lnSpc>
              <a:buFont typeface="Courier New" panose="02070309020205020404" pitchFamily="49" charset="0"/>
              <a:buChar char="o"/>
            </a:pPr>
            <a:r>
              <a:rPr lang="he-IL" dirty="0"/>
              <a:t>חשוב בעיקר כאשר עובדים בשיטת </a:t>
            </a:r>
            <a:r>
              <a:rPr lang="en-US" altLang="he-IL" dirty="0"/>
              <a:t>Programmatic Registration</a:t>
            </a:r>
            <a:r>
              <a:rPr lang="he-IL" dirty="0"/>
              <a:t> (השיטה המומלצת)</a:t>
            </a:r>
          </a:p>
        </p:txBody>
      </p:sp>
    </p:spTree>
    <p:extLst>
      <p:ext uri="{BB962C8B-B14F-4D97-AF65-F5344CB8AC3E}">
        <p14:creationId xmlns:p14="http://schemas.microsoft.com/office/powerpoint/2010/main" val="417069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15CAC-E787-4C13-A1CA-522532BC6CDC}"/>
              </a:ext>
            </a:extLst>
          </p:cNvPr>
          <p:cNvSpPr>
            <a:spLocks noGrp="1"/>
          </p:cNvSpPr>
          <p:nvPr>
            <p:ph type="title"/>
          </p:nvPr>
        </p:nvSpPr>
        <p:spPr/>
        <p:txBody>
          <a:bodyPr/>
          <a:lstStyle/>
          <a:p>
            <a:r>
              <a:rPr lang="he-IL" dirty="0"/>
              <a:t>אירועים</a:t>
            </a:r>
            <a:br>
              <a:rPr lang="he-IL" dirty="0"/>
            </a:br>
            <a:br>
              <a:rPr lang="he-IL" dirty="0"/>
            </a:br>
            <a:r>
              <a:rPr lang="en-US" dirty="0"/>
              <a:t>Inline registration</a:t>
            </a:r>
            <a:br>
              <a:rPr lang="en-US" dirty="0"/>
            </a:br>
            <a:endParaRPr lang="he-IL" dirty="0"/>
          </a:p>
        </p:txBody>
      </p:sp>
      <p:sp>
        <p:nvSpPr>
          <p:cNvPr id="3" name="מציין מיקום תוכן 2">
            <a:extLst>
              <a:ext uri="{FF2B5EF4-FFF2-40B4-BE49-F238E27FC236}">
                <a16:creationId xmlns:a16="http://schemas.microsoft.com/office/drawing/2014/main" id="{0DB2DA3A-56EB-459F-8EE6-EDBA04D05E7E}"/>
              </a:ext>
            </a:extLst>
          </p:cNvPr>
          <p:cNvSpPr>
            <a:spLocks noGrp="1"/>
          </p:cNvSpPr>
          <p:nvPr>
            <p:ph idx="1"/>
          </p:nvPr>
        </p:nvSpPr>
        <p:spPr>
          <a:xfrm>
            <a:off x="3605349" y="640079"/>
            <a:ext cx="8003177" cy="5464629"/>
          </a:xfrm>
        </p:spPr>
        <p:txBody>
          <a:bodyPr anchor="ctr">
            <a:normAutofit/>
          </a:bodyPr>
          <a:lstStyle/>
          <a:p>
            <a:pPr>
              <a:lnSpc>
                <a:spcPct val="150000"/>
              </a:lnSpc>
              <a:buFont typeface="Courier New" panose="02070309020205020404" pitchFamily="49" charset="0"/>
              <a:buChar char="o"/>
            </a:pPr>
            <a:r>
              <a:rPr lang="he-IL" dirty="0"/>
              <a:t> בשיטה זו, האירוע נכתב כתכונה בתוך תגית ה </a:t>
            </a:r>
            <a:r>
              <a:rPr lang="en-US" dirty="0"/>
              <a:t>HTML</a:t>
            </a:r>
            <a:r>
              <a:rPr lang="he-IL" dirty="0"/>
              <a:t>. </a:t>
            </a:r>
          </a:p>
          <a:p>
            <a:pPr lvl="1" algn="l" rtl="0">
              <a:lnSpc>
                <a:spcPct val="150000"/>
              </a:lnSpc>
              <a:buFont typeface="Courier New" panose="02070309020205020404" pitchFamily="49" charset="0"/>
              <a:buChar char="o"/>
            </a:pPr>
            <a:r>
              <a:rPr lang="en-US" dirty="0">
                <a:solidFill>
                  <a:schemeClr val="accent1">
                    <a:lumMod val="50000"/>
                  </a:schemeClr>
                </a:solidFill>
              </a:rPr>
              <a:t>&lt;</a:t>
            </a:r>
            <a:r>
              <a:rPr lang="en-US" dirty="0" err="1">
                <a:solidFill>
                  <a:schemeClr val="accent1">
                    <a:lumMod val="50000"/>
                  </a:schemeClr>
                </a:solidFill>
              </a:rPr>
              <a:t>img</a:t>
            </a:r>
            <a:r>
              <a:rPr lang="en-US" dirty="0">
                <a:solidFill>
                  <a:schemeClr val="accent1">
                    <a:lumMod val="50000"/>
                  </a:schemeClr>
                </a:solidFill>
              </a:rPr>
              <a:t> id=“</a:t>
            </a:r>
            <a:r>
              <a:rPr lang="en-US" dirty="0" err="1">
                <a:solidFill>
                  <a:schemeClr val="accent1">
                    <a:lumMod val="50000"/>
                  </a:schemeClr>
                </a:solidFill>
              </a:rPr>
              <a:t>myPic</a:t>
            </a:r>
            <a:r>
              <a:rPr lang="en-US" dirty="0">
                <a:solidFill>
                  <a:schemeClr val="accent1">
                    <a:lumMod val="50000"/>
                  </a:schemeClr>
                </a:solidFill>
              </a:rPr>
              <a:t>” </a:t>
            </a:r>
            <a:r>
              <a:rPr lang="en-US" dirty="0" err="1">
                <a:solidFill>
                  <a:schemeClr val="accent1">
                    <a:lumMod val="50000"/>
                  </a:schemeClr>
                </a:solidFill>
              </a:rPr>
              <a:t>src</a:t>
            </a:r>
            <a:r>
              <a:rPr lang="en-US" dirty="0">
                <a:solidFill>
                  <a:schemeClr val="accent1">
                    <a:lumMod val="50000"/>
                  </a:schemeClr>
                </a:solidFill>
              </a:rPr>
              <a:t>=“lion.jpg” onclick=“</a:t>
            </a:r>
            <a:r>
              <a:rPr lang="en-US" dirty="0" err="1">
                <a:solidFill>
                  <a:schemeClr val="accent1">
                    <a:lumMod val="50000"/>
                  </a:schemeClr>
                </a:solidFill>
              </a:rPr>
              <a:t>changeImage</a:t>
            </a:r>
            <a:r>
              <a:rPr lang="en-US" dirty="0">
                <a:solidFill>
                  <a:schemeClr val="accent1">
                    <a:lumMod val="50000"/>
                  </a:schemeClr>
                </a:solidFill>
              </a:rPr>
              <a:t>(`cat.jpg`)” /&gt;</a:t>
            </a:r>
          </a:p>
          <a:p>
            <a:pPr>
              <a:lnSpc>
                <a:spcPct val="150000"/>
              </a:lnSpc>
              <a:buFont typeface="Courier New" panose="02070309020205020404" pitchFamily="49" charset="0"/>
              <a:buChar char="o"/>
            </a:pPr>
            <a:r>
              <a:rPr lang="he-IL" dirty="0"/>
              <a:t>בשיטה זו מוסיפים </a:t>
            </a:r>
            <a:r>
              <a:rPr lang="en-US" b="1" dirty="0"/>
              <a:t>on</a:t>
            </a:r>
            <a:r>
              <a:rPr lang="he-IL" dirty="0"/>
              <a:t> לשם האירוע.</a:t>
            </a:r>
          </a:p>
          <a:p>
            <a:pPr>
              <a:lnSpc>
                <a:spcPct val="150000"/>
              </a:lnSpc>
              <a:buFont typeface="Courier New" panose="02070309020205020404" pitchFamily="49" charset="0"/>
              <a:buChar char="o"/>
            </a:pPr>
            <a:r>
              <a:rPr lang="he-IL" dirty="0"/>
              <a:t>בשיטה זו ניתן לשלוח פרמטרים ללא בעיה.</a:t>
            </a:r>
          </a:p>
        </p:txBody>
      </p:sp>
    </p:spTree>
    <p:extLst>
      <p:ext uri="{BB962C8B-B14F-4D97-AF65-F5344CB8AC3E}">
        <p14:creationId xmlns:p14="http://schemas.microsoft.com/office/powerpoint/2010/main" val="671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15CAC-E787-4C13-A1CA-522532BC6CDC}"/>
              </a:ext>
            </a:extLst>
          </p:cNvPr>
          <p:cNvSpPr>
            <a:spLocks noGrp="1"/>
          </p:cNvSpPr>
          <p:nvPr>
            <p:ph type="title"/>
          </p:nvPr>
        </p:nvSpPr>
        <p:spPr/>
        <p:txBody>
          <a:bodyPr/>
          <a:lstStyle/>
          <a:p>
            <a:r>
              <a:rPr lang="he-IL" dirty="0"/>
              <a:t>אירועים</a:t>
            </a:r>
            <a:br>
              <a:rPr lang="he-IL" dirty="0"/>
            </a:br>
            <a:br>
              <a:rPr lang="he-IL" dirty="0"/>
            </a:br>
            <a:r>
              <a:rPr lang="en-US" dirty="0"/>
              <a:t>Programmatic  registration</a:t>
            </a:r>
            <a:br>
              <a:rPr lang="en-US" dirty="0"/>
            </a:br>
            <a:endParaRPr lang="he-IL" dirty="0"/>
          </a:p>
        </p:txBody>
      </p:sp>
      <p:sp>
        <p:nvSpPr>
          <p:cNvPr id="3" name="מציין מיקום תוכן 2">
            <a:extLst>
              <a:ext uri="{FF2B5EF4-FFF2-40B4-BE49-F238E27FC236}">
                <a16:creationId xmlns:a16="http://schemas.microsoft.com/office/drawing/2014/main" id="{0DB2DA3A-56EB-459F-8EE6-EDBA04D05E7E}"/>
              </a:ext>
            </a:extLst>
          </p:cNvPr>
          <p:cNvSpPr>
            <a:spLocks noGrp="1"/>
          </p:cNvSpPr>
          <p:nvPr>
            <p:ph idx="1"/>
          </p:nvPr>
        </p:nvSpPr>
        <p:spPr>
          <a:xfrm>
            <a:off x="3605349" y="640079"/>
            <a:ext cx="8003177" cy="5464629"/>
          </a:xfrm>
        </p:spPr>
        <p:txBody>
          <a:bodyPr anchor="ctr">
            <a:normAutofit/>
          </a:bodyPr>
          <a:lstStyle/>
          <a:p>
            <a:pPr>
              <a:lnSpc>
                <a:spcPct val="150000"/>
              </a:lnSpc>
              <a:buFont typeface="Courier New" panose="02070309020205020404" pitchFamily="49" charset="0"/>
              <a:buChar char="o"/>
            </a:pPr>
            <a:r>
              <a:rPr lang="he-IL" dirty="0"/>
              <a:t> בשיטה זו, האירוע נכתב בקוד ה-</a:t>
            </a:r>
            <a:r>
              <a:rPr lang="en-US" dirty="0"/>
              <a:t>JS</a:t>
            </a:r>
          </a:p>
          <a:p>
            <a:pPr>
              <a:lnSpc>
                <a:spcPct val="150000"/>
              </a:lnSpc>
              <a:buFont typeface="Courier New" panose="02070309020205020404" pitchFamily="49" charset="0"/>
              <a:buChar char="o"/>
            </a:pPr>
            <a:r>
              <a:rPr lang="he-IL" b="1" dirty="0"/>
              <a:t>כאשר עובדים בשיטה זו יש לוודא שכל האובייקט הרשומים בדף נטענו ומוצגים למשתמש. </a:t>
            </a:r>
          </a:p>
          <a:p>
            <a:pPr>
              <a:lnSpc>
                <a:spcPct val="150000"/>
              </a:lnSpc>
              <a:buFont typeface="Courier New" panose="02070309020205020404" pitchFamily="49" charset="0"/>
              <a:buChar char="o"/>
            </a:pPr>
            <a:r>
              <a:rPr lang="he-IL" dirty="0"/>
              <a:t>כדי לשייך אירוע בשיטה זו יש לכתוב:</a:t>
            </a:r>
          </a:p>
          <a:p>
            <a:pPr lvl="1" algn="l" rtl="0">
              <a:lnSpc>
                <a:spcPct val="150000"/>
              </a:lnSpc>
              <a:buFont typeface="Courier New" panose="02070309020205020404" pitchFamily="49" charset="0"/>
              <a:buChar char="o"/>
            </a:pPr>
            <a:r>
              <a:rPr lang="en-US" dirty="0" err="1">
                <a:solidFill>
                  <a:schemeClr val="accent1">
                    <a:lumMod val="50000"/>
                  </a:schemeClr>
                </a:solidFill>
              </a:rPr>
              <a:t>document.querySelector</a:t>
            </a:r>
            <a:r>
              <a:rPr lang="en-US" dirty="0">
                <a:solidFill>
                  <a:schemeClr val="accent1">
                    <a:lumMod val="50000"/>
                  </a:schemeClr>
                </a:solidFill>
              </a:rPr>
              <a:t>(`[id]`).</a:t>
            </a:r>
            <a:r>
              <a:rPr lang="en-US" dirty="0" err="1">
                <a:solidFill>
                  <a:schemeClr val="accent1">
                    <a:lumMod val="50000"/>
                  </a:schemeClr>
                </a:solidFill>
              </a:rPr>
              <a:t>addEventListener</a:t>
            </a:r>
            <a:r>
              <a:rPr lang="en-US" dirty="0">
                <a:solidFill>
                  <a:schemeClr val="accent1">
                    <a:lumMod val="50000"/>
                  </a:schemeClr>
                </a:solidFill>
              </a:rPr>
              <a:t>(`[</a:t>
            </a:r>
            <a:r>
              <a:rPr lang="he-IL" dirty="0">
                <a:solidFill>
                  <a:schemeClr val="accent1">
                    <a:lumMod val="50000"/>
                  </a:schemeClr>
                </a:solidFill>
              </a:rPr>
              <a:t>סוג האירוע</a:t>
            </a:r>
            <a:r>
              <a:rPr lang="en-US" dirty="0">
                <a:solidFill>
                  <a:schemeClr val="accent1">
                    <a:lumMod val="50000"/>
                  </a:schemeClr>
                </a:solidFill>
              </a:rPr>
              <a:t>]`,</a:t>
            </a:r>
            <a:r>
              <a:rPr lang="he-IL" dirty="0">
                <a:solidFill>
                  <a:schemeClr val="accent1">
                    <a:lumMod val="50000"/>
                  </a:schemeClr>
                </a:solidFill>
              </a:rPr>
              <a:t>[פונקציה]</a:t>
            </a:r>
            <a:r>
              <a:rPr lang="en-US" dirty="0">
                <a:solidFill>
                  <a:schemeClr val="accent1">
                    <a:lumMod val="50000"/>
                  </a:schemeClr>
                </a:solidFill>
              </a:rPr>
              <a:t>);</a:t>
            </a:r>
          </a:p>
          <a:p>
            <a:pPr lvl="1" algn="l" rtl="0">
              <a:lnSpc>
                <a:spcPct val="150000"/>
              </a:lnSpc>
              <a:buFont typeface="Courier New" panose="02070309020205020404" pitchFamily="49" charset="0"/>
              <a:buChar char="o"/>
            </a:pPr>
            <a:r>
              <a:rPr lang="en-US" dirty="0" err="1">
                <a:solidFill>
                  <a:schemeClr val="accent1">
                    <a:lumMod val="50000"/>
                  </a:schemeClr>
                </a:solidFill>
              </a:rPr>
              <a:t>document.querySelector</a:t>
            </a:r>
            <a:r>
              <a:rPr lang="en-US" dirty="0">
                <a:solidFill>
                  <a:schemeClr val="accent1">
                    <a:lumMod val="50000"/>
                  </a:schemeClr>
                </a:solidFill>
              </a:rPr>
              <a:t>(`#</a:t>
            </a:r>
            <a:r>
              <a:rPr lang="en-US" dirty="0" err="1">
                <a:solidFill>
                  <a:schemeClr val="accent1">
                    <a:lumMod val="50000"/>
                  </a:schemeClr>
                </a:solidFill>
              </a:rPr>
              <a:t>myPic</a:t>
            </a:r>
            <a:r>
              <a:rPr lang="en-US" dirty="0">
                <a:solidFill>
                  <a:schemeClr val="accent1">
                    <a:lumMod val="50000"/>
                  </a:schemeClr>
                </a:solidFill>
              </a:rPr>
              <a:t>`).</a:t>
            </a:r>
            <a:r>
              <a:rPr lang="en-US" dirty="0" err="1">
                <a:solidFill>
                  <a:schemeClr val="accent1">
                    <a:lumMod val="50000"/>
                  </a:schemeClr>
                </a:solidFill>
              </a:rPr>
              <a:t>addEventListener</a:t>
            </a:r>
            <a:r>
              <a:rPr lang="en-US" dirty="0">
                <a:solidFill>
                  <a:schemeClr val="accent1">
                    <a:lumMod val="50000"/>
                  </a:schemeClr>
                </a:solidFill>
              </a:rPr>
              <a:t>(`click`, foo);</a:t>
            </a:r>
            <a:endParaRPr lang="he-IL" dirty="0">
              <a:solidFill>
                <a:schemeClr val="accent1">
                  <a:lumMod val="50000"/>
                </a:schemeClr>
              </a:solidFill>
            </a:endParaRPr>
          </a:p>
        </p:txBody>
      </p:sp>
    </p:spTree>
    <p:extLst>
      <p:ext uri="{BB962C8B-B14F-4D97-AF65-F5344CB8AC3E}">
        <p14:creationId xmlns:p14="http://schemas.microsoft.com/office/powerpoint/2010/main" val="181336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8BC3325-D3BC-4795-84AB-693D799BDBC0}"/>
              </a:ext>
            </a:extLst>
          </p:cNvPr>
          <p:cNvSpPr>
            <a:spLocks noGrp="1"/>
          </p:cNvSpPr>
          <p:nvPr>
            <p:ph type="title"/>
          </p:nvPr>
        </p:nvSpPr>
        <p:spPr/>
        <p:txBody>
          <a:bodyPr/>
          <a:lstStyle/>
          <a:p>
            <a:r>
              <a:rPr lang="he-IL" dirty="0"/>
              <a:t>מהלך השיעור</a:t>
            </a:r>
          </a:p>
        </p:txBody>
      </p:sp>
      <p:sp>
        <p:nvSpPr>
          <p:cNvPr id="3" name="מציין מיקום תוכן 2">
            <a:extLst>
              <a:ext uri="{FF2B5EF4-FFF2-40B4-BE49-F238E27FC236}">
                <a16:creationId xmlns:a16="http://schemas.microsoft.com/office/drawing/2014/main" id="{59EFD650-078B-43CE-BBD3-C28D6765EDCB}"/>
              </a:ext>
            </a:extLst>
          </p:cNvPr>
          <p:cNvSpPr>
            <a:spLocks noGrp="1"/>
          </p:cNvSpPr>
          <p:nvPr>
            <p:ph idx="1"/>
          </p:nvPr>
        </p:nvSpPr>
        <p:spPr/>
        <p:txBody>
          <a:bodyPr/>
          <a:lstStyle/>
          <a:p>
            <a:pPr>
              <a:buFont typeface="Courier New" panose="02070309020205020404" pitchFamily="49" charset="0"/>
              <a:buChar char="o"/>
            </a:pPr>
            <a:r>
              <a:rPr lang="he-IL" dirty="0"/>
              <a:t>אירועים</a:t>
            </a:r>
          </a:p>
          <a:p>
            <a:pPr lvl="1">
              <a:buFont typeface="Courier New" panose="02070309020205020404" pitchFamily="49" charset="0"/>
              <a:buChar char="o"/>
            </a:pPr>
            <a:r>
              <a:rPr lang="he-IL" dirty="0"/>
              <a:t>הקדמה</a:t>
            </a:r>
          </a:p>
          <a:p>
            <a:pPr lvl="1">
              <a:buFont typeface="Courier New" panose="02070309020205020404" pitchFamily="49" charset="0"/>
              <a:buChar char="o"/>
            </a:pPr>
            <a:r>
              <a:rPr lang="he-IL" dirty="0"/>
              <a:t>מה זה תכנות מונחה-אירועים? </a:t>
            </a:r>
          </a:p>
          <a:p>
            <a:pPr lvl="1">
              <a:buFont typeface="Courier New" panose="02070309020205020404" pitchFamily="49" charset="0"/>
              <a:buChar char="o"/>
            </a:pPr>
            <a:r>
              <a:rPr lang="he-IL" dirty="0"/>
              <a:t>סוגי אירועים</a:t>
            </a:r>
          </a:p>
          <a:p>
            <a:pPr lvl="2">
              <a:buFont typeface="Courier New" panose="02070309020205020404" pitchFamily="49" charset="0"/>
              <a:buChar char="o"/>
            </a:pPr>
            <a:r>
              <a:rPr lang="he-IL" dirty="0"/>
              <a:t>אירועים המתרחשים כתוצאה מפעולת המשתמש</a:t>
            </a:r>
          </a:p>
          <a:p>
            <a:pPr lvl="2">
              <a:buFont typeface="Courier New" panose="02070309020205020404" pitchFamily="49" charset="0"/>
              <a:buChar char="o"/>
            </a:pPr>
            <a:r>
              <a:rPr lang="he-IL" dirty="0"/>
              <a:t>אירועים המתרחשים כתוצאה מפעולת המערכת</a:t>
            </a:r>
          </a:p>
          <a:p>
            <a:pPr lvl="1">
              <a:buFont typeface="Courier New" panose="02070309020205020404" pitchFamily="49" charset="0"/>
              <a:buChar char="o"/>
            </a:pPr>
            <a:r>
              <a:rPr lang="he-IL" dirty="0"/>
              <a:t>תפיסת אובייקט</a:t>
            </a:r>
          </a:p>
          <a:p>
            <a:pPr lvl="1">
              <a:buFont typeface="Courier New" panose="02070309020205020404" pitchFamily="49" charset="0"/>
              <a:buChar char="o"/>
            </a:pPr>
            <a:r>
              <a:rPr lang="he-IL" dirty="0"/>
              <a:t>הפעלת אירוע</a:t>
            </a:r>
          </a:p>
          <a:p>
            <a:pPr lvl="2">
              <a:buFont typeface="Courier New" panose="02070309020205020404" pitchFamily="49" charset="0"/>
              <a:buChar char="o"/>
            </a:pPr>
            <a:r>
              <a:rPr lang="en-US" dirty="0"/>
              <a:t>Inline registration</a:t>
            </a:r>
          </a:p>
          <a:p>
            <a:pPr lvl="2">
              <a:buFont typeface="Courier New" panose="02070309020205020404" pitchFamily="49" charset="0"/>
              <a:buChar char="o"/>
            </a:pPr>
            <a:r>
              <a:rPr lang="en-US" altLang="he-IL" dirty="0"/>
              <a:t>Programmatic Registration</a:t>
            </a:r>
            <a:endParaRPr lang="he-IL" altLang="he-IL" dirty="0"/>
          </a:p>
        </p:txBody>
      </p:sp>
    </p:spTree>
    <p:extLst>
      <p:ext uri="{BB962C8B-B14F-4D97-AF65-F5344CB8AC3E}">
        <p14:creationId xmlns:p14="http://schemas.microsoft.com/office/powerpoint/2010/main" val="450906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15CAC-E787-4C13-A1CA-522532BC6CDC}"/>
              </a:ext>
            </a:extLst>
          </p:cNvPr>
          <p:cNvSpPr>
            <a:spLocks noGrp="1"/>
          </p:cNvSpPr>
          <p:nvPr>
            <p:ph type="title"/>
          </p:nvPr>
        </p:nvSpPr>
        <p:spPr/>
        <p:txBody>
          <a:bodyPr/>
          <a:lstStyle/>
          <a:p>
            <a:r>
              <a:rPr lang="he-IL" dirty="0"/>
              <a:t>אירועים</a:t>
            </a:r>
            <a:br>
              <a:rPr lang="he-IL" dirty="0"/>
            </a:br>
            <a:br>
              <a:rPr lang="he-IL" dirty="0"/>
            </a:br>
            <a:r>
              <a:rPr lang="he-IL" dirty="0"/>
              <a:t>הקדמה</a:t>
            </a:r>
          </a:p>
        </p:txBody>
      </p:sp>
      <p:sp>
        <p:nvSpPr>
          <p:cNvPr id="3" name="מציין מיקום תוכן 2">
            <a:extLst>
              <a:ext uri="{FF2B5EF4-FFF2-40B4-BE49-F238E27FC236}">
                <a16:creationId xmlns:a16="http://schemas.microsoft.com/office/drawing/2014/main" id="{0DB2DA3A-56EB-459F-8EE6-EDBA04D05E7E}"/>
              </a:ext>
            </a:extLst>
          </p:cNvPr>
          <p:cNvSpPr>
            <a:spLocks noGrp="1"/>
          </p:cNvSpPr>
          <p:nvPr>
            <p:ph idx="1"/>
          </p:nvPr>
        </p:nvSpPr>
        <p:spPr>
          <a:xfrm>
            <a:off x="3869268" y="60960"/>
            <a:ext cx="7315200" cy="6644640"/>
          </a:xfrm>
        </p:spPr>
        <p:txBody>
          <a:bodyPr>
            <a:normAutofit/>
          </a:bodyPr>
          <a:lstStyle/>
          <a:p>
            <a:pPr>
              <a:lnSpc>
                <a:spcPct val="150000"/>
              </a:lnSpc>
              <a:buFont typeface="Courier New" panose="02070309020205020404" pitchFamily="49" charset="0"/>
              <a:buChar char="o"/>
            </a:pPr>
            <a:r>
              <a:rPr lang="he-IL" dirty="0"/>
              <a:t>שימו לב שאתם יודעים היטב את כל מה שלמדנו עד עכשיו כולל שימוש בפונקציות. אנחנו מתחילים לתכנת תוכניות יותר מורכבות. אם יש לכם שאלות לפני שנתחיל במצגת, תגידו לי. </a:t>
            </a:r>
            <a:r>
              <a:rPr lang="he-IL" sz="1400" dirty="0"/>
              <a:t>(אם אתם בבית, אז לא...)</a:t>
            </a:r>
          </a:p>
          <a:p>
            <a:pPr>
              <a:lnSpc>
                <a:spcPct val="150000"/>
              </a:lnSpc>
              <a:buFont typeface="Courier New" panose="02070309020205020404" pitchFamily="49" charset="0"/>
              <a:buChar char="o"/>
            </a:pPr>
            <a:r>
              <a:rPr lang="he-IL" dirty="0"/>
              <a:t>שימוש באירועים מאפשר ליצור דפים דינמיים, כלומר ניתן לשייך קוד שיבוצע כאשר האירוע מתרחש. </a:t>
            </a:r>
          </a:p>
          <a:p>
            <a:pPr>
              <a:lnSpc>
                <a:spcPct val="150000"/>
              </a:lnSpc>
              <a:buFont typeface="Courier New" panose="02070309020205020404" pitchFamily="49" charset="0"/>
              <a:buChar char="o"/>
            </a:pPr>
            <a:r>
              <a:rPr lang="he-IL" b="1" dirty="0"/>
              <a:t>אירועים מוגדרים בתוך תגיות ה </a:t>
            </a:r>
            <a:r>
              <a:rPr lang="en-US" b="1" dirty="0"/>
              <a:t>HTML</a:t>
            </a:r>
            <a:r>
              <a:rPr lang="he-IL" b="1" dirty="0"/>
              <a:t> (</a:t>
            </a:r>
            <a:r>
              <a:rPr lang="en-US" b="1" dirty="0"/>
              <a:t>Inline Registration</a:t>
            </a:r>
            <a:r>
              <a:rPr lang="he-IL" b="1" dirty="0"/>
              <a:t>) או בקוד </a:t>
            </a:r>
            <a:r>
              <a:rPr lang="en-US" b="1" dirty="0"/>
              <a:t>JS</a:t>
            </a:r>
            <a:r>
              <a:rPr lang="he-IL" b="1" dirty="0"/>
              <a:t> (</a:t>
            </a:r>
            <a:r>
              <a:rPr lang="en-US" altLang="he-IL" b="1" dirty="0"/>
              <a:t>Programmatic Registration</a:t>
            </a:r>
            <a:r>
              <a:rPr lang="he-IL" b="1" dirty="0"/>
              <a:t>)</a:t>
            </a:r>
          </a:p>
          <a:p>
            <a:pPr>
              <a:lnSpc>
                <a:spcPct val="150000"/>
              </a:lnSpc>
              <a:buFont typeface="Courier New" panose="02070309020205020404" pitchFamily="49" charset="0"/>
              <a:buChar char="o"/>
            </a:pPr>
            <a:r>
              <a:rPr lang="he-IL" dirty="0"/>
              <a:t>דוגמאות לאירועים:</a:t>
            </a:r>
            <a:r>
              <a:rPr lang="en-US" dirty="0"/>
              <a:t> </a:t>
            </a:r>
            <a:endParaRPr lang="he-IL" dirty="0"/>
          </a:p>
          <a:p>
            <a:pPr lvl="1">
              <a:lnSpc>
                <a:spcPct val="150000"/>
              </a:lnSpc>
              <a:buFont typeface="Courier New" panose="02070309020205020404" pitchFamily="49" charset="0"/>
              <a:buChar char="o"/>
            </a:pPr>
            <a:r>
              <a:rPr lang="he-IL" dirty="0"/>
              <a:t>לחיצה על העכבר או על מקש במקלדת</a:t>
            </a:r>
          </a:p>
          <a:p>
            <a:pPr lvl="1">
              <a:lnSpc>
                <a:spcPct val="150000"/>
              </a:lnSpc>
              <a:buFont typeface="Courier New" panose="02070309020205020404" pitchFamily="49" charset="0"/>
              <a:buChar char="o"/>
            </a:pPr>
            <a:r>
              <a:rPr lang="he-IL" dirty="0"/>
              <a:t>שליחת טופס </a:t>
            </a:r>
            <a:r>
              <a:rPr lang="en-US" dirty="0"/>
              <a:t>HTML</a:t>
            </a:r>
            <a:endParaRPr lang="he-IL" dirty="0"/>
          </a:p>
          <a:p>
            <a:pPr lvl="1">
              <a:lnSpc>
                <a:spcPct val="150000"/>
              </a:lnSpc>
              <a:buFont typeface="Courier New" panose="02070309020205020404" pitchFamily="49" charset="0"/>
              <a:buChar char="o"/>
            </a:pPr>
            <a:r>
              <a:rPr lang="he-IL" dirty="0"/>
              <a:t>טעינה של דף או תמונה</a:t>
            </a:r>
          </a:p>
          <a:p>
            <a:pPr lvl="1">
              <a:lnSpc>
                <a:spcPct val="150000"/>
              </a:lnSpc>
              <a:buFont typeface="Courier New" panose="02070309020205020404" pitchFamily="49" charset="0"/>
              <a:buChar char="o"/>
            </a:pPr>
            <a:r>
              <a:rPr lang="he-IL" dirty="0"/>
              <a:t>מעבר עכבר</a:t>
            </a:r>
          </a:p>
        </p:txBody>
      </p:sp>
    </p:spTree>
    <p:extLst>
      <p:ext uri="{BB962C8B-B14F-4D97-AF65-F5344CB8AC3E}">
        <p14:creationId xmlns:p14="http://schemas.microsoft.com/office/powerpoint/2010/main" val="362685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15CAC-E787-4C13-A1CA-522532BC6CDC}"/>
              </a:ext>
            </a:extLst>
          </p:cNvPr>
          <p:cNvSpPr>
            <a:spLocks noGrp="1"/>
          </p:cNvSpPr>
          <p:nvPr>
            <p:ph type="title"/>
          </p:nvPr>
        </p:nvSpPr>
        <p:spPr/>
        <p:txBody>
          <a:bodyPr/>
          <a:lstStyle/>
          <a:p>
            <a:r>
              <a:rPr lang="he-IL" dirty="0"/>
              <a:t>אירועים</a:t>
            </a:r>
            <a:br>
              <a:rPr lang="he-IL" dirty="0"/>
            </a:br>
            <a:br>
              <a:rPr lang="he-IL" dirty="0"/>
            </a:br>
            <a:r>
              <a:rPr lang="he-IL" dirty="0"/>
              <a:t>תכנות מונחה אירועים</a:t>
            </a:r>
          </a:p>
        </p:txBody>
      </p:sp>
      <p:sp>
        <p:nvSpPr>
          <p:cNvPr id="3" name="מציין מיקום תוכן 2">
            <a:extLst>
              <a:ext uri="{FF2B5EF4-FFF2-40B4-BE49-F238E27FC236}">
                <a16:creationId xmlns:a16="http://schemas.microsoft.com/office/drawing/2014/main" id="{0DB2DA3A-56EB-459F-8EE6-EDBA04D05E7E}"/>
              </a:ext>
            </a:extLst>
          </p:cNvPr>
          <p:cNvSpPr>
            <a:spLocks noGrp="1"/>
          </p:cNvSpPr>
          <p:nvPr>
            <p:ph idx="1"/>
          </p:nvPr>
        </p:nvSpPr>
        <p:spPr>
          <a:xfrm>
            <a:off x="3869268" y="60960"/>
            <a:ext cx="7315200" cy="6644640"/>
          </a:xfrm>
        </p:spPr>
        <p:txBody>
          <a:bodyPr anchor="t">
            <a:normAutofit/>
          </a:bodyPr>
          <a:lstStyle/>
          <a:p>
            <a:pPr>
              <a:lnSpc>
                <a:spcPct val="150000"/>
              </a:lnSpc>
              <a:buFont typeface="Courier New" panose="02070309020205020404" pitchFamily="49" charset="0"/>
              <a:buChar char="o"/>
            </a:pPr>
            <a:r>
              <a:rPr lang="he-IL" dirty="0"/>
              <a:t>צורת החשיבה של תוכניות מונחות-אירועים עלולה להיות חדשה לכם, אולם הרעיון של תגובה לפי אירוע מסוים אמור להיות מוכר לכם מחיי היום יום!</a:t>
            </a:r>
          </a:p>
          <a:p>
            <a:pPr>
              <a:lnSpc>
                <a:spcPct val="150000"/>
              </a:lnSpc>
              <a:buFont typeface="Courier New" panose="02070309020205020404" pitchFamily="49" charset="0"/>
              <a:buChar char="o"/>
            </a:pPr>
            <a:r>
              <a:rPr lang="he-IL" dirty="0"/>
              <a:t>ניקח את הטלוויזיה כדוגמה. אתם יכול לשנות את הערוץ מתי שתרצו, ובשימוש בשלטים הקיימים כיום ניתן גם לעבור לערוץ מסוים במקום לעבור דרך סידרה של ערוצים כדי להגיע לערוץ המבוקש. בנוסף, ניתן לשנות את עוצמת השמע של הטלוויזיה מתי שתרצו לעוצמה הרצויה. תוכלו גם להשתיק את השמע לגמרי על ידי לחיצה על לחצן ההשתקה.</a:t>
            </a:r>
          </a:p>
          <a:p>
            <a:pPr>
              <a:lnSpc>
                <a:spcPct val="150000"/>
              </a:lnSpc>
              <a:buFont typeface="Courier New" panose="02070309020205020404" pitchFamily="49" charset="0"/>
              <a:buChar char="o"/>
            </a:pPr>
            <a:r>
              <a:rPr lang="he-IL" dirty="0"/>
              <a:t>צורה זו של שליטה על איך ומתי דברים יתרחשו מהווה דוגמה טובה לצורת תכנות מונחה-אירועים. אתם (משתמש טלוויזיה) יוצר אירוע (על ידי לחיצה על לחצן) אשר גורם לטלוויזיה לבצע פעולה המתאימה לאירוע שהתרחש.</a:t>
            </a:r>
          </a:p>
          <a:p>
            <a:pPr>
              <a:lnSpc>
                <a:spcPct val="150000"/>
              </a:lnSpc>
              <a:buFont typeface="Courier New" panose="02070309020205020404" pitchFamily="49" charset="0"/>
              <a:buChar char="o"/>
            </a:pPr>
            <a:r>
              <a:rPr lang="he-IL" b="1" dirty="0"/>
              <a:t>אתם שולטים גם בתזמון האירועים!</a:t>
            </a:r>
          </a:p>
          <a:p>
            <a:pPr>
              <a:lnSpc>
                <a:spcPct val="150000"/>
              </a:lnSpc>
              <a:buFont typeface="Courier New" panose="02070309020205020404" pitchFamily="49" charset="0"/>
              <a:buChar char="o"/>
            </a:pPr>
            <a:endParaRPr lang="he-IL" dirty="0"/>
          </a:p>
        </p:txBody>
      </p:sp>
    </p:spTree>
    <p:extLst>
      <p:ext uri="{BB962C8B-B14F-4D97-AF65-F5344CB8AC3E}">
        <p14:creationId xmlns:p14="http://schemas.microsoft.com/office/powerpoint/2010/main" val="214193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15CAC-E787-4C13-A1CA-522532BC6CDC}"/>
              </a:ext>
            </a:extLst>
          </p:cNvPr>
          <p:cNvSpPr>
            <a:spLocks noGrp="1"/>
          </p:cNvSpPr>
          <p:nvPr>
            <p:ph type="title"/>
          </p:nvPr>
        </p:nvSpPr>
        <p:spPr/>
        <p:txBody>
          <a:bodyPr/>
          <a:lstStyle/>
          <a:p>
            <a:r>
              <a:rPr lang="he-IL" dirty="0"/>
              <a:t>אירועים</a:t>
            </a:r>
            <a:br>
              <a:rPr lang="he-IL" dirty="0"/>
            </a:br>
            <a:br>
              <a:rPr lang="he-IL" dirty="0"/>
            </a:br>
            <a:r>
              <a:rPr lang="he-IL" dirty="0"/>
              <a:t>תכנות מונחה אירועים</a:t>
            </a:r>
          </a:p>
        </p:txBody>
      </p:sp>
      <p:sp>
        <p:nvSpPr>
          <p:cNvPr id="3" name="מציין מיקום תוכן 2">
            <a:extLst>
              <a:ext uri="{FF2B5EF4-FFF2-40B4-BE49-F238E27FC236}">
                <a16:creationId xmlns:a16="http://schemas.microsoft.com/office/drawing/2014/main" id="{0DB2DA3A-56EB-459F-8EE6-EDBA04D05E7E}"/>
              </a:ext>
            </a:extLst>
          </p:cNvPr>
          <p:cNvSpPr>
            <a:spLocks noGrp="1"/>
          </p:cNvSpPr>
          <p:nvPr>
            <p:ph idx="1"/>
          </p:nvPr>
        </p:nvSpPr>
        <p:spPr>
          <a:xfrm>
            <a:off x="3869268" y="60960"/>
            <a:ext cx="7315200" cy="6644640"/>
          </a:xfrm>
        </p:spPr>
        <p:txBody>
          <a:bodyPr anchor="ctr">
            <a:normAutofit/>
          </a:bodyPr>
          <a:lstStyle/>
          <a:p>
            <a:pPr>
              <a:lnSpc>
                <a:spcPct val="150000"/>
              </a:lnSpc>
              <a:buFont typeface="Courier New" panose="02070309020205020404" pitchFamily="49" charset="0"/>
              <a:buChar char="o"/>
            </a:pPr>
            <a:r>
              <a:rPr lang="he-IL" dirty="0"/>
              <a:t>תוכניות שונות עובדות בצורה דומה. ב- </a:t>
            </a:r>
            <a:r>
              <a:rPr lang="en-US" dirty="0"/>
              <a:t>WORD</a:t>
            </a:r>
            <a:r>
              <a:rPr lang="he-IL" dirty="0"/>
              <a:t> למשל, ניתן לשנות את הגופן או הסגנון של פיסקה מסוימת. ניתן גם לסמן מקטע מסוים ולגרור אותו למקום אחר. </a:t>
            </a:r>
            <a:r>
              <a:rPr lang="he-IL" b="1" dirty="0"/>
              <a:t>כל אחת מפעולות אלו אפשרית תודות ליכולת התוכנה להגיב לאירועים המתרחשים כתוצאה מפעולת המשתמש.</a:t>
            </a:r>
            <a:endParaRPr lang="he-IL" dirty="0"/>
          </a:p>
          <a:p>
            <a:pPr>
              <a:lnSpc>
                <a:spcPct val="150000"/>
              </a:lnSpc>
              <a:buFont typeface="Courier New" panose="02070309020205020404" pitchFamily="49" charset="0"/>
              <a:buChar char="o"/>
            </a:pPr>
            <a:r>
              <a:rPr lang="he-IL" dirty="0"/>
              <a:t>ב </a:t>
            </a:r>
            <a:r>
              <a:rPr lang="en-US" dirty="0"/>
              <a:t>JavaScript</a:t>
            </a:r>
            <a:r>
              <a:rPr lang="he-IL" dirty="0"/>
              <a:t> ניתן להשתמש באירועים כדי לספק תגובה </a:t>
            </a:r>
            <a:r>
              <a:rPr lang="he-IL" dirty="0" err="1"/>
              <a:t>מיידית</a:t>
            </a:r>
            <a:r>
              <a:rPr lang="he-IL" dirty="0"/>
              <a:t> למשתמש. זכרו כי בסביבה המופעלת על ידי אירועים </a:t>
            </a:r>
            <a:r>
              <a:rPr lang="he-IL" b="1" dirty="0"/>
              <a:t>אתם קובעים היכן יופעל האירוע (אובייקט), מתי (אירוע) ומה יבוצע (קוד). </a:t>
            </a:r>
            <a:endParaRPr lang="he-IL" dirty="0"/>
          </a:p>
          <a:p>
            <a:pPr>
              <a:lnSpc>
                <a:spcPct val="150000"/>
              </a:lnSpc>
              <a:buFont typeface="Courier New" panose="02070309020205020404" pitchFamily="49" charset="0"/>
              <a:buChar char="o"/>
            </a:pPr>
            <a:r>
              <a:rPr lang="he-IL" dirty="0"/>
              <a:t>בדוגמה של טופס רישום למשל תוכלו לקבוע שכאשר המשתמש יעזוב </a:t>
            </a:r>
            <a:r>
              <a:rPr lang="he-IL" b="1" dirty="0"/>
              <a:t>(אירוע)</a:t>
            </a:r>
            <a:r>
              <a:rPr lang="he-IL" dirty="0"/>
              <a:t> את שדה השם הפרטי </a:t>
            </a:r>
            <a:r>
              <a:rPr lang="he-IL" b="1" dirty="0"/>
              <a:t>(אובייקט)</a:t>
            </a:r>
            <a:r>
              <a:rPr lang="he-IL" dirty="0"/>
              <a:t> ייבדק ערך השדה </a:t>
            </a:r>
            <a:r>
              <a:rPr lang="he-IL" b="1" dirty="0"/>
              <a:t>(קוד)</a:t>
            </a:r>
            <a:r>
              <a:rPr lang="he-IL" dirty="0"/>
              <a:t>. במידה ויש בעיה עם המידע אשר הוזן, נוכל להתריע על כך </a:t>
            </a:r>
            <a:r>
              <a:rPr lang="he-IL" dirty="0" err="1"/>
              <a:t>מיידית</a:t>
            </a:r>
            <a:r>
              <a:rPr lang="he-IL" dirty="0"/>
              <a:t> ולתת אפשרות לתקן.  </a:t>
            </a:r>
          </a:p>
        </p:txBody>
      </p:sp>
    </p:spTree>
    <p:extLst>
      <p:ext uri="{BB962C8B-B14F-4D97-AF65-F5344CB8AC3E}">
        <p14:creationId xmlns:p14="http://schemas.microsoft.com/office/powerpoint/2010/main" val="241533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15CAC-E787-4C13-A1CA-522532BC6CDC}"/>
              </a:ext>
            </a:extLst>
          </p:cNvPr>
          <p:cNvSpPr>
            <a:spLocks noGrp="1"/>
          </p:cNvSpPr>
          <p:nvPr>
            <p:ph type="title"/>
          </p:nvPr>
        </p:nvSpPr>
        <p:spPr/>
        <p:txBody>
          <a:bodyPr/>
          <a:lstStyle/>
          <a:p>
            <a:r>
              <a:rPr lang="he-IL" dirty="0"/>
              <a:t>אירועים</a:t>
            </a:r>
            <a:br>
              <a:rPr lang="he-IL" dirty="0"/>
            </a:br>
            <a:br>
              <a:rPr lang="he-IL" dirty="0"/>
            </a:br>
            <a:r>
              <a:rPr lang="he-IL" dirty="0"/>
              <a:t>סוגי אירועים</a:t>
            </a:r>
          </a:p>
        </p:txBody>
      </p:sp>
      <p:sp>
        <p:nvSpPr>
          <p:cNvPr id="3" name="מציין מיקום תוכן 2">
            <a:extLst>
              <a:ext uri="{FF2B5EF4-FFF2-40B4-BE49-F238E27FC236}">
                <a16:creationId xmlns:a16="http://schemas.microsoft.com/office/drawing/2014/main" id="{0DB2DA3A-56EB-459F-8EE6-EDBA04D05E7E}"/>
              </a:ext>
            </a:extLst>
          </p:cNvPr>
          <p:cNvSpPr>
            <a:spLocks noGrp="1"/>
          </p:cNvSpPr>
          <p:nvPr>
            <p:ph idx="1"/>
          </p:nvPr>
        </p:nvSpPr>
        <p:spPr>
          <a:xfrm>
            <a:off x="3869268" y="60960"/>
            <a:ext cx="7315200" cy="6644640"/>
          </a:xfrm>
        </p:spPr>
        <p:txBody>
          <a:bodyPr anchor="ctr">
            <a:normAutofit/>
          </a:bodyPr>
          <a:lstStyle/>
          <a:p>
            <a:pPr>
              <a:lnSpc>
                <a:spcPct val="150000"/>
              </a:lnSpc>
              <a:buFont typeface="Courier New" panose="02070309020205020404" pitchFamily="49" charset="0"/>
              <a:buChar char="o"/>
            </a:pPr>
            <a:r>
              <a:rPr lang="he-IL" dirty="0"/>
              <a:t>ישנם שני סוגים בסיסיים של אירועים אשר יכולים להתרחש בדפדפן:</a:t>
            </a:r>
          </a:p>
          <a:p>
            <a:pPr lvl="1">
              <a:lnSpc>
                <a:spcPct val="150000"/>
              </a:lnSpc>
              <a:buFont typeface="Courier New" panose="02070309020205020404" pitchFamily="49" charset="0"/>
              <a:buChar char="o"/>
            </a:pPr>
            <a:r>
              <a:rPr lang="he-IL" dirty="0"/>
              <a:t>אירועים המתרחשים כתוצאה מפעולות המשתמש.</a:t>
            </a:r>
          </a:p>
          <a:p>
            <a:pPr lvl="1">
              <a:lnSpc>
                <a:spcPct val="150000"/>
              </a:lnSpc>
              <a:buFont typeface="Courier New" panose="02070309020205020404" pitchFamily="49" charset="0"/>
              <a:buChar char="o"/>
            </a:pPr>
            <a:r>
              <a:rPr lang="he-IL" dirty="0"/>
              <a:t>אירועים המתרחשים כתוצאה מפעולות של המערכת.</a:t>
            </a:r>
          </a:p>
        </p:txBody>
      </p:sp>
    </p:spTree>
    <p:extLst>
      <p:ext uri="{BB962C8B-B14F-4D97-AF65-F5344CB8AC3E}">
        <p14:creationId xmlns:p14="http://schemas.microsoft.com/office/powerpoint/2010/main" val="204731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15CAC-E787-4C13-A1CA-522532BC6CDC}"/>
              </a:ext>
            </a:extLst>
          </p:cNvPr>
          <p:cNvSpPr>
            <a:spLocks noGrp="1"/>
          </p:cNvSpPr>
          <p:nvPr>
            <p:ph type="title"/>
          </p:nvPr>
        </p:nvSpPr>
        <p:spPr/>
        <p:txBody>
          <a:bodyPr/>
          <a:lstStyle/>
          <a:p>
            <a:r>
              <a:rPr lang="he-IL" dirty="0"/>
              <a:t>אירועים</a:t>
            </a:r>
            <a:br>
              <a:rPr lang="he-IL" dirty="0"/>
            </a:br>
            <a:br>
              <a:rPr lang="he-IL" dirty="0"/>
            </a:br>
            <a:r>
              <a:rPr lang="he-IL" dirty="0"/>
              <a:t>אירועי משתמש</a:t>
            </a:r>
          </a:p>
        </p:txBody>
      </p:sp>
      <p:sp>
        <p:nvSpPr>
          <p:cNvPr id="3" name="מציין מיקום תוכן 2">
            <a:extLst>
              <a:ext uri="{FF2B5EF4-FFF2-40B4-BE49-F238E27FC236}">
                <a16:creationId xmlns:a16="http://schemas.microsoft.com/office/drawing/2014/main" id="{0DB2DA3A-56EB-459F-8EE6-EDBA04D05E7E}"/>
              </a:ext>
            </a:extLst>
          </p:cNvPr>
          <p:cNvSpPr>
            <a:spLocks noGrp="1"/>
          </p:cNvSpPr>
          <p:nvPr>
            <p:ph idx="1"/>
          </p:nvPr>
        </p:nvSpPr>
        <p:spPr>
          <a:xfrm>
            <a:off x="3869268" y="60960"/>
            <a:ext cx="7315200" cy="6644640"/>
          </a:xfrm>
        </p:spPr>
        <p:txBody>
          <a:bodyPr anchor="ctr">
            <a:normAutofit/>
          </a:bodyPr>
          <a:lstStyle/>
          <a:p>
            <a:pPr>
              <a:lnSpc>
                <a:spcPct val="150000"/>
              </a:lnSpc>
              <a:buFont typeface="Courier New" panose="02070309020205020404" pitchFamily="49" charset="0"/>
              <a:buChar char="o"/>
            </a:pPr>
            <a:r>
              <a:rPr lang="he-IL" b="1" dirty="0"/>
              <a:t>אירועים המתרחשים כתוצאה מפעולת המשתמש</a:t>
            </a:r>
            <a:r>
              <a:rPr lang="he-IL" dirty="0"/>
              <a:t> אלו אירועים אשר קורים מפעולה כלשהי שהמשתמש ביצע בדף האינטרנט. כפי שאתם יכולים לנחש אירועים אלו כוללים: </a:t>
            </a:r>
          </a:p>
          <a:p>
            <a:pPr lvl="1">
              <a:lnSpc>
                <a:spcPct val="150000"/>
              </a:lnSpc>
              <a:buFont typeface="Courier New" panose="02070309020205020404" pitchFamily="49" charset="0"/>
              <a:buChar char="o"/>
            </a:pPr>
            <a:r>
              <a:rPr lang="he-IL" dirty="0"/>
              <a:t>הקשה על מקשי המקלדת</a:t>
            </a:r>
          </a:p>
          <a:p>
            <a:pPr lvl="1">
              <a:lnSpc>
                <a:spcPct val="150000"/>
              </a:lnSpc>
              <a:buFont typeface="Courier New" panose="02070309020205020404" pitchFamily="49" charset="0"/>
              <a:buChar char="o"/>
            </a:pPr>
            <a:r>
              <a:rPr lang="he-IL" dirty="0"/>
              <a:t>לחיצה על לחצני העכבר</a:t>
            </a:r>
          </a:p>
          <a:p>
            <a:pPr lvl="1">
              <a:lnSpc>
                <a:spcPct val="150000"/>
              </a:lnSpc>
              <a:buFont typeface="Courier New" panose="02070309020205020404" pitchFamily="49" charset="0"/>
              <a:buChar char="o"/>
            </a:pPr>
            <a:r>
              <a:rPr lang="he-IL" dirty="0"/>
              <a:t>ועוד...</a:t>
            </a:r>
          </a:p>
          <a:p>
            <a:pPr>
              <a:lnSpc>
                <a:spcPct val="150000"/>
              </a:lnSpc>
              <a:buFont typeface="Courier New" panose="02070309020205020404" pitchFamily="49" charset="0"/>
              <a:buChar char="o"/>
            </a:pPr>
            <a:r>
              <a:rPr lang="he-IL" b="1" dirty="0"/>
              <a:t>האירוע תמיד מפעיל פונקציה!</a:t>
            </a:r>
          </a:p>
        </p:txBody>
      </p:sp>
    </p:spTree>
    <p:extLst>
      <p:ext uri="{BB962C8B-B14F-4D97-AF65-F5344CB8AC3E}">
        <p14:creationId xmlns:p14="http://schemas.microsoft.com/office/powerpoint/2010/main" val="419882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15CAC-E787-4C13-A1CA-522532BC6CDC}"/>
              </a:ext>
            </a:extLst>
          </p:cNvPr>
          <p:cNvSpPr>
            <a:spLocks noGrp="1"/>
          </p:cNvSpPr>
          <p:nvPr>
            <p:ph type="title"/>
          </p:nvPr>
        </p:nvSpPr>
        <p:spPr/>
        <p:txBody>
          <a:bodyPr/>
          <a:lstStyle/>
          <a:p>
            <a:r>
              <a:rPr lang="he-IL" dirty="0"/>
              <a:t>אירועים</a:t>
            </a:r>
            <a:br>
              <a:rPr lang="he-IL" dirty="0"/>
            </a:br>
            <a:br>
              <a:rPr lang="he-IL" dirty="0"/>
            </a:br>
            <a:r>
              <a:rPr lang="he-IL" dirty="0"/>
              <a:t>אירועי מערכת</a:t>
            </a:r>
          </a:p>
        </p:txBody>
      </p:sp>
      <p:sp>
        <p:nvSpPr>
          <p:cNvPr id="3" name="מציין מיקום תוכן 2">
            <a:extLst>
              <a:ext uri="{FF2B5EF4-FFF2-40B4-BE49-F238E27FC236}">
                <a16:creationId xmlns:a16="http://schemas.microsoft.com/office/drawing/2014/main" id="{0DB2DA3A-56EB-459F-8EE6-EDBA04D05E7E}"/>
              </a:ext>
            </a:extLst>
          </p:cNvPr>
          <p:cNvSpPr>
            <a:spLocks noGrp="1"/>
          </p:cNvSpPr>
          <p:nvPr>
            <p:ph idx="1"/>
          </p:nvPr>
        </p:nvSpPr>
        <p:spPr>
          <a:xfrm>
            <a:off x="3869268" y="60960"/>
            <a:ext cx="7315200" cy="6644640"/>
          </a:xfrm>
        </p:spPr>
        <p:txBody>
          <a:bodyPr anchor="ctr">
            <a:normAutofit/>
          </a:bodyPr>
          <a:lstStyle/>
          <a:p>
            <a:pPr>
              <a:lnSpc>
                <a:spcPct val="150000"/>
              </a:lnSpc>
              <a:buFont typeface="Courier New" panose="02070309020205020404" pitchFamily="49" charset="0"/>
              <a:buChar char="o"/>
            </a:pPr>
            <a:r>
              <a:rPr lang="he-IL" b="1" dirty="0"/>
              <a:t>אירועים המתרחשים כתוצאה מפעולת המערכת</a:t>
            </a:r>
            <a:r>
              <a:rPr lang="he-IL" dirty="0"/>
              <a:t> אלו אירועים אשר קורים כתוצאה מתהליך שהדפדפן ביצע וסיים. אתם בוודאי יכולים לנחש כי אירועים מסוג זה כוללים:</a:t>
            </a:r>
          </a:p>
          <a:p>
            <a:pPr lvl="1">
              <a:lnSpc>
                <a:spcPct val="150000"/>
              </a:lnSpc>
              <a:buFont typeface="Courier New" panose="02070309020205020404" pitchFamily="49" charset="0"/>
              <a:buChar char="o"/>
            </a:pPr>
            <a:r>
              <a:rPr lang="he-IL" dirty="0"/>
              <a:t>טעינת דף אינטרנט</a:t>
            </a:r>
          </a:p>
          <a:p>
            <a:pPr lvl="1">
              <a:lnSpc>
                <a:spcPct val="150000"/>
              </a:lnSpc>
              <a:buFont typeface="Courier New" panose="02070309020205020404" pitchFamily="49" charset="0"/>
              <a:buChar char="o"/>
            </a:pPr>
            <a:r>
              <a:rPr lang="he-IL" dirty="0"/>
              <a:t>טעינת תמונה</a:t>
            </a:r>
          </a:p>
          <a:p>
            <a:pPr lvl="1">
              <a:lnSpc>
                <a:spcPct val="150000"/>
              </a:lnSpc>
              <a:buFont typeface="Courier New" panose="02070309020205020404" pitchFamily="49" charset="0"/>
              <a:buChar char="o"/>
            </a:pPr>
            <a:r>
              <a:rPr lang="he-IL" dirty="0"/>
              <a:t>שגיאה בעמוד</a:t>
            </a:r>
          </a:p>
          <a:p>
            <a:pPr lvl="1">
              <a:lnSpc>
                <a:spcPct val="150000"/>
              </a:lnSpc>
              <a:buFont typeface="Courier New" panose="02070309020205020404" pitchFamily="49" charset="0"/>
              <a:buChar char="o"/>
            </a:pPr>
            <a:r>
              <a:rPr lang="he-IL" dirty="0"/>
              <a:t>ועוד... </a:t>
            </a:r>
          </a:p>
          <a:p>
            <a:pPr>
              <a:lnSpc>
                <a:spcPct val="150000"/>
              </a:lnSpc>
              <a:buFont typeface="Courier New" panose="02070309020205020404" pitchFamily="49" charset="0"/>
              <a:buChar char="o"/>
            </a:pPr>
            <a:r>
              <a:rPr lang="he-IL" b="1" dirty="0"/>
              <a:t>האירוע תמיד מפעיל פונקציה!</a:t>
            </a:r>
          </a:p>
          <a:p>
            <a:pPr marL="0" indent="0">
              <a:lnSpc>
                <a:spcPct val="150000"/>
              </a:lnSpc>
              <a:buNone/>
            </a:pPr>
            <a:endParaRPr lang="he-IL" b="1" dirty="0"/>
          </a:p>
        </p:txBody>
      </p:sp>
    </p:spTree>
    <p:extLst>
      <p:ext uri="{BB962C8B-B14F-4D97-AF65-F5344CB8AC3E}">
        <p14:creationId xmlns:p14="http://schemas.microsoft.com/office/powerpoint/2010/main" val="157731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15CAC-E787-4C13-A1CA-522532BC6CDC}"/>
              </a:ext>
            </a:extLst>
          </p:cNvPr>
          <p:cNvSpPr>
            <a:spLocks noGrp="1"/>
          </p:cNvSpPr>
          <p:nvPr>
            <p:ph type="title"/>
          </p:nvPr>
        </p:nvSpPr>
        <p:spPr/>
        <p:txBody>
          <a:bodyPr/>
          <a:lstStyle/>
          <a:p>
            <a:r>
              <a:rPr lang="he-IL" dirty="0"/>
              <a:t>אירועים</a:t>
            </a:r>
            <a:br>
              <a:rPr lang="he-IL" dirty="0"/>
            </a:br>
            <a:br>
              <a:rPr lang="he-IL" dirty="0"/>
            </a:br>
            <a:r>
              <a:rPr lang="he-IL" dirty="0"/>
              <a:t>אירועי עכבר</a:t>
            </a:r>
            <a:br>
              <a:rPr lang="he-IL" dirty="0"/>
            </a:br>
            <a:br>
              <a:rPr lang="he-IL" dirty="0"/>
            </a:br>
            <a:endParaRPr lang="he-IL" dirty="0"/>
          </a:p>
        </p:txBody>
      </p:sp>
      <p:graphicFrame>
        <p:nvGraphicFramePr>
          <p:cNvPr id="5" name="מציין מיקום תוכן 4">
            <a:extLst>
              <a:ext uri="{FF2B5EF4-FFF2-40B4-BE49-F238E27FC236}">
                <a16:creationId xmlns:a16="http://schemas.microsoft.com/office/drawing/2014/main" id="{42B6E449-8291-47EC-B725-EDA3F77F5DF2}"/>
              </a:ext>
            </a:extLst>
          </p:cNvPr>
          <p:cNvGraphicFramePr>
            <a:graphicFrameLocks noGrp="1"/>
          </p:cNvGraphicFramePr>
          <p:nvPr>
            <p:ph idx="1"/>
            <p:extLst>
              <p:ext uri="{D42A27DB-BD31-4B8C-83A1-F6EECF244321}">
                <p14:modId xmlns:p14="http://schemas.microsoft.com/office/powerpoint/2010/main" val="882211850"/>
              </p:ext>
            </p:extLst>
          </p:nvPr>
        </p:nvGraphicFramePr>
        <p:xfrm>
          <a:off x="3730598" y="1123837"/>
          <a:ext cx="7794171" cy="4108555"/>
        </p:xfrm>
        <a:graphic>
          <a:graphicData uri="http://schemas.openxmlformats.org/drawingml/2006/table">
            <a:tbl>
              <a:tblPr rtl="1" firstRow="1" bandRow="1">
                <a:tableStyleId>{5C22544A-7EE6-4342-B048-85BDC9FD1C3A}</a:tableStyleId>
              </a:tblPr>
              <a:tblGrid>
                <a:gridCol w="2429691">
                  <a:extLst>
                    <a:ext uri="{9D8B030D-6E8A-4147-A177-3AD203B41FA5}">
                      <a16:colId xmlns:a16="http://schemas.microsoft.com/office/drawing/2014/main" val="2508449892"/>
                    </a:ext>
                  </a:extLst>
                </a:gridCol>
                <a:gridCol w="5364480">
                  <a:extLst>
                    <a:ext uri="{9D8B030D-6E8A-4147-A177-3AD203B41FA5}">
                      <a16:colId xmlns:a16="http://schemas.microsoft.com/office/drawing/2014/main" val="3433150203"/>
                    </a:ext>
                  </a:extLst>
                </a:gridCol>
              </a:tblGrid>
              <a:tr h="504205">
                <a:tc>
                  <a:txBody>
                    <a:bodyPr/>
                    <a:lstStyle/>
                    <a:p>
                      <a:pPr algn="r" rtl="1"/>
                      <a:r>
                        <a:rPr lang="he-IL" dirty="0"/>
                        <a:t>אירוע</a:t>
                      </a:r>
                    </a:p>
                  </a:txBody>
                  <a:tcPr/>
                </a:tc>
                <a:tc>
                  <a:txBody>
                    <a:bodyPr/>
                    <a:lstStyle/>
                    <a:p>
                      <a:pPr algn="r" rtl="1"/>
                      <a:r>
                        <a:rPr lang="he-IL" dirty="0"/>
                        <a:t>מתרחש כאשר</a:t>
                      </a:r>
                    </a:p>
                  </a:txBody>
                  <a:tcPr/>
                </a:tc>
                <a:extLst>
                  <a:ext uri="{0D108BD9-81ED-4DB2-BD59-A6C34878D82A}">
                    <a16:rowId xmlns:a16="http://schemas.microsoft.com/office/drawing/2014/main" val="3543380081"/>
                  </a:ext>
                </a:extLst>
              </a:tr>
              <a:tr h="504205">
                <a:tc>
                  <a:txBody>
                    <a:bodyPr/>
                    <a:lstStyle/>
                    <a:p>
                      <a:pPr algn="ctr" fontAlgn="b"/>
                      <a:r>
                        <a:rPr lang="en-US" dirty="0"/>
                        <a:t>[on]click </a:t>
                      </a:r>
                    </a:p>
                  </a:txBody>
                  <a:tcPr marL="8238" marR="8238" marT="8241" marB="0" anchor="ctr"/>
                </a:tc>
                <a:tc>
                  <a:txBody>
                    <a:bodyPr/>
                    <a:lstStyle/>
                    <a:p>
                      <a:pPr algn="r" rtl="1"/>
                      <a:r>
                        <a:rPr lang="he-IL" sz="1600" dirty="0"/>
                        <a:t>בוצעה לחיצה במקש השמאלי של העכבר על האובייקט</a:t>
                      </a:r>
                    </a:p>
                  </a:txBody>
                  <a:tcPr anchor="ctr"/>
                </a:tc>
                <a:extLst>
                  <a:ext uri="{0D108BD9-81ED-4DB2-BD59-A6C34878D82A}">
                    <a16:rowId xmlns:a16="http://schemas.microsoft.com/office/drawing/2014/main" val="975835981"/>
                  </a:ext>
                </a:extLst>
              </a:tr>
              <a:tr h="504205">
                <a:tc>
                  <a:txBody>
                    <a:bodyPr/>
                    <a:lstStyle/>
                    <a:p>
                      <a:pPr algn="ctr" fontAlgn="b"/>
                      <a:r>
                        <a:rPr lang="en-US" dirty="0"/>
                        <a:t>[on]</a:t>
                      </a:r>
                      <a:r>
                        <a:rPr lang="en-US" dirty="0" err="1"/>
                        <a:t>dblclick</a:t>
                      </a:r>
                      <a:r>
                        <a:rPr lang="en-US" dirty="0"/>
                        <a:t> </a:t>
                      </a:r>
                    </a:p>
                  </a:txBody>
                  <a:tcPr marL="8238" marR="8238" marT="8241" marB="0" anchor="ctr"/>
                </a:tc>
                <a:tc>
                  <a:txBody>
                    <a:bodyPr/>
                    <a:lstStyle/>
                    <a:p>
                      <a:pPr algn="r" rtl="1"/>
                      <a:r>
                        <a:rPr lang="he-IL" sz="1600" dirty="0"/>
                        <a:t>בוצעה לחיצה כפולה במקש השמאלי של העכבר על האובייקט</a:t>
                      </a:r>
                    </a:p>
                  </a:txBody>
                  <a:tcPr anchor="ctr"/>
                </a:tc>
                <a:extLst>
                  <a:ext uri="{0D108BD9-81ED-4DB2-BD59-A6C34878D82A}">
                    <a16:rowId xmlns:a16="http://schemas.microsoft.com/office/drawing/2014/main" val="2371094631"/>
                  </a:ext>
                </a:extLst>
              </a:tr>
              <a:tr h="504205">
                <a:tc>
                  <a:txBody>
                    <a:bodyPr/>
                    <a:lstStyle/>
                    <a:p>
                      <a:pPr algn="ctr" fontAlgn="b"/>
                      <a:r>
                        <a:rPr lang="en-US" dirty="0"/>
                        <a:t>[on]</a:t>
                      </a:r>
                      <a:r>
                        <a:rPr lang="en-US" dirty="0" err="1"/>
                        <a:t>mousedown</a:t>
                      </a:r>
                      <a:endParaRPr lang="en-US" dirty="0"/>
                    </a:p>
                  </a:txBody>
                  <a:tcPr marL="8238" marR="8238" marT="8241" marB="0" anchor="ctr"/>
                </a:tc>
                <a:tc>
                  <a:txBody>
                    <a:bodyPr/>
                    <a:lstStyle/>
                    <a:p>
                      <a:pPr algn="r" rtl="1"/>
                      <a:r>
                        <a:rPr lang="he-IL" sz="1600" dirty="0"/>
                        <a:t>בוצעה לחיצה במקש השמאלי של העכבר על האובייקט אך לא שוחררה</a:t>
                      </a:r>
                    </a:p>
                  </a:txBody>
                  <a:tcPr anchor="ctr"/>
                </a:tc>
                <a:extLst>
                  <a:ext uri="{0D108BD9-81ED-4DB2-BD59-A6C34878D82A}">
                    <a16:rowId xmlns:a16="http://schemas.microsoft.com/office/drawing/2014/main" val="2953399804"/>
                  </a:ext>
                </a:extLst>
              </a:tr>
              <a:tr h="50420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dirty="0"/>
                        <a:t>[on]</a:t>
                      </a:r>
                      <a:r>
                        <a:rPr lang="en-US" dirty="0" err="1"/>
                        <a:t>mouseup</a:t>
                      </a:r>
                      <a:r>
                        <a:rPr lang="en-US" dirty="0"/>
                        <a:t> </a:t>
                      </a:r>
                    </a:p>
                  </a:txBody>
                  <a:tcPr marL="8238" marR="8238" marT="8241" marB="0" anchor="ctr"/>
                </a:tc>
                <a:tc>
                  <a:txBody>
                    <a:bodyPr/>
                    <a:lstStyle/>
                    <a:p>
                      <a:pPr algn="r" rtl="1"/>
                      <a:r>
                        <a:rPr lang="he-IL" sz="1600" dirty="0"/>
                        <a:t>שוחררה הלחיצה במקש השמאלי של העכבר על האובייקט</a:t>
                      </a:r>
                    </a:p>
                  </a:txBody>
                  <a:tcPr anchor="ctr"/>
                </a:tc>
                <a:extLst>
                  <a:ext uri="{0D108BD9-81ED-4DB2-BD59-A6C34878D82A}">
                    <a16:rowId xmlns:a16="http://schemas.microsoft.com/office/drawing/2014/main" val="1864550925"/>
                  </a:ext>
                </a:extLst>
              </a:tr>
              <a:tr h="504205">
                <a:tc>
                  <a:txBody>
                    <a:bodyPr/>
                    <a:lstStyle/>
                    <a:p>
                      <a:pPr algn="ctr" fontAlgn="b"/>
                      <a:r>
                        <a:rPr lang="en-US" dirty="0"/>
                        <a:t>[on]</a:t>
                      </a:r>
                      <a:r>
                        <a:rPr lang="en-US" dirty="0" err="1"/>
                        <a:t>mousemove</a:t>
                      </a:r>
                      <a:endParaRPr lang="en-US" dirty="0"/>
                    </a:p>
                  </a:txBody>
                  <a:tcPr marL="8238" marR="8238" marT="8241" marB="0" anchor="ctr"/>
                </a:tc>
                <a:tc>
                  <a:txBody>
                    <a:bodyPr/>
                    <a:lstStyle/>
                    <a:p>
                      <a:pPr algn="r" rtl="1"/>
                      <a:r>
                        <a:rPr lang="he-IL" sz="1600" dirty="0"/>
                        <a:t>מצביע העכבר זז</a:t>
                      </a:r>
                    </a:p>
                  </a:txBody>
                  <a:tcPr anchor="ctr"/>
                </a:tc>
                <a:extLst>
                  <a:ext uri="{0D108BD9-81ED-4DB2-BD59-A6C34878D82A}">
                    <a16:rowId xmlns:a16="http://schemas.microsoft.com/office/drawing/2014/main" val="99972206"/>
                  </a:ext>
                </a:extLst>
              </a:tr>
              <a:tr h="504205">
                <a:tc>
                  <a:txBody>
                    <a:bodyPr/>
                    <a:lstStyle/>
                    <a:p>
                      <a:pPr algn="ctr" fontAlgn="b"/>
                      <a:r>
                        <a:rPr lang="en-US" dirty="0"/>
                        <a:t>[on]mouseover </a:t>
                      </a:r>
                    </a:p>
                  </a:txBody>
                  <a:tcPr marL="8238" marR="8238" marT="8241" marB="0" anchor="ctr"/>
                </a:tc>
                <a:tc>
                  <a:txBody>
                    <a:bodyPr/>
                    <a:lstStyle/>
                    <a:p>
                      <a:pPr algn="r" rtl="1"/>
                      <a:r>
                        <a:rPr lang="he-IL" sz="1600" dirty="0"/>
                        <a:t>מצביע העכבר נמצא על אובייקט מסוים</a:t>
                      </a:r>
                    </a:p>
                  </a:txBody>
                  <a:tcPr anchor="ctr"/>
                </a:tc>
                <a:extLst>
                  <a:ext uri="{0D108BD9-81ED-4DB2-BD59-A6C34878D82A}">
                    <a16:rowId xmlns:a16="http://schemas.microsoft.com/office/drawing/2014/main" val="2182578514"/>
                  </a:ext>
                </a:extLst>
              </a:tr>
              <a:tr h="504205">
                <a:tc>
                  <a:txBody>
                    <a:bodyPr/>
                    <a:lstStyle/>
                    <a:p>
                      <a:pPr algn="ctr" fontAlgn="b"/>
                      <a:r>
                        <a:rPr lang="en-US" dirty="0"/>
                        <a:t>[on]</a:t>
                      </a:r>
                      <a:r>
                        <a:rPr lang="en-US" dirty="0" err="1"/>
                        <a:t>mouseout</a:t>
                      </a:r>
                      <a:r>
                        <a:rPr lang="en-US" dirty="0"/>
                        <a:t> </a:t>
                      </a:r>
                    </a:p>
                  </a:txBody>
                  <a:tcPr marL="8238" marR="8238" marT="8241" marB="0" anchor="ctr"/>
                </a:tc>
                <a:tc>
                  <a:txBody>
                    <a:bodyPr/>
                    <a:lstStyle/>
                    <a:p>
                      <a:pPr algn="r" rtl="1"/>
                      <a:r>
                        <a:rPr lang="he-IL" sz="1600" dirty="0"/>
                        <a:t>מצביע העכבר עזב אובייקט מסוים</a:t>
                      </a:r>
                    </a:p>
                  </a:txBody>
                  <a:tcPr anchor="ctr"/>
                </a:tc>
                <a:extLst>
                  <a:ext uri="{0D108BD9-81ED-4DB2-BD59-A6C34878D82A}">
                    <a16:rowId xmlns:a16="http://schemas.microsoft.com/office/drawing/2014/main" val="827315225"/>
                  </a:ext>
                </a:extLst>
              </a:tr>
            </a:tbl>
          </a:graphicData>
        </a:graphic>
      </p:graphicFrame>
    </p:spTree>
    <p:extLst>
      <p:ext uri="{BB962C8B-B14F-4D97-AF65-F5344CB8AC3E}">
        <p14:creationId xmlns:p14="http://schemas.microsoft.com/office/powerpoint/2010/main" val="157443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מסגרת ">
  <a:themeElements>
    <a:clrScheme name="מסגרת ">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מסגרת ">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מסגרת ">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TM03457475[[fn=מסגרת]]</Template>
  <TotalTime>730</TotalTime>
  <Words>993</Words>
  <Application>Microsoft Office PowerPoint</Application>
  <PresentationFormat>מסך רחב</PresentationFormat>
  <Paragraphs>123</Paragraphs>
  <Slides>17</Slides>
  <Notes>4</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17</vt:i4>
      </vt:variant>
    </vt:vector>
  </HeadingPairs>
  <TitlesOfParts>
    <vt:vector size="22" baseType="lpstr">
      <vt:lpstr>Calibri</vt:lpstr>
      <vt:lpstr>Corbel</vt:lpstr>
      <vt:lpstr>Courier New</vt:lpstr>
      <vt:lpstr>Wingdings 2</vt:lpstr>
      <vt:lpstr>מסגרת </vt:lpstr>
      <vt:lpstr>JavaScript  פיתוח צד לקוח</vt:lpstr>
      <vt:lpstr>מהלך השיעור</vt:lpstr>
      <vt:lpstr>אירועים  הקדמה</vt:lpstr>
      <vt:lpstr>אירועים  תכנות מונחה אירועים</vt:lpstr>
      <vt:lpstr>אירועים  תכנות מונחה אירועים</vt:lpstr>
      <vt:lpstr>אירועים  סוגי אירועים</vt:lpstr>
      <vt:lpstr>אירועים  אירועי משתמש</vt:lpstr>
      <vt:lpstr>אירועים  אירועי מערכת</vt:lpstr>
      <vt:lpstr>אירועים  אירועי עכבר  </vt:lpstr>
      <vt:lpstr>אירועים  אירועי מקלדת  </vt:lpstr>
      <vt:lpstr>אירועים  אירועי אובייקט  </vt:lpstr>
      <vt:lpstr>אירועים  אירועי טעינה  </vt:lpstr>
      <vt:lpstr>אירועים  תפיסת אובייקט</vt:lpstr>
      <vt:lpstr>אירועים  תפיסת אובייקט</vt:lpstr>
      <vt:lpstr>אירועים  הפעלת אירוע</vt:lpstr>
      <vt:lpstr>אירועים  Inline registration </vt:lpstr>
      <vt:lpstr>אירועים  Programmatic  registration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 פיתוח צד לקוח</dc:title>
  <dc:creator>שי אברהם</dc:creator>
  <cp:lastModifiedBy>שי אברהם</cp:lastModifiedBy>
  <cp:revision>247</cp:revision>
  <dcterms:created xsi:type="dcterms:W3CDTF">2019-02-16T21:20:02Z</dcterms:created>
  <dcterms:modified xsi:type="dcterms:W3CDTF">2019-03-10T05:51:24Z</dcterms:modified>
</cp:coreProperties>
</file>