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73" r:id="rId10"/>
    <p:sldId id="264" r:id="rId11"/>
    <p:sldId id="265" r:id="rId12"/>
    <p:sldId id="275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8" r:id="rId43"/>
    <p:sldId id="300" r:id="rId44"/>
    <p:sldId id="301" r:id="rId45"/>
    <p:sldId id="302" r:id="rId46"/>
    <p:sldId id="303" r:id="rId47"/>
    <p:sldId id="304" r:id="rId48"/>
    <p:sldId id="299" r:id="rId49"/>
    <p:sldId id="305" r:id="rId50"/>
    <p:sldId id="306" r:id="rId51"/>
    <p:sldId id="307" r:id="rId52"/>
    <p:sldId id="309" r:id="rId53"/>
    <p:sldId id="308" r:id="rId54"/>
    <p:sldId id="311" r:id="rId55"/>
    <p:sldId id="310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1E2E2"/>
    <a:srgbClr val="3366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334D819-9F07-4261-B09B-9E467E5D9002}" type="datetimeFigureOut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8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35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9B7F0-C547-4C7D-A73E-F1A9D2008C33}"/>
              </a:ext>
            </a:extLst>
          </p:cNvPr>
          <p:cNvSpPr txBox="1"/>
          <p:nvPr userDrawn="1"/>
        </p:nvSpPr>
        <p:spPr>
          <a:xfrm>
            <a:off x="-9625" y="6211669"/>
            <a:ext cx="72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  <a:fld id="{F3B1F68D-6846-440F-9D8A-15C5CDB6D53F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4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59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6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40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6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68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34D819-9F07-4261-B09B-9E467E5D9002}" type="datetimeFigureOut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Assistant" panose="00000500000000000000" pitchFamily="2" charset="-79"/>
          <a:ea typeface="+mj-ea"/>
          <a:cs typeface="Assistant" panose="00000500000000000000" pitchFamily="2" charset="-79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Assistant" panose="00000500000000000000" pitchFamily="2" charset="-79"/>
          <a:ea typeface="+mn-ea"/>
          <a:cs typeface="Assistant" panose="00000500000000000000" pitchFamily="2" charset="-79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Assistant" panose="00000500000000000000" pitchFamily="2" charset="-79"/>
          <a:ea typeface="+mn-ea"/>
          <a:cs typeface="Assistant" panose="00000500000000000000" pitchFamily="2" charset="-79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Assistant" panose="00000500000000000000" pitchFamily="2" charset="-79"/>
          <a:ea typeface="+mn-ea"/>
          <a:cs typeface="Assistant" panose="00000500000000000000" pitchFamily="2" charset="-79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Assistant" panose="00000500000000000000" pitchFamily="2" charset="-79"/>
          <a:ea typeface="+mn-ea"/>
          <a:cs typeface="Assistant" panose="00000500000000000000" pitchFamily="2" charset="-79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Assistant" panose="00000500000000000000" pitchFamily="2" charset="-79"/>
          <a:ea typeface="+mn-ea"/>
          <a:cs typeface="Assistant" panose="00000500000000000000" pitchFamily="2" charset="-79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br>
              <a:rPr lang="en-US" sz="6600" spc="20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6600" spc="200">
                <a:solidFill>
                  <a:schemeClr val="tx1">
                    <a:lumMod val="95000"/>
                    <a:lumOff val="5000"/>
                  </a:schemeClr>
                </a:solidFill>
              </a:rPr>
              <a:t>Angular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8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3745" y="382385"/>
            <a:ext cx="4300105" cy="9225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he-IL" dirty="0"/>
              <a:t>מבנה הפרויקט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99373" y="6049342"/>
            <a:ext cx="3143789" cy="6975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יהיה לנו בהמשך קובץ כזה עבור כל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component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שנייצר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56" y="112568"/>
            <a:ext cx="2600325" cy="4648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359904" y="2285999"/>
            <a:ext cx="2281676" cy="3602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1255" y="734291"/>
            <a:ext cx="2600325" cy="2183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763" y="3087755"/>
            <a:ext cx="5257800" cy="29813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7" name="Rounded Rectangular Callout 16"/>
          <p:cNvSpPr/>
          <p:nvPr/>
        </p:nvSpPr>
        <p:spPr>
          <a:xfrm>
            <a:off x="9121700" y="2047344"/>
            <a:ext cx="2621106" cy="674477"/>
          </a:xfrm>
          <a:prstGeom prst="wedgeRoundRectCallout">
            <a:avLst>
              <a:gd name="adj1" fmla="val -259058"/>
              <a:gd name="adj2" fmla="val 1080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יבוא שימוש ברכיב השפה שנקרא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Component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974370" y="2866095"/>
            <a:ext cx="3768436" cy="674477"/>
          </a:xfrm>
          <a:prstGeom prst="wedgeRoundRectCallout">
            <a:avLst>
              <a:gd name="adj1" fmla="val -105151"/>
              <a:gd name="adj2" fmla="val 1552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הגדרת שם אלמנט המעטפת (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selector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) עבור קוד ה-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HTML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שיוצג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0005032" y="5440342"/>
            <a:ext cx="1717964" cy="336407"/>
          </a:xfrm>
          <a:prstGeom prst="wedgeRoundRectCallout">
            <a:avLst>
              <a:gd name="adj1" fmla="val -252626"/>
              <a:gd name="adj2" fmla="val -72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הגדרת מחלקה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716982" y="6049342"/>
            <a:ext cx="4024526" cy="559276"/>
          </a:xfrm>
          <a:prstGeom prst="wedgeRoundRectCallout">
            <a:avLst>
              <a:gd name="adj1" fmla="val -106327"/>
              <a:gd name="adj2" fmla="val -1114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הגדרת משתנה.</a:t>
            </a:r>
          </a:p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משתנה הוא 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TypeScript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exppression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8588519" y="3877810"/>
            <a:ext cx="3154287" cy="674477"/>
          </a:xfrm>
          <a:prstGeom prst="wedgeRoundRectCallout">
            <a:avLst>
              <a:gd name="adj1" fmla="val -78609"/>
              <a:gd name="adj2" fmla="val 40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קובץ ה-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html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המכיל את התוכן עבור ה-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selector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המוגדר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8977745" y="4781781"/>
            <a:ext cx="2765060" cy="385968"/>
          </a:xfrm>
          <a:prstGeom prst="wedgeRoundRectCallout">
            <a:avLst>
              <a:gd name="adj1" fmla="val -102597"/>
              <a:gd name="adj2" fmla="val -34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קובץ ה- 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css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עבור ה-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html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691360" y="443092"/>
            <a:ext cx="4028092" cy="91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component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הינו קוד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html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שנרצה להציג במקום </a:t>
            </a:r>
            <a:r>
              <a:rPr lang="he-IL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מסויים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באתר שלנו ובקובץ זה יש הגדרות עבורו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056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17" grpId="0" animBg="1"/>
      <p:bldP spid="15" grpId="0" animBg="1"/>
      <p:bldP spid="11" grpId="0" animBg="1"/>
      <p:bldP spid="12" grpId="0" animBg="1"/>
      <p:bldP spid="16" grpId="0" animBg="1"/>
      <p:bldP spid="1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306" y="222167"/>
            <a:ext cx="9720072" cy="14996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e-IL" dirty="0"/>
              <a:t>מבנה הפרויקט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128655" y="3751951"/>
            <a:ext cx="7625195" cy="2896499"/>
          </a:xfrm>
        </p:spPr>
        <p:txBody>
          <a:bodyPr>
            <a:normAutofit/>
          </a:bodyPr>
          <a:lstStyle/>
          <a:p>
            <a:r>
              <a:rPr lang="he-IL" dirty="0"/>
              <a:t>ראינו עד כה: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הגדרה ב- </a:t>
            </a:r>
            <a:r>
              <a:rPr lang="en-US" dirty="0"/>
              <a:t>index.html </a:t>
            </a:r>
            <a:r>
              <a:rPr lang="he-IL" dirty="0"/>
              <a:t> שיוצג ה- </a:t>
            </a:r>
            <a:r>
              <a:rPr lang="en-US" dirty="0"/>
              <a:t>selector </a:t>
            </a:r>
            <a:r>
              <a:rPr lang="he-IL" dirty="0"/>
              <a:t> ששמו </a:t>
            </a:r>
            <a:r>
              <a:rPr lang="en-US" dirty="0"/>
              <a:t>app-root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בקובץ</a:t>
            </a:r>
            <a:r>
              <a:rPr lang="en-US" dirty="0" err="1"/>
              <a:t>app.component.ts</a:t>
            </a:r>
            <a:r>
              <a:rPr lang="en-US" dirty="0"/>
              <a:t> </a:t>
            </a:r>
            <a:r>
              <a:rPr lang="he-IL" dirty="0"/>
              <a:t> הגדרנו שה- </a:t>
            </a:r>
            <a:r>
              <a:rPr lang="en-US" dirty="0"/>
              <a:t>selector </a:t>
            </a:r>
            <a:r>
              <a:rPr lang="he-IL" dirty="0"/>
              <a:t> המוגדר בקבצים אלו הוא </a:t>
            </a:r>
            <a:r>
              <a:rPr lang="en-US" dirty="0"/>
              <a:t>app-root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/>
              <a:t>בקובץ </a:t>
            </a:r>
            <a:r>
              <a:rPr lang="en-US" dirty="0"/>
              <a:t>app.component.html </a:t>
            </a:r>
            <a:r>
              <a:rPr lang="he-IL" dirty="0"/>
              <a:t> הגדרנו מהו תוכן ה- </a:t>
            </a:r>
            <a:r>
              <a:rPr lang="en-US" dirty="0"/>
              <a:t>html </a:t>
            </a:r>
            <a:r>
              <a:rPr lang="he-IL" dirty="0"/>
              <a:t> שיוצג כאשר ישנה הצגה של </a:t>
            </a:r>
            <a:r>
              <a:rPr lang="en-US" dirty="0"/>
              <a:t>selector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זה</a:t>
            </a:r>
          </a:p>
          <a:p>
            <a:r>
              <a:rPr lang="he-IL" dirty="0"/>
              <a:t>נריץ ב- </a:t>
            </a:r>
            <a:r>
              <a:rPr lang="en-US" dirty="0"/>
              <a:t>CLI</a:t>
            </a:r>
            <a:r>
              <a:rPr lang="he-IL" dirty="0"/>
              <a:t> את הפקודה </a:t>
            </a:r>
            <a:r>
              <a:rPr lang="en-US" i="1" dirty="0">
                <a:solidFill>
                  <a:srgbClr val="002060"/>
                </a:solidFill>
              </a:rPr>
              <a:t>ng serve</a:t>
            </a:r>
            <a:r>
              <a:rPr lang="he-IL" i="1" dirty="0">
                <a:solidFill>
                  <a:srgbClr val="002060"/>
                </a:solidFill>
              </a:rPr>
              <a:t> </a:t>
            </a:r>
            <a:r>
              <a:rPr lang="he-IL" dirty="0"/>
              <a:t>תחת תיקיית הפרויקט</a:t>
            </a:r>
          </a:p>
          <a:p>
            <a:r>
              <a:rPr lang="he-IL" dirty="0"/>
              <a:t>בדפדפן נפנה לכתובת:</a:t>
            </a:r>
            <a:r>
              <a:rPr lang="en-US" dirty="0"/>
              <a:t>  </a:t>
            </a:r>
            <a:r>
              <a:rPr lang="he-IL" dirty="0"/>
              <a:t> </a:t>
            </a:r>
            <a:r>
              <a:rPr lang="en-US" dirty="0"/>
              <a:t>localhost:4200</a:t>
            </a:r>
            <a:endParaRPr lang="he-IL" dirty="0"/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533" y="1206084"/>
            <a:ext cx="3381375" cy="1181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5" name="Rounded Rectangular Callout 14"/>
          <p:cNvSpPr/>
          <p:nvPr/>
        </p:nvSpPr>
        <p:spPr>
          <a:xfrm>
            <a:off x="8455168" y="1506959"/>
            <a:ext cx="3128530" cy="1003868"/>
          </a:xfrm>
          <a:prstGeom prst="wedgeRoundRectCallout">
            <a:avLst>
              <a:gd name="adj1" fmla="val -94105"/>
              <a:gd name="adj2" fmla="val -17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דף ה-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HTML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, מציג משתנים.</a:t>
            </a:r>
          </a:p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המשתנה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name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הוגדר בדף 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app.components.ts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33" y="2621293"/>
            <a:ext cx="2857500" cy="12096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56" y="112568"/>
            <a:ext cx="2600325" cy="4648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67" y="4190550"/>
            <a:ext cx="3238500" cy="20193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9" name="Rounded Rectangular Callout 18"/>
          <p:cNvSpPr/>
          <p:nvPr/>
        </p:nvSpPr>
        <p:spPr>
          <a:xfrm>
            <a:off x="1571191" y="6025176"/>
            <a:ext cx="4087092" cy="691417"/>
          </a:xfrm>
          <a:prstGeom prst="wedgeRoundRectCallout">
            <a:avLst>
              <a:gd name="adj1" fmla="val 87251"/>
              <a:gd name="adj2" fmla="val -43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כל עוד הפקודה רצה ברקע, הדף יתעדכן באופן אוטומטי עם כל שינוי בקוד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1255" y="734291"/>
            <a:ext cx="2600325" cy="2183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59904" y="1648673"/>
            <a:ext cx="2281676" cy="3602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59904" y="1304925"/>
            <a:ext cx="2281676" cy="3602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571191" y="1870364"/>
            <a:ext cx="3180918" cy="33389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9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697" y="0"/>
            <a:ext cx="9720072" cy="1499616"/>
          </a:xfrm>
        </p:spPr>
        <p:txBody>
          <a:bodyPr/>
          <a:lstStyle/>
          <a:p>
            <a:r>
              <a:rPr lang="en-US" dirty="0"/>
              <a:t>View-source</a:t>
            </a:r>
            <a:r>
              <a:rPr lang="he-IL" dirty="0"/>
              <a:t> לדף המוצג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179801"/>
            <a:ext cx="11306175" cy="45815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Rounded Rectangular Callout 4"/>
          <p:cNvSpPr/>
          <p:nvPr/>
        </p:nvSpPr>
        <p:spPr>
          <a:xfrm>
            <a:off x="8330477" y="3862232"/>
            <a:ext cx="3128530" cy="1003868"/>
          </a:xfrm>
          <a:prstGeom prst="wedgeRoundRectCallout">
            <a:avLst>
              <a:gd name="adj1" fmla="val -149461"/>
              <a:gd name="adj2" fmla="val 672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הקוד המקורי כתוב ב- 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TypeScript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ופה מוצג התרגום ל-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JavaScript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48545" y="5561215"/>
            <a:ext cx="3906982" cy="99752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הסיבה שלא רואים את תוכן הדף היא כי הוא מוסף דינמית באמצעות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DOM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ע"י ה-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JavaScript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שנוצר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101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29" y="1234049"/>
            <a:ext cx="5257800" cy="29813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38" y="4796606"/>
            <a:ext cx="3381375" cy="1181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350" y="11818"/>
            <a:ext cx="9720072" cy="1499616"/>
          </a:xfrm>
        </p:spPr>
        <p:txBody>
          <a:bodyPr/>
          <a:lstStyle/>
          <a:p>
            <a:r>
              <a:rPr lang="he-IL" dirty="0"/>
              <a:t>הקשר בין הקבצים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04" y="178377"/>
            <a:ext cx="5838825" cy="43338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943567" y="1569255"/>
            <a:ext cx="18426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en-US" dirty="0"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he-IL" dirty="0">
                <a:latin typeface="Assistant" panose="00000500000000000000" pitchFamily="2" charset="-79"/>
                <a:cs typeface="Assistant" panose="00000500000000000000" pitchFamily="2" charset="-79"/>
              </a:rPr>
              <a:t> -</a:t>
            </a:r>
            <a:r>
              <a:rPr lang="en-US" dirty="0" err="1">
                <a:latin typeface="Assistant" panose="00000500000000000000" pitchFamily="2" charset="-79"/>
                <a:cs typeface="Assistant" panose="00000500000000000000" pitchFamily="2" charset="-79"/>
              </a:rPr>
              <a:t>app.modules.ts</a:t>
            </a:r>
            <a:r>
              <a:rPr lang="he-IL" dirty="0">
                <a:latin typeface="Assistant" panose="00000500000000000000" pitchFamily="2" charset="-79"/>
                <a:cs typeface="Assistant" panose="00000500000000000000" pitchFamily="2" charset="-79"/>
              </a:rPr>
              <a:t> – מכיל את רשימת המשאבים</a:t>
            </a:r>
            <a:endParaRPr lang="en-US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51816" y="4215374"/>
            <a:ext cx="254360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en-US" dirty="0" err="1">
                <a:latin typeface="Assistant" panose="00000500000000000000" pitchFamily="2" charset="-79"/>
                <a:cs typeface="Assistant" panose="00000500000000000000" pitchFamily="2" charset="-79"/>
              </a:rPr>
              <a:t>app.components.ts</a:t>
            </a:r>
            <a:r>
              <a:rPr lang="he-IL" dirty="0">
                <a:latin typeface="Assistant" panose="00000500000000000000" pitchFamily="2" charset="-79"/>
                <a:cs typeface="Assistant" panose="00000500000000000000" pitchFamily="2" charset="-79"/>
              </a:rPr>
              <a:t> – מגדיר מחלקות ומשתנים, את שם ה- </a:t>
            </a:r>
            <a:r>
              <a:rPr lang="en-US" dirty="0">
                <a:latin typeface="Assistant" panose="00000500000000000000" pitchFamily="2" charset="-79"/>
                <a:cs typeface="Assistant" panose="00000500000000000000" pitchFamily="2" charset="-79"/>
              </a:rPr>
              <a:t>selector</a:t>
            </a:r>
            <a:r>
              <a:rPr lang="he-IL" dirty="0">
                <a:latin typeface="Assistant" panose="00000500000000000000" pitchFamily="2" charset="-79"/>
                <a:cs typeface="Assistant" panose="00000500000000000000" pitchFamily="2" charset="-79"/>
              </a:rPr>
              <a:t> ודפי ה- </a:t>
            </a:r>
            <a:r>
              <a:rPr lang="en-US" dirty="0">
                <a:latin typeface="Assistant" panose="00000500000000000000" pitchFamily="2" charset="-79"/>
                <a:cs typeface="Assistant" panose="00000500000000000000" pitchFamily="2" charset="-79"/>
              </a:rPr>
              <a:t>html</a:t>
            </a:r>
            <a:r>
              <a:rPr lang="he-IL" dirty="0">
                <a:latin typeface="Assistant" panose="00000500000000000000" pitchFamily="2" charset="-79"/>
                <a:cs typeface="Assistant" panose="00000500000000000000" pitchFamily="2" charset="-79"/>
              </a:rPr>
              <a:t> וה- </a:t>
            </a:r>
            <a:r>
              <a:rPr lang="en-US" dirty="0" err="1">
                <a:latin typeface="Assistant" panose="00000500000000000000" pitchFamily="2" charset="-79"/>
                <a:cs typeface="Assistant" panose="00000500000000000000" pitchFamily="2" charset="-79"/>
              </a:rPr>
              <a:t>css</a:t>
            </a:r>
            <a:r>
              <a:rPr lang="he-IL" dirty="0">
                <a:latin typeface="Assistant" panose="00000500000000000000" pitchFamily="2" charset="-79"/>
                <a:cs typeface="Assistant" panose="00000500000000000000" pitchFamily="2" charset="-79"/>
              </a:rPr>
              <a:t> המקושרים</a:t>
            </a:r>
            <a:endParaRPr lang="en-US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9813" y="5060936"/>
            <a:ext cx="22138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en-US" dirty="0">
                <a:latin typeface="Assistant" panose="00000500000000000000" pitchFamily="2" charset="-79"/>
                <a:cs typeface="Assistant" panose="00000500000000000000" pitchFamily="2" charset="-79"/>
              </a:rPr>
              <a:t>app.components.html</a:t>
            </a:r>
            <a:r>
              <a:rPr lang="he-IL" dirty="0">
                <a:latin typeface="Assistant" panose="00000500000000000000" pitchFamily="2" charset="-79"/>
                <a:cs typeface="Assistant" panose="00000500000000000000" pitchFamily="2" charset="-79"/>
              </a:rPr>
              <a:t> – משתמש במשתנים שהוגדרו במחלקות</a:t>
            </a:r>
            <a:endParaRPr lang="en-US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67345" y="2024964"/>
            <a:ext cx="1579419" cy="3203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28364" y="3288434"/>
            <a:ext cx="1579419" cy="4800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23018" y="3608522"/>
            <a:ext cx="1828798" cy="450860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70416" y="5350859"/>
            <a:ext cx="1331764" cy="450456"/>
          </a:xfrm>
          <a:prstGeom prst="ellipse">
            <a:avLst/>
          </a:prstGeom>
          <a:noFill/>
          <a:ln w="285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90309"/>
            <a:ext cx="9720072" cy="1499616"/>
          </a:xfrm>
        </p:spPr>
        <p:txBody>
          <a:bodyPr/>
          <a:lstStyle/>
          <a:p>
            <a:r>
              <a:rPr lang="he-IL" dirty="0"/>
              <a:t>הוספת </a:t>
            </a:r>
            <a:r>
              <a:rPr lang="he-IL" dirty="0" err="1"/>
              <a:t>קומפוננטות</a:t>
            </a:r>
            <a:r>
              <a:rPr lang="he-IL" dirty="0"/>
              <a:t> | הפקודה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000" y="1971907"/>
            <a:ext cx="9720073" cy="4023360"/>
          </a:xfrm>
        </p:spPr>
        <p:txBody>
          <a:bodyPr/>
          <a:lstStyle/>
          <a:p>
            <a:r>
              <a:rPr lang="he-IL" dirty="0"/>
              <a:t>בפרויקט זה נוספו 2 </a:t>
            </a:r>
            <a:r>
              <a:rPr lang="he-IL" dirty="0" err="1"/>
              <a:t>קומפוננטות</a:t>
            </a:r>
            <a:r>
              <a:rPr lang="he-IL" dirty="0"/>
              <a:t> חדשות: </a:t>
            </a:r>
            <a:r>
              <a:rPr lang="en-US" dirty="0"/>
              <a:t>lecturer</a:t>
            </a:r>
            <a:r>
              <a:rPr lang="he-IL" dirty="0"/>
              <a:t> ו- </a:t>
            </a:r>
            <a:r>
              <a:rPr lang="en-US" dirty="0"/>
              <a:t>student</a:t>
            </a:r>
            <a:endParaRPr lang="he-IL" dirty="0"/>
          </a:p>
          <a:p>
            <a:pPr lvl="1"/>
            <a:r>
              <a:rPr lang="he-IL" dirty="0"/>
              <a:t>כל </a:t>
            </a:r>
            <a:r>
              <a:rPr lang="he-IL" dirty="0" err="1"/>
              <a:t>קומפוננטה</a:t>
            </a:r>
            <a:r>
              <a:rPr lang="he-IL" dirty="0"/>
              <a:t> נוספה באמצעות הפקודה </a:t>
            </a:r>
            <a:r>
              <a:rPr lang="en-US" dirty="0">
                <a:solidFill>
                  <a:srgbClr val="0070C0"/>
                </a:solidFill>
              </a:rPr>
              <a:t>ng g component &lt;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/name&gt;</a:t>
            </a:r>
          </a:p>
          <a:p>
            <a:r>
              <a:rPr lang="he-IL" dirty="0"/>
              <a:t>מבנה</a:t>
            </a:r>
            <a:r>
              <a:rPr lang="he-IL" dirty="0">
                <a:solidFill>
                  <a:srgbClr val="0070C0"/>
                </a:solidFill>
              </a:rPr>
              <a:t> </a:t>
            </a:r>
            <a:r>
              <a:rPr lang="he-IL" dirty="0"/>
              <a:t>כל </a:t>
            </a:r>
            <a:r>
              <a:rPr lang="he-IL" dirty="0" err="1"/>
              <a:t>קומפונטטה</a:t>
            </a:r>
            <a:r>
              <a:rPr lang="he-IL" dirty="0"/>
              <a:t> זהה למבנה שראינו</a:t>
            </a:r>
          </a:p>
          <a:p>
            <a:pPr marL="228600"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31" y="1568161"/>
            <a:ext cx="2886075" cy="31337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399304" y="2175163"/>
            <a:ext cx="1510151" cy="959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930" y="3135023"/>
            <a:ext cx="2914650" cy="34099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431468" y="2655093"/>
            <a:ext cx="1785067" cy="872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52034" y="2918329"/>
            <a:ext cx="1764501" cy="2130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172" y="1217735"/>
            <a:ext cx="5591175" cy="35814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240" y="75454"/>
            <a:ext cx="9720072" cy="1499616"/>
          </a:xfrm>
        </p:spPr>
        <p:txBody>
          <a:bodyPr/>
          <a:lstStyle/>
          <a:p>
            <a:r>
              <a:rPr lang="he-IL" dirty="0"/>
              <a:t>הוספת </a:t>
            </a:r>
            <a:r>
              <a:rPr lang="he-IL" dirty="0" err="1"/>
              <a:t>קומפוננטות</a:t>
            </a:r>
            <a:r>
              <a:rPr lang="he-IL" dirty="0"/>
              <a:t> |</a:t>
            </a:r>
            <a:r>
              <a:rPr lang="en-US" dirty="0"/>
              <a:t> </a:t>
            </a:r>
            <a:r>
              <a:rPr lang="he-IL" dirty="0"/>
              <a:t>תוכן הקבצים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09" y="2399434"/>
            <a:ext cx="2914650" cy="34099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172" y="4938005"/>
            <a:ext cx="4724400" cy="8858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172" y="5955720"/>
            <a:ext cx="2228850" cy="8191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>
            <a:off x="3671455" y="3560618"/>
            <a:ext cx="424717" cy="13773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745673" y="1217735"/>
            <a:ext cx="2350499" cy="28866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34836" y="3134438"/>
            <a:ext cx="2619351" cy="2961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27372" y="2048575"/>
            <a:ext cx="2835428" cy="237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27372" y="3422074"/>
            <a:ext cx="2277314" cy="239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62800" y="5140036"/>
            <a:ext cx="1657772" cy="402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604686" y="3661606"/>
            <a:ext cx="558114" cy="147843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ular Callout 29"/>
          <p:cNvSpPr/>
          <p:nvPr/>
        </p:nvSpPr>
        <p:spPr>
          <a:xfrm>
            <a:off x="9224212" y="2236824"/>
            <a:ext cx="2605088" cy="790933"/>
          </a:xfrm>
          <a:prstGeom prst="wedgeRoundRectCallout">
            <a:avLst>
              <a:gd name="adj1" fmla="val -131696"/>
              <a:gd name="adj2" fmla="val -717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שם מזהה </a:t>
            </a:r>
            <a:r>
              <a:rPr lang="he-IL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לקומפוננטה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. עם שם זה נציג את ה-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HTML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של </a:t>
            </a:r>
            <a:r>
              <a:rPr lang="he-IL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הקומפוננטה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8397996" y="3467644"/>
            <a:ext cx="1645877" cy="399886"/>
          </a:xfrm>
          <a:prstGeom prst="wedgeRoundRectCallout">
            <a:avLst>
              <a:gd name="adj1" fmla="val -167163"/>
              <a:gd name="adj2" fmla="val -508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הגדרת משתנה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8820572" y="1184801"/>
            <a:ext cx="2933278" cy="920133"/>
          </a:xfrm>
          <a:prstGeom prst="wedgeRoundRectCallout">
            <a:avLst>
              <a:gd name="adj1" fmla="val -163081"/>
              <a:gd name="adj2" fmla="val 220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סימון </a:t>
            </a:r>
            <a:r>
              <a:rPr lang="he-IL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לאנגולר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שמחלקה זו אינה מחלקה רגילה, אלא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Component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(רכיב להצגה)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35394" y="2243805"/>
            <a:ext cx="4532292" cy="322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331110" y="2561228"/>
            <a:ext cx="4537587" cy="287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2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0" grpId="0" animBg="1"/>
      <p:bldP spid="31" grpId="0" animBg="1"/>
      <p:bldP spid="33" grpId="0" animBg="1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694" y="5177537"/>
            <a:ext cx="3381375" cy="8286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72" y="1385180"/>
            <a:ext cx="6010275" cy="35528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345" y="128411"/>
            <a:ext cx="9720072" cy="1499616"/>
          </a:xfrm>
        </p:spPr>
        <p:txBody>
          <a:bodyPr/>
          <a:lstStyle/>
          <a:p>
            <a:r>
              <a:rPr lang="he-IL" dirty="0"/>
              <a:t>הוספת </a:t>
            </a:r>
            <a:r>
              <a:rPr lang="he-IL" dirty="0" err="1"/>
              <a:t>קומפוננטות</a:t>
            </a:r>
            <a:r>
              <a:rPr lang="he-IL" dirty="0"/>
              <a:t> | תוכן הקבצים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09" y="2399434"/>
            <a:ext cx="2914650" cy="34099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>
            <a:off x="3668980" y="4938005"/>
            <a:ext cx="589508" cy="239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0907" y="1385180"/>
            <a:ext cx="986465" cy="4299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57123" y="2214950"/>
            <a:ext cx="2835428" cy="237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057123" y="3560618"/>
            <a:ext cx="1616447" cy="272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77657" y="5379569"/>
            <a:ext cx="1043412" cy="439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444836" y="3832817"/>
            <a:ext cx="1132822" cy="15467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4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9" y="382385"/>
            <a:ext cx="11546032" cy="922540"/>
          </a:xfrm>
        </p:spPr>
        <p:txBody>
          <a:bodyPr>
            <a:normAutofit/>
          </a:bodyPr>
          <a:lstStyle/>
          <a:p>
            <a:r>
              <a:rPr lang="he-IL" dirty="0"/>
              <a:t>הוספת </a:t>
            </a:r>
            <a:r>
              <a:rPr lang="he-IL" dirty="0" err="1"/>
              <a:t>קומפוננטות</a:t>
            </a:r>
            <a:r>
              <a:rPr lang="he-IL" dirty="0"/>
              <a:t> </a:t>
            </a:r>
            <a:r>
              <a:rPr lang="en-US" dirty="0"/>
              <a:t>|</a:t>
            </a:r>
            <a:r>
              <a:rPr lang="he-IL" dirty="0"/>
              <a:t> עדכון קיומן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5018" y="1214007"/>
            <a:ext cx="1916257" cy="51954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app.module.ts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214007"/>
            <a:ext cx="9144000" cy="54387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524213" y="2339641"/>
            <a:ext cx="8677061" cy="569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64541" y="3955346"/>
            <a:ext cx="2105677" cy="533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908758" y="3944171"/>
            <a:ext cx="3535094" cy="11899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קובץ זה עודכן אוטומטית מאחר והשתמשנו ב-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CLI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</a:p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ניתן היה להוסיף את הקבצים ידנית ולעדכן גם קובץ זה ידנית.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84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182" y="250032"/>
            <a:ext cx="9720072" cy="1499616"/>
          </a:xfrm>
        </p:spPr>
        <p:txBody>
          <a:bodyPr/>
          <a:lstStyle/>
          <a:p>
            <a:r>
              <a:rPr lang="he-IL" dirty="0"/>
              <a:t>הצגת </a:t>
            </a:r>
            <a:r>
              <a:rPr lang="he-IL" dirty="0" err="1"/>
              <a:t>הקומפוננטות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31" y="1568161"/>
            <a:ext cx="2886075" cy="31337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246904" y="3394363"/>
            <a:ext cx="2202878" cy="364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49782" y="1715799"/>
            <a:ext cx="1073068" cy="1678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50" y="1715798"/>
            <a:ext cx="2314575" cy="14192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130" y="3809133"/>
            <a:ext cx="3219450" cy="20764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130" y="1568161"/>
            <a:ext cx="3381375" cy="8286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6130" y="2660072"/>
            <a:ext cx="4724400" cy="8858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6568251" y="1557555"/>
            <a:ext cx="677879" cy="424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597786" y="2660072"/>
            <a:ext cx="648344" cy="199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988431" y="5512809"/>
            <a:ext cx="4897787" cy="745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כל </a:t>
            </a:r>
            <a:r>
              <a:rPr lang="he-IL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קומפוננטה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היא דף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HTML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בפני עצמו ובקלות ניתן לשרשר אותם לדף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HTML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אחד ארוך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733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238251"/>
            <a:ext cx="12258675" cy="54197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1" y="44142"/>
            <a:ext cx="7482309" cy="1089582"/>
          </a:xfrm>
        </p:spPr>
        <p:txBody>
          <a:bodyPr>
            <a:normAutofit fontScale="90000"/>
          </a:bodyPr>
          <a:lstStyle/>
          <a:p>
            <a:r>
              <a:rPr lang="he-IL" dirty="0"/>
              <a:t>עבודה עם </a:t>
            </a:r>
            <a:r>
              <a:rPr lang="en-US" dirty="0"/>
              <a:t> bootstrap</a:t>
            </a:r>
            <a:r>
              <a:rPr lang="he-IL" dirty="0"/>
              <a:t>| קישור ב- </a:t>
            </a:r>
            <a:r>
              <a:rPr lang="en-US" sz="3100" dirty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5732" y="1807827"/>
            <a:ext cx="6135432" cy="440423"/>
          </a:xfrm>
        </p:spPr>
        <p:txBody>
          <a:bodyPr/>
          <a:lstStyle/>
          <a:p>
            <a:r>
              <a:rPr lang="he-IL" dirty="0"/>
              <a:t>כפי שראינו, ניתן לשים קישור ל- </a:t>
            </a:r>
            <a:r>
              <a:rPr lang="en-US" dirty="0"/>
              <a:t>bootstrap</a:t>
            </a:r>
            <a:r>
              <a:rPr lang="he-IL" dirty="0"/>
              <a:t> ב- </a:t>
            </a:r>
            <a:r>
              <a:rPr lang="en-US" dirty="0"/>
              <a:t>index.html</a:t>
            </a:r>
            <a:endParaRPr lang="he-I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1091" y="4197927"/>
            <a:ext cx="11028218" cy="900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מהו </a:t>
            </a:r>
            <a:r>
              <a:rPr lang="en-US" dirty="0"/>
              <a:t>ANGULAR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</a:t>
            </a:r>
            <a:r>
              <a:rPr lang="he-IL" dirty="0"/>
              <a:t> הוא </a:t>
            </a:r>
            <a:r>
              <a:rPr lang="en-US" dirty="0"/>
              <a:t>framework</a:t>
            </a:r>
            <a:r>
              <a:rPr lang="he-IL" dirty="0"/>
              <a:t> לפיתוח שפת-לקוח הממומש ב- </a:t>
            </a:r>
            <a:r>
              <a:rPr lang="en-US" dirty="0"/>
              <a:t>JavaScript </a:t>
            </a:r>
            <a:r>
              <a:rPr lang="he-IL" dirty="0"/>
              <a:t> שנכתב ע"י </a:t>
            </a:r>
            <a:r>
              <a:rPr lang="en-US" dirty="0"/>
              <a:t>google</a:t>
            </a:r>
            <a:endParaRPr lang="he-IL" dirty="0"/>
          </a:p>
          <a:p>
            <a:r>
              <a:rPr lang="he-IL" dirty="0"/>
              <a:t>תומך ב- </a:t>
            </a:r>
            <a:r>
              <a:rPr lang="en-US" dirty="0"/>
              <a:t>Single Page Application (SPA)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התוכן נמצא בדף אחד ארוך, כאשר בדף ניתן לסמן מקומות שרוצים, וכך ניתן לקפוץ אליהם ישירות</a:t>
            </a:r>
          </a:p>
          <a:p>
            <a:pPr lvl="1"/>
            <a:r>
              <a:rPr lang="he-IL" dirty="0"/>
              <a:t>היתרון הוא שכל האתר נטען לדף אחד וכך אין צורך לטעון כל פעם עמוד אחר בנפרד</a:t>
            </a:r>
          </a:p>
          <a:p>
            <a:pPr lvl="1"/>
            <a:r>
              <a:rPr lang="he-IL" dirty="0"/>
              <a:t>כוללת את כל מה שיש בשפת </a:t>
            </a:r>
            <a:r>
              <a:rPr lang="en-US" dirty="0"/>
              <a:t>JavaScript</a:t>
            </a:r>
            <a:r>
              <a:rPr lang="he-IL" dirty="0"/>
              <a:t> +</a:t>
            </a:r>
            <a:r>
              <a:rPr lang="en-US" dirty="0"/>
              <a:t> </a:t>
            </a:r>
            <a:r>
              <a:rPr lang="he-IL" dirty="0"/>
              <a:t>תוספות (למשל טיפוסי משתנים במקום הטיפוס הכללי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 err="1"/>
              <a:t>var</a:t>
            </a:r>
            <a:r>
              <a:rPr lang="he-IL" dirty="0"/>
              <a:t>)</a:t>
            </a:r>
          </a:p>
          <a:p>
            <a:pPr lvl="1"/>
            <a:endParaRPr lang="he-IL" dirty="0"/>
          </a:p>
          <a:p>
            <a:r>
              <a:rPr lang="he-IL" dirty="0"/>
              <a:t>מהווה את חלק ה- </a:t>
            </a:r>
            <a:r>
              <a:rPr lang="en-US" dirty="0"/>
              <a:t>front-end</a:t>
            </a:r>
            <a:r>
              <a:rPr lang="he-IL" dirty="0"/>
              <a:t> בחבילה </a:t>
            </a:r>
            <a:r>
              <a:rPr lang="en-US" dirty="0"/>
              <a:t>MEAN Stack</a:t>
            </a:r>
            <a:r>
              <a:rPr lang="he-IL" dirty="0"/>
              <a:t> (</a:t>
            </a:r>
            <a:r>
              <a:rPr lang="en-US" dirty="0"/>
              <a:t>MongoDB, </a:t>
            </a:r>
            <a:r>
              <a:rPr lang="en-US" dirty="0" err="1"/>
              <a:t>ExpressJS</a:t>
            </a:r>
            <a:r>
              <a:rPr lang="en-US" dirty="0"/>
              <a:t>, AngularJS, </a:t>
            </a:r>
            <a:r>
              <a:rPr lang="en-US" dirty="0" err="1"/>
              <a:t>NodeJS</a:t>
            </a:r>
            <a:r>
              <a:rPr lang="he-I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2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עבודה עם </a:t>
            </a:r>
            <a:r>
              <a:rPr lang="en-US" dirty="0"/>
              <a:t> bootstrap</a:t>
            </a:r>
            <a:r>
              <a:rPr lang="he-IL" dirty="0"/>
              <a:t>| התקנה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e-IL" dirty="0"/>
              <a:t>נתקין דרך פקודה ב- </a:t>
            </a:r>
            <a:r>
              <a:rPr lang="en-US" dirty="0"/>
              <a:t>CLI</a:t>
            </a:r>
            <a:r>
              <a:rPr lang="he-IL" dirty="0"/>
              <a:t>:</a:t>
            </a:r>
          </a:p>
          <a:p>
            <a:pPr marL="0" indent="0" algn="ctr" rtl="0">
              <a:buNone/>
            </a:pP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npm</a:t>
            </a:r>
            <a:r>
              <a:rPr lang="en-US" i="1" dirty="0">
                <a:solidFill>
                  <a:srgbClr val="002060"/>
                </a:solidFill>
              </a:rPr>
              <a:t> install bootstrap </a:t>
            </a:r>
            <a:r>
              <a:rPr lang="en-US" i="1" dirty="0" err="1">
                <a:solidFill>
                  <a:srgbClr val="002060"/>
                </a:solidFill>
              </a:rPr>
              <a:t>jquery</a:t>
            </a:r>
            <a:r>
              <a:rPr lang="en-US" i="1" dirty="0">
                <a:solidFill>
                  <a:srgbClr val="002060"/>
                </a:solidFill>
              </a:rPr>
              <a:t> --save</a:t>
            </a:r>
          </a:p>
          <a:p>
            <a:r>
              <a:rPr lang="he-IL" dirty="0"/>
              <a:t>בקובץ </a:t>
            </a:r>
            <a:r>
              <a:rPr lang="en-US" dirty="0" err="1"/>
              <a:t>angular.json</a:t>
            </a:r>
            <a:r>
              <a:rPr lang="he-IL" dirty="0"/>
              <a:t> להוסיף ל- </a:t>
            </a:r>
            <a:r>
              <a:rPr lang="en-US" dirty="0"/>
              <a:t>styles</a:t>
            </a:r>
            <a:r>
              <a:rPr lang="he-IL" dirty="0"/>
              <a:t> </a:t>
            </a:r>
            <a:r>
              <a:rPr lang="he-IL" dirty="0" err="1"/>
              <a:t>ול</a:t>
            </a:r>
            <a:r>
              <a:rPr lang="he-IL" dirty="0"/>
              <a:t> </a:t>
            </a:r>
            <a:r>
              <a:rPr lang="en-US" dirty="0"/>
              <a:t>scripts</a:t>
            </a:r>
            <a:r>
              <a:rPr lang="he-IL" dirty="0"/>
              <a:t>: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AB6526"/>
                </a:solidFill>
                <a:latin typeface="Consolas" panose="020B0609020204030204" pitchFamily="49" charset="0"/>
              </a:rPr>
              <a:t>styles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 algn="l" rtl="0">
              <a:buNone/>
            </a:pP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styles.css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 algn="l" rtl="0">
              <a:buNone/>
            </a:pP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US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node_modules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/bootstrap/</a:t>
            </a:r>
            <a:r>
              <a:rPr lang="en-US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dist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/bootstrap.min.css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AB6526"/>
                </a:solidFill>
                <a:latin typeface="Consolas" panose="020B0609020204030204" pitchFamily="49" charset="0"/>
              </a:rPr>
              <a:t>scripts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 "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US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node_modules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jquery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dist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/jquery.min.js</a:t>
            </a:r>
            <a:r>
              <a:rPr lang="he-IL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lvl="1" indent="0" algn="l" rtl="0">
              <a:buNone/>
            </a:pP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US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node_modules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/bootstrap/</a:t>
            </a:r>
            <a:r>
              <a:rPr lang="en-US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dist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js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/bootstrap.min.js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 algn="l" rtl="0">
              <a:buNone/>
            </a:pPr>
            <a:endParaRPr lang="en-US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e-IL" dirty="0"/>
              <a:t>לאחר עדכון זה להריץ שוב </a:t>
            </a:r>
            <a:r>
              <a:rPr lang="en-US" i="1" dirty="0">
                <a:solidFill>
                  <a:srgbClr val="002060"/>
                </a:solidFill>
              </a:rPr>
              <a:t>ng serve</a:t>
            </a:r>
          </a:p>
        </p:txBody>
      </p:sp>
    </p:spTree>
    <p:extLst>
      <p:ext uri="{BB962C8B-B14F-4D97-AF65-F5344CB8AC3E}">
        <p14:creationId xmlns:p14="http://schemas.microsoft.com/office/powerpoint/2010/main" val="40101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sz="2800" dirty="0"/>
              <a:t>ingle</a:t>
            </a:r>
            <a:r>
              <a:rPr lang="en-US" dirty="0"/>
              <a:t> p</a:t>
            </a:r>
            <a:r>
              <a:rPr lang="en-US" sz="2800" dirty="0"/>
              <a:t>age</a:t>
            </a:r>
            <a:r>
              <a:rPr lang="en-US" dirty="0"/>
              <a:t> a</a:t>
            </a:r>
            <a:r>
              <a:rPr lang="en-US" sz="2800" dirty="0"/>
              <a:t>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באתר מסוג זה כל תוכן הדף מתקבל מהשרת בפעם הראשונה במלואו, ובכל רגע נתון מוצג רק חלקו</a:t>
            </a:r>
          </a:p>
          <a:p>
            <a:pPr lvl="1"/>
            <a:r>
              <a:rPr lang="he-IL" dirty="0"/>
              <a:t>למשתמש זה נראה כאילו כל חלק הוא דף נפרד (בעצם שקוף מבחינת המשתמש)</a:t>
            </a:r>
            <a:endParaRPr lang="en-US" dirty="0"/>
          </a:p>
          <a:p>
            <a:pPr lvl="1"/>
            <a:r>
              <a:rPr lang="he-IL" dirty="0"/>
              <a:t>כלומר, ניתן לשנות את ה- </a:t>
            </a:r>
            <a:r>
              <a:rPr lang="en-US" dirty="0"/>
              <a:t>URL</a:t>
            </a:r>
            <a:r>
              <a:rPr lang="he-IL" dirty="0"/>
              <a:t> ולהישאר באותו דף</a:t>
            </a:r>
          </a:p>
          <a:p>
            <a:endParaRPr lang="he-IL" dirty="0"/>
          </a:p>
          <a:p>
            <a:r>
              <a:rPr lang="he-IL" dirty="0"/>
              <a:t>היתרון בצורת עבודה זו שמעבר בין חלק לחלק אינו שולח בקשת </a:t>
            </a:r>
            <a:r>
              <a:rPr lang="en-US" dirty="0"/>
              <a:t>request</a:t>
            </a:r>
            <a:r>
              <a:rPr lang="he-IL" dirty="0"/>
              <a:t> לשרת, מאחר והתוכן כבר נמצא</a:t>
            </a:r>
          </a:p>
          <a:p>
            <a:pPr lvl="1"/>
            <a:r>
              <a:rPr lang="he-IL" dirty="0"/>
              <a:t>לכן התוכן מוצג הרבה יותר מהר</a:t>
            </a:r>
          </a:p>
          <a:p>
            <a:pPr lvl="1"/>
            <a:r>
              <a:rPr lang="he-IL" dirty="0"/>
              <a:t>פחות תלויים בביצועי הרשת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</a:t>
            </a:r>
            <a:r>
              <a:rPr lang="he-IL" dirty="0"/>
              <a:t> | דוגמה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אתר זה מורכב מ- </a:t>
            </a:r>
            <a:r>
              <a:rPr lang="en-US" dirty="0"/>
              <a:t>TAB</a:t>
            </a:r>
            <a:r>
              <a:rPr lang="he-IL" dirty="0"/>
              <a:t>'ים, כך שכל </a:t>
            </a:r>
            <a:r>
              <a:rPr lang="en-US" dirty="0"/>
              <a:t>TAB</a:t>
            </a:r>
            <a:r>
              <a:rPr lang="he-IL" dirty="0"/>
              <a:t> הוא  </a:t>
            </a:r>
            <a:r>
              <a:rPr lang="en-US" dirty="0"/>
              <a:t>component</a:t>
            </a:r>
            <a:r>
              <a:rPr lang="he-IL" dirty="0"/>
              <a:t> שונה</a:t>
            </a:r>
          </a:p>
          <a:p>
            <a:r>
              <a:rPr lang="he-IL" dirty="0"/>
              <a:t>כל ה- </a:t>
            </a:r>
            <a:r>
              <a:rPr lang="en-US" dirty="0"/>
              <a:t>components</a:t>
            </a:r>
            <a:r>
              <a:rPr lang="he-IL" dirty="0"/>
              <a:t> נטענים עם הפניה הראשונה לאתר ובאמצעות פקודות </a:t>
            </a:r>
            <a:r>
              <a:rPr lang="en-US" dirty="0"/>
              <a:t>angular</a:t>
            </a:r>
            <a:r>
              <a:rPr lang="he-IL" dirty="0"/>
              <a:t> אנחנו מחליטים איזה </a:t>
            </a:r>
            <a:r>
              <a:rPr lang="en-US" dirty="0"/>
              <a:t>component</a:t>
            </a:r>
            <a:r>
              <a:rPr lang="he-IL" dirty="0"/>
              <a:t> להציג</a:t>
            </a:r>
            <a:endParaRPr lang="en-US" dirty="0"/>
          </a:p>
          <a:p>
            <a:r>
              <a:rPr lang="he-IL" dirty="0"/>
              <a:t>בשלב הראשוני הלשונית </a:t>
            </a:r>
            <a:r>
              <a:rPr lang="en-US" dirty="0"/>
              <a:t>Home</a:t>
            </a:r>
            <a:r>
              <a:rPr lang="he-IL" dirty="0"/>
              <a:t> מוצגת ומסומנת כ- </a:t>
            </a:r>
            <a:r>
              <a:rPr lang="en-US" dirty="0"/>
              <a:t>active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4154342"/>
            <a:ext cx="4095750" cy="12668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138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437" y="152879"/>
            <a:ext cx="9720072" cy="1499616"/>
          </a:xfrm>
        </p:spPr>
        <p:txBody>
          <a:bodyPr>
            <a:normAutofit/>
          </a:bodyPr>
          <a:lstStyle/>
          <a:p>
            <a:r>
              <a:rPr lang="he-IL" dirty="0"/>
              <a:t>יצירת התפריט | הקובץ </a:t>
            </a:r>
            <a:r>
              <a:rPr lang="en-US" sz="3600" dirty="0"/>
              <a:t>app.components.html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907" y="1044282"/>
            <a:ext cx="113053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container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col-xs-12 col-sm-10 col-md-8 col-sm-offset-1 col-md-offset-2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endParaRPr lang="he-IL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pPr lvl="3"/>
            <a:endParaRPr lang="he-IL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-tabs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4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active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4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4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42913"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 indent="-471488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col-xs-12 col-sm-10 col-md-8 col-sm-offset-1 col-md-offset-2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b="1" dirty="0">
                <a:solidFill>
                  <a:srgbClr val="4B83CD"/>
                </a:solidFill>
                <a:latin typeface="Consolas" panose="020B0609020204030204" pitchFamily="49" charset="0"/>
              </a:rPr>
              <a:t>router-outlet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b="1" dirty="0">
                <a:solidFill>
                  <a:srgbClr val="4B83CD"/>
                </a:solidFill>
                <a:latin typeface="Consolas" panose="020B0609020204030204" pitchFamily="49" charset="0"/>
              </a:rPr>
              <a:t>router-outlet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699413" y="1966822"/>
            <a:ext cx="3352800" cy="704531"/>
          </a:xfrm>
          <a:prstGeom prst="wedgeRoundRectCallout">
            <a:avLst>
              <a:gd name="adj1" fmla="val -88601"/>
              <a:gd name="adj2" fmla="val 304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שימוש ב-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bootstrap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כדי להציג את הרשימה כתפריט ניווט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96982" y="2438400"/>
            <a:ext cx="2008910" cy="1163781"/>
          </a:xfrm>
          <a:prstGeom prst="wedgeRoundRectCallout">
            <a:avLst>
              <a:gd name="adj1" fmla="val 78776"/>
              <a:gd name="adj2" fmla="val 32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הגדרת 3 קישורים שכרגע לא מנווטים לשום מקום (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href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=“#”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892716" y="3635921"/>
            <a:ext cx="3880183" cy="647321"/>
          </a:xfrm>
          <a:prstGeom prst="wedgeRoundRectCallout">
            <a:avLst>
              <a:gd name="adj1" fmla="val -85292"/>
              <a:gd name="adj2" fmla="val -1583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הלשונית הראשונה היא זו שמוצגת כאקטיבית (שימוש ב-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class=“active”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8672946" y="5107096"/>
            <a:ext cx="3080904" cy="701038"/>
          </a:xfrm>
          <a:prstGeom prst="wedgeRoundRectCallout">
            <a:avLst>
              <a:gd name="adj1" fmla="val -135309"/>
              <a:gd name="adj2" fmla="val -512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בחלק זה של הדף נרצה שיוצג ה-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component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הנבחר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261" y="5323125"/>
            <a:ext cx="4095750" cy="12668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5951621" y="5956538"/>
            <a:ext cx="5803105" cy="74858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מוצג תוכן הלשונית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Home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, אבל זה לא בגלל שהיא ראשונה ולא בגלל שהיא מסומנת כ-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active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(שזו רק הגדרת עיצוב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(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!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859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964" y="476320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&lt;router-outlet&gt;</a:t>
            </a:r>
            <a:r>
              <a:rPr lang="he-IL" dirty="0"/>
              <a:t>  | הקובץ </a:t>
            </a:r>
            <a:r>
              <a:rPr lang="en-US" dirty="0"/>
              <a:t> </a:t>
            </a:r>
            <a:r>
              <a:rPr lang="en-US" sz="3100" dirty="0" err="1"/>
              <a:t>app.module.ts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785" y="1960693"/>
            <a:ext cx="6885265" cy="1090633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זהו </a:t>
            </a:r>
            <a:r>
              <a:rPr lang="en-US" dirty="0"/>
              <a:t>directive</a:t>
            </a:r>
            <a:r>
              <a:rPr lang="he-IL" dirty="0"/>
              <a:t> בשפה שיש להגדיר עבורו מהם הנתיבים והקישורים בדף</a:t>
            </a:r>
          </a:p>
          <a:p>
            <a:r>
              <a:rPr lang="he-IL" dirty="0"/>
              <a:t>בקובץ </a:t>
            </a:r>
            <a:r>
              <a:rPr lang="en-US" dirty="0" err="1"/>
              <a:t>app.module.ts</a:t>
            </a:r>
            <a:r>
              <a:rPr lang="he-IL" dirty="0"/>
              <a:t> נגדיר את הניתובים: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950" y="2274083"/>
            <a:ext cx="103354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BrowserModule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@angular/platform-browser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NgModule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@angular/core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FormsModule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@angular/forms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Routes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RouterModule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@angular/router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u="sng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US" u="sng" dirty="0" err="1">
                <a:solidFill>
                  <a:srgbClr val="448C27"/>
                </a:solidFill>
                <a:latin typeface="Consolas" panose="020B0609020204030204" pitchFamily="49" charset="0"/>
              </a:rPr>
              <a:t>app.component</a:t>
            </a:r>
            <a:r>
              <a:rPr lang="en-US" u="sng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u="sng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u="sng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US" u="sn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u="sn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rgbClr val="7A3E9D"/>
                </a:solidFill>
                <a:latin typeface="Consolas" panose="020B0609020204030204" pitchFamily="49" charset="0"/>
              </a:rPr>
              <a:t>StudentComponent</a:t>
            </a:r>
            <a:r>
              <a:rPr lang="en-US" u="sn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u="sn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US" u="sn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u="sng" dirty="0">
                <a:solidFill>
                  <a:srgbClr val="448C27"/>
                </a:solidFill>
                <a:latin typeface="Consolas" panose="020B0609020204030204" pitchFamily="49" charset="0"/>
              </a:rPr>
              <a:t>./components/student/</a:t>
            </a:r>
            <a:r>
              <a:rPr lang="en-US" u="sng" dirty="0" err="1">
                <a:solidFill>
                  <a:srgbClr val="448C27"/>
                </a:solidFill>
                <a:latin typeface="Consolas" panose="020B0609020204030204" pitchFamily="49" charset="0"/>
              </a:rPr>
              <a:t>student.component</a:t>
            </a:r>
            <a:r>
              <a:rPr lang="en-US" u="sng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u="sng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u="sng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US" u="sn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u="sn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rgbClr val="7A3E9D"/>
                </a:solidFill>
                <a:latin typeface="Consolas" panose="020B0609020204030204" pitchFamily="49" charset="0"/>
              </a:rPr>
              <a:t>Lecture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rComponent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./components/lecturer/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lecturer.component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HomeComponent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./components/home/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home.component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appRoutes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Routes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</a:p>
          <a:p>
            <a:pPr lvl="1"/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'',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component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HomeComponent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lecturer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component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LecturerComponent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student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component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StudentComponent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9031704" y="3200400"/>
            <a:ext cx="2722145" cy="678873"/>
          </a:xfrm>
          <a:prstGeom prst="wedgeRoundRectCallout">
            <a:avLst>
              <a:gd name="adj1" fmla="val -92130"/>
              <a:gd name="adj2" fmla="val -7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הוספת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import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לאובייקטים שבהם נשתמש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437418" y="4641273"/>
            <a:ext cx="3316432" cy="990599"/>
          </a:xfrm>
          <a:prstGeom prst="wedgeRoundRectCallout">
            <a:avLst>
              <a:gd name="adj1" fmla="val -162719"/>
              <a:gd name="adj2" fmla="val 249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הגדרת קבוע שמכיל את המסלול היחסי של הדפים, למשל:</a:t>
            </a:r>
          </a:p>
          <a:p>
            <a:pPr algn="ctr" rtl="1"/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localhost:4200/lecturer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8589818" y="5766091"/>
            <a:ext cx="3164032" cy="897081"/>
          </a:xfrm>
          <a:prstGeom prst="wedgeRoundRectCallout">
            <a:avLst>
              <a:gd name="adj1" fmla="val -124754"/>
              <a:gd name="adj2" fmla="val -681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מאחר והמסלול של ה- 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HomeComponent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הוא ריק, הוא זה שמוצג בעת פניה לאתר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591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&lt;router-outlet&gt;</a:t>
            </a:r>
            <a:r>
              <a:rPr lang="he-IL" dirty="0"/>
              <a:t>  | הקובץ </a:t>
            </a:r>
            <a:r>
              <a:rPr lang="en-US" dirty="0"/>
              <a:t> </a:t>
            </a:r>
            <a:r>
              <a:rPr lang="en-US" sz="3100" dirty="0" err="1"/>
              <a:t>app.module.ts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המשך הקובץ: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7816" y="1293139"/>
            <a:ext cx="103354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NgModule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declarations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</a:p>
          <a:p>
            <a:pPr lvl="2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StudentComponent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LecturerComponent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HomeComponent</a:t>
            </a:r>
            <a:endParaRPr lang="en-US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imports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</a:p>
          <a:p>
            <a:pPr lvl="2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BrowserModule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FormsModule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RouterModule</a:t>
            </a:r>
            <a:r>
              <a:rPr lang="en-US" b="1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forRoot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appRoutes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exports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RouterModule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providers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[]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bootstrap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7700212" y="3258413"/>
            <a:ext cx="3873096" cy="897081"/>
          </a:xfrm>
          <a:prstGeom prst="wedgeRoundRectCallout">
            <a:avLst>
              <a:gd name="adj1" fmla="val -103244"/>
              <a:gd name="adj2" fmla="val 399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העברת הקבוע 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appRoutes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(שהגדרנו בשקף הקודם) כפרמטר לפונקציה, כדי שתדע מהם הניתובים שהוגדרו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19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תוצר עדכון ה- </a:t>
            </a:r>
            <a:r>
              <a:rPr lang="en-US" dirty="0"/>
              <a:t>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תפריט הניווט עדיין לא עובד!</a:t>
            </a:r>
          </a:p>
          <a:p>
            <a:r>
              <a:rPr lang="he-IL" dirty="0"/>
              <a:t>אבל ניתן לפנות בשורת הכתובת באופן ישיר לכל אחד מהקישורים שהגדרנו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7966" y="3172697"/>
            <a:ext cx="1108363" cy="374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33824" y="3803078"/>
            <a:ext cx="2420648" cy="678873"/>
          </a:xfrm>
          <a:prstGeom prst="wedgeRoundRectCallout">
            <a:avLst>
              <a:gd name="adj1" fmla="val 88093"/>
              <a:gd name="adj2" fmla="val 21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עדיין ה-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Home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מסומן כ-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active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...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351A51-D8C1-4DC8-A0CC-9F86CCE3E260}"/>
              </a:ext>
            </a:extLst>
          </p:cNvPr>
          <p:cNvGrpSpPr/>
          <p:nvPr/>
        </p:nvGrpSpPr>
        <p:grpSpPr>
          <a:xfrm>
            <a:off x="3387005" y="3173995"/>
            <a:ext cx="7810500" cy="2200275"/>
            <a:chOff x="3387005" y="3173995"/>
            <a:chExt cx="7810500" cy="22002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7005" y="3173995"/>
              <a:ext cx="7810500" cy="220027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92358B-095A-4BFB-91D7-B186E5D40DC5}"/>
                </a:ext>
              </a:extLst>
            </p:cNvPr>
            <p:cNvSpPr/>
            <p:nvPr/>
          </p:nvSpPr>
          <p:spPr>
            <a:xfrm>
              <a:off x="3405930" y="3632433"/>
              <a:ext cx="7761942" cy="308914"/>
            </a:xfrm>
            <a:prstGeom prst="rect">
              <a:avLst/>
            </a:prstGeom>
            <a:solidFill>
              <a:srgbClr val="E1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8863012" y="4142515"/>
            <a:ext cx="2895600" cy="678873"/>
          </a:xfrm>
          <a:prstGeom prst="wedgeRoundRectCallout">
            <a:avLst>
              <a:gd name="adj1" fmla="val -85904"/>
              <a:gd name="adj2" fmla="val 604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התוכן המוצג ב- 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LecturerComponent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978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837" y="2097227"/>
            <a:ext cx="113053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container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col-xs-12 col-sm-10 col-md-8 col-sm-offset-1 col-md-offset-2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he-IL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-tabs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4"/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pPr lvl="3"/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pPr lvl="3"/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42913"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 indent="-471488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col-xs-12 col-sm-10 col-md-8 col-sm-offset-1 col-md-offset-2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router-outlet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router-outlet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7296" y="3197569"/>
            <a:ext cx="976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indent="-1828800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active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#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4" indent="-1828800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#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4" indent="-1828800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#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8372" y="3197569"/>
            <a:ext cx="92565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2550" lvl="4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active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2550" lvl="4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"/lecturer"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2550" lvl="4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"/student"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901" y="353461"/>
            <a:ext cx="9720072" cy="1499616"/>
          </a:xfrm>
        </p:spPr>
        <p:txBody>
          <a:bodyPr/>
          <a:lstStyle/>
          <a:p>
            <a:r>
              <a:rPr lang="he-IL" dirty="0"/>
              <a:t>קישור הלשוניות לניתובים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7" y="1447801"/>
            <a:ext cx="10881014" cy="5200650"/>
          </a:xfrm>
        </p:spPr>
        <p:txBody>
          <a:bodyPr/>
          <a:lstStyle/>
          <a:p>
            <a:r>
              <a:rPr lang="he-IL" dirty="0"/>
              <a:t>נכון לעכשיו ב- </a:t>
            </a:r>
            <a:r>
              <a:rPr lang="en-US" dirty="0"/>
              <a:t>app.component.html</a:t>
            </a:r>
            <a:r>
              <a:rPr lang="he-IL" dirty="0"/>
              <a:t> כתוב שהקישור הוא #, משמע לא לנווט לשום מקום..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786255" y="3519055"/>
            <a:ext cx="1191490" cy="277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809817" y="3768437"/>
            <a:ext cx="1191490" cy="277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717599" y="4064022"/>
            <a:ext cx="1191490" cy="277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08206" y="4363751"/>
            <a:ext cx="1108363" cy="374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7971D5-4D2A-46EC-A805-48DB103E970A}"/>
              </a:ext>
            </a:extLst>
          </p:cNvPr>
          <p:cNvGrpSpPr/>
          <p:nvPr/>
        </p:nvGrpSpPr>
        <p:grpSpPr>
          <a:xfrm>
            <a:off x="1167245" y="4365049"/>
            <a:ext cx="7810500" cy="2200275"/>
            <a:chOff x="1167245" y="4365049"/>
            <a:chExt cx="7810500" cy="220027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7245" y="4365049"/>
              <a:ext cx="7810500" cy="220027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351E63-8F44-4715-B215-D08F0516B532}"/>
                </a:ext>
              </a:extLst>
            </p:cNvPr>
            <p:cNvSpPr/>
            <p:nvPr/>
          </p:nvSpPr>
          <p:spPr>
            <a:xfrm>
              <a:off x="1167245" y="4826219"/>
              <a:ext cx="7761942" cy="308914"/>
            </a:xfrm>
            <a:prstGeom prst="rect">
              <a:avLst/>
            </a:prstGeom>
            <a:solidFill>
              <a:srgbClr val="E1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7880207" y="4770325"/>
            <a:ext cx="3772766" cy="968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עכשיו לחיצה על קישור בסרגל הניווט מפנה ל"דף" המבוקש וגם מציגה את ה- 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url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המתאים בשורת הכתובת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92676" y="5915892"/>
            <a:ext cx="3173122" cy="690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אבל עדיין הלשונית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Home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היא זו שמוצגת כ-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active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..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424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0" grpId="1"/>
      <p:bldP spid="9" grpId="0" animBg="1"/>
      <p:bldP spid="13" grpId="0" animBg="1"/>
      <p:bldP spid="11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מעבר בין לשוניות ללא טעינת הדף מחדש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ישנה בעיה חמורה בקוד שכתבנו!</a:t>
            </a:r>
          </a:p>
          <a:p>
            <a:pPr lvl="1"/>
            <a:r>
              <a:rPr lang="he-IL" dirty="0"/>
              <a:t>עבור כל מעבר בין לשוניות, נשלחת בקשה לשרת ומקבלים כתשובה את הדף המבוקש!</a:t>
            </a:r>
          </a:p>
          <a:p>
            <a:pPr lvl="1"/>
            <a:r>
              <a:rPr lang="he-IL" dirty="0"/>
              <a:t>וכך בעצם אנחנו מפספסים את הרעיון המרכזי של שימוש ב- </a:t>
            </a:r>
            <a:r>
              <a:rPr lang="en-US" dirty="0"/>
              <a:t>angular</a:t>
            </a:r>
            <a:r>
              <a:rPr lang="he-IL" dirty="0"/>
              <a:t>, שהוא </a:t>
            </a:r>
            <a:r>
              <a:rPr lang="en-US" dirty="0"/>
              <a:t>SPA</a:t>
            </a:r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ניתן לראות זאת כך שבמעבר בין הלשוניות הדף נראה לרגע לבן וגם רואים בדפדף את הסימון שהדף נטען מחדש</a:t>
            </a:r>
          </a:p>
          <a:p>
            <a:endParaRPr lang="he-IL" dirty="0"/>
          </a:p>
          <a:p>
            <a:r>
              <a:rPr lang="he-IL" dirty="0"/>
              <a:t>הקוד הנוכחי משתמש ב- </a:t>
            </a:r>
            <a:r>
              <a:rPr lang="en-US" dirty="0" err="1"/>
              <a:t>href</a:t>
            </a:r>
            <a:r>
              <a:rPr lang="he-IL" dirty="0"/>
              <a:t>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נחליף אותו ב-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736" y="5137205"/>
            <a:ext cx="92565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2550" lvl="4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active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2550" lvl="4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"/lecturer"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2550" lvl="4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"/student"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8442" y="5153247"/>
            <a:ext cx="92565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2550" lvl="4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active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2550" lvl="4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</a:t>
            </a:r>
            <a:r>
              <a:rPr lang="en-US" b="1" i="1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"/lecturer"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2550" lvl="4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</a:t>
            </a:r>
            <a:r>
              <a:rPr lang="en-US" b="1" i="1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"/student"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636328" y="5499526"/>
            <a:ext cx="1191490" cy="277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659890" y="5748908"/>
            <a:ext cx="1191490" cy="277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567672" y="6044493"/>
            <a:ext cx="1191490" cy="277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8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סימון הלשונית הנכונה כאקטיבית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963" y="1768472"/>
            <a:ext cx="9720073" cy="4023360"/>
          </a:xfrm>
        </p:spPr>
        <p:txBody>
          <a:bodyPr/>
          <a:lstStyle/>
          <a:p>
            <a:r>
              <a:rPr lang="he-IL" dirty="0"/>
              <a:t>כדי שלשונית  תסומן כאקטיבית, היא צריכה לקבל את מחלקת ה- </a:t>
            </a:r>
            <a:r>
              <a:rPr lang="en-US" dirty="0"/>
              <a:t>bootstrap</a:t>
            </a:r>
            <a:r>
              <a:rPr lang="he-IL" dirty="0"/>
              <a:t> בשם </a:t>
            </a:r>
            <a:r>
              <a:rPr lang="en-US" dirty="0"/>
              <a:t>active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כדי שהקישור הנכון יקבל סימון זה, יש להשתמש ב-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routerLinkActive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9469" y="2193525"/>
            <a:ext cx="92565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2550" lvl="4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active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2550" lvl="4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</a:t>
            </a:r>
            <a:r>
              <a:rPr lang="en-US" b="1" i="1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"/lecturer"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82550" lvl="4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</a:t>
            </a:r>
            <a:r>
              <a:rPr lang="en-US" b="1" i="1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"/student"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73" y="3726292"/>
            <a:ext cx="1260995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routerLinkActive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active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routerLinkActive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active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/lecturer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routerLinkActive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active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/student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214072" y="2502568"/>
            <a:ext cx="1378506" cy="8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3053593" y="3998354"/>
            <a:ext cx="3201314" cy="442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053593" y="4255812"/>
            <a:ext cx="3196411" cy="885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53592" y="4552804"/>
            <a:ext cx="3196411" cy="885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749" y="4956780"/>
            <a:ext cx="4676775" cy="21717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8955027" y="4979296"/>
            <a:ext cx="1108363" cy="374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336758" y="5791832"/>
            <a:ext cx="3388474" cy="608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u="sng" dirty="0">
                <a:latin typeface="Assistant" panose="00000500000000000000" pitchFamily="2" charset="-79"/>
                <a:cs typeface="Assistant" panose="00000500000000000000" pitchFamily="2" charset="-79"/>
              </a:rPr>
              <a:t>הבעיה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: גם ה-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Home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מסומן כאקטיבי, בנוסף ל-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Lecturer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...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011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מהאתר </a:t>
            </a:r>
            <a:r>
              <a:rPr lang="en-US" dirty="0">
                <a:hlinkClick r:id="rId2"/>
              </a:rPr>
              <a:t>https://nodejs.org</a:t>
            </a:r>
            <a:r>
              <a:rPr lang="en-US" dirty="0"/>
              <a:t> </a:t>
            </a:r>
            <a:r>
              <a:rPr lang="he-IL" dirty="0"/>
              <a:t> להוריד התקנה ל- </a:t>
            </a:r>
            <a:r>
              <a:rPr lang="en-US" dirty="0" err="1"/>
              <a:t>NodeJS</a:t>
            </a:r>
            <a:endParaRPr lang="he-IL" dirty="0"/>
          </a:p>
          <a:p>
            <a:r>
              <a:rPr lang="he-IL" dirty="0"/>
              <a:t>ב- </a:t>
            </a:r>
            <a:r>
              <a:rPr lang="en-US" dirty="0"/>
              <a:t>Visual Studio Code</a:t>
            </a:r>
            <a:r>
              <a:rPr lang="he-IL" dirty="0"/>
              <a:t> להוריד </a:t>
            </a:r>
            <a:r>
              <a:rPr lang="en-US" dirty="0"/>
              <a:t>plugin</a:t>
            </a:r>
            <a:r>
              <a:rPr lang="he-IL" dirty="0"/>
              <a:t> לפיתוח </a:t>
            </a:r>
            <a:r>
              <a:rPr lang="en-US" dirty="0"/>
              <a:t>angular</a:t>
            </a:r>
            <a:r>
              <a:rPr lang="he-IL" dirty="0"/>
              <a:t>: </a:t>
            </a:r>
            <a:r>
              <a:rPr lang="en-US" i="1" dirty="0"/>
              <a:t>Angular v9 TypeScript </a:t>
            </a:r>
            <a:r>
              <a:rPr lang="en-US" i="1" dirty="0" err="1"/>
              <a:t>Snippest</a:t>
            </a:r>
            <a:endParaRPr lang="en-US" i="1" dirty="0"/>
          </a:p>
          <a:p>
            <a:r>
              <a:rPr lang="he-IL" dirty="0"/>
              <a:t>מהאתר </a:t>
            </a:r>
            <a:r>
              <a:rPr lang="en-US" dirty="0">
                <a:hlinkClick r:id="rId3"/>
              </a:rPr>
              <a:t>https://git-scm.com/</a:t>
            </a:r>
            <a:r>
              <a:rPr lang="he-IL" dirty="0"/>
              <a:t> להוריד התקנה ל- </a:t>
            </a:r>
            <a:r>
              <a:rPr lang="en-US" dirty="0" err="1"/>
              <a:t>git</a:t>
            </a:r>
            <a:r>
              <a:rPr lang="en-US" dirty="0"/>
              <a:t> bash</a:t>
            </a:r>
            <a:r>
              <a:rPr lang="he-IL" dirty="0"/>
              <a:t>, אשר מספק לנו </a:t>
            </a:r>
            <a:r>
              <a:rPr lang="en-US" dirty="0"/>
              <a:t>CLI</a:t>
            </a:r>
            <a:r>
              <a:rPr lang="he-IL" dirty="0"/>
              <a:t> נוח לשימוש (ועבורו התקנו את ה- </a:t>
            </a:r>
            <a:r>
              <a:rPr lang="en-US" dirty="0" err="1"/>
              <a:t>NodeJS</a:t>
            </a:r>
            <a:r>
              <a:rPr lang="he-IL" dirty="0"/>
              <a:t>)</a:t>
            </a:r>
          </a:p>
          <a:p>
            <a:r>
              <a:rPr lang="he-IL" dirty="0"/>
              <a:t> ב- </a:t>
            </a:r>
            <a:r>
              <a:rPr lang="en-US" dirty="0"/>
              <a:t>Visual Studio Code</a:t>
            </a:r>
            <a:r>
              <a:rPr lang="he-IL" dirty="0"/>
              <a:t> צריך לעדכן לעבוד עם ה- </a:t>
            </a:r>
            <a:r>
              <a:rPr lang="en-US" dirty="0"/>
              <a:t>CLI</a:t>
            </a:r>
            <a:r>
              <a:rPr lang="he-IL" dirty="0"/>
              <a:t> שהורדנו מ- </a:t>
            </a:r>
            <a:r>
              <a:rPr lang="en-US" dirty="0" err="1"/>
              <a:t>git</a:t>
            </a:r>
            <a:r>
              <a:rPr lang="he-IL" dirty="0"/>
              <a:t>:</a:t>
            </a:r>
          </a:p>
          <a:p>
            <a:pPr lvl="1" algn="just"/>
            <a:r>
              <a:rPr lang="he-IL" dirty="0"/>
              <a:t>תחת תפריט </a:t>
            </a:r>
            <a:r>
              <a:rPr lang="en-US" dirty="0">
                <a:solidFill>
                  <a:srgbClr val="002060"/>
                </a:solidFill>
              </a:rPr>
              <a:t>File</a:t>
            </a:r>
            <a:r>
              <a:rPr lang="he-IL" dirty="0">
                <a:solidFill>
                  <a:srgbClr val="002060"/>
                </a:solidFill>
              </a:rPr>
              <a:t> </a:t>
            </a:r>
            <a:r>
              <a:rPr lang="he-IL" dirty="0">
                <a:solidFill>
                  <a:srgbClr val="002060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Preferences</a:t>
            </a:r>
            <a:r>
              <a:rPr lang="he-IL" dirty="0">
                <a:sym typeface="Wingdings" panose="05000000000000000000" pitchFamily="2" charset="2"/>
              </a:rPr>
              <a:t> לשנות את ההגדרה של המפתח:</a:t>
            </a:r>
            <a:endParaRPr lang="en-US" dirty="0">
              <a:sym typeface="Wingdings" panose="05000000000000000000" pitchFamily="2" charset="2"/>
            </a:endParaRPr>
          </a:p>
          <a:p>
            <a:pPr marL="0" indent="0" algn="ctr" rtl="0">
              <a:buNone/>
            </a:pP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B6526"/>
                </a:solidFill>
                <a:latin typeface="Consolas" panose="020B0609020204030204" pitchFamily="49" charset="0"/>
              </a:rPr>
              <a:t>terminal.integrated.shell.windows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C: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\\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Program Files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\\</a:t>
            </a:r>
            <a:r>
              <a:rPr lang="en-US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Git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\\b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\\</a:t>
            </a:r>
            <a:r>
              <a:rPr lang="en-US" sz="1800" dirty="0">
                <a:solidFill>
                  <a:srgbClr val="448C27"/>
                </a:solidFill>
                <a:latin typeface="Consolas" panose="020B0609020204030204" pitchFamily="49" charset="0"/>
              </a:rPr>
              <a:t>bash.exe</a:t>
            </a:r>
            <a:r>
              <a:rPr lang="en-US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</a:p>
          <a:p>
            <a:pPr algn="just"/>
            <a:r>
              <a:rPr lang="he-IL" dirty="0"/>
              <a:t>נפתח קונסול של 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bash</a:t>
            </a:r>
            <a:r>
              <a:rPr lang="he-IL" dirty="0"/>
              <a:t> ונתקין את ה- </a:t>
            </a:r>
            <a:r>
              <a:rPr lang="en-US" dirty="0"/>
              <a:t>CLI</a:t>
            </a:r>
            <a:r>
              <a:rPr lang="he-IL" dirty="0"/>
              <a:t>: </a:t>
            </a:r>
            <a:r>
              <a:rPr lang="en-US" dirty="0" err="1">
                <a:solidFill>
                  <a:srgbClr val="0070C0"/>
                </a:solidFill>
              </a:rPr>
              <a:t>npm</a:t>
            </a:r>
            <a:r>
              <a:rPr lang="en-US" dirty="0">
                <a:solidFill>
                  <a:srgbClr val="0070C0"/>
                </a:solidFill>
              </a:rPr>
              <a:t> install –g @angular/cli</a:t>
            </a:r>
            <a:endParaRPr lang="he-IL" dirty="0">
              <a:solidFill>
                <a:srgbClr val="0070C0"/>
              </a:solidFill>
            </a:endParaRPr>
          </a:p>
          <a:p>
            <a:pPr algn="just"/>
            <a:r>
              <a:rPr lang="he-IL" dirty="0"/>
              <a:t>נעבור לתיקיה בה נרצה את הפרויקט באמצעות הפקודה </a:t>
            </a:r>
            <a:r>
              <a:rPr lang="en-US" dirty="0">
                <a:solidFill>
                  <a:srgbClr val="0070C0"/>
                </a:solidFill>
              </a:rPr>
              <a:t>cd</a:t>
            </a:r>
            <a:endParaRPr lang="he-IL" dirty="0">
              <a:solidFill>
                <a:srgbClr val="0070C0"/>
              </a:solidFill>
            </a:endParaRPr>
          </a:p>
          <a:p>
            <a:pPr algn="just"/>
            <a:r>
              <a:rPr lang="he-IL" dirty="0"/>
              <a:t>בתיקיה נייצר פרויקט </a:t>
            </a:r>
            <a:r>
              <a:rPr lang="he-IL" dirty="0" err="1"/>
              <a:t>אנגולר</a:t>
            </a:r>
            <a:r>
              <a:rPr lang="he-IL" dirty="0"/>
              <a:t>: </a:t>
            </a:r>
            <a:r>
              <a:rPr lang="en-US" dirty="0">
                <a:solidFill>
                  <a:srgbClr val="0070C0"/>
                </a:solidFill>
              </a:rPr>
              <a:t>ng new &lt;project name&gt;</a:t>
            </a:r>
            <a:endParaRPr lang="he-IL" dirty="0">
              <a:solidFill>
                <a:srgbClr val="0070C0"/>
              </a:solidFill>
            </a:endParaRPr>
          </a:p>
          <a:p>
            <a:pPr algn="just"/>
            <a:r>
              <a:rPr lang="he-IL" dirty="0"/>
              <a:t>ניכנס לתיקיית הפרויקט באמצעות הפקודה </a:t>
            </a:r>
            <a:r>
              <a:rPr lang="en-US" dirty="0">
                <a:solidFill>
                  <a:srgbClr val="0070C0"/>
                </a:solidFill>
              </a:rPr>
              <a:t>cd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1272" y="5250873"/>
            <a:ext cx="361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= </a:t>
            </a:r>
            <a:r>
              <a:rPr lang="en-US" b="1" dirty="0"/>
              <a:t>N</a:t>
            </a:r>
            <a:r>
              <a:rPr lang="en-US" dirty="0"/>
              <a:t>ode </a:t>
            </a:r>
            <a:r>
              <a:rPr lang="en-US" b="1" dirty="0"/>
              <a:t>P</a:t>
            </a:r>
            <a:r>
              <a:rPr lang="en-US" dirty="0"/>
              <a:t>ackage </a:t>
            </a:r>
            <a:r>
              <a:rPr lang="en-US" b="1" dirty="0"/>
              <a:t>M</a:t>
            </a:r>
            <a:r>
              <a:rPr lang="en-US" dirty="0"/>
              <a:t>anagement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57275" y="4890655"/>
            <a:ext cx="1963017" cy="360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1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סימון הלשונית הנכונה כאקטיבית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הסיבה שהלשונית </a:t>
            </a:r>
            <a:r>
              <a:rPr lang="en-US" dirty="0"/>
              <a:t>Home</a:t>
            </a:r>
            <a:r>
              <a:rPr lang="he-IL" dirty="0"/>
              <a:t> גם נשארת מסומנת כאקטיבית, מאחר וסימון הלשונית כאקטיבית מתייחס ל- </a:t>
            </a:r>
            <a:r>
              <a:rPr lang="en-US" dirty="0"/>
              <a:t>URL</a:t>
            </a:r>
            <a:r>
              <a:rPr lang="he-IL" dirty="0"/>
              <a:t>, ומתבסס על הגדרת ה- </a:t>
            </a:r>
            <a:r>
              <a:rPr lang="en-US" dirty="0"/>
              <a:t>Routes</a:t>
            </a:r>
            <a:r>
              <a:rPr lang="he-IL" dirty="0"/>
              <a:t> שהגדרנו בקובץ </a:t>
            </a:r>
            <a:r>
              <a:rPr lang="en-US" dirty="0" err="1"/>
              <a:t>app.module.ts</a:t>
            </a:r>
            <a:r>
              <a:rPr lang="he-IL" dirty="0"/>
              <a:t>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למשל ה- </a:t>
            </a:r>
            <a:r>
              <a:rPr lang="en-US" dirty="0" err="1"/>
              <a:t>url</a:t>
            </a:r>
            <a:r>
              <a:rPr lang="he-IL" dirty="0"/>
              <a:t>                                              מתאים גם ל- </a:t>
            </a:r>
            <a:r>
              <a:rPr lang="en-US" dirty="0"/>
              <a:t>path</a:t>
            </a:r>
            <a:r>
              <a:rPr lang="he-IL" dirty="0"/>
              <a:t> של </a:t>
            </a:r>
            <a:r>
              <a:rPr lang="en-US" dirty="0"/>
              <a:t>lecturer</a:t>
            </a:r>
            <a:r>
              <a:rPr lang="he-IL" dirty="0"/>
              <a:t> וגם ל- </a:t>
            </a:r>
            <a:r>
              <a:rPr lang="en-US" dirty="0"/>
              <a:t>path</a:t>
            </a:r>
            <a:r>
              <a:rPr lang="he-IL" dirty="0"/>
              <a:t> של </a:t>
            </a:r>
            <a:r>
              <a:rPr lang="en-US" dirty="0"/>
              <a:t>Home</a:t>
            </a:r>
            <a:r>
              <a:rPr lang="he-IL" dirty="0"/>
              <a:t>, ולכן שניהם מסומנים כאקטיביים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4271" y="3101298"/>
            <a:ext cx="7399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appRoutes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Routes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</a:p>
          <a:p>
            <a:pPr lvl="1"/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'',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component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HomeComponent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lecturer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component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LecturerComponent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student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component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StudentComponent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078" y="4972505"/>
            <a:ext cx="24669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7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סימון הלשונית הנכונה כאקטיבית</a:t>
            </a:r>
            <a:r>
              <a:rPr lang="en-US" dirty="0"/>
              <a:t> </a:t>
            </a:r>
            <a:r>
              <a:rPr lang="he-IL" dirty="0"/>
              <a:t> |</a:t>
            </a:r>
            <a:r>
              <a:rPr lang="en-US" dirty="0"/>
              <a:t> </a:t>
            </a:r>
            <a:r>
              <a:rPr lang="he-IL" dirty="0"/>
              <a:t> הקוד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בקובץ </a:t>
            </a:r>
            <a:r>
              <a:rPr lang="en-US" dirty="0"/>
              <a:t>app.component.html</a:t>
            </a:r>
            <a:r>
              <a:rPr lang="he-IL" dirty="0"/>
              <a:t> ב- </a:t>
            </a:r>
            <a:r>
              <a:rPr lang="en-US" dirty="0"/>
              <a:t>li</a:t>
            </a:r>
            <a:r>
              <a:rPr lang="he-IL" dirty="0"/>
              <a:t> של הקישור מוסיפים את ה- </a:t>
            </a:r>
            <a:r>
              <a:rPr lang="en-US" dirty="0"/>
              <a:t>directive</a:t>
            </a:r>
            <a:r>
              <a:rPr lang="he-IL" dirty="0"/>
              <a:t>:</a:t>
            </a:r>
          </a:p>
          <a:p>
            <a:pPr marL="0" indent="0" algn="ctr" rtl="0">
              <a:buNone/>
            </a:pPr>
            <a:r>
              <a:rPr lang="he-IL" dirty="0"/>
              <a:t> 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routerLinkActiveOptions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{exact: true}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11386"/>
            <a:ext cx="12192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routerLinkActive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active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he-IL" dirty="0">
                <a:solidFill>
                  <a:srgbClr val="777777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[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routerLinkActiveOptions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]=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{exact: true}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routerLinkActive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active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/lecturer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Lecturer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presentation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routerLinkActive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active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routerLink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/student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57874" y="3811550"/>
            <a:ext cx="5010241" cy="885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A162526F-DF1C-4831-B131-DB91C1829AF3}"/>
              </a:ext>
            </a:extLst>
          </p:cNvPr>
          <p:cNvGrpSpPr/>
          <p:nvPr/>
        </p:nvGrpSpPr>
        <p:grpSpPr>
          <a:xfrm>
            <a:off x="7262743" y="4512299"/>
            <a:ext cx="4533900" cy="2143125"/>
            <a:chOff x="7262743" y="4512299"/>
            <a:chExt cx="4533900" cy="21431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2743" y="4512299"/>
              <a:ext cx="4533900" cy="2143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FDC9D4-504F-425F-865F-7A0CFEE755E9}"/>
                </a:ext>
              </a:extLst>
            </p:cNvPr>
            <p:cNvSpPr/>
            <p:nvPr/>
          </p:nvSpPr>
          <p:spPr>
            <a:xfrm>
              <a:off x="7338351" y="4939111"/>
              <a:ext cx="4429978" cy="308914"/>
            </a:xfrm>
            <a:prstGeom prst="rect">
              <a:avLst/>
            </a:prstGeom>
            <a:solidFill>
              <a:srgbClr val="E1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8302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3" y="382385"/>
            <a:ext cx="11577388" cy="922540"/>
          </a:xfrm>
        </p:spPr>
        <p:txBody>
          <a:bodyPr>
            <a:normAutofit/>
          </a:bodyPr>
          <a:lstStyle/>
          <a:p>
            <a:r>
              <a:rPr lang="en-US" sz="4800" dirty="0"/>
              <a:t>Data-binding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ישנם מקרים בהם יש מידע במחלקה ונרצה להציגו ב- </a:t>
            </a:r>
            <a:r>
              <a:rPr lang="en-US" dirty="0"/>
              <a:t>HTML</a:t>
            </a:r>
            <a:endParaRPr lang="he-IL" dirty="0"/>
          </a:p>
          <a:p>
            <a:pPr lvl="1"/>
            <a:r>
              <a:rPr lang="he-IL" dirty="0"/>
              <a:t>השימוש יהיה באמצעות </a:t>
            </a:r>
            <a:r>
              <a:rPr lang="en-US" dirty="0"/>
              <a:t>String Interpolation</a:t>
            </a:r>
            <a:r>
              <a:rPr lang="he-IL" dirty="0"/>
              <a:t> או באמצעות </a:t>
            </a:r>
            <a:r>
              <a:rPr lang="en-US" dirty="0"/>
              <a:t>Property-Binding</a:t>
            </a:r>
            <a:endParaRPr lang="he-IL" dirty="0"/>
          </a:p>
          <a:p>
            <a:endParaRPr lang="en-US" dirty="0"/>
          </a:p>
          <a:p>
            <a:r>
              <a:rPr lang="he-IL" dirty="0"/>
              <a:t>ישנם מקרים בהם מכניסים מידע ב- </a:t>
            </a:r>
            <a:r>
              <a:rPr lang="en-US" dirty="0"/>
              <a:t>HTML </a:t>
            </a:r>
            <a:r>
              <a:rPr lang="he-IL" dirty="0"/>
              <a:t> ונרצה לשמור את המידע במחלקות לשימוש עתידי</a:t>
            </a:r>
          </a:p>
          <a:p>
            <a:pPr lvl="1"/>
            <a:r>
              <a:rPr lang="he-IL" dirty="0"/>
              <a:t>השימוש יהיה באמצעות </a:t>
            </a:r>
            <a:r>
              <a:rPr lang="en-US" dirty="0"/>
              <a:t>Event-Binding</a:t>
            </a:r>
            <a:endParaRPr lang="he-IL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0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412" y="110099"/>
            <a:ext cx="9720072" cy="1499616"/>
          </a:xfrm>
        </p:spPr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7275" y="1189945"/>
            <a:ext cx="6835441" cy="424731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LecturerComponent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bestCourse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C++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		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In Lecturer's 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c'tor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bestCourse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JAVA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In Lecturer's 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ngOnInit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bestCourse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Web Development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4863" y="1189945"/>
            <a:ext cx="527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err="1">
                <a:latin typeface="Assistant" panose="00000500000000000000" pitchFamily="2" charset="-79"/>
                <a:cs typeface="Assistant" panose="00000500000000000000" pitchFamily="2" charset="-79"/>
              </a:rPr>
              <a:t>הקומפוננטה</a:t>
            </a:r>
            <a:r>
              <a:rPr lang="he-IL" dirty="0"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dirty="0">
                <a:latin typeface="Assistant" panose="00000500000000000000" pitchFamily="2" charset="-79"/>
                <a:cs typeface="Assistant" panose="00000500000000000000" pitchFamily="2" charset="-79"/>
              </a:rPr>
              <a:t>Lecturer</a:t>
            </a:r>
            <a:r>
              <a:rPr lang="he-IL" dirty="0">
                <a:latin typeface="Assistant" panose="00000500000000000000" pitchFamily="2" charset="-79"/>
                <a:cs typeface="Assistant" panose="00000500000000000000" pitchFamily="2" charset="-79"/>
              </a:rPr>
              <a:t> בקובץ </a:t>
            </a:r>
            <a:r>
              <a:rPr lang="en-US" dirty="0" err="1">
                <a:latin typeface="Assistant" panose="00000500000000000000" pitchFamily="2" charset="-79"/>
                <a:cs typeface="Assistant" panose="00000500000000000000" pitchFamily="2" charset="-79"/>
              </a:rPr>
              <a:t>lecturer.component.ts</a:t>
            </a:r>
            <a:endParaRPr lang="en-US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5005024"/>
            <a:ext cx="4267200" cy="16764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484" y="3472215"/>
            <a:ext cx="6858000" cy="685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>
          <a:xfrm>
            <a:off x="7539789" y="2582780"/>
            <a:ext cx="3705727" cy="738268"/>
          </a:xfrm>
          <a:prstGeom prst="wedgeRoundRectCallout">
            <a:avLst>
              <a:gd name="adj1" fmla="val -74946"/>
              <a:gd name="adj2" fmla="val 429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בעת אתחול </a:t>
            </a:r>
            <a:r>
              <a:rPr lang="he-IL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הקומפוננטה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מורץ קודם ה- 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c’tor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ואז הפונקציה 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ngOnInit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4881199"/>
            <a:ext cx="6867525" cy="18002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1" name="Rounded Rectangular Callout 10"/>
          <p:cNvSpPr/>
          <p:nvPr/>
        </p:nvSpPr>
        <p:spPr>
          <a:xfrm>
            <a:off x="9366082" y="4481530"/>
            <a:ext cx="2339162" cy="308344"/>
          </a:xfrm>
          <a:prstGeom prst="wedgeRoundRectCallout">
            <a:avLst>
              <a:gd name="adj1" fmla="val -35235"/>
              <a:gd name="adj2" fmla="val -1508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String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68367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586" y="93155"/>
            <a:ext cx="9720072" cy="1499616"/>
          </a:xfrm>
        </p:spPr>
        <p:txBody>
          <a:bodyPr/>
          <a:lstStyle/>
          <a:p>
            <a:r>
              <a:rPr lang="he-IL" dirty="0"/>
              <a:t>מתי מאותחלת </a:t>
            </a:r>
            <a:r>
              <a:rPr lang="he-IL" dirty="0" err="1"/>
              <a:t>הקומפוננטה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084" y="1592771"/>
            <a:ext cx="9720073" cy="4023360"/>
          </a:xfrm>
        </p:spPr>
        <p:txBody>
          <a:bodyPr/>
          <a:lstStyle/>
          <a:p>
            <a:r>
              <a:rPr lang="he-IL" dirty="0"/>
              <a:t>כל פעם כאשר נכנסים לקישור שלה!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לאחר מעבר ללשונית </a:t>
            </a:r>
          </a:p>
          <a:p>
            <a:r>
              <a:rPr lang="he-IL" dirty="0"/>
              <a:t>אחרת ואז שוב ל- </a:t>
            </a:r>
            <a:r>
              <a:rPr lang="en-US" dirty="0"/>
              <a:t>Lecturer</a:t>
            </a:r>
            <a:r>
              <a:rPr lang="he-IL" dirty="0"/>
              <a:t> כמה פעמים, </a:t>
            </a:r>
          </a:p>
          <a:p>
            <a:r>
              <a:rPr lang="he-IL" dirty="0"/>
              <a:t>ניתן לראות את התוצאה הבאה ב- </a:t>
            </a:r>
            <a:r>
              <a:rPr lang="en-US" dirty="0"/>
              <a:t>log</a:t>
            </a:r>
            <a:r>
              <a:rPr lang="he-IL" dirty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55" y="3356610"/>
            <a:ext cx="6924675" cy="295275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FF24A8C-E805-40B2-8482-52B32146BB25}"/>
              </a:ext>
            </a:extLst>
          </p:cNvPr>
          <p:cNvGrpSpPr/>
          <p:nvPr/>
        </p:nvGrpSpPr>
        <p:grpSpPr>
          <a:xfrm>
            <a:off x="1346033" y="1304925"/>
            <a:ext cx="4267200" cy="1676400"/>
            <a:chOff x="1346033" y="1304925"/>
            <a:chExt cx="4267200" cy="167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6033" y="1304925"/>
              <a:ext cx="4267200" cy="16764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03F51E-2C02-4492-B702-938F82A1DB89}"/>
                </a:ext>
              </a:extLst>
            </p:cNvPr>
            <p:cNvSpPr/>
            <p:nvPr/>
          </p:nvSpPr>
          <p:spPr>
            <a:xfrm>
              <a:off x="1346033" y="1711354"/>
              <a:ext cx="4199090" cy="343949"/>
            </a:xfrm>
            <a:prstGeom prst="rect">
              <a:avLst/>
            </a:prstGeom>
            <a:solidFill>
              <a:srgbClr val="E1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5345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16" y="324012"/>
            <a:ext cx="9720072" cy="1499616"/>
          </a:xfrm>
        </p:spPr>
        <p:txBody>
          <a:bodyPr/>
          <a:lstStyle/>
          <a:p>
            <a:r>
              <a:rPr lang="en-US" dirty="0"/>
              <a:t>Property-binding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657473" y="2989347"/>
            <a:ext cx="4042611" cy="1058779"/>
          </a:xfrm>
          <a:prstGeom prst="wedgeRoundRectCallout">
            <a:avLst>
              <a:gd name="adj1" fmla="val -74946"/>
              <a:gd name="adj2" fmla="val 429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הבונוס גדל בכל שניה ב-1 עד מקסימום של 10, או עד אשר ילחץ הכפתור, ואז הכפתור </a:t>
            </a:r>
            <a:r>
              <a:rPr lang="he-IL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יהפך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להיות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disabled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4048126"/>
            <a:ext cx="4124325" cy="19716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8EE1D41-1485-43E9-8D7D-D43D5E2A2BD5}"/>
              </a:ext>
            </a:extLst>
          </p:cNvPr>
          <p:cNvGrpSpPr/>
          <p:nvPr/>
        </p:nvGrpSpPr>
        <p:grpSpPr>
          <a:xfrm>
            <a:off x="1057275" y="1154030"/>
            <a:ext cx="4257675" cy="2733675"/>
            <a:chOff x="1057275" y="1154030"/>
            <a:chExt cx="4257675" cy="27336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7275" y="1154030"/>
              <a:ext cx="4257675" cy="273367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9913C7-8E4E-4CEB-A72D-1AAE46C7389A}"/>
                </a:ext>
              </a:extLst>
            </p:cNvPr>
            <p:cNvSpPr/>
            <p:nvPr/>
          </p:nvSpPr>
          <p:spPr>
            <a:xfrm>
              <a:off x="1057275" y="1594925"/>
              <a:ext cx="4257675" cy="308914"/>
            </a:xfrm>
            <a:prstGeom prst="rect">
              <a:avLst/>
            </a:prstGeom>
            <a:solidFill>
              <a:srgbClr val="E1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02449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705" y="382385"/>
            <a:ext cx="5770145" cy="1671004"/>
          </a:xfrm>
        </p:spPr>
        <p:txBody>
          <a:bodyPr/>
          <a:lstStyle/>
          <a:p>
            <a:r>
              <a:rPr lang="en-US" dirty="0"/>
              <a:t>Property-binding</a:t>
            </a:r>
            <a:r>
              <a:rPr lang="he-IL" dirty="0"/>
              <a:t> | הקוד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150" y="0"/>
            <a:ext cx="938463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LecturerComponent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trike="sngStrike" dirty="0" err="1">
                <a:solidFill>
                  <a:srgbClr val="7A3E9D"/>
                </a:solidFill>
                <a:latin typeface="Consolas" panose="020B0609020204030204" pitchFamily="49" charset="0"/>
              </a:rPr>
              <a:t>bestCourse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trike="sngStrike" dirty="0">
                <a:solidFill>
                  <a:srgbClr val="448C27"/>
                </a:solidFill>
                <a:latin typeface="Consolas" panose="020B0609020204030204" pitchFamily="49" charset="0"/>
              </a:rPr>
              <a:t>C++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MAX_BONUS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bonus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isButtonDisabled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intervalId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1" strike="sngStrike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strike="sngStrike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trike="sngStrike" dirty="0">
                <a:solidFill>
                  <a:srgbClr val="448C27"/>
                </a:solidFill>
                <a:latin typeface="Consolas" panose="020B0609020204030204" pitchFamily="49" charset="0"/>
              </a:rPr>
              <a:t>In Lecturer's </a:t>
            </a:r>
            <a:r>
              <a:rPr lang="en-US" strike="sngStrike" dirty="0" err="1">
                <a:solidFill>
                  <a:srgbClr val="448C27"/>
                </a:solidFill>
                <a:latin typeface="Consolas" panose="020B0609020204030204" pitchFamily="49" charset="0"/>
              </a:rPr>
              <a:t>c'tor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trike="sngStrike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strike="sngStrike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trike="sngStrike" dirty="0" err="1">
                <a:solidFill>
                  <a:srgbClr val="7A3E9D"/>
                </a:solidFill>
                <a:latin typeface="Consolas" panose="020B0609020204030204" pitchFamily="49" charset="0"/>
              </a:rPr>
              <a:t>bestCourse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trike="sngStrike" dirty="0">
                <a:solidFill>
                  <a:srgbClr val="448C27"/>
                </a:solidFill>
                <a:latin typeface="Consolas" panose="020B0609020204030204" pitchFamily="49" charset="0"/>
              </a:rPr>
              <a:t>JAVA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intervalId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setInterval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bonus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bonus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MAX_BONUS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4"/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onStopButtonPressed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onStopButtonPressed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clearInterval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intervalId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isButtonDisabled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strike="sngStrike" dirty="0" err="1">
                <a:solidFill>
                  <a:srgbClr val="AA3731"/>
                </a:solidFill>
                <a:latin typeface="Consolas" panose="020B0609020204030204" pitchFamily="49" charset="0"/>
              </a:rPr>
              <a:t>ngOnInit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...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4873" y="4950713"/>
            <a:ext cx="6989949" cy="17543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trike="sngStrike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Lecturer's best course is 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trike="sngStrike" dirty="0">
                <a:solidFill>
                  <a:srgbClr val="4B83CD"/>
                </a:solidFill>
                <a:latin typeface="Consolas" panose="020B0609020204030204" pitchFamily="49" charset="0"/>
              </a:rPr>
              <a:t>b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{{</a:t>
            </a:r>
            <a:r>
              <a:rPr lang="en-US" strike="sngStrike" dirty="0" err="1">
                <a:solidFill>
                  <a:srgbClr val="333333"/>
                </a:solidFill>
                <a:latin typeface="Consolas" panose="020B0609020204030204" pitchFamily="49" charset="0"/>
              </a:rPr>
              <a:t>bestCourse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}}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trike="sngStrike" dirty="0">
                <a:solidFill>
                  <a:srgbClr val="4B83CD"/>
                </a:solidFill>
                <a:latin typeface="Consolas" panose="020B0609020204030204" pitchFamily="49" charset="0"/>
              </a:rPr>
              <a:t>b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strike="sngStrike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Current bonus is {{bonus}}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-primary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[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disabled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isButtonDisabled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b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)=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onStopButtonPressed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Stop Incrementing Bonus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796943" y="5958336"/>
            <a:ext cx="2066446" cy="354232"/>
          </a:xfrm>
          <a:prstGeom prst="wedgeRoundRectCallout">
            <a:avLst>
              <a:gd name="adj1" fmla="val 97939"/>
              <a:gd name="adj2" fmla="val -492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Property Binding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796943" y="6366981"/>
            <a:ext cx="2066446" cy="354232"/>
          </a:xfrm>
          <a:prstGeom prst="wedgeRoundRectCallout">
            <a:avLst>
              <a:gd name="adj1" fmla="val 97939"/>
              <a:gd name="adj2" fmla="val -809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Event Binding</a:t>
            </a:r>
          </a:p>
        </p:txBody>
      </p:sp>
    </p:spTree>
    <p:extLst>
      <p:ext uri="{BB962C8B-B14F-4D97-AF65-F5344CB8AC3E}">
        <p14:creationId xmlns:p14="http://schemas.microsoft.com/office/powerpoint/2010/main" val="230399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544" y="447529"/>
            <a:ext cx="9720072" cy="1499616"/>
          </a:xfrm>
        </p:spPr>
        <p:txBody>
          <a:bodyPr/>
          <a:lstStyle/>
          <a:p>
            <a:r>
              <a:rPr lang="he-IL" dirty="0"/>
              <a:t>העברת מידע מה- </a:t>
            </a:r>
            <a:r>
              <a:rPr lang="en-US" dirty="0"/>
              <a:t>HTML</a:t>
            </a:r>
            <a:r>
              <a:rPr lang="he-IL" dirty="0"/>
              <a:t> למחלקה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157" y="1862135"/>
            <a:ext cx="4095750" cy="31337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871" y="1881186"/>
            <a:ext cx="3924300" cy="30956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>
          <a:xfrm>
            <a:off x="9657347" y="2887579"/>
            <a:ext cx="1957137" cy="561474"/>
          </a:xfrm>
          <a:prstGeom prst="wedgeRoundRectCallout">
            <a:avLst>
              <a:gd name="adj1" fmla="val -67554"/>
              <a:gd name="adj2" fmla="val -80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ערך התכונה שאותחל במחלקה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945730" y="5358063"/>
            <a:ext cx="2834441" cy="641684"/>
          </a:xfrm>
          <a:prstGeom prst="wedgeRoundRectCallout">
            <a:avLst>
              <a:gd name="adj1" fmla="val -64413"/>
              <a:gd name="adj2" fmla="val -16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הקלדת ערך חדש ועדכונו 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online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בהודעה למעלה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0334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610" y="76433"/>
            <a:ext cx="9720072" cy="1499616"/>
          </a:xfrm>
        </p:spPr>
        <p:txBody>
          <a:bodyPr/>
          <a:lstStyle/>
          <a:p>
            <a:r>
              <a:rPr lang="he-IL" dirty="0"/>
              <a:t>העברת מידע מה- </a:t>
            </a:r>
            <a:r>
              <a:rPr lang="en-US" dirty="0"/>
              <a:t>HTML</a:t>
            </a:r>
            <a:r>
              <a:rPr lang="he-IL" dirty="0"/>
              <a:t> למחלקה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4189" y="1294397"/>
            <a:ext cx="10284493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Lecturer's best course is 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bestCourse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New Best Course: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form-control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)=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onBestCourseUpdate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($event)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189" y="2727159"/>
            <a:ext cx="11951369" cy="369331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LecturerComponent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bestCourse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C++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trike="sngStrike" dirty="0">
                <a:solidFill>
                  <a:srgbClr val="7A3E9D"/>
                </a:solidFill>
                <a:latin typeface="Consolas" panose="020B0609020204030204" pitchFamily="49" charset="0"/>
              </a:rPr>
              <a:t>MAX_BONUS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AB6526"/>
                </a:solidFill>
                <a:latin typeface="Consolas" panose="020B0609020204030204" pitchFamily="49" charset="0"/>
              </a:rPr>
              <a:t>10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; </a:t>
            </a:r>
            <a:r>
              <a:rPr lang="en-US" strike="sngStrike" dirty="0">
                <a:solidFill>
                  <a:srgbClr val="7A3E9D"/>
                </a:solidFill>
                <a:latin typeface="Consolas" panose="020B0609020204030204" pitchFamily="49" charset="0"/>
              </a:rPr>
              <a:t>bonus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; </a:t>
            </a:r>
            <a:r>
              <a:rPr lang="en-US" strike="sngStrike" dirty="0" err="1">
                <a:solidFill>
                  <a:srgbClr val="7A3E9D"/>
                </a:solidFill>
                <a:latin typeface="Consolas" panose="020B0609020204030204" pitchFamily="49" charset="0"/>
              </a:rPr>
              <a:t>isButtonDisabled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; </a:t>
            </a:r>
            <a:r>
              <a:rPr lang="en-US" strike="sngStrike" dirty="0" err="1">
                <a:solidFill>
                  <a:srgbClr val="7A3E9D"/>
                </a:solidFill>
                <a:latin typeface="Consolas" panose="020B0609020204030204" pitchFamily="49" charset="0"/>
              </a:rPr>
              <a:t>intervalId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trike="sngStrike" dirty="0">
                <a:solidFill>
                  <a:srgbClr val="7A3E9D"/>
                </a:solidFill>
                <a:latin typeface="Consolas" panose="020B0609020204030204" pitchFamily="49" charset="0"/>
              </a:rPr>
              <a:t>constructor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...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strike="sngStrike" dirty="0" err="1">
                <a:solidFill>
                  <a:srgbClr val="AA3731"/>
                </a:solidFill>
                <a:latin typeface="Consolas" panose="020B0609020204030204" pitchFamily="49" charset="0"/>
              </a:rPr>
              <a:t>ngOnInit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b="1" strike="sngStrike" dirty="0">
                <a:solidFill>
                  <a:srgbClr val="7A3E9D"/>
                </a:solidFill>
                <a:latin typeface="Consolas" panose="020B0609020204030204" pitchFamily="49" charset="0"/>
              </a:rPr>
              <a:t>...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strike="sngStrike" dirty="0" err="1">
                <a:solidFill>
                  <a:srgbClr val="AA3731"/>
                </a:solidFill>
                <a:latin typeface="Consolas" panose="020B0609020204030204" pitchFamily="49" charset="0"/>
              </a:rPr>
              <a:t>onStopButtonPressed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...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endParaRPr lang="he-IL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onBestCourseUpdate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bestCourse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(&lt;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HTMLInputElement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9641304" y="1304925"/>
            <a:ext cx="2112545" cy="711117"/>
          </a:xfrm>
          <a:prstGeom prst="wedgeRoundRectCallout">
            <a:avLst>
              <a:gd name="adj1" fmla="val -46386"/>
              <a:gd name="adj2" fmla="val 832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$event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מתייחס לערך המוקלד בפקד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8920914" y="6123521"/>
            <a:ext cx="2197768" cy="529390"/>
          </a:xfrm>
          <a:prstGeom prst="wedgeRoundRectCallout">
            <a:avLst>
              <a:gd name="adj1" fmla="val -64634"/>
              <a:gd name="adj2" fmla="val -1136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הוצאת הערך מתוך ה-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event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שהתקבל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434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01662"/>
            <a:ext cx="9720072" cy="1499616"/>
          </a:xfrm>
        </p:spPr>
        <p:txBody>
          <a:bodyPr/>
          <a:lstStyle/>
          <a:p>
            <a:r>
              <a:rPr lang="en-US" dirty="0"/>
              <a:t>2-way data-binding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963" y="1885950"/>
            <a:ext cx="9720073" cy="3994733"/>
          </a:xfrm>
        </p:spPr>
        <p:txBody>
          <a:bodyPr/>
          <a:lstStyle/>
          <a:p>
            <a:r>
              <a:rPr lang="he-IL" dirty="0"/>
              <a:t>ראינו </a:t>
            </a:r>
            <a:r>
              <a:rPr lang="en-US" dirty="0"/>
              <a:t>String Interpolation</a:t>
            </a:r>
            <a:r>
              <a:rPr lang="he-IL" dirty="0"/>
              <a:t> ו- </a:t>
            </a:r>
            <a:r>
              <a:rPr lang="en-US" dirty="0" err="1"/>
              <a:t>PropertyBinding</a:t>
            </a:r>
            <a:r>
              <a:rPr lang="he-IL" dirty="0"/>
              <a:t> כדי להציג ערך של משתנה (</a:t>
            </a:r>
            <a:r>
              <a:rPr lang="en-US" dirty="0" err="1"/>
              <a:t>TypeScript</a:t>
            </a:r>
            <a:r>
              <a:rPr lang="en-US" dirty="0"/>
              <a:t> expression</a:t>
            </a:r>
            <a:r>
              <a:rPr lang="he-IL" dirty="0"/>
              <a:t>) המוגדר במחלקה</a:t>
            </a:r>
          </a:p>
          <a:p>
            <a:r>
              <a:rPr lang="he-IL" dirty="0"/>
              <a:t>ראינו  </a:t>
            </a:r>
            <a:r>
              <a:rPr lang="en-US" dirty="0"/>
              <a:t>Event Binding</a:t>
            </a:r>
            <a:r>
              <a:rPr lang="he-IL" dirty="0"/>
              <a:t> כדי לשים ערך שהוקלד בדף לתוך אחד ממשתני המחלקה</a:t>
            </a:r>
          </a:p>
          <a:p>
            <a:r>
              <a:rPr lang="he-IL" dirty="0"/>
              <a:t>נרצה לאפשר כך שעדכון המשתנה מכל מקור שהוא יעדכן גם את המשתנה וגם את התצוגה: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2432" y="3743326"/>
            <a:ext cx="8069179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Student is {{name}} age={{age}}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Enter your age: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number-converter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form-control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	 (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)=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onChangeAge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($event)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[(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ngModel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)]=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109912" y="5457800"/>
            <a:ext cx="4060156" cy="953504"/>
          </a:xfrm>
          <a:prstGeom prst="wedgeRoundRectCallout">
            <a:avLst>
              <a:gd name="adj1" fmla="val 38490"/>
              <a:gd name="adj2" fmla="val -786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הגדרה זו שמה את הערך שמוקלד במשתנה זה, ואין צורך לקחת אותו בקוד המחלקה (בניגוד ל-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event binding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)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55" y="4972050"/>
            <a:ext cx="3571875" cy="18859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419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התקנה </a:t>
            </a:r>
            <a:r>
              <a:rPr lang="he-IL" sz="3600" dirty="0"/>
              <a:t>(המשך)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על-מנת להריץ </a:t>
            </a:r>
            <a:r>
              <a:rPr lang="en-US" dirty="0"/>
              <a:t>development server</a:t>
            </a:r>
            <a:r>
              <a:rPr lang="he-IL" dirty="0"/>
              <a:t> נריץ את הפקודה: </a:t>
            </a:r>
            <a:r>
              <a:rPr lang="en-US" dirty="0">
                <a:solidFill>
                  <a:srgbClr val="0070C0"/>
                </a:solidFill>
              </a:rPr>
              <a:t>ng serve -o</a:t>
            </a:r>
            <a:endParaRPr lang="he-IL" dirty="0">
              <a:solidFill>
                <a:srgbClr val="0070C0"/>
              </a:solidFill>
            </a:endParaRPr>
          </a:p>
          <a:p>
            <a:pPr lvl="1"/>
            <a:r>
              <a:rPr lang="he-IL" dirty="0"/>
              <a:t>פקודה זו מריצה את השרת על פורט 4200</a:t>
            </a:r>
          </a:p>
          <a:p>
            <a:r>
              <a:rPr lang="he-IL" dirty="0"/>
              <a:t>ניכנס לדפדפן לכתובת </a:t>
            </a:r>
            <a:r>
              <a:rPr lang="en-US" i="1" dirty="0"/>
              <a:t>localhost:4200</a:t>
            </a:r>
            <a:r>
              <a:rPr lang="he-IL" dirty="0"/>
              <a:t> ונראה שם את הפרויקט</a:t>
            </a:r>
          </a:p>
          <a:p>
            <a:endParaRPr lang="he-IL" dirty="0"/>
          </a:p>
          <a:p>
            <a:r>
              <a:rPr lang="he-IL" dirty="0"/>
              <a:t>ניתן לפתוח את הטרמינל גם תחת ה- </a:t>
            </a:r>
            <a:r>
              <a:rPr lang="en-US" dirty="0"/>
              <a:t>Visual Studio Code</a:t>
            </a:r>
            <a:r>
              <a:rPr lang="he-IL" dirty="0"/>
              <a:t> דרך תפריט </a:t>
            </a:r>
            <a:r>
              <a:rPr lang="en-US" dirty="0">
                <a:solidFill>
                  <a:srgbClr val="002060"/>
                </a:solidFill>
              </a:rPr>
              <a:t>Terminal</a:t>
            </a:r>
            <a:r>
              <a:rPr lang="he-IL" dirty="0">
                <a:solidFill>
                  <a:srgbClr val="002060"/>
                </a:solidFill>
              </a:rPr>
              <a:t> </a:t>
            </a:r>
            <a:r>
              <a:rPr lang="he-IL" dirty="0">
                <a:solidFill>
                  <a:srgbClr val="002060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New Terminal</a:t>
            </a:r>
            <a:endParaRPr lang="he-IL" dirty="0">
              <a:solidFill>
                <a:srgbClr val="002060"/>
              </a:solidFill>
            </a:endParaRPr>
          </a:p>
          <a:p>
            <a:endParaRPr lang="he-IL" dirty="0"/>
          </a:p>
          <a:p>
            <a:r>
              <a:rPr lang="he-IL" b="1" dirty="0"/>
              <a:t>כדי לפתוח את הפרויקט ב- </a:t>
            </a:r>
            <a:r>
              <a:rPr lang="en-US" b="1" dirty="0"/>
              <a:t>Visual Studio Code</a:t>
            </a:r>
            <a:r>
              <a:rPr lang="he-IL" b="1" dirty="0"/>
              <a:t> נפתח אותו תחת תפריט </a:t>
            </a:r>
            <a:r>
              <a:rPr lang="en-US" b="1" dirty="0">
                <a:solidFill>
                  <a:srgbClr val="002060"/>
                </a:solidFill>
              </a:rPr>
              <a:t>File</a:t>
            </a:r>
            <a:r>
              <a:rPr lang="he-IL" b="1" dirty="0">
                <a:solidFill>
                  <a:srgbClr val="002060"/>
                </a:solidFill>
                <a:sym typeface="Wingdings" panose="05000000000000000000" pitchFamily="2" charset="2"/>
              </a:rPr>
              <a:t> </a:t>
            </a:r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Open</a:t>
            </a:r>
            <a:r>
              <a:rPr lang="he-IL" b="1" dirty="0">
                <a:sym typeface="Wingdings" panose="05000000000000000000" pitchFamily="2" charset="2"/>
              </a:rPr>
              <a:t>, ויפתח כל עץ הפרויקט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5873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5770" y="0"/>
            <a:ext cx="960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StudentComponent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gogo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isAgeValid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trike="sngStrike" dirty="0">
                <a:solidFill>
                  <a:srgbClr val="7A3E9D"/>
                </a:solidFill>
                <a:latin typeface="Consolas" panose="020B0609020204030204" pitchFamily="49" charset="0"/>
              </a:rPr>
              <a:t>constructor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{}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strike="sngStrike" dirty="0" err="1">
                <a:solidFill>
                  <a:srgbClr val="AA3731"/>
                </a:solidFill>
                <a:latin typeface="Consolas" panose="020B0609020204030204" pitchFamily="49" charset="0"/>
              </a:rPr>
              <a:t>ngOnInit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endParaRPr lang="en-US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onChangeAge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</a:p>
          <a:p>
            <a:pPr lvl="2"/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isAgeValid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isAgeValid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940" y="96280"/>
            <a:ext cx="3609975" cy="1864841"/>
          </a:xfrm>
        </p:spPr>
        <p:txBody>
          <a:bodyPr>
            <a:normAutofit fontScale="90000"/>
          </a:bodyPr>
          <a:lstStyle/>
          <a:p>
            <a:r>
              <a:rPr lang="he-IL" dirty="0"/>
              <a:t>משפטי תנאי:</a:t>
            </a:r>
            <a:br>
              <a:rPr lang="he-IL" dirty="0"/>
            </a:br>
            <a:r>
              <a:rPr lang="he-IL" dirty="0"/>
              <a:t> ה- </a:t>
            </a:r>
            <a:r>
              <a:rPr lang="en-US" sz="3600" dirty="0"/>
              <a:t>directive</a:t>
            </a:r>
            <a:r>
              <a:rPr lang="he-IL" sz="3600" dirty="0"/>
              <a:t> </a:t>
            </a:r>
            <a:br>
              <a:rPr lang="he-IL" sz="3600" dirty="0"/>
            </a:br>
            <a:r>
              <a:rPr lang="he-IL" dirty="0"/>
              <a:t>בשם </a:t>
            </a:r>
            <a:r>
              <a:rPr lang="en-US" sz="4000" dirty="0"/>
              <a:t>*</a:t>
            </a:r>
            <a:r>
              <a:rPr lang="en-US" sz="4000" dirty="0" err="1"/>
              <a:t>ngIf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104" y="2309678"/>
            <a:ext cx="3609975" cy="24098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121" y="4781441"/>
            <a:ext cx="3409950" cy="19621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>
          <a:xfrm>
            <a:off x="9532016" y="4217776"/>
            <a:ext cx="2310063" cy="368968"/>
          </a:xfrm>
          <a:prstGeom prst="wedgeRoundRectCallout">
            <a:avLst>
              <a:gd name="adj1" fmla="val -66232"/>
              <a:gd name="adj2" fmla="val 318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יוצג אם הגיל בין 0-18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5770" y="4309255"/>
            <a:ext cx="8771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Student is {{name}} age={{age}}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Enter your age: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number-converter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form-control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b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			(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)=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onChangeAge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($event)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[(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ngModel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)]=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*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448C27"/>
                </a:solidFill>
                <a:latin typeface="Consolas" panose="020B0609020204030204" pitchFamily="49" charset="0"/>
              </a:rPr>
              <a:t>isAgeValid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Valid age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795421" y="5630766"/>
            <a:ext cx="3539959" cy="632322"/>
          </a:xfrm>
          <a:prstGeom prst="wedgeRoundRectCallout">
            <a:avLst>
              <a:gd name="adj1" fmla="val -75543"/>
              <a:gd name="adj2" fmla="val -98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משתנה בוליאני המוגדר במחלקה ומתעדכן במתודה 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onChangeAge</a:t>
            </a:r>
            <a:endParaRPr lang="he-IL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05145" y="744341"/>
            <a:ext cx="3516393" cy="14070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בתרגום ה- 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TypeScript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ל-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JavaScript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ישנו שימוש ב-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DOM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, על-מנת להוסיף ולהסיר אלמנטים באופן דינאמי (אינו מציג/מסתיר אלמנטים אלא מוסיף /מסיר)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705806" y="2872359"/>
            <a:ext cx="2669346" cy="914978"/>
          </a:xfrm>
          <a:prstGeom prst="wedgeRoundRectCallout">
            <a:avLst>
              <a:gd name="adj1" fmla="val -130256"/>
              <a:gd name="adj2" fmla="val -944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אין צורך לקחת את הערך שהוקלד מאחר והגדרת ה- 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ngModel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דואגת לכך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71600" y="876301"/>
            <a:ext cx="1432839" cy="304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17841" y="5668867"/>
            <a:ext cx="1682659" cy="3509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466" y="79449"/>
            <a:ext cx="9720072" cy="1499616"/>
          </a:xfrm>
        </p:spPr>
        <p:txBody>
          <a:bodyPr/>
          <a:lstStyle/>
          <a:p>
            <a:r>
              <a:rPr lang="he-IL" dirty="0"/>
              <a:t>משפט </a:t>
            </a:r>
            <a:r>
              <a:rPr lang="en-US" dirty="0"/>
              <a:t>if-else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744" y="1304925"/>
            <a:ext cx="3476625" cy="24384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37" y="1304925"/>
            <a:ext cx="3438525" cy="24288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1285875"/>
            <a:ext cx="3409950" cy="24574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444" y="3848100"/>
            <a:ext cx="3438525" cy="18764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Oval 8"/>
          <p:cNvSpPr/>
          <p:nvPr/>
        </p:nvSpPr>
        <p:spPr>
          <a:xfrm>
            <a:off x="8065293" y="3403600"/>
            <a:ext cx="1637507" cy="339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02906" y="3403600"/>
            <a:ext cx="1637507" cy="339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8521" y="3403600"/>
            <a:ext cx="1856979" cy="330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5975" y="3848100"/>
            <a:ext cx="8226425" cy="28623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...</a:t>
            </a:r>
            <a:b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*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isAgeValid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*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inKindergrden;else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noKindegrden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In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kindegrden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ng-template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#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noKindegrden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*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inSchool;else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noSchool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In school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ng-template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#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noSchool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In High-School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ng-template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ng-template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266405" y="3832225"/>
            <a:ext cx="2041194" cy="625037"/>
          </a:xfrm>
          <a:prstGeom prst="wedgeRoundRectCallout">
            <a:avLst>
              <a:gd name="adj1" fmla="val -76748"/>
              <a:gd name="adj2" fmla="val 579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התייחסות למשתנה במחלקה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517414" y="3832225"/>
            <a:ext cx="2041194" cy="625037"/>
          </a:xfrm>
          <a:prstGeom prst="wedgeRoundRectCallout">
            <a:avLst>
              <a:gd name="adj1" fmla="val -60571"/>
              <a:gd name="adj2" fmla="val 558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מתייחס למיקום עם שם זה בדף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832765" y="4728927"/>
            <a:ext cx="2041194" cy="291662"/>
          </a:xfrm>
          <a:prstGeom prst="wedgeRoundRectCallout">
            <a:avLst>
              <a:gd name="adj1" fmla="val -155143"/>
              <a:gd name="adj2" fmla="val 36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local reference</a:t>
            </a:r>
            <a:endParaRPr lang="he-IL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076700" y="4714549"/>
            <a:ext cx="1210302" cy="7176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00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משפט </a:t>
            </a:r>
            <a:r>
              <a:rPr lang="en-US" dirty="0"/>
              <a:t>if-else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125" y="0"/>
            <a:ext cx="109093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StudentComponent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000"/>
              </a:lnSpc>
            </a:pPr>
            <a:r>
              <a:rPr lang="en-US" strike="sngStrike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trike="sngStrike" dirty="0" err="1">
                <a:solidFill>
                  <a:srgbClr val="448C27"/>
                </a:solidFill>
                <a:latin typeface="Consolas" panose="020B0609020204030204" pitchFamily="49" charset="0"/>
              </a:rPr>
              <a:t>gogo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000"/>
              </a:lnSpc>
            </a:pP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000"/>
              </a:lnSpc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inKindergrden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000"/>
              </a:lnSpc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inSchool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000"/>
              </a:lnSpc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inHighschool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000"/>
              </a:lnSpc>
            </a:pP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isAgeValid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000"/>
              </a:lnSpc>
            </a:pP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onChangeAge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>
              <a:lnSpc>
                <a:spcPts val="2000"/>
              </a:lnSpc>
            </a:pP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>
              <a:lnSpc>
                <a:spcPts val="2000"/>
              </a:lnSpc>
            </a:pP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isAgeValid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>
              <a:lnSpc>
                <a:spcPts val="2000"/>
              </a:lnSpc>
            </a:pP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>
              <a:lnSpc>
                <a:spcPts val="2000"/>
              </a:lnSpc>
            </a:pP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>
              <a:lnSpc>
                <a:spcPts val="2000"/>
              </a:lnSpc>
            </a:pP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isAgeValid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>
              <a:lnSpc>
                <a:spcPts val="2000"/>
              </a:lnSpc>
            </a:pP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>
              <a:lnSpc>
                <a:spcPts val="2000"/>
              </a:lnSpc>
            </a:pP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>
              <a:lnSpc>
                <a:spcPts val="2000"/>
              </a:lnSpc>
            </a:pP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inKindergrden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inSchool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inHighschool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>
              <a:lnSpc>
                <a:spcPts val="2000"/>
              </a:lnSpc>
            </a:pP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</a:p>
          <a:p>
            <a:pPr lvl="2">
              <a:lnSpc>
                <a:spcPts val="2000"/>
              </a:lnSpc>
            </a:pP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inKindergrden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>
              <a:lnSpc>
                <a:spcPts val="2000"/>
              </a:lnSpc>
            </a:pP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</a:p>
          <a:p>
            <a:pPr lvl="2">
              <a:lnSpc>
                <a:spcPts val="2000"/>
              </a:lnSpc>
            </a:pP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inSchool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>
              <a:lnSpc>
                <a:spcPts val="2000"/>
              </a:lnSpc>
            </a:pP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lvl="2">
              <a:lnSpc>
                <a:spcPts val="2000"/>
              </a:lnSpc>
            </a:pP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inHighschool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2000"/>
              </a:lnSpc>
            </a:pP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ts val="2000"/>
              </a:lnSpc>
            </a:pP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עיצוב דינאמי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שינוי צבע הרקע של הודעה: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0" y="2150269"/>
            <a:ext cx="3619500" cy="24860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140744"/>
            <a:ext cx="3476625" cy="24574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2140744"/>
            <a:ext cx="3486150" cy="24384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235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353" y="315912"/>
            <a:ext cx="9720072" cy="1499616"/>
          </a:xfrm>
        </p:spPr>
        <p:txBody>
          <a:bodyPr/>
          <a:lstStyle/>
          <a:p>
            <a:r>
              <a:rPr lang="he-IL" dirty="0"/>
              <a:t>עיצוב דינאמי | ה- </a:t>
            </a:r>
            <a:r>
              <a:rPr lang="en-US" dirty="0"/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7275" y="1304925"/>
            <a:ext cx="104997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Student is {{name}} age={{age}}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Enter your age: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number-converter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form-control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			 (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)=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onChangeAge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($event)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[(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ngModel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)]=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he-IL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endParaRPr lang="he-IL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*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isAgeValid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*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inKindergrden;else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noKindegrden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[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ngStyle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]=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{</a:t>
            </a:r>
            <a:r>
              <a:rPr lang="en-US" b="1" dirty="0" err="1">
                <a:solidFill>
                  <a:srgbClr val="448C27"/>
                </a:solidFill>
                <a:latin typeface="Consolas" panose="020B0609020204030204" pitchFamily="49" charset="0"/>
              </a:rPr>
              <a:t>backgroundColor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448C27"/>
                </a:solidFill>
                <a:latin typeface="Consolas" panose="020B0609020204030204" pitchFamily="49" charset="0"/>
              </a:rPr>
              <a:t>getBackgroundColor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()}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In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kindegrden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ng-template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#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noKindegrden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*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inSchool;else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noSchool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[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ngStyle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]=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{</a:t>
            </a:r>
            <a:r>
              <a:rPr lang="en-US" b="1" dirty="0" err="1">
                <a:solidFill>
                  <a:srgbClr val="448C27"/>
                </a:solidFill>
                <a:latin typeface="Consolas" panose="020B0609020204030204" pitchFamily="49" charset="0"/>
              </a:rPr>
              <a:t>backgroundColor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448C27"/>
                </a:solidFill>
                <a:latin typeface="Consolas" panose="020B0609020204030204" pitchFamily="49" charset="0"/>
              </a:rPr>
              <a:t>getBackgroundColor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()}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In school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ng-template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#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noSchool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[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ngStyle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]=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{</a:t>
            </a:r>
            <a:r>
              <a:rPr lang="en-US" b="1" dirty="0" err="1">
                <a:solidFill>
                  <a:srgbClr val="448C27"/>
                </a:solidFill>
                <a:latin typeface="Consolas" panose="020B0609020204030204" pitchFamily="49" charset="0"/>
              </a:rPr>
              <a:t>backgroundColor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448C27"/>
                </a:solidFill>
                <a:latin typeface="Consolas" panose="020B0609020204030204" pitchFamily="49" charset="0"/>
              </a:rPr>
              <a:t>getBackgroundColor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()}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In High-School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ng-template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ng-template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91300" y="5880100"/>
            <a:ext cx="4965700" cy="762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[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ngStyle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]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היא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attribute directive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, אינה מסירה או מוסיפה אלמנטים, אלא רק מעדכנת אותם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140450" y="2743200"/>
            <a:ext cx="5613400" cy="709612"/>
          </a:xfrm>
          <a:prstGeom prst="wedgeRoundRectCallout">
            <a:avLst>
              <a:gd name="adj1" fmla="val -97982"/>
              <a:gd name="adj2" fmla="val 985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פקודה המגדירה תכונת עיצוב של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CSS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עם ערך הנקבע בזמן ריצה, במקרה זה ערך החוזר מפונקציה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41300" y="3759200"/>
            <a:ext cx="1219200" cy="546100"/>
          </a:xfrm>
          <a:prstGeom prst="wedgeRoundRectCallout">
            <a:avLst>
              <a:gd name="adj1" fmla="val 135913"/>
              <a:gd name="adj2" fmla="val -61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Property Binding</a:t>
            </a:r>
          </a:p>
        </p:txBody>
      </p:sp>
    </p:spTree>
    <p:extLst>
      <p:ext uri="{BB962C8B-B14F-4D97-AF65-F5344CB8AC3E}">
        <p14:creationId xmlns:p14="http://schemas.microsoft.com/office/powerpoint/2010/main" val="263379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600" y="117693"/>
            <a:ext cx="10693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StudentComponent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trike="sngStrike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trike="sngStrike" dirty="0" err="1">
                <a:solidFill>
                  <a:srgbClr val="448C27"/>
                </a:solidFill>
                <a:latin typeface="Consolas" panose="020B0609020204030204" pitchFamily="49" charset="0"/>
              </a:rPr>
              <a:t>gogo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inKindergrden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inSchool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inHighschool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isAgeValid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trike="sngStrike" dirty="0">
                <a:solidFill>
                  <a:srgbClr val="7A3E9D"/>
                </a:solidFill>
                <a:latin typeface="Consolas" panose="020B0609020204030204" pitchFamily="49" charset="0"/>
              </a:rPr>
              <a:t>constructor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{}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strike="sngStrike" dirty="0" err="1">
                <a:solidFill>
                  <a:srgbClr val="AA3731"/>
                </a:solidFill>
                <a:latin typeface="Consolas" panose="020B0609020204030204" pitchFamily="49" charset="0"/>
              </a:rPr>
              <a:t>ngOnInit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onChangeAge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getBackgroundColor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inKindergrden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lightpink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inSchool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lightgreen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inHighschool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lightblue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898" y="501326"/>
            <a:ext cx="6163811" cy="1499616"/>
          </a:xfrm>
        </p:spPr>
        <p:txBody>
          <a:bodyPr/>
          <a:lstStyle/>
          <a:p>
            <a:r>
              <a:rPr lang="he-IL" dirty="0"/>
              <a:t>עיצוב דינאמי | המחלקה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3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753" y="511746"/>
            <a:ext cx="9720072" cy="1499616"/>
          </a:xfrm>
        </p:spPr>
        <p:txBody>
          <a:bodyPr>
            <a:normAutofit/>
          </a:bodyPr>
          <a:lstStyle/>
          <a:p>
            <a:r>
              <a:rPr lang="he-IL" dirty="0"/>
              <a:t>הוספת והסרת </a:t>
            </a:r>
            <a:r>
              <a:rPr lang="en-US" sz="4000" dirty="0" err="1"/>
              <a:t>css</a:t>
            </a:r>
            <a:r>
              <a:rPr lang="en-US" sz="4000" dirty="0"/>
              <a:t> class</a:t>
            </a:r>
            <a:r>
              <a:rPr lang="he-IL" sz="4000" dirty="0"/>
              <a:t> </a:t>
            </a:r>
            <a:r>
              <a:rPr lang="he-IL" dirty="0"/>
              <a:t>באופן דינאמי </a:t>
            </a:r>
            <a:r>
              <a:rPr lang="he-IL" sz="4400" dirty="0"/>
              <a:t>(שינוי ה- </a:t>
            </a:r>
            <a:r>
              <a:rPr lang="en-US" sz="3100" dirty="0"/>
              <a:t>DOM</a:t>
            </a:r>
            <a:r>
              <a:rPr lang="he-IL" sz="4400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975" y="2011362"/>
            <a:ext cx="3371850" cy="24288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2011362"/>
            <a:ext cx="3409950" cy="24669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>
          <a:xfrm>
            <a:off x="1701801" y="4117974"/>
            <a:ext cx="1549400" cy="360363"/>
          </a:xfrm>
          <a:prstGeom prst="wedgeRoundRectCallout">
            <a:avLst>
              <a:gd name="adj1" fmla="val 79167"/>
              <a:gd name="adj2" fmla="val 25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הפונט מודגש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50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828" y="249657"/>
            <a:ext cx="9720072" cy="1499616"/>
          </a:xfrm>
        </p:spPr>
        <p:txBody>
          <a:bodyPr/>
          <a:lstStyle/>
          <a:p>
            <a:r>
              <a:rPr lang="he-IL" dirty="0"/>
              <a:t>הוספת/הסרת </a:t>
            </a:r>
            <a:r>
              <a:rPr lang="en-US" dirty="0"/>
              <a:t>CSS-class</a:t>
            </a:r>
            <a:r>
              <a:rPr lang="he-IL" dirty="0"/>
              <a:t> | ה- </a:t>
            </a:r>
            <a:r>
              <a:rPr lang="en-US" dirty="0"/>
              <a:t>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7275" y="1304925"/>
            <a:ext cx="1058862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trike="sngStrike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Student is {{name}} age={{age}}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trike="sngStrike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b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trike="sngStrike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Enter your age: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trike="sngStrike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trike="sngStrike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trike="sngStrike" dirty="0">
                <a:solidFill>
                  <a:srgbClr val="448C27"/>
                </a:solidFill>
                <a:latin typeface="Consolas" panose="020B0609020204030204" pitchFamily="49" charset="0"/>
              </a:rPr>
              <a:t>number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number-converter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trike="sngStrike" dirty="0">
                <a:solidFill>
                  <a:srgbClr val="448C27"/>
                </a:solidFill>
                <a:latin typeface="Consolas" panose="020B0609020204030204" pitchFamily="49" charset="0"/>
              </a:rPr>
              <a:t>form-control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 (</a:t>
            </a:r>
            <a:r>
              <a:rPr lang="en-US" i="1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input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)=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trike="sngStrike" dirty="0" err="1">
                <a:solidFill>
                  <a:srgbClr val="448C27"/>
                </a:solidFill>
                <a:latin typeface="Consolas" panose="020B0609020204030204" pitchFamily="49" charset="0"/>
              </a:rPr>
              <a:t>onChangeAge</a:t>
            </a:r>
            <a:r>
              <a:rPr lang="en-US" strike="sngStrike" dirty="0">
                <a:solidFill>
                  <a:srgbClr val="448C27"/>
                </a:solidFill>
                <a:latin typeface="Consolas" panose="020B0609020204030204" pitchFamily="49" charset="0"/>
              </a:rPr>
              <a:t>($event)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 [(</a:t>
            </a:r>
            <a:r>
              <a:rPr lang="en-US" i="1" strike="sngStrike" dirty="0" err="1">
                <a:solidFill>
                  <a:srgbClr val="91B3E0"/>
                </a:solidFill>
                <a:latin typeface="Consolas" panose="020B0609020204030204" pitchFamily="49" charset="0"/>
              </a:rPr>
              <a:t>ngModel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)]=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trike="sngStrike" dirty="0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trike="sngStrike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en-US" strike="sngStrike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*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isAgeValid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*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inKindergrden;else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noKindegrden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[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ngStyle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backgroundColor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getBackgroundColor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()}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In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kindegrden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ng-template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#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noKindegrden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*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ngIf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inSchool;else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noSchool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[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ngStyle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backgroundColor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getBackgroundColor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()}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In school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ng-template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#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noSchool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[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ngStyle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backgroundColor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getBackgroundColor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()}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[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ngClass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]=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{'</a:t>
            </a:r>
            <a:r>
              <a:rPr lang="en-US" b="1" dirty="0" err="1">
                <a:solidFill>
                  <a:srgbClr val="448C27"/>
                </a:solidFill>
                <a:latin typeface="Consolas" panose="020B0609020204030204" pitchFamily="49" charset="0"/>
              </a:rPr>
              <a:t>myClass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': </a:t>
            </a:r>
            <a:r>
              <a:rPr lang="en-US" b="1" dirty="0" err="1">
                <a:solidFill>
                  <a:srgbClr val="448C27"/>
                </a:solidFill>
                <a:latin typeface="Consolas" panose="020B0609020204030204" pitchFamily="49" charset="0"/>
              </a:rPr>
              <a:t>isAgeValid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In High-School</a:t>
            </a:r>
          </a:p>
          <a:p>
            <a:pPr lvl="2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ng-template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ng-template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4927599"/>
            <a:ext cx="4495800" cy="292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953" y="5542165"/>
            <a:ext cx="3200400" cy="12001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>
          <a:xfrm>
            <a:off x="7657306" y="5219700"/>
            <a:ext cx="3722687" cy="699092"/>
          </a:xfrm>
          <a:prstGeom prst="wedgeRoundRectCallout">
            <a:avLst>
              <a:gd name="adj1" fmla="val -82198"/>
              <a:gd name="adj2" fmla="val -573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מחיל את ה-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class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רק אם ערך הביטוי (במקרה זה משתנה) הוא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4414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לולאות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325485"/>
            <a:ext cx="8839200" cy="20313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LecturerComponent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trike="sngStrike" dirty="0" err="1">
                <a:solidFill>
                  <a:srgbClr val="7A3E9D"/>
                </a:solidFill>
                <a:latin typeface="Consolas" panose="020B0609020204030204" pitchFamily="49" charset="0"/>
              </a:rPr>
              <a:t>bestCourse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trike="sngStrike" dirty="0">
                <a:solidFill>
                  <a:srgbClr val="448C27"/>
                </a:solidFill>
                <a:latin typeface="Consolas" panose="020B0609020204030204" pitchFamily="49" charset="0"/>
              </a:rPr>
              <a:t>C++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allCourses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Intro To CS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OOP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Advanced Topics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trike="sngStrike" dirty="0">
                <a:solidFill>
                  <a:srgbClr val="7A3E9D"/>
                </a:solidFill>
                <a:latin typeface="Consolas" panose="020B0609020204030204" pitchFamily="49" charset="0"/>
              </a:rPr>
              <a:t>constructor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{...}</a:t>
            </a:r>
          </a:p>
          <a:p>
            <a:pPr lvl="1"/>
            <a:r>
              <a:rPr lang="en-US" b="1" strike="sngStrike" dirty="0" err="1">
                <a:solidFill>
                  <a:srgbClr val="AA3731"/>
                </a:solidFill>
                <a:latin typeface="Consolas" panose="020B0609020204030204" pitchFamily="49" charset="0"/>
              </a:rPr>
              <a:t>ngOnInit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trike="sngStrike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777777"/>
                </a:solidFill>
                <a:latin typeface="Consolas" panose="020B0609020204030204" pitchFamily="49" charset="0"/>
              </a:rPr>
              <a:t>{...}</a:t>
            </a:r>
            <a:endParaRPr lang="en-US" strike="sngStrike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6850"/>
            <a:ext cx="6991350" cy="1943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219200" y="4542345"/>
            <a:ext cx="8604250" cy="64633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lecturer teaches the following courses: {{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allCourses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}}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*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ngFor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let course of 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allCourses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{{course}}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57500" y="3238500"/>
            <a:ext cx="2663825" cy="162701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Up Arrow 22"/>
          <p:cNvSpPr/>
          <p:nvPr/>
        </p:nvSpPr>
        <p:spPr>
          <a:xfrm>
            <a:off x="4189412" y="5112476"/>
            <a:ext cx="3125788" cy="3866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974976" y="3160510"/>
            <a:ext cx="5235574" cy="14432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107" y="2198814"/>
            <a:ext cx="9720073" cy="4023360"/>
          </a:xfrm>
        </p:spPr>
        <p:txBody>
          <a:bodyPr/>
          <a:lstStyle/>
          <a:p>
            <a:r>
              <a:rPr lang="en-US" dirty="0"/>
              <a:t>Service</a:t>
            </a:r>
            <a:r>
              <a:rPr lang="he-IL" dirty="0"/>
              <a:t> הינה יחידה בפרויקט שמכילה לוגיקה, ובפרט </a:t>
            </a:r>
            <a:r>
              <a:rPr lang="en-US" dirty="0"/>
              <a:t>data service</a:t>
            </a:r>
            <a:r>
              <a:rPr lang="he-IL" dirty="0"/>
              <a:t> מידע, שקול למחלקה</a:t>
            </a:r>
          </a:p>
          <a:p>
            <a:r>
              <a:rPr lang="he-IL" dirty="0"/>
              <a:t>פשוט נייצר </a:t>
            </a:r>
            <a:r>
              <a:rPr lang="en-US" dirty="0"/>
              <a:t>class </a:t>
            </a:r>
            <a:r>
              <a:rPr lang="he-IL" dirty="0"/>
              <a:t> ללא ה- </a:t>
            </a:r>
            <a:r>
              <a:rPr lang="en-US" dirty="0"/>
              <a:t>@Component</a:t>
            </a:r>
            <a:r>
              <a:rPr lang="he-IL" dirty="0"/>
              <a:t> ששמנו מעל המחלקות (שהפך אותן </a:t>
            </a:r>
            <a:r>
              <a:rPr lang="he-IL" dirty="0" err="1"/>
              <a:t>לקומפוננטות</a:t>
            </a:r>
            <a:r>
              <a:rPr lang="he-IL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605" y="3211562"/>
            <a:ext cx="2314575" cy="15240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987403" y="3496340"/>
            <a:ext cx="5553075" cy="23083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CollegeService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numOfStudents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departments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he-IL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In </a:t>
            </a:r>
            <a:r>
              <a:rPr lang="en-US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CollegeService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c'tor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295014" y="3721395"/>
            <a:ext cx="3466215" cy="489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6E841E5-3553-460C-A13B-5526CFD64409}"/>
              </a:ext>
            </a:extLst>
          </p:cNvPr>
          <p:cNvGrpSpPr/>
          <p:nvPr/>
        </p:nvGrpSpPr>
        <p:grpSpPr>
          <a:xfrm>
            <a:off x="1243440" y="382385"/>
            <a:ext cx="2028825" cy="4181475"/>
            <a:chOff x="1243440" y="382385"/>
            <a:chExt cx="2028825" cy="41814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3440" y="382385"/>
              <a:ext cx="2028825" cy="418147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ABEF04-43AA-4DF1-B406-CE3AE72A6181}"/>
                </a:ext>
              </a:extLst>
            </p:cNvPr>
            <p:cNvSpPr/>
            <p:nvPr/>
          </p:nvSpPr>
          <p:spPr>
            <a:xfrm>
              <a:off x="2388394" y="1698261"/>
              <a:ext cx="623254" cy="26150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9313413-60AC-4EDD-B8A6-34983D593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2309" y="1674742"/>
              <a:ext cx="1215845" cy="3496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הפרויקט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7011" y="2917861"/>
            <a:ext cx="1530850" cy="318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563" y="1902909"/>
            <a:ext cx="3976806" cy="47276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7972746" y="2198670"/>
            <a:ext cx="3010328" cy="719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קובץ המכיל הגדרות כלליות, פקודות ותלויות בספריות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3109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1348" y="0"/>
            <a:ext cx="1293517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CollegeService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US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college.service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CollegesService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allColleges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CollegeService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</a:p>
          <a:p>
            <a:pPr lvl="2"/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College 1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numOfStudents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B6526"/>
                </a:solidFill>
                <a:latin typeface="Consolas" panose="020B0609020204030204" pitchFamily="49" charset="0"/>
              </a:rPr>
              <a:t>2800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departments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Drawig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Dreaming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pPr lvl="2"/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College 2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numOfStudents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B6526"/>
                </a:solidFill>
                <a:latin typeface="Consolas" panose="020B0609020204030204" pitchFamily="49" charset="0"/>
              </a:rPr>
              <a:t>3400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lvl="3"/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departments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Cooking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Cleaning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pPr lvl="2"/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he-IL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In </a:t>
            </a:r>
            <a:r>
              <a:rPr lang="en-US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CollegesService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c'tor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addCollege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numOfStudents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departments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he-IL" sz="1600" dirty="0">
                <a:solidFill>
                  <a:srgbClr val="AB6526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allColleges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numOfStudents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numOfStudents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departments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departments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setNumOfStudents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collegeName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numOfStudents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he-IL" sz="1600" dirty="0">
                <a:solidFill>
                  <a:srgbClr val="AB6526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allColleges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collegeName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numOfStudents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numOfStudents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763" y="187693"/>
            <a:ext cx="3206809" cy="1499616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246" y="1998035"/>
            <a:ext cx="2314575" cy="15240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284921" y="691116"/>
            <a:ext cx="4699593" cy="2592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6823225" y="1347068"/>
            <a:ext cx="1765004" cy="680483"/>
          </a:xfrm>
          <a:prstGeom prst="wedgeRoundRectCallout">
            <a:avLst>
              <a:gd name="adj1" fmla="val -316616"/>
              <a:gd name="adj2" fmla="val -781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אתחול המחלקה עם ערכים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710351" y="503413"/>
            <a:ext cx="2877878" cy="680483"/>
          </a:xfrm>
          <a:prstGeom prst="wedgeRoundRectCallout">
            <a:avLst>
              <a:gd name="adj1" fmla="val -109178"/>
              <a:gd name="adj2" fmla="val -75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צריך לעשות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import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למחלקות אחרות שבשימוש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097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7154" y="843655"/>
            <a:ext cx="1313719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OnInit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@angular/core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CollegesService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448C27"/>
                </a:solidFill>
                <a:latin typeface="Consolas" panose="020B0609020204030204" pitchFamily="49" charset="0"/>
              </a:rPr>
              <a:t>../../services/</a:t>
            </a:r>
            <a:r>
              <a:rPr lang="en-US" sz="1600" b="1" dirty="0" err="1">
                <a:solidFill>
                  <a:srgbClr val="448C27"/>
                </a:solidFill>
                <a:latin typeface="Consolas" panose="020B0609020204030204" pitchFamily="49" charset="0"/>
              </a:rPr>
              <a:t>colleges.service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sz="16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4B83CD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CollegeService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4B83CD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448C27"/>
                </a:solidFill>
                <a:latin typeface="Consolas" panose="020B0609020204030204" pitchFamily="49" charset="0"/>
              </a:rPr>
              <a:t>../../services/</a:t>
            </a:r>
            <a:r>
              <a:rPr lang="en-US" sz="1600" b="1" dirty="0" err="1">
                <a:solidFill>
                  <a:srgbClr val="448C27"/>
                </a:solidFill>
                <a:latin typeface="Consolas" panose="020B0609020204030204" pitchFamily="49" charset="0"/>
              </a:rPr>
              <a:t>college.service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endParaRPr lang="en-US" sz="1600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selector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app-lecturer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templateUrl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./lecturer.component.html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styleUrls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./lecturer.component.css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providers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 [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CollegesService</a:t>
            </a:r>
            <a:r>
              <a:rPr lang="en-US" sz="1600" b="1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CollegeService</a:t>
            </a:r>
            <a:r>
              <a:rPr lang="en-US" sz="1600" b="1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LecturerComponent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OnInit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…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mainWorkingCollege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CollegeService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whereTeaches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CollegesService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constructor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mainWorkingCollege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CollegeService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600" dirty="0">
                <a:solidFill>
                  <a:srgbClr val="7A3E9D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whereTeaches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CollegesService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mainWorkingCollege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mainWorkingCollege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whereTeaches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whereTeaches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…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0607" y="448484"/>
            <a:ext cx="3232447" cy="1499616"/>
          </a:xfrm>
        </p:spPr>
        <p:txBody>
          <a:bodyPr/>
          <a:lstStyle/>
          <a:p>
            <a:r>
              <a:rPr lang="he-IL" dirty="0"/>
              <a:t>שימוש ב- </a:t>
            </a:r>
            <a:r>
              <a:rPr lang="en-US" dirty="0"/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6" y="382385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latin typeface="Assistant" panose="00000500000000000000" pitchFamily="2" charset="-79"/>
                <a:cs typeface="Assistant" panose="00000500000000000000" pitchFamily="2" charset="-79"/>
              </a:rPr>
              <a:t>הקובץ </a:t>
            </a:r>
            <a:r>
              <a:rPr lang="en-US" dirty="0" err="1">
                <a:latin typeface="Assistant" panose="00000500000000000000" pitchFamily="2" charset="-79"/>
                <a:cs typeface="Assistant" panose="00000500000000000000" pitchFamily="2" charset="-79"/>
              </a:rPr>
              <a:t>lecturer.component.ts</a:t>
            </a:r>
            <a:endParaRPr lang="en-US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446945" y="4221126"/>
            <a:ext cx="2870791" cy="946298"/>
          </a:xfrm>
          <a:prstGeom prst="wedgeRoundRectCallout">
            <a:avLst>
              <a:gd name="adj1" fmla="val -77952"/>
              <a:gd name="adj2" fmla="val 9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Dependency Injection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:</a:t>
            </a:r>
          </a:p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יצירת טיפוסי הפרמטר לפני </a:t>
            </a:r>
            <a:r>
              <a:rPr lang="he-IL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איתחול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אובייקט זה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578690" y="3339021"/>
            <a:ext cx="2607303" cy="648188"/>
          </a:xfrm>
          <a:prstGeom prst="wedgeRoundRectCallout">
            <a:avLst>
              <a:gd name="adj1" fmla="val -132978"/>
              <a:gd name="adj2" fmla="val 526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תכונות ב-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Component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מטיפוס המחלקות שיצרנו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288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215D933-2D3A-46C2-94A1-2F55A80FA2F2}"/>
              </a:ext>
            </a:extLst>
          </p:cNvPr>
          <p:cNvGrpSpPr/>
          <p:nvPr/>
        </p:nvGrpSpPr>
        <p:grpSpPr>
          <a:xfrm>
            <a:off x="976423" y="135343"/>
            <a:ext cx="6557459" cy="6493170"/>
            <a:chOff x="976423" y="135343"/>
            <a:chExt cx="6557459" cy="64931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423" y="135343"/>
              <a:ext cx="6557459" cy="649317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5D8744-28F9-48A8-97AF-40D2A1A7C078}"/>
                </a:ext>
              </a:extLst>
            </p:cNvPr>
            <p:cNvSpPr/>
            <p:nvPr/>
          </p:nvSpPr>
          <p:spPr>
            <a:xfrm>
              <a:off x="1002252" y="508790"/>
              <a:ext cx="6502474" cy="308914"/>
            </a:xfrm>
            <a:prstGeom prst="rect">
              <a:avLst/>
            </a:prstGeom>
            <a:solidFill>
              <a:srgbClr val="E1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4432" y="266275"/>
            <a:ext cx="3638725" cy="1499616"/>
          </a:xfrm>
        </p:spPr>
        <p:txBody>
          <a:bodyPr/>
          <a:lstStyle/>
          <a:p>
            <a:r>
              <a:rPr lang="he-IL" dirty="0"/>
              <a:t>הצגת המידע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7275" y="2594344"/>
            <a:ext cx="6502474" cy="1881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4342" y="4462572"/>
            <a:ext cx="3283109" cy="2165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7060020" y="3152553"/>
            <a:ext cx="4221126" cy="765544"/>
          </a:xfrm>
          <a:prstGeom prst="wedgeRoundRectCallout">
            <a:avLst>
              <a:gd name="adj1" fmla="val -80531"/>
              <a:gd name="adj2" fmla="val -4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מעבר בלולאה על כל ה-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Colleges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והצגת שמן ומספר הסטודנטים שלהם בטבלה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054011" y="5034516"/>
            <a:ext cx="3016101" cy="765544"/>
          </a:xfrm>
          <a:prstGeom prst="wedgeRoundRectCallout">
            <a:avLst>
              <a:gd name="adj1" fmla="val -80531"/>
              <a:gd name="adj2" fmla="val -4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עבור כל מכללה, הצגה בלולאה על ה-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departments</a:t>
            </a:r>
          </a:p>
        </p:txBody>
      </p:sp>
    </p:spTree>
    <p:extLst>
      <p:ext uri="{BB962C8B-B14F-4D97-AF65-F5344CB8AC3E}">
        <p14:creationId xmlns:p14="http://schemas.microsoft.com/office/powerpoint/2010/main" val="41341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964" y="484047"/>
            <a:ext cx="9720072" cy="1499616"/>
          </a:xfrm>
        </p:spPr>
        <p:txBody>
          <a:bodyPr/>
          <a:lstStyle/>
          <a:p>
            <a:r>
              <a:rPr lang="he-IL" dirty="0"/>
              <a:t>הצגת המידע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302" y="382385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latin typeface="Assistant" panose="00000500000000000000" pitchFamily="2" charset="-79"/>
                <a:cs typeface="Assistant" panose="00000500000000000000" pitchFamily="2" charset="-79"/>
              </a:rPr>
              <a:t>הקובץ </a:t>
            </a:r>
            <a:r>
              <a:rPr lang="en-US" dirty="0">
                <a:latin typeface="Assistant" panose="00000500000000000000" pitchFamily="2" charset="-79"/>
                <a:cs typeface="Assistant" panose="00000500000000000000" pitchFamily="2" charset="-79"/>
              </a:rPr>
              <a:t>lecturer.component.html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502" y="1302045"/>
            <a:ext cx="128760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The lecturer teaches at the following colleges: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College Name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Of Students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 *</a:t>
            </a:r>
            <a:r>
              <a:rPr lang="en-US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let college of </a:t>
            </a:r>
            <a:r>
              <a:rPr lang="en-US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whereTeaches.getAllColleges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{{college.name}}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college.numOfStudents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}}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 *</a:t>
            </a:r>
            <a:r>
              <a:rPr lang="en-US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let college of </a:t>
            </a:r>
            <a:r>
              <a:rPr lang="en-US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whereTeaches.getAllColleges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{{college.name}} departments: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 *</a:t>
            </a:r>
            <a:r>
              <a:rPr lang="en-US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let department of </a:t>
            </a:r>
            <a:r>
              <a:rPr lang="en-US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college.departments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; let </a:t>
            </a:r>
            <a:r>
              <a:rPr lang="en-US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448C27"/>
                </a:solidFill>
                <a:latin typeface="Consolas" panose="020B0609020204030204" pitchFamily="49" charset="0"/>
              </a:rPr>
              <a:t>=index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{{department}} ({{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}})</a:t>
            </a:r>
          </a:p>
          <a:p>
            <a:pPr lvl="1"/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1399" y="3051546"/>
            <a:ext cx="6685550" cy="1010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157262" y="3398160"/>
            <a:ext cx="4221126" cy="505047"/>
          </a:xfrm>
          <a:prstGeom prst="wedgeRoundRectCallout">
            <a:avLst>
              <a:gd name="adj1" fmla="val -80531"/>
              <a:gd name="adj2" fmla="val -4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מעבר בלולאה על כל מכללה והצגת נתוניה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2501" y="4447616"/>
            <a:ext cx="9122735" cy="2123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7916831" y="4207292"/>
            <a:ext cx="3364315" cy="633977"/>
          </a:xfrm>
          <a:prstGeom prst="wedgeRoundRectCallout">
            <a:avLst>
              <a:gd name="adj1" fmla="val -90960"/>
              <a:gd name="adj2" fmla="val 880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לולאה כפולה: </a:t>
            </a:r>
          </a:p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עבור כל מכללה, עבור כל מחלקה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250" y="1938195"/>
            <a:ext cx="4155669" cy="115588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5081593"/>
            <a:ext cx="1885728" cy="13248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442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961" y="-38985"/>
            <a:ext cx="9720072" cy="1499616"/>
          </a:xfrm>
        </p:spPr>
        <p:txBody>
          <a:bodyPr/>
          <a:lstStyle/>
          <a:p>
            <a:r>
              <a:rPr lang="he-IL" dirty="0"/>
              <a:t>הוספת מידע ועדכונו | ה- </a:t>
            </a:r>
            <a:r>
              <a:rPr lang="en-US" dirty="0"/>
              <a:t>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995" y="1120259"/>
            <a:ext cx="353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latin typeface="Assistant" panose="00000500000000000000" pitchFamily="2" charset="-79"/>
                <a:cs typeface="Assistant" panose="00000500000000000000" pitchFamily="2" charset="-79"/>
              </a:rPr>
              <a:t>התוספת בקובץ </a:t>
            </a:r>
            <a:r>
              <a:rPr lang="en-US" dirty="0">
                <a:latin typeface="Assistant" panose="00000500000000000000" pitchFamily="2" charset="-79"/>
                <a:cs typeface="Assistant" panose="00000500000000000000" pitchFamily="2" charset="-79"/>
              </a:rPr>
              <a:t>lecturer.component.html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134" y="1950466"/>
            <a:ext cx="77298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 College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form-control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		[(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ngModel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)]=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448C27"/>
                </a:solidFill>
                <a:latin typeface="Consolas" panose="020B0609020204030204" pitchFamily="49" charset="0"/>
              </a:rPr>
              <a:t>collegeName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Number of students: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		</a:t>
            </a:r>
          </a:p>
          <a:p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	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form-control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	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[(</a:t>
            </a:r>
            <a:r>
              <a:rPr lang="en-US" b="1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ngModel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)]=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448C27"/>
                </a:solidFill>
                <a:latin typeface="Consolas" panose="020B0609020204030204" pitchFamily="49" charset="0"/>
              </a:rPr>
              <a:t>numOfStudents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-default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	(</a:t>
            </a:r>
            <a:r>
              <a:rPr lang="en-US" b="1" i="1" dirty="0">
                <a:solidFill>
                  <a:srgbClr val="91B3E0"/>
                </a:solidFill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rgbClr val="91B3E0"/>
                </a:solidFill>
                <a:latin typeface="Consolas" panose="020B0609020204030204" pitchFamily="49" charset="0"/>
              </a:rPr>
              <a:t>)=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448C27"/>
                </a:solidFill>
                <a:latin typeface="Consolas" panose="020B0609020204030204" pitchFamily="49" charset="0"/>
              </a:rPr>
              <a:t>onAddCollege</a:t>
            </a:r>
            <a:r>
              <a:rPr lang="en-US" b="1" dirty="0">
                <a:solidFill>
                  <a:srgbClr val="448C27"/>
                </a:solidFill>
                <a:latin typeface="Consolas" panose="020B0609020204030204" pitchFamily="49" charset="0"/>
              </a:rPr>
              <a:t>($event)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Add College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5" y="1132477"/>
            <a:ext cx="4171729" cy="551963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439024" y="4890977"/>
            <a:ext cx="4171729" cy="1761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47098" y="6092456"/>
            <a:ext cx="1158949" cy="41467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38460" y="2222205"/>
            <a:ext cx="3666238" cy="40758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95929" y="4331998"/>
            <a:ext cx="3666238" cy="40758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2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734" y="138940"/>
            <a:ext cx="9720072" cy="1499616"/>
          </a:xfrm>
        </p:spPr>
        <p:txBody>
          <a:bodyPr/>
          <a:lstStyle/>
          <a:p>
            <a:r>
              <a:rPr lang="he-IL" dirty="0"/>
              <a:t>הוספת מידע ועדכונו באובייקטים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0845" y="1932246"/>
            <a:ext cx="11259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LecturerComponent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OnInit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mainWorkingCollege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CollegeService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whereTeaches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CollegesService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numOfStudents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collegeName</a:t>
            </a:r>
            <a:r>
              <a:rPr lang="en-US" b="1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onAddCollege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whereTeaches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addCollege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collegeName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652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numOfStudents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[])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730" y="1269115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latin typeface="Assistant" panose="00000500000000000000" pitchFamily="2" charset="-79"/>
                <a:cs typeface="Assistant" panose="00000500000000000000" pitchFamily="2" charset="-79"/>
              </a:rPr>
              <a:t>הקובץ </a:t>
            </a:r>
            <a:r>
              <a:rPr lang="en-US" dirty="0" err="1">
                <a:latin typeface="Assistant" panose="00000500000000000000" pitchFamily="2" charset="-79"/>
                <a:cs typeface="Assistant" panose="00000500000000000000" pitchFamily="2" charset="-79"/>
              </a:rPr>
              <a:t>lecturer.component.ts</a:t>
            </a:r>
            <a:endParaRPr lang="en-US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6781" y="3062177"/>
            <a:ext cx="1967024" cy="627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6781" y="4019242"/>
            <a:ext cx="9579934" cy="135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9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6AAB8EB-C080-49DB-B2BA-8103DD0966CC}"/>
              </a:ext>
            </a:extLst>
          </p:cNvPr>
          <p:cNvGrpSpPr/>
          <p:nvPr/>
        </p:nvGrpSpPr>
        <p:grpSpPr>
          <a:xfrm>
            <a:off x="1243440" y="382385"/>
            <a:ext cx="2028825" cy="4181475"/>
            <a:chOff x="1243440" y="382385"/>
            <a:chExt cx="2028825" cy="418147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CAB64A-B6A4-4A00-9C3A-8A6432842158}"/>
                </a:ext>
              </a:extLst>
            </p:cNvPr>
            <p:cNvGrpSpPr/>
            <p:nvPr/>
          </p:nvGrpSpPr>
          <p:grpSpPr>
            <a:xfrm>
              <a:off x="1243440" y="382385"/>
              <a:ext cx="2028825" cy="4181475"/>
              <a:chOff x="1243440" y="382385"/>
              <a:chExt cx="2028825" cy="418147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43440" y="382385"/>
                <a:ext cx="2028825" cy="4181475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295965-7C0A-4180-824C-A4822D7BA6E3}"/>
                  </a:ext>
                </a:extLst>
              </p:cNvPr>
              <p:cNvSpPr/>
              <p:nvPr/>
            </p:nvSpPr>
            <p:spPr>
              <a:xfrm>
                <a:off x="1644242" y="1698262"/>
                <a:ext cx="112831" cy="22775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D3B1CC-1A4B-461B-AA3D-CEAC91CAC9E1}"/>
                  </a:ext>
                </a:extLst>
              </p:cNvPr>
              <p:cNvSpPr/>
              <p:nvPr/>
            </p:nvSpPr>
            <p:spPr>
              <a:xfrm>
                <a:off x="2388394" y="1698261"/>
                <a:ext cx="623254" cy="26150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6D8C3EB-9289-475F-9210-CF07EC693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8870" y="1747612"/>
              <a:ext cx="433380" cy="224715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1387011" y="1634837"/>
            <a:ext cx="1688698" cy="354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430" y="112568"/>
            <a:ext cx="5372100" cy="73533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3745" y="382385"/>
            <a:ext cx="4300105" cy="9225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he-IL" dirty="0"/>
              <a:t>מבנה הפרויקט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72746" y="2198670"/>
            <a:ext cx="3010328" cy="719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מגדיר את שם הפרויקט ואיזה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CSS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וסקריפטים לטעינה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5781" y="595745"/>
            <a:ext cx="2997963" cy="425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821" y="1040728"/>
            <a:ext cx="12258675" cy="54197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24" y="206571"/>
            <a:ext cx="2600325" cy="4648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41253" y="3866453"/>
            <a:ext cx="2600325" cy="335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3745" y="382385"/>
            <a:ext cx="4300105" cy="9225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he-IL" dirty="0"/>
              <a:t>מבנה הפרויקט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7819156" y="2035714"/>
            <a:ext cx="3990109" cy="791177"/>
          </a:xfrm>
          <a:prstGeom prst="wedgeRoundRectCallout">
            <a:avLst>
              <a:gd name="adj1" fmla="val -113177"/>
              <a:gd name="adj2" fmla="val 170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ב-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&lt;header&gt;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נשים קישורים </a:t>
            </a:r>
            <a:r>
              <a:rPr lang="he-IL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לקבצי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CSS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חיצוניים,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bootstrap, JQuery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וטכנולוגיות חיצוניות נוספות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578436" y="5140035"/>
            <a:ext cx="4175414" cy="831274"/>
          </a:xfrm>
          <a:prstGeom prst="wedgeRoundRectCallout">
            <a:avLst>
              <a:gd name="adj1" fmla="val -68213"/>
              <a:gd name="adj2" fmla="val 267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בתוך ה-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body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יש אך ורק הפניה למשהו שנקרא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selector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, במקרה זה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app-root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, ובתוכו יוגדר בהמשך כיצד יראה הדף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608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56" y="112568"/>
            <a:ext cx="2600325" cy="4648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41255" y="734291"/>
            <a:ext cx="2600325" cy="2183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3745" y="382385"/>
            <a:ext cx="4300105" cy="9225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he-IL" dirty="0"/>
              <a:t>מבנה הפרויקט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59904" y="1925773"/>
            <a:ext cx="2281676" cy="3602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4631313" y="1925773"/>
            <a:ext cx="3128530" cy="661047"/>
          </a:xfrm>
          <a:prstGeom prst="wedgeRoundRectCallout">
            <a:avLst>
              <a:gd name="adj1" fmla="val -82148"/>
              <a:gd name="adj2" fmla="val -451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קובץ לבדיקות, לא נתייחס אליו בסקופ זה וניתן למחוק אותו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391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56" y="112568"/>
            <a:ext cx="2600325" cy="4648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41255" y="734291"/>
            <a:ext cx="2600325" cy="2183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3745" y="382385"/>
            <a:ext cx="4300105" cy="9225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he-IL" dirty="0"/>
              <a:t>מבנה הפרויקט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67890" y="96814"/>
            <a:ext cx="4322617" cy="95597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קובץ עם סיומת 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ts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הוא קובץ </a:t>
            </a: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TypeScript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.</a:t>
            </a:r>
            <a:b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</a:br>
            <a:r>
              <a:rPr lang="en-US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TypeScript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אינה רצה בדפדפן, ולכן מקומפלת ל- </a:t>
            </a:r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JavaScript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1842" y="2655720"/>
            <a:ext cx="2159149" cy="248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95" y="1730087"/>
            <a:ext cx="5838825" cy="43338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1" name="Rounded Rectangular Callout 10"/>
          <p:cNvSpPr/>
          <p:nvPr/>
        </p:nvSpPr>
        <p:spPr>
          <a:xfrm>
            <a:off x="7190508" y="3560618"/>
            <a:ext cx="1717964" cy="336407"/>
          </a:xfrm>
          <a:prstGeom prst="wedgeRoundRectCallout">
            <a:avLst>
              <a:gd name="adj1" fmla="val -73594"/>
              <a:gd name="adj2" fmla="val 217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components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190508" y="4369377"/>
            <a:ext cx="1343891" cy="336407"/>
          </a:xfrm>
          <a:prstGeom prst="wedgeRoundRectCallout">
            <a:avLst>
              <a:gd name="adj1" fmla="val -73594"/>
              <a:gd name="adj2" fmla="val 217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modules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7028406" y="4809477"/>
            <a:ext cx="1444770" cy="383597"/>
          </a:xfrm>
          <a:prstGeom prst="wedgeRoundRectCallout">
            <a:avLst>
              <a:gd name="adj1" fmla="val -73594"/>
              <a:gd name="adj2" fmla="val 217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  <a:t>services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41255" y="5437053"/>
            <a:ext cx="3406054" cy="1194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קובץ זה מכיל הגדרות על קשרים ומה </a:t>
            </a:r>
            <a:r>
              <a:rPr lang="he-IL" b="1" dirty="0" err="1">
                <a:latin typeface="Assistant" panose="00000500000000000000" pitchFamily="2" charset="-79"/>
                <a:cs typeface="Assistant" panose="00000500000000000000" pitchFamily="2" charset="-79"/>
              </a:rPr>
              <a:t>הפרוייקט</a:t>
            </a: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 מכיל.</a:t>
            </a:r>
            <a:br>
              <a:rPr lang="en-US" b="1" dirty="0">
                <a:latin typeface="Assistant" panose="00000500000000000000" pitchFamily="2" charset="-79"/>
                <a:cs typeface="Assistant" panose="00000500000000000000" pitchFamily="2" charset="-79"/>
              </a:rPr>
            </a:br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כל מה שמייבאים לפרויקט צריך להיות בקובץ זה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8473176" y="5268850"/>
            <a:ext cx="3701113" cy="336406"/>
          </a:xfrm>
          <a:prstGeom prst="wedgeRoundRectCallout">
            <a:avLst>
              <a:gd name="adj1" fmla="val -63854"/>
              <a:gd name="adj2" fmla="val -1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יבוא המחלקות המשתתפות בפרויקט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401080" y="1080686"/>
            <a:ext cx="2258280" cy="648386"/>
          </a:xfrm>
          <a:prstGeom prst="wedgeRoundRectCallout">
            <a:avLst>
              <a:gd name="adj1" fmla="val -119607"/>
              <a:gd name="adj2" fmla="val -337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>
                <a:latin typeface="Assistant" panose="00000500000000000000" pitchFamily="2" charset="-79"/>
                <a:cs typeface="Assistant" panose="00000500000000000000" pitchFamily="2" charset="-79"/>
              </a:rPr>
              <a:t>תיקיית קוד הפרויקט שנייצר המשך</a:t>
            </a:r>
            <a:endParaRPr lang="en-US" b="1" dirty="0"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768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4549</Words>
  <Application>Microsoft Office PowerPoint</Application>
  <PresentationFormat>Widescreen</PresentationFormat>
  <Paragraphs>628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Assistant</vt:lpstr>
      <vt:lpstr>Consolas</vt:lpstr>
      <vt:lpstr>Tw Cen MT</vt:lpstr>
      <vt:lpstr>Tw Cen MT Condensed</vt:lpstr>
      <vt:lpstr>Wingdings 3</vt:lpstr>
      <vt:lpstr>Integral</vt:lpstr>
      <vt:lpstr> Angular</vt:lpstr>
      <vt:lpstr>מהו ANGULAR?</vt:lpstr>
      <vt:lpstr>התקנה</vt:lpstr>
      <vt:lpstr>התקנה (המשך)</vt:lpstr>
      <vt:lpstr>מבנה הפרויקט</vt:lpstr>
      <vt:lpstr>מבנה הפרויקט</vt:lpstr>
      <vt:lpstr>מבנה הפרויקט</vt:lpstr>
      <vt:lpstr>מבנה הפרויקט</vt:lpstr>
      <vt:lpstr>מבנה הפרויקט</vt:lpstr>
      <vt:lpstr>מבנה הפרויקט</vt:lpstr>
      <vt:lpstr>מבנה הפרויקט</vt:lpstr>
      <vt:lpstr>View-source לדף המוצג</vt:lpstr>
      <vt:lpstr>הקשר בין הקבצים</vt:lpstr>
      <vt:lpstr>הוספת קומפוננטות | הפקודה</vt:lpstr>
      <vt:lpstr>הוספת קומפוננטות | תוכן הקבצים</vt:lpstr>
      <vt:lpstr>הוספת קומפוננטות | תוכן הקבצים</vt:lpstr>
      <vt:lpstr>הוספת קומפוננטות | עדכון קיומן</vt:lpstr>
      <vt:lpstr>הצגת הקומפוננטות</vt:lpstr>
      <vt:lpstr>עבודה עם  bootstrap| קישור ב- index.html</vt:lpstr>
      <vt:lpstr>עבודה עם  bootstrap| התקנה</vt:lpstr>
      <vt:lpstr>Single page application</vt:lpstr>
      <vt:lpstr>SPA | דוגמה</vt:lpstr>
      <vt:lpstr>יצירת התפריט | הקובץ app.components.html</vt:lpstr>
      <vt:lpstr>&lt;router-outlet&gt;  | הקובץ  app.module.ts</vt:lpstr>
      <vt:lpstr>&lt;router-outlet&gt;  | הקובץ  app.module.ts</vt:lpstr>
      <vt:lpstr>תוצר עדכון ה- Routes</vt:lpstr>
      <vt:lpstr>קישור הלשוניות לניתובים</vt:lpstr>
      <vt:lpstr>מעבר בין לשוניות ללא טעינת הדף מחדש</vt:lpstr>
      <vt:lpstr>סימון הלשונית הנכונה כאקטיבית</vt:lpstr>
      <vt:lpstr>סימון הלשונית הנכונה כאקטיבית</vt:lpstr>
      <vt:lpstr>סימון הלשונית הנכונה כאקטיבית  |  הקוד</vt:lpstr>
      <vt:lpstr>Data-binding</vt:lpstr>
      <vt:lpstr>String interpolation</vt:lpstr>
      <vt:lpstr>מתי מאותחלת הקומפוננטה?</vt:lpstr>
      <vt:lpstr>Property-binding</vt:lpstr>
      <vt:lpstr>Property-binding | הקוד</vt:lpstr>
      <vt:lpstr>העברת מידע מה- HTML למחלקה</vt:lpstr>
      <vt:lpstr>העברת מידע מה- HTML למחלקה</vt:lpstr>
      <vt:lpstr>2-way data-binding</vt:lpstr>
      <vt:lpstr>משפטי תנאי:  ה- directive  בשם *ngIf</vt:lpstr>
      <vt:lpstr>משפט if-else</vt:lpstr>
      <vt:lpstr>משפט if-else</vt:lpstr>
      <vt:lpstr>עיצוב דינאמי</vt:lpstr>
      <vt:lpstr>עיצוב דינאמי | ה- HTML</vt:lpstr>
      <vt:lpstr>עיצוב דינאמי | המחלקה</vt:lpstr>
      <vt:lpstr>הוספת והסרת css class באופן דינאמי (שינוי ה- DOM)</vt:lpstr>
      <vt:lpstr>הוספת/הסרת CSS-class | ה- HTML</vt:lpstr>
      <vt:lpstr>לולאות</vt:lpstr>
      <vt:lpstr>Services</vt:lpstr>
      <vt:lpstr>Services</vt:lpstr>
      <vt:lpstr>שימוש ב- service</vt:lpstr>
      <vt:lpstr>הצגת המידע</vt:lpstr>
      <vt:lpstr>הצגת המידע</vt:lpstr>
      <vt:lpstr>הוספת מידע ועדכונו | ה- HTML</vt:lpstr>
      <vt:lpstr>הוספת מידע ועדכונו באובייקטים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Angular</dc:title>
  <dc:creator>שי אברהם</dc:creator>
  <cp:lastModifiedBy>שי אברהם</cp:lastModifiedBy>
  <cp:revision>57</cp:revision>
  <dcterms:created xsi:type="dcterms:W3CDTF">2020-05-12T11:55:37Z</dcterms:created>
  <dcterms:modified xsi:type="dcterms:W3CDTF">2020-05-12T13:46:01Z</dcterms:modified>
</cp:coreProperties>
</file>