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84" r:id="rId1"/>
  </p:sldMasterIdLst>
  <p:sldIdLst>
    <p:sldId id="256" r:id="rId2"/>
    <p:sldId id="267" r:id="rId3"/>
    <p:sldId id="258" r:id="rId4"/>
    <p:sldId id="259" r:id="rId5"/>
    <p:sldId id="260" r:id="rId6"/>
    <p:sldId id="261" r:id="rId7"/>
    <p:sldId id="257" r:id="rId8"/>
    <p:sldId id="262" r:id="rId9"/>
    <p:sldId id="263" r:id="rId10"/>
    <p:sldId id="264" r:id="rId11"/>
    <p:sldId id="265" r:id="rId12"/>
    <p:sldId id="266" r:id="rId13"/>
    <p:sldId id="268" r:id="rId14"/>
    <p:sldId id="270" r:id="rId15"/>
    <p:sldId id="271" r:id="rId16"/>
    <p:sldId id="274" r:id="rId17"/>
    <p:sldId id="275"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013" autoAdjust="0"/>
    <p:restoredTop sz="96379" autoAdjust="0"/>
  </p:normalViewPr>
  <p:slideViewPr>
    <p:cSldViewPr snapToGrid="0">
      <p:cViewPr varScale="1">
        <p:scale>
          <a:sx n="110" d="100"/>
          <a:sy n="110" d="100"/>
        </p:scale>
        <p:origin x="576" y="11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r">
              <a:defRPr sz="5900" spc="-100" baseline="0">
                <a:solidFill>
                  <a:srgbClr val="FFFFFF"/>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r">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0DC70113-BFB6-49CB-A764-D29C605DC2E2}" type="datetimeFigureOut">
              <a:rPr lang="he-IL" smtClean="0"/>
              <a:t>י"א/אדר א/תשע"ט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FDAC969-BA78-483A-B408-47E1C55DF1ED}" type="slidenum">
              <a:rPr lang="he-IL" smtClean="0"/>
              <a:t>‹#›</a:t>
            </a:fld>
            <a:endParaRPr lang="he-IL"/>
          </a:p>
        </p:txBody>
      </p:sp>
    </p:spTree>
    <p:extLst>
      <p:ext uri="{BB962C8B-B14F-4D97-AF65-F5344CB8AC3E}">
        <p14:creationId xmlns:p14="http://schemas.microsoft.com/office/powerpoint/2010/main" val="1245029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0DC70113-BFB6-49CB-A764-D29C605DC2E2}" type="datetimeFigureOut">
              <a:rPr lang="he-IL" smtClean="0"/>
              <a:t>י"א/אדר א/תשע"ט</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9FDAC969-BA78-483A-B408-47E1C55DF1ED}" type="slidenum">
              <a:rPr lang="he-IL" smtClean="0"/>
              <a:t>‹#›</a:t>
            </a:fld>
            <a:endParaRPr lang="he-IL"/>
          </a:p>
        </p:txBody>
      </p:sp>
    </p:spTree>
    <p:extLst>
      <p:ext uri="{BB962C8B-B14F-4D97-AF65-F5344CB8AC3E}">
        <p14:creationId xmlns:p14="http://schemas.microsoft.com/office/powerpoint/2010/main" val="1414595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0DC70113-BFB6-49CB-A764-D29C605DC2E2}" type="datetimeFigureOut">
              <a:rPr lang="he-IL" smtClean="0"/>
              <a:t>י"א/אדר א/תשע"ט</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9FDAC969-BA78-483A-B408-47E1C55DF1ED}" type="slidenum">
              <a:rPr lang="he-IL" smtClean="0"/>
              <a:t>‹#›</a:t>
            </a:fld>
            <a:endParaRPr lang="he-IL"/>
          </a:p>
        </p:txBody>
      </p:sp>
    </p:spTree>
    <p:extLst>
      <p:ext uri="{BB962C8B-B14F-4D97-AF65-F5344CB8AC3E}">
        <p14:creationId xmlns:p14="http://schemas.microsoft.com/office/powerpoint/2010/main" val="563816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0DC70113-BFB6-49CB-A764-D29C605DC2E2}" type="datetimeFigureOut">
              <a:rPr lang="he-IL" smtClean="0"/>
              <a:t>י"א/אדר א/תשע"ט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FDAC969-BA78-483A-B408-47E1C55DF1ED}" type="slidenum">
              <a:rPr lang="he-IL" smtClean="0"/>
              <a:t>‹#›</a:t>
            </a:fld>
            <a:endParaRPr lang="he-IL"/>
          </a:p>
        </p:txBody>
      </p:sp>
    </p:spTree>
    <p:extLst>
      <p:ext uri="{BB962C8B-B14F-4D97-AF65-F5344CB8AC3E}">
        <p14:creationId xmlns:p14="http://schemas.microsoft.com/office/powerpoint/2010/main" val="1662292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0DC70113-BFB6-49CB-A764-D29C605DC2E2}" type="datetimeFigureOut">
              <a:rPr lang="he-IL" smtClean="0"/>
              <a:t>י"א/אדר א/תשע"ט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FDAC969-BA78-483A-B408-47E1C55DF1ED}" type="slidenum">
              <a:rPr lang="he-IL" smtClean="0"/>
              <a:t>‹#›</a:t>
            </a:fld>
            <a:endParaRPr lang="he-IL"/>
          </a:p>
        </p:txBody>
      </p:sp>
    </p:spTree>
    <p:extLst>
      <p:ext uri="{BB962C8B-B14F-4D97-AF65-F5344CB8AC3E}">
        <p14:creationId xmlns:p14="http://schemas.microsoft.com/office/powerpoint/2010/main" val="1328397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8" name="Date Placeholder 7"/>
          <p:cNvSpPr>
            <a:spLocks noGrp="1"/>
          </p:cNvSpPr>
          <p:nvPr>
            <p:ph type="dt" sz="half" idx="10"/>
          </p:nvPr>
        </p:nvSpPr>
        <p:spPr/>
        <p:txBody>
          <a:bodyPr/>
          <a:lstStyle/>
          <a:p>
            <a:fld id="{0DC70113-BFB6-49CB-A764-D29C605DC2E2}" type="datetimeFigureOut">
              <a:rPr lang="he-IL" smtClean="0"/>
              <a:t>י"א/אדר א/תשע"ט</a:t>
            </a:fld>
            <a:endParaRPr lang="he-IL"/>
          </a:p>
        </p:txBody>
      </p:sp>
      <p:sp>
        <p:nvSpPr>
          <p:cNvPr id="9" name="Footer Placeholder 8"/>
          <p:cNvSpPr>
            <a:spLocks noGrp="1"/>
          </p:cNvSpPr>
          <p:nvPr>
            <p:ph type="ftr" sz="quarter" idx="11"/>
          </p:nvPr>
        </p:nvSpPr>
        <p:spPr/>
        <p:txBody>
          <a:bodyPr/>
          <a:lstStyle/>
          <a:p>
            <a:endParaRPr lang="he-IL"/>
          </a:p>
        </p:txBody>
      </p:sp>
      <p:sp>
        <p:nvSpPr>
          <p:cNvPr id="10" name="Slide Number Placeholder 9"/>
          <p:cNvSpPr>
            <a:spLocks noGrp="1"/>
          </p:cNvSpPr>
          <p:nvPr>
            <p:ph type="sldNum" sz="quarter" idx="12"/>
          </p:nvPr>
        </p:nvSpPr>
        <p:spPr/>
        <p:txBody>
          <a:bodyPr/>
          <a:lstStyle/>
          <a:p>
            <a:fld id="{9FDAC969-BA78-483A-B408-47E1C55DF1ED}" type="slidenum">
              <a:rPr lang="he-IL" smtClean="0"/>
              <a:t>‹#›</a:t>
            </a:fld>
            <a:endParaRPr lang="he-IL"/>
          </a:p>
        </p:txBody>
      </p:sp>
    </p:spTree>
    <p:extLst>
      <p:ext uri="{BB962C8B-B14F-4D97-AF65-F5344CB8AC3E}">
        <p14:creationId xmlns:p14="http://schemas.microsoft.com/office/powerpoint/2010/main" val="1688818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2" name="Date Placeholder 1"/>
          <p:cNvSpPr>
            <a:spLocks noGrp="1"/>
          </p:cNvSpPr>
          <p:nvPr>
            <p:ph type="dt" sz="half" idx="10"/>
          </p:nvPr>
        </p:nvSpPr>
        <p:spPr/>
        <p:txBody>
          <a:bodyPr/>
          <a:lstStyle/>
          <a:p>
            <a:fld id="{0DC70113-BFB6-49CB-A764-D29C605DC2E2}" type="datetimeFigureOut">
              <a:rPr lang="he-IL" smtClean="0"/>
              <a:t>י"א/אדר א/תשע"ט</a:t>
            </a:fld>
            <a:endParaRPr lang="he-IL"/>
          </a:p>
        </p:txBody>
      </p:sp>
      <p:sp>
        <p:nvSpPr>
          <p:cNvPr id="11" name="Footer Placeholder 10"/>
          <p:cNvSpPr>
            <a:spLocks noGrp="1"/>
          </p:cNvSpPr>
          <p:nvPr>
            <p:ph type="ftr" sz="quarter" idx="11"/>
          </p:nvPr>
        </p:nvSpPr>
        <p:spPr/>
        <p:txBody>
          <a:bodyPr/>
          <a:lstStyle/>
          <a:p>
            <a:endParaRPr lang="he-IL"/>
          </a:p>
        </p:txBody>
      </p:sp>
      <p:sp>
        <p:nvSpPr>
          <p:cNvPr id="12" name="Slide Number Placeholder 11"/>
          <p:cNvSpPr>
            <a:spLocks noGrp="1"/>
          </p:cNvSpPr>
          <p:nvPr>
            <p:ph type="sldNum" sz="quarter" idx="12"/>
          </p:nvPr>
        </p:nvSpPr>
        <p:spPr/>
        <p:txBody>
          <a:bodyPr/>
          <a:lstStyle/>
          <a:p>
            <a:fld id="{9FDAC969-BA78-483A-B408-47E1C55DF1ED}" type="slidenum">
              <a:rPr lang="he-IL" smtClean="0"/>
              <a:t>‹#›</a:t>
            </a:fld>
            <a:endParaRPr lang="he-IL"/>
          </a:p>
        </p:txBody>
      </p:sp>
    </p:spTree>
    <p:extLst>
      <p:ext uri="{BB962C8B-B14F-4D97-AF65-F5344CB8AC3E}">
        <p14:creationId xmlns:p14="http://schemas.microsoft.com/office/powerpoint/2010/main" val="4121820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e-IL"/>
              <a:t>לחץ כדי לערוך סגנון כותרת של תבנית בסיס</a:t>
            </a:r>
            <a:endParaRPr lang="en-US" dirty="0"/>
          </a:p>
        </p:txBody>
      </p:sp>
      <p:sp>
        <p:nvSpPr>
          <p:cNvPr id="2" name="Date Placeholder 1"/>
          <p:cNvSpPr>
            <a:spLocks noGrp="1"/>
          </p:cNvSpPr>
          <p:nvPr>
            <p:ph type="dt" sz="half" idx="10"/>
          </p:nvPr>
        </p:nvSpPr>
        <p:spPr/>
        <p:txBody>
          <a:bodyPr/>
          <a:lstStyle/>
          <a:p>
            <a:fld id="{0DC70113-BFB6-49CB-A764-D29C605DC2E2}" type="datetimeFigureOut">
              <a:rPr lang="he-IL" smtClean="0"/>
              <a:t>י"א/אדר א/תשע"ט</a:t>
            </a:fld>
            <a:endParaRPr lang="he-IL"/>
          </a:p>
        </p:txBody>
      </p:sp>
      <p:sp>
        <p:nvSpPr>
          <p:cNvPr id="7" name="Footer Placeholder 6"/>
          <p:cNvSpPr>
            <a:spLocks noGrp="1"/>
          </p:cNvSpPr>
          <p:nvPr>
            <p:ph type="ftr" sz="quarter" idx="11"/>
          </p:nvPr>
        </p:nvSpPr>
        <p:spPr/>
        <p:txBody>
          <a:bodyPr/>
          <a:lstStyle/>
          <a:p>
            <a:endParaRPr lang="he-IL"/>
          </a:p>
        </p:txBody>
      </p:sp>
      <p:sp>
        <p:nvSpPr>
          <p:cNvPr id="8" name="Slide Number Placeholder 7"/>
          <p:cNvSpPr>
            <a:spLocks noGrp="1"/>
          </p:cNvSpPr>
          <p:nvPr>
            <p:ph type="sldNum" sz="quarter" idx="12"/>
          </p:nvPr>
        </p:nvSpPr>
        <p:spPr/>
        <p:txBody>
          <a:bodyPr/>
          <a:lstStyle/>
          <a:p>
            <a:fld id="{9FDAC969-BA78-483A-B408-47E1C55DF1ED}" type="slidenum">
              <a:rPr lang="he-IL" smtClean="0"/>
              <a:t>‹#›</a:t>
            </a:fld>
            <a:endParaRPr lang="he-IL"/>
          </a:p>
        </p:txBody>
      </p:sp>
    </p:spTree>
    <p:extLst>
      <p:ext uri="{BB962C8B-B14F-4D97-AF65-F5344CB8AC3E}">
        <p14:creationId xmlns:p14="http://schemas.microsoft.com/office/powerpoint/2010/main" val="2122997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DC70113-BFB6-49CB-A764-D29C605DC2E2}" type="datetimeFigureOut">
              <a:rPr lang="he-IL" smtClean="0"/>
              <a:t>י"א/אדר א/תשע"ט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FDAC969-BA78-483A-B408-47E1C55DF1ED}" type="slidenum">
              <a:rPr lang="he-IL" smtClean="0"/>
              <a:t>‹#›</a:t>
            </a:fld>
            <a:endParaRPr lang="he-IL"/>
          </a:p>
        </p:txBody>
      </p:sp>
    </p:spTree>
    <p:extLst>
      <p:ext uri="{BB962C8B-B14F-4D97-AF65-F5344CB8AC3E}">
        <p14:creationId xmlns:p14="http://schemas.microsoft.com/office/powerpoint/2010/main" val="2654973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8" name="Date Placeholder 7"/>
          <p:cNvSpPr>
            <a:spLocks noGrp="1"/>
          </p:cNvSpPr>
          <p:nvPr>
            <p:ph type="dt" sz="half" idx="10"/>
          </p:nvPr>
        </p:nvSpPr>
        <p:spPr/>
        <p:txBody>
          <a:bodyPr/>
          <a:lstStyle/>
          <a:p>
            <a:fld id="{0DC70113-BFB6-49CB-A764-D29C605DC2E2}" type="datetimeFigureOut">
              <a:rPr lang="he-IL" smtClean="0"/>
              <a:t>י"א/אדר א/תשע"ט</a:t>
            </a:fld>
            <a:endParaRPr lang="he-IL"/>
          </a:p>
        </p:txBody>
      </p:sp>
      <p:sp>
        <p:nvSpPr>
          <p:cNvPr id="9" name="Footer Placeholder 8"/>
          <p:cNvSpPr>
            <a:spLocks noGrp="1"/>
          </p:cNvSpPr>
          <p:nvPr>
            <p:ph type="ftr" sz="quarter" idx="11"/>
          </p:nvPr>
        </p:nvSpPr>
        <p:spPr/>
        <p:txBody>
          <a:bodyPr/>
          <a:lstStyle/>
          <a:p>
            <a:endParaRPr lang="he-IL"/>
          </a:p>
        </p:txBody>
      </p:sp>
      <p:sp>
        <p:nvSpPr>
          <p:cNvPr id="10" name="Slide Number Placeholder 9"/>
          <p:cNvSpPr>
            <a:spLocks noGrp="1"/>
          </p:cNvSpPr>
          <p:nvPr>
            <p:ph type="sldNum" sz="quarter" idx="12"/>
          </p:nvPr>
        </p:nvSpPr>
        <p:spPr/>
        <p:txBody>
          <a:bodyPr/>
          <a:lstStyle/>
          <a:p>
            <a:fld id="{9FDAC969-BA78-483A-B408-47E1C55DF1ED}" type="slidenum">
              <a:rPr lang="he-IL" smtClean="0"/>
              <a:t>‹#›</a:t>
            </a:fld>
            <a:endParaRPr lang="he-IL"/>
          </a:p>
        </p:txBody>
      </p:sp>
    </p:spTree>
    <p:extLst>
      <p:ext uri="{BB962C8B-B14F-4D97-AF65-F5344CB8AC3E}">
        <p14:creationId xmlns:p14="http://schemas.microsoft.com/office/powerpoint/2010/main" val="3661661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8" name="Date Placeholder 7"/>
          <p:cNvSpPr>
            <a:spLocks noGrp="1"/>
          </p:cNvSpPr>
          <p:nvPr>
            <p:ph type="dt" sz="half" idx="10"/>
          </p:nvPr>
        </p:nvSpPr>
        <p:spPr/>
        <p:txBody>
          <a:bodyPr/>
          <a:lstStyle/>
          <a:p>
            <a:fld id="{0DC70113-BFB6-49CB-A764-D29C605DC2E2}" type="datetimeFigureOut">
              <a:rPr lang="he-IL" smtClean="0"/>
              <a:t>י"א/אדר א/תשע"ט</a:t>
            </a:fld>
            <a:endParaRPr lang="he-IL"/>
          </a:p>
        </p:txBody>
      </p:sp>
      <p:sp>
        <p:nvSpPr>
          <p:cNvPr id="9" name="Footer Placeholder 8"/>
          <p:cNvSpPr>
            <a:spLocks noGrp="1"/>
          </p:cNvSpPr>
          <p:nvPr>
            <p:ph type="ftr" sz="quarter" idx="11"/>
          </p:nvPr>
        </p:nvSpPr>
        <p:spPr>
          <a:xfrm>
            <a:off x="3499101" y="6356350"/>
            <a:ext cx="5911517" cy="365125"/>
          </a:xfrm>
        </p:spPr>
        <p:txBody>
          <a:bodyPr/>
          <a:lstStyle/>
          <a:p>
            <a:endParaRPr lang="he-IL"/>
          </a:p>
        </p:txBody>
      </p:sp>
      <p:sp>
        <p:nvSpPr>
          <p:cNvPr id="10" name="Slide Number Placeholder 9"/>
          <p:cNvSpPr>
            <a:spLocks noGrp="1"/>
          </p:cNvSpPr>
          <p:nvPr>
            <p:ph type="sldNum" sz="quarter" idx="12"/>
          </p:nvPr>
        </p:nvSpPr>
        <p:spPr/>
        <p:txBody>
          <a:bodyPr/>
          <a:lstStyle/>
          <a:p>
            <a:fld id="{9FDAC969-BA78-483A-B408-47E1C55DF1ED}" type="slidenum">
              <a:rPr lang="he-IL" smtClean="0"/>
              <a:t>‹#›</a:t>
            </a:fld>
            <a:endParaRPr lang="he-IL"/>
          </a:p>
        </p:txBody>
      </p:sp>
    </p:spTree>
    <p:extLst>
      <p:ext uri="{BB962C8B-B14F-4D97-AF65-F5344CB8AC3E}">
        <p14:creationId xmlns:p14="http://schemas.microsoft.com/office/powerpoint/2010/main" val="1160047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r">
              <a:defRPr sz="1100">
                <a:solidFill>
                  <a:schemeClr val="tx1">
                    <a:lumMod val="50000"/>
                    <a:lumOff val="50000"/>
                  </a:schemeClr>
                </a:solidFill>
              </a:defRPr>
            </a:lvl1pPr>
          </a:lstStyle>
          <a:p>
            <a:fld id="{0DC70113-BFB6-49CB-A764-D29C605DC2E2}" type="datetimeFigureOut">
              <a:rPr lang="he-IL" smtClean="0"/>
              <a:t>י"א/אדר א/תשע"ט</a:t>
            </a:fld>
            <a:endParaRPr lang="he-IL"/>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r">
              <a:defRPr sz="1100">
                <a:solidFill>
                  <a:schemeClr val="tx1">
                    <a:lumMod val="50000"/>
                    <a:lumOff val="50000"/>
                  </a:schemeClr>
                </a:solidFill>
              </a:defRPr>
            </a:lvl1pPr>
          </a:lstStyle>
          <a:p>
            <a:endParaRPr lang="he-IL"/>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9FDAC969-BA78-483A-B408-47E1C55DF1ED}" type="slidenum">
              <a:rPr lang="he-IL" smtClean="0"/>
              <a:t>‹#›</a:t>
            </a:fld>
            <a:endParaRPr lang="he-IL"/>
          </a:p>
        </p:txBody>
      </p:sp>
    </p:spTree>
    <p:extLst>
      <p:ext uri="{BB962C8B-B14F-4D97-AF65-F5344CB8AC3E}">
        <p14:creationId xmlns:p14="http://schemas.microsoft.com/office/powerpoint/2010/main" val="3198282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r" defTabSz="914400" rtl="1"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r" defTabSz="914400" rtl="1"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r" defTabSz="914400" rtl="1"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r" defTabSz="914400" rtl="1"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r" defTabSz="914400" rtl="1"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r" defTabSz="914400" rtl="1"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r" defTabSz="914400" rtl="1"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r" defTabSz="914400" rtl="1"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r" defTabSz="914400" rtl="1"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r" defTabSz="914400" rtl="1"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D859967-F3E6-4DD5-B77D-5C0DA02330AD}"/>
              </a:ext>
            </a:extLst>
          </p:cNvPr>
          <p:cNvSpPr>
            <a:spLocks noGrp="1"/>
          </p:cNvSpPr>
          <p:nvPr>
            <p:ph type="ctrTitle"/>
          </p:nvPr>
        </p:nvSpPr>
        <p:spPr>
          <a:xfrm>
            <a:off x="1069848" y="2784764"/>
            <a:ext cx="7315200" cy="1768948"/>
          </a:xfrm>
        </p:spPr>
        <p:txBody>
          <a:bodyPr>
            <a:normAutofit/>
          </a:bodyPr>
          <a:lstStyle/>
          <a:p>
            <a:r>
              <a:rPr lang="en-US" sz="6000" dirty="0"/>
              <a:t>JavaScript</a:t>
            </a:r>
            <a:r>
              <a:rPr lang="he-IL" sz="6000" dirty="0"/>
              <a:t> </a:t>
            </a:r>
            <a:br>
              <a:rPr lang="he-IL" sz="6000" dirty="0"/>
            </a:br>
            <a:r>
              <a:rPr lang="he-IL" sz="6000" dirty="0"/>
              <a:t>פיתוח צד לקוח</a:t>
            </a:r>
          </a:p>
        </p:txBody>
      </p:sp>
    </p:spTree>
    <p:extLst>
      <p:ext uri="{BB962C8B-B14F-4D97-AF65-F5344CB8AC3E}">
        <p14:creationId xmlns:p14="http://schemas.microsoft.com/office/powerpoint/2010/main" val="1667197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F15CAC-E787-4C13-A1CA-522532BC6CDC}"/>
              </a:ext>
            </a:extLst>
          </p:cNvPr>
          <p:cNvSpPr>
            <a:spLocks noGrp="1"/>
          </p:cNvSpPr>
          <p:nvPr>
            <p:ph type="title"/>
          </p:nvPr>
        </p:nvSpPr>
        <p:spPr/>
        <p:txBody>
          <a:bodyPr/>
          <a:lstStyle/>
          <a:p>
            <a:r>
              <a:rPr lang="en-US" dirty="0"/>
              <a:t>JavaScript</a:t>
            </a:r>
            <a:br>
              <a:rPr lang="he-IL" dirty="0"/>
            </a:br>
            <a:br>
              <a:rPr lang="en-US" dirty="0"/>
            </a:br>
            <a:r>
              <a:rPr lang="he-IL" dirty="0"/>
              <a:t>פקודות פלט</a:t>
            </a:r>
          </a:p>
        </p:txBody>
      </p:sp>
      <p:sp>
        <p:nvSpPr>
          <p:cNvPr id="3" name="מציין מיקום תוכן 2">
            <a:extLst>
              <a:ext uri="{FF2B5EF4-FFF2-40B4-BE49-F238E27FC236}">
                <a16:creationId xmlns:a16="http://schemas.microsoft.com/office/drawing/2014/main" id="{0DB2DA3A-56EB-459F-8EE6-EDBA04D05E7E}"/>
              </a:ext>
            </a:extLst>
          </p:cNvPr>
          <p:cNvSpPr>
            <a:spLocks noGrp="1"/>
          </p:cNvSpPr>
          <p:nvPr>
            <p:ph idx="1"/>
          </p:nvPr>
        </p:nvSpPr>
        <p:spPr/>
        <p:txBody>
          <a:bodyPr/>
          <a:lstStyle/>
          <a:p>
            <a:pPr>
              <a:lnSpc>
                <a:spcPct val="150000"/>
              </a:lnSpc>
              <a:buFont typeface="Courier New" panose="02070309020205020404" pitchFamily="49" charset="0"/>
              <a:buChar char="o"/>
            </a:pPr>
            <a:r>
              <a:rPr lang="he-IL" dirty="0"/>
              <a:t> ב- </a:t>
            </a:r>
            <a:r>
              <a:rPr lang="en-US" dirty="0"/>
              <a:t>JS</a:t>
            </a:r>
            <a:r>
              <a:rPr lang="he-IL" dirty="0"/>
              <a:t> יש 2 </a:t>
            </a:r>
            <a:r>
              <a:rPr lang="he-IL" b="1" dirty="0"/>
              <a:t>פקודות פלט:</a:t>
            </a:r>
          </a:p>
          <a:p>
            <a:pPr lvl="1">
              <a:lnSpc>
                <a:spcPct val="150000"/>
              </a:lnSpc>
              <a:buFont typeface="Courier New" panose="02070309020205020404" pitchFamily="49" charset="0"/>
              <a:buChar char="o"/>
            </a:pPr>
            <a:r>
              <a:rPr lang="en-US" dirty="0"/>
              <a:t>alert </a:t>
            </a:r>
            <a:r>
              <a:rPr lang="he-IL" dirty="0"/>
              <a:t> - הצגת חלון קופץ המכיל את הפלט.</a:t>
            </a:r>
          </a:p>
          <a:p>
            <a:pPr lvl="2">
              <a:lnSpc>
                <a:spcPct val="150000"/>
              </a:lnSpc>
              <a:buFont typeface="Courier New" panose="02070309020205020404" pitchFamily="49" charset="0"/>
              <a:buChar char="o"/>
            </a:pPr>
            <a:r>
              <a:rPr lang="en-US" b="1" dirty="0">
                <a:solidFill>
                  <a:schemeClr val="accent1">
                    <a:lumMod val="50000"/>
                  </a:schemeClr>
                </a:solidFill>
              </a:rPr>
              <a:t>alert(‘Hello world’);</a:t>
            </a:r>
            <a:r>
              <a:rPr lang="he-IL" b="1" dirty="0">
                <a:solidFill>
                  <a:schemeClr val="accent1">
                    <a:lumMod val="50000"/>
                  </a:schemeClr>
                </a:solidFill>
              </a:rPr>
              <a:t> </a:t>
            </a:r>
          </a:p>
          <a:p>
            <a:pPr lvl="2">
              <a:lnSpc>
                <a:spcPct val="150000"/>
              </a:lnSpc>
              <a:buFont typeface="Courier New" panose="02070309020205020404" pitchFamily="49" charset="0"/>
              <a:buChar char="o"/>
            </a:pPr>
            <a:r>
              <a:rPr lang="he-IL" b="1" dirty="0">
                <a:solidFill>
                  <a:schemeClr val="tx1"/>
                </a:solidFill>
              </a:rPr>
              <a:t>ירידת שורה באמצעות </a:t>
            </a:r>
            <a:r>
              <a:rPr lang="en-US" b="1" dirty="0">
                <a:solidFill>
                  <a:schemeClr val="tx1"/>
                </a:solidFill>
              </a:rPr>
              <a:t>\n</a:t>
            </a:r>
            <a:endParaRPr lang="he-IL" b="1" dirty="0">
              <a:solidFill>
                <a:schemeClr val="tx1"/>
              </a:solidFill>
            </a:endParaRPr>
          </a:p>
          <a:p>
            <a:pPr marL="960120" lvl="2" indent="0">
              <a:lnSpc>
                <a:spcPct val="150000"/>
              </a:lnSpc>
              <a:buNone/>
            </a:pPr>
            <a:endParaRPr lang="he-IL" b="1" dirty="0">
              <a:solidFill>
                <a:schemeClr val="tx1"/>
              </a:solidFill>
            </a:endParaRPr>
          </a:p>
          <a:p>
            <a:pPr lvl="1">
              <a:lnSpc>
                <a:spcPct val="150000"/>
              </a:lnSpc>
              <a:buFont typeface="Courier New" panose="02070309020205020404" pitchFamily="49" charset="0"/>
              <a:buChar char="o"/>
            </a:pPr>
            <a:r>
              <a:rPr lang="en-US" dirty="0" err="1"/>
              <a:t>document.write</a:t>
            </a:r>
            <a:r>
              <a:rPr lang="he-IL" dirty="0"/>
              <a:t> – הצגת הפלט בדף ה-</a:t>
            </a:r>
            <a:r>
              <a:rPr lang="en-US" dirty="0"/>
              <a:t>HTML</a:t>
            </a:r>
            <a:r>
              <a:rPr lang="he-IL" dirty="0"/>
              <a:t> עצמו. </a:t>
            </a:r>
          </a:p>
          <a:p>
            <a:pPr lvl="2">
              <a:lnSpc>
                <a:spcPct val="150000"/>
              </a:lnSpc>
              <a:buFont typeface="Courier New" panose="02070309020205020404" pitchFamily="49" charset="0"/>
              <a:buChar char="o"/>
            </a:pPr>
            <a:r>
              <a:rPr lang="en-US" b="1" dirty="0" err="1">
                <a:solidFill>
                  <a:schemeClr val="accent1">
                    <a:lumMod val="50000"/>
                  </a:schemeClr>
                </a:solidFill>
              </a:rPr>
              <a:t>document.write</a:t>
            </a:r>
            <a:r>
              <a:rPr lang="en-US" b="1" dirty="0">
                <a:solidFill>
                  <a:schemeClr val="accent1">
                    <a:lumMod val="50000"/>
                  </a:schemeClr>
                </a:solidFill>
              </a:rPr>
              <a:t>(‘Hello world’);</a:t>
            </a:r>
            <a:endParaRPr lang="he-IL" b="1" dirty="0">
              <a:solidFill>
                <a:schemeClr val="accent1">
                  <a:lumMod val="50000"/>
                </a:schemeClr>
              </a:solidFill>
            </a:endParaRPr>
          </a:p>
          <a:p>
            <a:pPr lvl="2">
              <a:lnSpc>
                <a:spcPct val="150000"/>
              </a:lnSpc>
              <a:buFont typeface="Courier New" panose="02070309020205020404" pitchFamily="49" charset="0"/>
              <a:buChar char="o"/>
            </a:pPr>
            <a:r>
              <a:rPr lang="he-IL" b="1" dirty="0">
                <a:solidFill>
                  <a:schemeClr val="tx1"/>
                </a:solidFill>
              </a:rPr>
              <a:t>ירידת שורה באמצעות </a:t>
            </a:r>
            <a:r>
              <a:rPr lang="en-US" b="1" dirty="0">
                <a:solidFill>
                  <a:schemeClr val="tx1"/>
                </a:solidFill>
              </a:rPr>
              <a:t>&lt;</a:t>
            </a:r>
            <a:r>
              <a:rPr lang="en-US" b="1" dirty="0" err="1">
                <a:solidFill>
                  <a:schemeClr val="tx1"/>
                </a:solidFill>
              </a:rPr>
              <a:t>br</a:t>
            </a:r>
            <a:r>
              <a:rPr lang="en-US" b="1" dirty="0">
                <a:solidFill>
                  <a:schemeClr val="tx1"/>
                </a:solidFill>
              </a:rPr>
              <a:t>&gt;</a:t>
            </a:r>
          </a:p>
          <a:p>
            <a:pPr marL="0" indent="0">
              <a:lnSpc>
                <a:spcPct val="150000"/>
              </a:lnSpc>
              <a:buNone/>
            </a:pPr>
            <a:endParaRPr lang="he-IL" b="1" dirty="0">
              <a:solidFill>
                <a:schemeClr val="accent1">
                  <a:lumMod val="50000"/>
                </a:schemeClr>
              </a:solidFill>
            </a:endParaRPr>
          </a:p>
          <a:p>
            <a:pPr marL="0" indent="0">
              <a:lnSpc>
                <a:spcPct val="150000"/>
              </a:lnSpc>
              <a:buNone/>
            </a:pPr>
            <a:r>
              <a:rPr lang="he-IL" b="1" dirty="0">
                <a:solidFill>
                  <a:schemeClr val="accent1">
                    <a:lumMod val="50000"/>
                  </a:schemeClr>
                </a:solidFill>
              </a:rPr>
              <a:t>מדוע קיים הבדל בין 2 השיטות בנוגע לירידת השורה?</a:t>
            </a:r>
          </a:p>
        </p:txBody>
      </p:sp>
    </p:spTree>
    <p:extLst>
      <p:ext uri="{BB962C8B-B14F-4D97-AF65-F5344CB8AC3E}">
        <p14:creationId xmlns:p14="http://schemas.microsoft.com/office/powerpoint/2010/main" val="117305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F15CAC-E787-4C13-A1CA-522532BC6CDC}"/>
              </a:ext>
            </a:extLst>
          </p:cNvPr>
          <p:cNvSpPr>
            <a:spLocks noGrp="1"/>
          </p:cNvSpPr>
          <p:nvPr>
            <p:ph type="title"/>
          </p:nvPr>
        </p:nvSpPr>
        <p:spPr/>
        <p:txBody>
          <a:bodyPr/>
          <a:lstStyle/>
          <a:p>
            <a:r>
              <a:rPr lang="en-US" dirty="0"/>
              <a:t>JavaScript</a:t>
            </a:r>
            <a:br>
              <a:rPr lang="he-IL" dirty="0"/>
            </a:br>
            <a:br>
              <a:rPr lang="en-US" dirty="0"/>
            </a:br>
            <a:r>
              <a:rPr lang="he-IL" dirty="0"/>
              <a:t>פקודות פלט</a:t>
            </a:r>
            <a:br>
              <a:rPr lang="he-IL" dirty="0"/>
            </a:br>
            <a:br>
              <a:rPr lang="he-IL" dirty="0"/>
            </a:br>
            <a:r>
              <a:rPr lang="he-IL" dirty="0"/>
              <a:t>תרגול 1</a:t>
            </a:r>
          </a:p>
        </p:txBody>
      </p:sp>
      <p:sp>
        <p:nvSpPr>
          <p:cNvPr id="3" name="מציין מיקום תוכן 2">
            <a:extLst>
              <a:ext uri="{FF2B5EF4-FFF2-40B4-BE49-F238E27FC236}">
                <a16:creationId xmlns:a16="http://schemas.microsoft.com/office/drawing/2014/main" id="{0DB2DA3A-56EB-459F-8EE6-EDBA04D05E7E}"/>
              </a:ext>
            </a:extLst>
          </p:cNvPr>
          <p:cNvSpPr>
            <a:spLocks noGrp="1"/>
          </p:cNvSpPr>
          <p:nvPr>
            <p:ph idx="1"/>
          </p:nvPr>
        </p:nvSpPr>
        <p:spPr>
          <a:xfrm>
            <a:off x="3860956" y="53825"/>
            <a:ext cx="7315200" cy="5993892"/>
          </a:xfrm>
        </p:spPr>
        <p:txBody>
          <a:bodyPr/>
          <a:lstStyle/>
          <a:p>
            <a:pPr>
              <a:lnSpc>
                <a:spcPct val="150000"/>
              </a:lnSpc>
              <a:buFont typeface="Courier New" panose="02070309020205020404" pitchFamily="49" charset="0"/>
              <a:buChar char="o"/>
            </a:pPr>
            <a:r>
              <a:rPr lang="he-IL" dirty="0"/>
              <a:t> יש ליצור דף </a:t>
            </a:r>
            <a:r>
              <a:rPr lang="en-US" dirty="0"/>
              <a:t>HTML</a:t>
            </a:r>
            <a:r>
              <a:rPr lang="he-IL" dirty="0"/>
              <a:t> בשם </a:t>
            </a:r>
            <a:r>
              <a:rPr lang="en-US" dirty="0"/>
              <a:t>index</a:t>
            </a:r>
            <a:r>
              <a:rPr lang="he-IL" dirty="0"/>
              <a:t> הכולל בתגית ה </a:t>
            </a:r>
            <a:r>
              <a:rPr lang="en-US" dirty="0"/>
              <a:t>head</a:t>
            </a:r>
            <a:r>
              <a:rPr lang="he-IL" dirty="0"/>
              <a:t> שלו הפנייה לקובץ </a:t>
            </a:r>
            <a:r>
              <a:rPr lang="en-US" dirty="0"/>
              <a:t>main.js</a:t>
            </a:r>
            <a:r>
              <a:rPr lang="he-IL" dirty="0"/>
              <a:t>. הקובץ </a:t>
            </a:r>
            <a:r>
              <a:rPr lang="en-US" dirty="0"/>
              <a:t>main.js</a:t>
            </a:r>
            <a:r>
              <a:rPr lang="he-IL" dirty="0"/>
              <a:t> צריך להכיל קוד עבור:</a:t>
            </a:r>
            <a:r>
              <a:rPr lang="en-US" dirty="0"/>
              <a:t> </a:t>
            </a:r>
            <a:endParaRPr lang="he-IL" dirty="0"/>
          </a:p>
          <a:p>
            <a:pPr lvl="1">
              <a:lnSpc>
                <a:spcPct val="150000"/>
              </a:lnSpc>
              <a:buFont typeface="Courier New" panose="02070309020205020404" pitchFamily="49" charset="0"/>
              <a:buChar char="o"/>
            </a:pPr>
            <a:r>
              <a:rPr lang="he-IL" dirty="0"/>
              <a:t>הצגת חלון קופץ המכיל את הטקסט: </a:t>
            </a:r>
          </a:p>
          <a:p>
            <a:pPr lvl="1">
              <a:lnSpc>
                <a:spcPct val="150000"/>
              </a:lnSpc>
              <a:buFont typeface="Courier New" panose="02070309020205020404" pitchFamily="49" charset="0"/>
              <a:buChar char="o"/>
            </a:pPr>
            <a:endParaRPr lang="he-IL" dirty="0"/>
          </a:p>
          <a:p>
            <a:pPr lvl="1">
              <a:lnSpc>
                <a:spcPct val="150000"/>
              </a:lnSpc>
              <a:buFont typeface="Courier New" panose="02070309020205020404" pitchFamily="49" charset="0"/>
              <a:buChar char="o"/>
            </a:pPr>
            <a:endParaRPr lang="he-IL" dirty="0"/>
          </a:p>
          <a:p>
            <a:pPr marL="502920" lvl="1" indent="0">
              <a:lnSpc>
                <a:spcPct val="150000"/>
              </a:lnSpc>
              <a:buNone/>
            </a:pPr>
            <a:endParaRPr lang="he-IL" dirty="0"/>
          </a:p>
          <a:p>
            <a:pPr marL="502920" lvl="1" indent="0">
              <a:lnSpc>
                <a:spcPct val="150000"/>
              </a:lnSpc>
              <a:buNone/>
            </a:pPr>
            <a:endParaRPr lang="he-IL" dirty="0"/>
          </a:p>
          <a:p>
            <a:pPr lvl="1">
              <a:lnSpc>
                <a:spcPct val="150000"/>
              </a:lnSpc>
              <a:buFont typeface="Courier New" panose="02070309020205020404" pitchFamily="49" charset="0"/>
              <a:buChar char="o"/>
            </a:pPr>
            <a:r>
              <a:rPr lang="he-IL" dirty="0"/>
              <a:t>הצגת טקסט בדף ה </a:t>
            </a:r>
            <a:r>
              <a:rPr lang="en-US" dirty="0"/>
              <a:t>HTML</a:t>
            </a:r>
            <a:r>
              <a:rPr lang="he-IL" dirty="0"/>
              <a:t> עצמו: </a:t>
            </a:r>
          </a:p>
        </p:txBody>
      </p:sp>
      <p:pic>
        <p:nvPicPr>
          <p:cNvPr id="4" name="תמונה 3">
            <a:extLst>
              <a:ext uri="{FF2B5EF4-FFF2-40B4-BE49-F238E27FC236}">
                <a16:creationId xmlns:a16="http://schemas.microsoft.com/office/drawing/2014/main" id="{5B9039AC-7F94-449E-AC0C-E02531A14838}"/>
              </a:ext>
            </a:extLst>
          </p:cNvPr>
          <p:cNvPicPr>
            <a:picLocks noChangeAspect="1"/>
          </p:cNvPicPr>
          <p:nvPr/>
        </p:nvPicPr>
        <p:blipFill rotWithShape="1">
          <a:blip r:embed="rId2"/>
          <a:srcRect l="1350" t="4058"/>
          <a:stretch/>
        </p:blipFill>
        <p:spPr>
          <a:xfrm>
            <a:off x="3986193" y="2876110"/>
            <a:ext cx="4219614" cy="13801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תמונה 4">
            <a:extLst>
              <a:ext uri="{FF2B5EF4-FFF2-40B4-BE49-F238E27FC236}">
                <a16:creationId xmlns:a16="http://schemas.microsoft.com/office/drawing/2014/main" id="{8D44503A-6309-4E29-A754-E784C64A440C}"/>
              </a:ext>
            </a:extLst>
          </p:cNvPr>
          <p:cNvPicPr>
            <a:picLocks noChangeAspect="1"/>
          </p:cNvPicPr>
          <p:nvPr/>
        </p:nvPicPr>
        <p:blipFill>
          <a:blip r:embed="rId3"/>
          <a:stretch>
            <a:fillRect/>
          </a:stretch>
        </p:blipFill>
        <p:spPr>
          <a:xfrm>
            <a:off x="3986193" y="5248703"/>
            <a:ext cx="3286584" cy="9526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52036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F15CAC-E787-4C13-A1CA-522532BC6CDC}"/>
              </a:ext>
            </a:extLst>
          </p:cNvPr>
          <p:cNvSpPr>
            <a:spLocks noGrp="1"/>
          </p:cNvSpPr>
          <p:nvPr>
            <p:ph type="title"/>
          </p:nvPr>
        </p:nvSpPr>
        <p:spPr/>
        <p:txBody>
          <a:bodyPr/>
          <a:lstStyle/>
          <a:p>
            <a:r>
              <a:rPr lang="en-US" dirty="0"/>
              <a:t>JavaScript</a:t>
            </a:r>
            <a:br>
              <a:rPr lang="en-US" dirty="0"/>
            </a:br>
            <a:br>
              <a:rPr lang="he-IL" dirty="0"/>
            </a:br>
            <a:r>
              <a:rPr lang="he-IL" dirty="0"/>
              <a:t>משתנים</a:t>
            </a:r>
          </a:p>
        </p:txBody>
      </p:sp>
      <p:sp>
        <p:nvSpPr>
          <p:cNvPr id="3" name="מציין מיקום תוכן 2">
            <a:extLst>
              <a:ext uri="{FF2B5EF4-FFF2-40B4-BE49-F238E27FC236}">
                <a16:creationId xmlns:a16="http://schemas.microsoft.com/office/drawing/2014/main" id="{0DB2DA3A-56EB-459F-8EE6-EDBA04D05E7E}"/>
              </a:ext>
            </a:extLst>
          </p:cNvPr>
          <p:cNvSpPr>
            <a:spLocks noGrp="1"/>
          </p:cNvSpPr>
          <p:nvPr>
            <p:ph idx="1"/>
          </p:nvPr>
        </p:nvSpPr>
        <p:spPr>
          <a:xfrm>
            <a:off x="4010584" y="104500"/>
            <a:ext cx="7315200" cy="6692537"/>
          </a:xfrm>
        </p:spPr>
        <p:txBody>
          <a:bodyPr>
            <a:normAutofit fontScale="85000" lnSpcReduction="10000"/>
          </a:bodyPr>
          <a:lstStyle/>
          <a:p>
            <a:pPr marL="0" indent="0">
              <a:lnSpc>
                <a:spcPct val="150000"/>
              </a:lnSpc>
              <a:buNone/>
            </a:pPr>
            <a:r>
              <a:rPr lang="he-IL" dirty="0"/>
              <a:t> </a:t>
            </a:r>
          </a:p>
          <a:p>
            <a:pPr>
              <a:lnSpc>
                <a:spcPct val="150000"/>
              </a:lnSpc>
              <a:buFont typeface="Courier New" panose="02070309020205020404" pitchFamily="49" charset="0"/>
              <a:buChar char="o"/>
            </a:pPr>
            <a:r>
              <a:rPr lang="he-IL" dirty="0"/>
              <a:t>משתנה הוא כמו קופסה קטנה בזיכרון של המחשב, שאפשר לשמור בה מה שרוצים, ולהחליף את התוכן שלה מתי שרוצים. </a:t>
            </a:r>
            <a:r>
              <a:rPr lang="he-IL" b="1" dirty="0"/>
              <a:t>במשתנה נשמור נתונים. </a:t>
            </a:r>
            <a:r>
              <a:rPr lang="he-IL" dirty="0"/>
              <a:t>את הנתונים האלה נוכל לשלוף מהמשתנה כשנרצה, ונוכל גם לשנות ולהחליף אותם.</a:t>
            </a:r>
          </a:p>
          <a:p>
            <a:pPr>
              <a:lnSpc>
                <a:spcPct val="150000"/>
              </a:lnSpc>
              <a:buFont typeface="Courier New" panose="02070309020205020404" pitchFamily="49" charset="0"/>
              <a:buChar char="o"/>
            </a:pPr>
            <a:r>
              <a:rPr lang="he-IL" b="1" dirty="0"/>
              <a:t>קיימים סוגים של משתנים ב </a:t>
            </a:r>
            <a:r>
              <a:rPr lang="en-US" b="1" dirty="0"/>
              <a:t>JS</a:t>
            </a:r>
            <a:r>
              <a:rPr lang="he-IL" b="1" dirty="0"/>
              <a:t>:</a:t>
            </a:r>
          </a:p>
          <a:p>
            <a:pPr lvl="1">
              <a:lnSpc>
                <a:spcPct val="150000"/>
              </a:lnSpc>
              <a:buFont typeface="Courier New" panose="02070309020205020404" pitchFamily="49" charset="0"/>
              <a:buChar char="o"/>
            </a:pPr>
            <a:r>
              <a:rPr lang="he-IL" dirty="0"/>
              <a:t>מספר (שלם / עשרוני)</a:t>
            </a:r>
          </a:p>
          <a:p>
            <a:pPr lvl="1">
              <a:lnSpc>
                <a:spcPct val="150000"/>
              </a:lnSpc>
              <a:buFont typeface="Courier New" panose="02070309020205020404" pitchFamily="49" charset="0"/>
              <a:buChar char="o"/>
            </a:pPr>
            <a:r>
              <a:rPr lang="he-IL" dirty="0"/>
              <a:t>בוליאני (</a:t>
            </a:r>
            <a:r>
              <a:rPr lang="en-US" dirty="0"/>
              <a:t>true</a:t>
            </a:r>
            <a:r>
              <a:rPr lang="he-IL" dirty="0"/>
              <a:t> / </a:t>
            </a:r>
            <a:r>
              <a:rPr lang="en-US" dirty="0"/>
              <a:t>false</a:t>
            </a:r>
            <a:r>
              <a:rPr lang="he-IL" dirty="0"/>
              <a:t>)</a:t>
            </a:r>
          </a:p>
          <a:p>
            <a:pPr lvl="1">
              <a:lnSpc>
                <a:spcPct val="150000"/>
              </a:lnSpc>
              <a:buFont typeface="Courier New" panose="02070309020205020404" pitchFamily="49" charset="0"/>
              <a:buChar char="o"/>
            </a:pPr>
            <a:r>
              <a:rPr lang="he-IL" dirty="0"/>
              <a:t>טקסט (</a:t>
            </a:r>
            <a:r>
              <a:rPr lang="en-US" dirty="0"/>
              <a:t>string</a:t>
            </a:r>
            <a:r>
              <a:rPr lang="he-IL" dirty="0"/>
              <a:t>)</a:t>
            </a:r>
          </a:p>
          <a:p>
            <a:pPr lvl="1">
              <a:lnSpc>
                <a:spcPct val="150000"/>
              </a:lnSpc>
              <a:buFont typeface="Courier New" panose="02070309020205020404" pitchFamily="49" charset="0"/>
              <a:buChar char="o"/>
            </a:pPr>
            <a:r>
              <a:rPr lang="he-IL" dirty="0"/>
              <a:t>מערך</a:t>
            </a:r>
          </a:p>
          <a:p>
            <a:pPr lvl="1">
              <a:lnSpc>
                <a:spcPct val="150000"/>
              </a:lnSpc>
              <a:buFont typeface="Courier New" panose="02070309020205020404" pitchFamily="49" charset="0"/>
              <a:buChar char="o"/>
            </a:pPr>
            <a:r>
              <a:rPr lang="he-IL" dirty="0"/>
              <a:t>אובייקט</a:t>
            </a:r>
          </a:p>
          <a:p>
            <a:pPr lvl="1">
              <a:lnSpc>
                <a:spcPct val="150000"/>
              </a:lnSpc>
              <a:buFont typeface="Courier New" panose="02070309020205020404" pitchFamily="49" charset="0"/>
              <a:buChar char="o"/>
            </a:pPr>
            <a:r>
              <a:rPr lang="he-IL" dirty="0"/>
              <a:t>פונקציה </a:t>
            </a:r>
          </a:p>
          <a:p>
            <a:pPr lvl="1">
              <a:lnSpc>
                <a:spcPct val="150000"/>
              </a:lnSpc>
              <a:buFont typeface="Courier New" panose="02070309020205020404" pitchFamily="49" charset="0"/>
              <a:buChar char="o"/>
            </a:pPr>
            <a:r>
              <a:rPr lang="he-IL" dirty="0"/>
              <a:t>ריק (</a:t>
            </a:r>
            <a:r>
              <a:rPr lang="en-US" dirty="0"/>
              <a:t>null</a:t>
            </a:r>
            <a:r>
              <a:rPr lang="he-IL" dirty="0"/>
              <a:t>)</a:t>
            </a:r>
          </a:p>
          <a:p>
            <a:pPr lvl="1">
              <a:lnSpc>
                <a:spcPct val="150000"/>
              </a:lnSpc>
              <a:buFont typeface="Courier New" panose="02070309020205020404" pitchFamily="49" charset="0"/>
              <a:buChar char="o"/>
            </a:pPr>
            <a:r>
              <a:rPr lang="he-IL" dirty="0"/>
              <a:t>ללא הגדרה (</a:t>
            </a:r>
            <a:r>
              <a:rPr lang="en-US" dirty="0"/>
              <a:t>undefined</a:t>
            </a:r>
            <a:r>
              <a:rPr lang="he-IL" dirty="0"/>
              <a:t>)</a:t>
            </a:r>
          </a:p>
          <a:p>
            <a:pPr>
              <a:lnSpc>
                <a:spcPct val="150000"/>
              </a:lnSpc>
              <a:buFont typeface="Courier New" panose="02070309020205020404" pitchFamily="49" charset="0"/>
              <a:buChar char="o"/>
            </a:pPr>
            <a:endParaRPr lang="he-IL" dirty="0"/>
          </a:p>
          <a:p>
            <a:pPr marL="0" indent="0">
              <a:lnSpc>
                <a:spcPct val="150000"/>
              </a:lnSpc>
              <a:buNone/>
            </a:pPr>
            <a:r>
              <a:rPr lang="he-IL" b="1" dirty="0">
                <a:solidFill>
                  <a:schemeClr val="accent1">
                    <a:lumMod val="50000"/>
                  </a:schemeClr>
                </a:solidFill>
              </a:rPr>
              <a:t>מה לדעתכם ההבדל בין </a:t>
            </a:r>
            <a:r>
              <a:rPr lang="en-US" b="1" dirty="0">
                <a:solidFill>
                  <a:schemeClr val="accent1">
                    <a:lumMod val="50000"/>
                  </a:schemeClr>
                </a:solidFill>
              </a:rPr>
              <a:t>null</a:t>
            </a:r>
            <a:r>
              <a:rPr lang="he-IL" b="1" dirty="0">
                <a:solidFill>
                  <a:schemeClr val="accent1">
                    <a:lumMod val="50000"/>
                  </a:schemeClr>
                </a:solidFill>
              </a:rPr>
              <a:t> ל </a:t>
            </a:r>
            <a:r>
              <a:rPr lang="en-US" b="1" dirty="0">
                <a:solidFill>
                  <a:schemeClr val="accent1">
                    <a:lumMod val="50000"/>
                  </a:schemeClr>
                </a:solidFill>
              </a:rPr>
              <a:t>undefined</a:t>
            </a:r>
            <a:r>
              <a:rPr lang="he-IL" b="1" dirty="0">
                <a:solidFill>
                  <a:schemeClr val="accent1">
                    <a:lumMod val="50000"/>
                  </a:schemeClr>
                </a:solidFill>
              </a:rPr>
              <a:t>?</a:t>
            </a:r>
          </a:p>
        </p:txBody>
      </p:sp>
    </p:spTree>
    <p:extLst>
      <p:ext uri="{BB962C8B-B14F-4D97-AF65-F5344CB8AC3E}">
        <p14:creationId xmlns:p14="http://schemas.microsoft.com/office/powerpoint/2010/main" val="3493784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F15CAC-E787-4C13-A1CA-522532BC6CDC}"/>
              </a:ext>
            </a:extLst>
          </p:cNvPr>
          <p:cNvSpPr>
            <a:spLocks noGrp="1"/>
          </p:cNvSpPr>
          <p:nvPr>
            <p:ph type="title"/>
          </p:nvPr>
        </p:nvSpPr>
        <p:spPr/>
        <p:txBody>
          <a:bodyPr/>
          <a:lstStyle/>
          <a:p>
            <a:r>
              <a:rPr lang="en-US" dirty="0"/>
              <a:t>JavaScript</a:t>
            </a:r>
            <a:br>
              <a:rPr lang="en-US" dirty="0"/>
            </a:br>
            <a:br>
              <a:rPr lang="he-IL" dirty="0"/>
            </a:br>
            <a:r>
              <a:rPr lang="he-IL" dirty="0"/>
              <a:t>משתנים</a:t>
            </a:r>
          </a:p>
        </p:txBody>
      </p:sp>
      <p:sp>
        <p:nvSpPr>
          <p:cNvPr id="3" name="מציין מיקום תוכן 2">
            <a:extLst>
              <a:ext uri="{FF2B5EF4-FFF2-40B4-BE49-F238E27FC236}">
                <a16:creationId xmlns:a16="http://schemas.microsoft.com/office/drawing/2014/main" id="{0DB2DA3A-56EB-459F-8EE6-EDBA04D05E7E}"/>
              </a:ext>
            </a:extLst>
          </p:cNvPr>
          <p:cNvSpPr>
            <a:spLocks noGrp="1"/>
          </p:cNvSpPr>
          <p:nvPr>
            <p:ph idx="1"/>
          </p:nvPr>
        </p:nvSpPr>
        <p:spPr>
          <a:xfrm>
            <a:off x="4010584" y="723208"/>
            <a:ext cx="7315200" cy="3099855"/>
          </a:xfrm>
        </p:spPr>
        <p:txBody>
          <a:bodyPr>
            <a:normAutofit fontScale="92500" lnSpcReduction="10000"/>
          </a:bodyPr>
          <a:lstStyle/>
          <a:p>
            <a:pPr>
              <a:lnSpc>
                <a:spcPct val="150000"/>
              </a:lnSpc>
              <a:buFont typeface="Courier New" panose="02070309020205020404" pitchFamily="49" charset="0"/>
              <a:buChar char="o"/>
            </a:pPr>
            <a:r>
              <a:rPr lang="he-IL" dirty="0"/>
              <a:t>הכרזה על משתנה, מכל הסוגים, תהיה באמצעות המילה </a:t>
            </a:r>
            <a:r>
              <a:rPr lang="en-US" dirty="0"/>
              <a:t>var</a:t>
            </a:r>
            <a:r>
              <a:rPr lang="he-IL" dirty="0"/>
              <a:t>.  </a:t>
            </a:r>
          </a:p>
          <a:p>
            <a:pPr>
              <a:lnSpc>
                <a:spcPct val="150000"/>
              </a:lnSpc>
              <a:buFont typeface="Courier New" panose="02070309020205020404" pitchFamily="49" charset="0"/>
              <a:buChar char="o"/>
            </a:pPr>
            <a:r>
              <a:rPr lang="he-IL" dirty="0"/>
              <a:t>שם המשתנה חייב להתחיל באות לועזית או קו תחתי. </a:t>
            </a:r>
          </a:p>
          <a:p>
            <a:pPr lvl="1">
              <a:lnSpc>
                <a:spcPct val="150000"/>
              </a:lnSpc>
              <a:buFont typeface="Courier New" panose="02070309020205020404" pitchFamily="49" charset="0"/>
              <a:buChar char="o"/>
            </a:pPr>
            <a:r>
              <a:rPr lang="en-US" dirty="0"/>
              <a:t>sum </a:t>
            </a:r>
            <a:r>
              <a:rPr lang="he-IL" dirty="0"/>
              <a:t> או </a:t>
            </a:r>
            <a:r>
              <a:rPr lang="en-US" dirty="0"/>
              <a:t>_sum</a:t>
            </a:r>
            <a:r>
              <a:rPr lang="he-IL" dirty="0"/>
              <a:t> </a:t>
            </a:r>
          </a:p>
          <a:p>
            <a:pPr>
              <a:lnSpc>
                <a:spcPct val="150000"/>
              </a:lnSpc>
              <a:buFont typeface="Courier New" panose="02070309020205020404" pitchFamily="49" charset="0"/>
              <a:buChar char="o"/>
            </a:pPr>
            <a:r>
              <a:rPr lang="en-US" dirty="0"/>
              <a:t>JS</a:t>
            </a:r>
            <a:r>
              <a:rPr lang="he-IL" dirty="0"/>
              <a:t> מבדילה בין משתנה עם אותיות גדולות וקטנות. המשתנה </a:t>
            </a:r>
            <a:r>
              <a:rPr lang="en-US" dirty="0"/>
              <a:t>Car</a:t>
            </a:r>
            <a:r>
              <a:rPr lang="he-IL" dirty="0"/>
              <a:t> הוא שונה מהמשתנה </a:t>
            </a:r>
            <a:r>
              <a:rPr lang="en-US" dirty="0"/>
              <a:t>car</a:t>
            </a:r>
            <a:r>
              <a:rPr lang="he-IL" dirty="0"/>
              <a:t>. </a:t>
            </a:r>
          </a:p>
          <a:p>
            <a:pPr marL="0" indent="0">
              <a:lnSpc>
                <a:spcPct val="150000"/>
              </a:lnSpc>
              <a:buNone/>
            </a:pPr>
            <a:r>
              <a:rPr lang="he-IL" dirty="0"/>
              <a:t>דוגמאות:</a:t>
            </a:r>
          </a:p>
        </p:txBody>
      </p:sp>
      <p:pic>
        <p:nvPicPr>
          <p:cNvPr id="4" name="תמונה 3">
            <a:extLst>
              <a:ext uri="{FF2B5EF4-FFF2-40B4-BE49-F238E27FC236}">
                <a16:creationId xmlns:a16="http://schemas.microsoft.com/office/drawing/2014/main" id="{0FC9A693-3293-4B2A-957F-BB929A9BECF0}"/>
              </a:ext>
            </a:extLst>
          </p:cNvPr>
          <p:cNvPicPr>
            <a:picLocks noChangeAspect="1"/>
          </p:cNvPicPr>
          <p:nvPr/>
        </p:nvPicPr>
        <p:blipFill>
          <a:blip r:embed="rId2"/>
          <a:stretch>
            <a:fillRect/>
          </a:stretch>
        </p:blipFill>
        <p:spPr>
          <a:xfrm>
            <a:off x="3886683" y="3344091"/>
            <a:ext cx="5093328" cy="2964317"/>
          </a:xfrm>
          <a:prstGeom prst="rect">
            <a:avLst/>
          </a:prstGeom>
        </p:spPr>
      </p:pic>
    </p:spTree>
    <p:extLst>
      <p:ext uri="{BB962C8B-B14F-4D97-AF65-F5344CB8AC3E}">
        <p14:creationId xmlns:p14="http://schemas.microsoft.com/office/powerpoint/2010/main" val="3179867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F15CAC-E787-4C13-A1CA-522532BC6CDC}"/>
              </a:ext>
            </a:extLst>
          </p:cNvPr>
          <p:cNvSpPr>
            <a:spLocks noGrp="1"/>
          </p:cNvSpPr>
          <p:nvPr>
            <p:ph type="title"/>
          </p:nvPr>
        </p:nvSpPr>
        <p:spPr/>
        <p:txBody>
          <a:bodyPr/>
          <a:lstStyle/>
          <a:p>
            <a:r>
              <a:rPr lang="en-US" dirty="0"/>
              <a:t>JavaScript</a:t>
            </a:r>
            <a:br>
              <a:rPr lang="en-US" dirty="0"/>
            </a:br>
            <a:br>
              <a:rPr lang="he-IL" dirty="0"/>
            </a:br>
            <a:r>
              <a:rPr lang="he-IL" dirty="0"/>
              <a:t>אופרטורים</a:t>
            </a:r>
          </a:p>
        </p:txBody>
      </p:sp>
      <p:graphicFrame>
        <p:nvGraphicFramePr>
          <p:cNvPr id="5" name="מציין מיקום תוכן 4">
            <a:extLst>
              <a:ext uri="{FF2B5EF4-FFF2-40B4-BE49-F238E27FC236}">
                <a16:creationId xmlns:a16="http://schemas.microsoft.com/office/drawing/2014/main" id="{42B6E449-8291-47EC-B725-EDA3F77F5DF2}"/>
              </a:ext>
            </a:extLst>
          </p:cNvPr>
          <p:cNvGraphicFramePr>
            <a:graphicFrameLocks noGrp="1"/>
          </p:cNvGraphicFramePr>
          <p:nvPr>
            <p:ph idx="1"/>
            <p:extLst>
              <p:ext uri="{D42A27DB-BD31-4B8C-83A1-F6EECF244321}">
                <p14:modId xmlns:p14="http://schemas.microsoft.com/office/powerpoint/2010/main" val="1333453849"/>
              </p:ext>
            </p:extLst>
          </p:nvPr>
        </p:nvGraphicFramePr>
        <p:xfrm>
          <a:off x="3914230" y="1671828"/>
          <a:ext cx="7315200" cy="3505200"/>
        </p:xfrm>
        <a:graphic>
          <a:graphicData uri="http://schemas.openxmlformats.org/drawingml/2006/table">
            <a:tbl>
              <a:tblPr rtl="1" firstRow="1" bandRow="1">
                <a:tableStyleId>{5C22544A-7EE6-4342-B048-85BDC9FD1C3A}</a:tableStyleId>
              </a:tblPr>
              <a:tblGrid>
                <a:gridCol w="1275534">
                  <a:extLst>
                    <a:ext uri="{9D8B030D-6E8A-4147-A177-3AD203B41FA5}">
                      <a16:colId xmlns:a16="http://schemas.microsoft.com/office/drawing/2014/main" val="2508449892"/>
                    </a:ext>
                  </a:extLst>
                </a:gridCol>
                <a:gridCol w="2382066">
                  <a:extLst>
                    <a:ext uri="{9D8B030D-6E8A-4147-A177-3AD203B41FA5}">
                      <a16:colId xmlns:a16="http://schemas.microsoft.com/office/drawing/2014/main" val="3433150203"/>
                    </a:ext>
                  </a:extLst>
                </a:gridCol>
                <a:gridCol w="1828800">
                  <a:extLst>
                    <a:ext uri="{9D8B030D-6E8A-4147-A177-3AD203B41FA5}">
                      <a16:colId xmlns:a16="http://schemas.microsoft.com/office/drawing/2014/main" val="543484703"/>
                    </a:ext>
                  </a:extLst>
                </a:gridCol>
                <a:gridCol w="1828800">
                  <a:extLst>
                    <a:ext uri="{9D8B030D-6E8A-4147-A177-3AD203B41FA5}">
                      <a16:colId xmlns:a16="http://schemas.microsoft.com/office/drawing/2014/main" val="609078963"/>
                    </a:ext>
                  </a:extLst>
                </a:gridCol>
              </a:tblGrid>
              <a:tr h="370840">
                <a:tc>
                  <a:txBody>
                    <a:bodyPr/>
                    <a:lstStyle/>
                    <a:p>
                      <a:pPr algn="ctr" rtl="1"/>
                      <a:r>
                        <a:rPr lang="he-IL" dirty="0"/>
                        <a:t>האופרטור</a:t>
                      </a:r>
                    </a:p>
                  </a:txBody>
                  <a:tcPr/>
                </a:tc>
                <a:tc>
                  <a:txBody>
                    <a:bodyPr/>
                    <a:lstStyle/>
                    <a:p>
                      <a:pPr algn="ctr" rtl="1"/>
                      <a:r>
                        <a:rPr lang="he-IL" dirty="0"/>
                        <a:t>תיאור</a:t>
                      </a:r>
                    </a:p>
                  </a:txBody>
                  <a:tcPr/>
                </a:tc>
                <a:tc>
                  <a:txBody>
                    <a:bodyPr/>
                    <a:lstStyle/>
                    <a:p>
                      <a:pPr algn="ctr" rtl="1"/>
                      <a:r>
                        <a:rPr lang="he-IL" dirty="0"/>
                        <a:t>דוגמה</a:t>
                      </a:r>
                    </a:p>
                  </a:txBody>
                  <a:tcPr/>
                </a:tc>
                <a:tc>
                  <a:txBody>
                    <a:bodyPr/>
                    <a:lstStyle/>
                    <a:p>
                      <a:pPr algn="ctr" rtl="1"/>
                      <a:r>
                        <a:rPr lang="he-IL" dirty="0"/>
                        <a:t>תוצאה</a:t>
                      </a:r>
                    </a:p>
                  </a:txBody>
                  <a:tcPr/>
                </a:tc>
                <a:extLst>
                  <a:ext uri="{0D108BD9-81ED-4DB2-BD59-A6C34878D82A}">
                    <a16:rowId xmlns:a16="http://schemas.microsoft.com/office/drawing/2014/main" val="3543380081"/>
                  </a:ext>
                </a:extLst>
              </a:tr>
              <a:tr h="370840">
                <a:tc>
                  <a:txBody>
                    <a:bodyPr/>
                    <a:lstStyle/>
                    <a:p>
                      <a:pPr algn="ctr" rtl="1"/>
                      <a:r>
                        <a:rPr lang="he-IL" dirty="0"/>
                        <a:t>+</a:t>
                      </a:r>
                    </a:p>
                  </a:txBody>
                  <a:tcPr/>
                </a:tc>
                <a:tc>
                  <a:txBody>
                    <a:bodyPr/>
                    <a:lstStyle/>
                    <a:p>
                      <a:pPr algn="ctr" rtl="1"/>
                      <a:r>
                        <a:rPr lang="he-IL" dirty="0"/>
                        <a:t>חיבור</a:t>
                      </a:r>
                    </a:p>
                  </a:txBody>
                  <a:tcPr/>
                </a:tc>
                <a:tc>
                  <a:txBody>
                    <a:bodyPr/>
                    <a:lstStyle/>
                    <a:p>
                      <a:pPr algn="ctr" rtl="1"/>
                      <a:r>
                        <a:rPr lang="he-IL" dirty="0"/>
                        <a:t>2 + 2 </a:t>
                      </a:r>
                    </a:p>
                  </a:txBody>
                  <a:tcPr/>
                </a:tc>
                <a:tc>
                  <a:txBody>
                    <a:bodyPr/>
                    <a:lstStyle/>
                    <a:p>
                      <a:pPr algn="ctr" rtl="1"/>
                      <a:r>
                        <a:rPr lang="he-IL" dirty="0"/>
                        <a:t>4</a:t>
                      </a:r>
                    </a:p>
                  </a:txBody>
                  <a:tcPr/>
                </a:tc>
                <a:extLst>
                  <a:ext uri="{0D108BD9-81ED-4DB2-BD59-A6C34878D82A}">
                    <a16:rowId xmlns:a16="http://schemas.microsoft.com/office/drawing/2014/main" val="975835981"/>
                  </a:ext>
                </a:extLst>
              </a:tr>
              <a:tr h="370840">
                <a:tc>
                  <a:txBody>
                    <a:bodyPr/>
                    <a:lstStyle/>
                    <a:p>
                      <a:pPr algn="ctr" rtl="1"/>
                      <a:r>
                        <a:rPr lang="he-IL" dirty="0"/>
                        <a:t>-</a:t>
                      </a:r>
                    </a:p>
                  </a:txBody>
                  <a:tcPr/>
                </a:tc>
                <a:tc>
                  <a:txBody>
                    <a:bodyPr/>
                    <a:lstStyle/>
                    <a:p>
                      <a:pPr algn="ctr" rtl="1"/>
                      <a:r>
                        <a:rPr lang="he-IL" dirty="0"/>
                        <a:t>חיסור</a:t>
                      </a:r>
                    </a:p>
                  </a:txBody>
                  <a:tcPr/>
                </a:tc>
                <a:tc>
                  <a:txBody>
                    <a:bodyPr/>
                    <a:lstStyle/>
                    <a:p>
                      <a:pPr algn="ctr" rtl="1"/>
                      <a:r>
                        <a:rPr lang="he-IL" dirty="0"/>
                        <a:t>3 – 5 </a:t>
                      </a:r>
                    </a:p>
                  </a:txBody>
                  <a:tcPr/>
                </a:tc>
                <a:tc>
                  <a:txBody>
                    <a:bodyPr/>
                    <a:lstStyle/>
                    <a:p>
                      <a:pPr algn="ctr" rtl="1"/>
                      <a:r>
                        <a:rPr lang="he-IL" dirty="0"/>
                        <a:t>2</a:t>
                      </a:r>
                    </a:p>
                  </a:txBody>
                  <a:tcPr/>
                </a:tc>
                <a:extLst>
                  <a:ext uri="{0D108BD9-81ED-4DB2-BD59-A6C34878D82A}">
                    <a16:rowId xmlns:a16="http://schemas.microsoft.com/office/drawing/2014/main" val="2371094631"/>
                  </a:ext>
                </a:extLst>
              </a:tr>
              <a:tr h="370840">
                <a:tc>
                  <a:txBody>
                    <a:bodyPr/>
                    <a:lstStyle/>
                    <a:p>
                      <a:pPr algn="ctr" rtl="1"/>
                      <a:r>
                        <a:rPr lang="he-IL" dirty="0"/>
                        <a:t>*</a:t>
                      </a:r>
                    </a:p>
                  </a:txBody>
                  <a:tcPr/>
                </a:tc>
                <a:tc>
                  <a:txBody>
                    <a:bodyPr/>
                    <a:lstStyle/>
                    <a:p>
                      <a:pPr algn="ctr" rtl="1"/>
                      <a:r>
                        <a:rPr lang="he-IL" dirty="0"/>
                        <a:t>כפל</a:t>
                      </a:r>
                    </a:p>
                  </a:txBody>
                  <a:tcPr/>
                </a:tc>
                <a:tc>
                  <a:txBody>
                    <a:bodyPr/>
                    <a:lstStyle/>
                    <a:p>
                      <a:pPr algn="ctr" rtl="1"/>
                      <a:r>
                        <a:rPr lang="he-IL" dirty="0"/>
                        <a:t>3 * 2 </a:t>
                      </a:r>
                    </a:p>
                  </a:txBody>
                  <a:tcPr/>
                </a:tc>
                <a:tc>
                  <a:txBody>
                    <a:bodyPr/>
                    <a:lstStyle/>
                    <a:p>
                      <a:pPr algn="ctr" rtl="1"/>
                      <a:r>
                        <a:rPr lang="he-IL" dirty="0"/>
                        <a:t>6</a:t>
                      </a:r>
                    </a:p>
                  </a:txBody>
                  <a:tcPr/>
                </a:tc>
                <a:extLst>
                  <a:ext uri="{0D108BD9-81ED-4DB2-BD59-A6C34878D82A}">
                    <a16:rowId xmlns:a16="http://schemas.microsoft.com/office/drawing/2014/main" val="3724852637"/>
                  </a:ext>
                </a:extLst>
              </a:tr>
              <a:tr h="370840">
                <a:tc>
                  <a:txBody>
                    <a:bodyPr/>
                    <a:lstStyle/>
                    <a:p>
                      <a:pPr algn="ctr" rtl="1"/>
                      <a:r>
                        <a:rPr lang="he-IL" dirty="0"/>
                        <a:t>/</a:t>
                      </a:r>
                    </a:p>
                  </a:txBody>
                  <a:tcPr/>
                </a:tc>
                <a:tc>
                  <a:txBody>
                    <a:bodyPr/>
                    <a:lstStyle/>
                    <a:p>
                      <a:pPr algn="ctr" rtl="1"/>
                      <a:r>
                        <a:rPr lang="he-IL" dirty="0"/>
                        <a:t>חילוק</a:t>
                      </a:r>
                    </a:p>
                  </a:txBody>
                  <a:tcPr/>
                </a:tc>
                <a:tc>
                  <a:txBody>
                    <a:bodyPr/>
                    <a:lstStyle/>
                    <a:p>
                      <a:pPr algn="ctr" rtl="1"/>
                      <a:r>
                        <a:rPr lang="he-IL" dirty="0"/>
                        <a:t>3 / 6 </a:t>
                      </a:r>
                    </a:p>
                  </a:txBody>
                  <a:tcPr/>
                </a:tc>
                <a:tc>
                  <a:txBody>
                    <a:bodyPr/>
                    <a:lstStyle/>
                    <a:p>
                      <a:pPr algn="ctr" rtl="1"/>
                      <a:r>
                        <a:rPr lang="he-IL" dirty="0"/>
                        <a:t>2</a:t>
                      </a:r>
                    </a:p>
                  </a:txBody>
                  <a:tcPr/>
                </a:tc>
                <a:extLst>
                  <a:ext uri="{0D108BD9-81ED-4DB2-BD59-A6C34878D82A}">
                    <a16:rowId xmlns:a16="http://schemas.microsoft.com/office/drawing/2014/main" val="3824845457"/>
                  </a:ext>
                </a:extLst>
              </a:tr>
              <a:tr h="370840">
                <a:tc>
                  <a:txBody>
                    <a:bodyPr/>
                    <a:lstStyle/>
                    <a:p>
                      <a:pPr algn="ctr" rtl="1"/>
                      <a:r>
                        <a:rPr lang="he-IL" dirty="0"/>
                        <a:t>%</a:t>
                      </a:r>
                    </a:p>
                  </a:txBody>
                  <a:tcPr/>
                </a:tc>
                <a:tc>
                  <a:txBody>
                    <a:bodyPr/>
                    <a:lstStyle/>
                    <a:p>
                      <a:pPr algn="ctr" rtl="1"/>
                      <a:r>
                        <a:rPr lang="he-IL" dirty="0" err="1"/>
                        <a:t>מודולו</a:t>
                      </a:r>
                      <a:r>
                        <a:rPr lang="he-IL" dirty="0"/>
                        <a:t> (חישוב שארית)</a:t>
                      </a:r>
                    </a:p>
                  </a:txBody>
                  <a:tcPr/>
                </a:tc>
                <a:tc>
                  <a:txBody>
                    <a:bodyPr/>
                    <a:lstStyle/>
                    <a:p>
                      <a:pPr algn="ctr" rtl="1"/>
                      <a:r>
                        <a:rPr lang="he-IL" dirty="0"/>
                        <a:t>2 % 5 </a:t>
                      </a:r>
                    </a:p>
                  </a:txBody>
                  <a:tcPr/>
                </a:tc>
                <a:tc>
                  <a:txBody>
                    <a:bodyPr/>
                    <a:lstStyle/>
                    <a:p>
                      <a:pPr algn="ctr" rtl="1"/>
                      <a:r>
                        <a:rPr lang="he-IL" dirty="0"/>
                        <a:t>1</a:t>
                      </a:r>
                    </a:p>
                  </a:txBody>
                  <a:tcPr/>
                </a:tc>
                <a:extLst>
                  <a:ext uri="{0D108BD9-81ED-4DB2-BD59-A6C34878D82A}">
                    <a16:rowId xmlns:a16="http://schemas.microsoft.com/office/drawing/2014/main" val="3091160295"/>
                  </a:ext>
                </a:extLst>
              </a:tr>
              <a:tr h="369683">
                <a:tc>
                  <a:txBody>
                    <a:bodyPr/>
                    <a:lstStyle/>
                    <a:p>
                      <a:pPr algn="ctr" rtl="1"/>
                      <a:r>
                        <a:rPr lang="he-IL" dirty="0"/>
                        <a:t>++</a:t>
                      </a:r>
                    </a:p>
                  </a:txBody>
                  <a:tcPr/>
                </a:tc>
                <a:tc>
                  <a:txBody>
                    <a:bodyPr/>
                    <a:lstStyle/>
                    <a:p>
                      <a:pPr algn="ctr" rtl="1"/>
                      <a:r>
                        <a:rPr lang="he-IL" dirty="0"/>
                        <a:t>הגדלה ב-1</a:t>
                      </a:r>
                    </a:p>
                  </a:txBody>
                  <a:tcPr/>
                </a:tc>
                <a:tc>
                  <a:txBody>
                    <a:bodyPr/>
                    <a:lstStyle/>
                    <a:p>
                      <a:pPr algn="ctr" rtl="1"/>
                      <a:r>
                        <a:rPr lang="en-US" dirty="0"/>
                        <a:t>x = 5</a:t>
                      </a:r>
                    </a:p>
                    <a:p>
                      <a:pPr algn="ctr" rtl="1"/>
                      <a:r>
                        <a:rPr lang="en-US" dirty="0"/>
                        <a:t>x++</a:t>
                      </a:r>
                      <a:endParaRPr lang="he-IL" dirty="0"/>
                    </a:p>
                  </a:txBody>
                  <a:tcPr/>
                </a:tc>
                <a:tc>
                  <a:txBody>
                    <a:bodyPr/>
                    <a:lstStyle/>
                    <a:p>
                      <a:pPr algn="ctr" rtl="1"/>
                      <a:r>
                        <a:rPr lang="en-US" dirty="0"/>
                        <a:t>x = 6</a:t>
                      </a:r>
                      <a:endParaRPr lang="he-IL" dirty="0"/>
                    </a:p>
                  </a:txBody>
                  <a:tcPr anchor="ctr"/>
                </a:tc>
                <a:extLst>
                  <a:ext uri="{0D108BD9-81ED-4DB2-BD59-A6C34878D82A}">
                    <a16:rowId xmlns:a16="http://schemas.microsoft.com/office/drawing/2014/main" val="2550834238"/>
                  </a:ext>
                </a:extLst>
              </a:tr>
              <a:tr h="370840">
                <a:tc>
                  <a:txBody>
                    <a:bodyPr/>
                    <a:lstStyle/>
                    <a:p>
                      <a:pPr algn="ctr" rtl="1"/>
                      <a:r>
                        <a:rPr lang="he-IL" dirty="0"/>
                        <a:t>--</a:t>
                      </a:r>
                    </a:p>
                  </a:txBody>
                  <a:tcPr/>
                </a:tc>
                <a:tc>
                  <a:txBody>
                    <a:bodyPr/>
                    <a:lstStyle/>
                    <a:p>
                      <a:pPr algn="ctr" rtl="1"/>
                      <a:r>
                        <a:rPr lang="he-IL" dirty="0"/>
                        <a:t>הפחתה ב-1</a:t>
                      </a:r>
                    </a:p>
                  </a:txBody>
                  <a:tcPr/>
                </a:tc>
                <a:tc>
                  <a:txBody>
                    <a:bodyPr/>
                    <a:lstStyle/>
                    <a:p>
                      <a:pPr algn="ctr" rtl="1"/>
                      <a:r>
                        <a:rPr lang="en-US" dirty="0"/>
                        <a:t>x = 5</a:t>
                      </a:r>
                    </a:p>
                    <a:p>
                      <a:pPr algn="ctr" rtl="1"/>
                      <a:r>
                        <a:rPr lang="en-US" dirty="0"/>
                        <a:t>x--</a:t>
                      </a:r>
                      <a:endParaRPr lang="he-IL" dirty="0"/>
                    </a:p>
                  </a:txBody>
                  <a:tcPr/>
                </a:tc>
                <a:tc>
                  <a:txBody>
                    <a:bodyPr/>
                    <a:lstStyle/>
                    <a:p>
                      <a:pPr algn="ctr" rtl="1"/>
                      <a:r>
                        <a:rPr lang="en-US" dirty="0"/>
                        <a:t>x = 4</a:t>
                      </a:r>
                      <a:endParaRPr lang="he-IL" dirty="0"/>
                    </a:p>
                  </a:txBody>
                  <a:tcPr anchor="ctr"/>
                </a:tc>
                <a:extLst>
                  <a:ext uri="{0D108BD9-81ED-4DB2-BD59-A6C34878D82A}">
                    <a16:rowId xmlns:a16="http://schemas.microsoft.com/office/drawing/2014/main" val="2363163315"/>
                  </a:ext>
                </a:extLst>
              </a:tr>
            </a:tbl>
          </a:graphicData>
        </a:graphic>
      </p:graphicFrame>
    </p:spTree>
    <p:extLst>
      <p:ext uri="{BB962C8B-B14F-4D97-AF65-F5344CB8AC3E}">
        <p14:creationId xmlns:p14="http://schemas.microsoft.com/office/powerpoint/2010/main" val="1574433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F15CAC-E787-4C13-A1CA-522532BC6CDC}"/>
              </a:ext>
            </a:extLst>
          </p:cNvPr>
          <p:cNvSpPr>
            <a:spLocks noGrp="1"/>
          </p:cNvSpPr>
          <p:nvPr>
            <p:ph type="title"/>
          </p:nvPr>
        </p:nvSpPr>
        <p:spPr/>
        <p:txBody>
          <a:bodyPr/>
          <a:lstStyle/>
          <a:p>
            <a:r>
              <a:rPr lang="en-US" dirty="0"/>
              <a:t>JavaScript</a:t>
            </a:r>
            <a:br>
              <a:rPr lang="he-IL" dirty="0"/>
            </a:br>
            <a:br>
              <a:rPr lang="en-US" dirty="0"/>
            </a:br>
            <a:r>
              <a:rPr lang="he-IL" dirty="0"/>
              <a:t>פקודות קלט</a:t>
            </a:r>
          </a:p>
        </p:txBody>
      </p:sp>
      <p:sp>
        <p:nvSpPr>
          <p:cNvPr id="3" name="מציין מיקום תוכן 2">
            <a:extLst>
              <a:ext uri="{FF2B5EF4-FFF2-40B4-BE49-F238E27FC236}">
                <a16:creationId xmlns:a16="http://schemas.microsoft.com/office/drawing/2014/main" id="{0DB2DA3A-56EB-459F-8EE6-EDBA04D05E7E}"/>
              </a:ext>
            </a:extLst>
          </p:cNvPr>
          <p:cNvSpPr>
            <a:spLocks noGrp="1"/>
          </p:cNvSpPr>
          <p:nvPr>
            <p:ph idx="1"/>
          </p:nvPr>
        </p:nvSpPr>
        <p:spPr>
          <a:xfrm>
            <a:off x="3869268" y="864108"/>
            <a:ext cx="7315200" cy="2157766"/>
          </a:xfrm>
        </p:spPr>
        <p:txBody>
          <a:bodyPr anchor="t"/>
          <a:lstStyle/>
          <a:p>
            <a:pPr>
              <a:lnSpc>
                <a:spcPct val="150000"/>
              </a:lnSpc>
              <a:buFont typeface="Courier New" panose="02070309020205020404" pitchFamily="49" charset="0"/>
              <a:buChar char="o"/>
            </a:pPr>
            <a:r>
              <a:rPr lang="he-IL" dirty="0"/>
              <a:t> על מנת לקלוט ערך מהמשתמש אנו נשתמש בפונקציה </a:t>
            </a:r>
            <a:r>
              <a:rPr lang="en-US" dirty="0"/>
              <a:t>prompt</a:t>
            </a:r>
            <a:r>
              <a:rPr lang="he-IL" dirty="0"/>
              <a:t>. פונקציה זו </a:t>
            </a:r>
            <a:r>
              <a:rPr lang="he-IL" b="1" u="sng" dirty="0"/>
              <a:t>קולטת טקסט בלבד</a:t>
            </a:r>
            <a:r>
              <a:rPr lang="he-IL" dirty="0"/>
              <a:t> ומקבלת 2 פרמטרים: </a:t>
            </a:r>
            <a:endParaRPr lang="he-IL" b="1" dirty="0"/>
          </a:p>
          <a:p>
            <a:pPr lvl="1">
              <a:lnSpc>
                <a:spcPct val="150000"/>
              </a:lnSpc>
              <a:buFont typeface="Courier New" panose="02070309020205020404" pitchFamily="49" charset="0"/>
              <a:buChar char="o"/>
            </a:pPr>
            <a:r>
              <a:rPr lang="he-IL" sz="2000" dirty="0"/>
              <a:t>טקסט המופיע ככותרת החלון</a:t>
            </a:r>
          </a:p>
          <a:p>
            <a:pPr lvl="1">
              <a:lnSpc>
                <a:spcPct val="150000"/>
              </a:lnSpc>
              <a:buFont typeface="Courier New" panose="02070309020205020404" pitchFamily="49" charset="0"/>
              <a:buChar char="o"/>
            </a:pPr>
            <a:r>
              <a:rPr lang="he-IL" sz="2000" dirty="0"/>
              <a:t>ערך ברירת מחדל </a:t>
            </a:r>
            <a:r>
              <a:rPr lang="he-IL" sz="2000" b="1" dirty="0"/>
              <a:t>(לא חובה) </a:t>
            </a:r>
          </a:p>
          <a:p>
            <a:pPr marL="0" indent="0">
              <a:lnSpc>
                <a:spcPct val="150000"/>
              </a:lnSpc>
              <a:buNone/>
            </a:pPr>
            <a:endParaRPr lang="he-IL" b="1" dirty="0">
              <a:solidFill>
                <a:schemeClr val="accent1">
                  <a:lumMod val="50000"/>
                </a:schemeClr>
              </a:solidFill>
            </a:endParaRPr>
          </a:p>
        </p:txBody>
      </p:sp>
      <p:pic>
        <p:nvPicPr>
          <p:cNvPr id="5" name="תמונה 4">
            <a:extLst>
              <a:ext uri="{FF2B5EF4-FFF2-40B4-BE49-F238E27FC236}">
                <a16:creationId xmlns:a16="http://schemas.microsoft.com/office/drawing/2014/main" id="{71539D8E-35C0-4B60-B413-9D7EB856A0D6}"/>
              </a:ext>
            </a:extLst>
          </p:cNvPr>
          <p:cNvPicPr>
            <a:picLocks noChangeAspect="1"/>
          </p:cNvPicPr>
          <p:nvPr/>
        </p:nvPicPr>
        <p:blipFill>
          <a:blip r:embed="rId2"/>
          <a:stretch>
            <a:fillRect/>
          </a:stretch>
        </p:blipFill>
        <p:spPr>
          <a:xfrm>
            <a:off x="3869268" y="2970885"/>
            <a:ext cx="6839905" cy="695422"/>
          </a:xfrm>
          <a:prstGeom prst="rect">
            <a:avLst/>
          </a:prstGeom>
        </p:spPr>
      </p:pic>
      <p:sp>
        <p:nvSpPr>
          <p:cNvPr id="9" name="סוגר מרובע ימני 8">
            <a:extLst>
              <a:ext uri="{FF2B5EF4-FFF2-40B4-BE49-F238E27FC236}">
                <a16:creationId xmlns:a16="http://schemas.microsoft.com/office/drawing/2014/main" id="{5C1ECFC9-6065-4673-B43E-0C8239FA388E}"/>
              </a:ext>
            </a:extLst>
          </p:cNvPr>
          <p:cNvSpPr/>
          <p:nvPr/>
        </p:nvSpPr>
        <p:spPr>
          <a:xfrm rot="5400000">
            <a:off x="7189902" y="2522109"/>
            <a:ext cx="268010" cy="1811384"/>
          </a:xfrm>
          <a:prstGeom prst="rightBracket">
            <a:avLst>
              <a:gd name="adj" fmla="val 63435"/>
            </a:avLst>
          </a:prstGeom>
          <a:ln w="28575"/>
        </p:spPr>
        <p:style>
          <a:lnRef idx="1">
            <a:schemeClr val="accent6"/>
          </a:lnRef>
          <a:fillRef idx="0">
            <a:schemeClr val="accent6"/>
          </a:fillRef>
          <a:effectRef idx="0">
            <a:schemeClr val="accent6"/>
          </a:effectRef>
          <a:fontRef idx="minor">
            <a:schemeClr val="tx1"/>
          </a:fontRef>
        </p:style>
        <p:txBody>
          <a:bodyPr rtlCol="1" anchor="ctr"/>
          <a:lstStyle/>
          <a:p>
            <a:pPr algn="ctr"/>
            <a:endParaRPr lang="he-IL"/>
          </a:p>
        </p:txBody>
      </p:sp>
      <p:sp>
        <p:nvSpPr>
          <p:cNvPr id="10" name="סוגר מרובע ימני 9">
            <a:extLst>
              <a:ext uri="{FF2B5EF4-FFF2-40B4-BE49-F238E27FC236}">
                <a16:creationId xmlns:a16="http://schemas.microsoft.com/office/drawing/2014/main" id="{16DAB02C-C19D-4002-B4C9-46597415CDB2}"/>
              </a:ext>
            </a:extLst>
          </p:cNvPr>
          <p:cNvSpPr/>
          <p:nvPr/>
        </p:nvSpPr>
        <p:spPr>
          <a:xfrm rot="5400000">
            <a:off x="9203759" y="2444582"/>
            <a:ext cx="268010" cy="2016037"/>
          </a:xfrm>
          <a:prstGeom prst="rightBracket">
            <a:avLst>
              <a:gd name="adj" fmla="val 63435"/>
            </a:avLst>
          </a:prstGeom>
          <a:ln w="28575"/>
        </p:spPr>
        <p:style>
          <a:lnRef idx="1">
            <a:schemeClr val="accent6"/>
          </a:lnRef>
          <a:fillRef idx="0">
            <a:schemeClr val="accent6"/>
          </a:fillRef>
          <a:effectRef idx="0">
            <a:schemeClr val="accent6"/>
          </a:effectRef>
          <a:fontRef idx="minor">
            <a:schemeClr val="tx1"/>
          </a:fontRef>
        </p:style>
        <p:txBody>
          <a:bodyPr rtlCol="1" anchor="ctr"/>
          <a:lstStyle/>
          <a:p>
            <a:pPr algn="ctr"/>
            <a:endParaRPr lang="he-IL"/>
          </a:p>
        </p:txBody>
      </p:sp>
      <p:sp>
        <p:nvSpPr>
          <p:cNvPr id="11" name="TextBox 10">
            <a:extLst>
              <a:ext uri="{FF2B5EF4-FFF2-40B4-BE49-F238E27FC236}">
                <a16:creationId xmlns:a16="http://schemas.microsoft.com/office/drawing/2014/main" id="{C232CB3C-A653-445C-B543-487CD61710A8}"/>
              </a:ext>
            </a:extLst>
          </p:cNvPr>
          <p:cNvSpPr txBox="1"/>
          <p:nvPr/>
        </p:nvSpPr>
        <p:spPr>
          <a:xfrm>
            <a:off x="6514011" y="3586606"/>
            <a:ext cx="1619795" cy="369332"/>
          </a:xfrm>
          <a:prstGeom prst="rect">
            <a:avLst/>
          </a:prstGeom>
          <a:noFill/>
        </p:spPr>
        <p:txBody>
          <a:bodyPr wrap="square" rtlCol="1">
            <a:spAutoFit/>
          </a:bodyPr>
          <a:lstStyle/>
          <a:p>
            <a:pPr algn="ctr"/>
            <a:r>
              <a:rPr lang="he-IL" dirty="0"/>
              <a:t>כותרת החלון</a:t>
            </a:r>
          </a:p>
        </p:txBody>
      </p:sp>
      <p:sp>
        <p:nvSpPr>
          <p:cNvPr id="12" name="TextBox 11">
            <a:extLst>
              <a:ext uri="{FF2B5EF4-FFF2-40B4-BE49-F238E27FC236}">
                <a16:creationId xmlns:a16="http://schemas.microsoft.com/office/drawing/2014/main" id="{B932032F-ED06-4668-B5DD-8442C74E9AA7}"/>
              </a:ext>
            </a:extLst>
          </p:cNvPr>
          <p:cNvSpPr txBox="1"/>
          <p:nvPr/>
        </p:nvSpPr>
        <p:spPr>
          <a:xfrm>
            <a:off x="8533214" y="3617748"/>
            <a:ext cx="1734191" cy="369332"/>
          </a:xfrm>
          <a:prstGeom prst="rect">
            <a:avLst/>
          </a:prstGeom>
          <a:noFill/>
        </p:spPr>
        <p:txBody>
          <a:bodyPr wrap="square" rtlCol="1">
            <a:spAutoFit/>
          </a:bodyPr>
          <a:lstStyle/>
          <a:p>
            <a:pPr algn="ctr"/>
            <a:r>
              <a:rPr lang="he-IL" dirty="0"/>
              <a:t>ערך ברירת מחדל</a:t>
            </a:r>
          </a:p>
        </p:txBody>
      </p:sp>
      <p:pic>
        <p:nvPicPr>
          <p:cNvPr id="13" name="תמונה 12">
            <a:extLst>
              <a:ext uri="{FF2B5EF4-FFF2-40B4-BE49-F238E27FC236}">
                <a16:creationId xmlns:a16="http://schemas.microsoft.com/office/drawing/2014/main" id="{348F080A-015B-4DDB-849C-5FAA5413E5C7}"/>
              </a:ext>
            </a:extLst>
          </p:cNvPr>
          <p:cNvPicPr>
            <a:picLocks noChangeAspect="1"/>
          </p:cNvPicPr>
          <p:nvPr/>
        </p:nvPicPr>
        <p:blipFill>
          <a:blip r:embed="rId3"/>
          <a:stretch>
            <a:fillRect/>
          </a:stretch>
        </p:blipFill>
        <p:spPr>
          <a:xfrm>
            <a:off x="3869268" y="4252528"/>
            <a:ext cx="4182059" cy="16099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45240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F15CAC-E787-4C13-A1CA-522532BC6CDC}"/>
              </a:ext>
            </a:extLst>
          </p:cNvPr>
          <p:cNvSpPr>
            <a:spLocks noGrp="1"/>
          </p:cNvSpPr>
          <p:nvPr>
            <p:ph type="title"/>
          </p:nvPr>
        </p:nvSpPr>
        <p:spPr/>
        <p:txBody>
          <a:bodyPr/>
          <a:lstStyle/>
          <a:p>
            <a:r>
              <a:rPr lang="en-US" dirty="0"/>
              <a:t>JavaScript</a:t>
            </a:r>
            <a:br>
              <a:rPr lang="he-IL" dirty="0"/>
            </a:br>
            <a:br>
              <a:rPr lang="en-US" dirty="0"/>
            </a:br>
            <a:r>
              <a:rPr lang="he-IL" dirty="0"/>
              <a:t>קליטת משתנה בעל ערך מספרי</a:t>
            </a:r>
          </a:p>
        </p:txBody>
      </p:sp>
      <p:sp>
        <p:nvSpPr>
          <p:cNvPr id="3" name="מציין מיקום תוכן 2">
            <a:extLst>
              <a:ext uri="{FF2B5EF4-FFF2-40B4-BE49-F238E27FC236}">
                <a16:creationId xmlns:a16="http://schemas.microsoft.com/office/drawing/2014/main" id="{0DB2DA3A-56EB-459F-8EE6-EDBA04D05E7E}"/>
              </a:ext>
            </a:extLst>
          </p:cNvPr>
          <p:cNvSpPr>
            <a:spLocks noGrp="1"/>
          </p:cNvSpPr>
          <p:nvPr>
            <p:ph idx="1"/>
          </p:nvPr>
        </p:nvSpPr>
        <p:spPr>
          <a:xfrm>
            <a:off x="3869268" y="864107"/>
            <a:ext cx="7315200" cy="5449607"/>
          </a:xfrm>
        </p:spPr>
        <p:txBody>
          <a:bodyPr anchor="t">
            <a:normAutofit/>
          </a:bodyPr>
          <a:lstStyle/>
          <a:p>
            <a:pPr>
              <a:lnSpc>
                <a:spcPct val="150000"/>
              </a:lnSpc>
              <a:buFont typeface="Courier New" panose="02070309020205020404" pitchFamily="49" charset="0"/>
              <a:buChar char="o"/>
            </a:pPr>
            <a:r>
              <a:rPr lang="he-IL" dirty="0"/>
              <a:t> על מנת לקלוט ערך מספרי אנו נשתמש בפונקציה </a:t>
            </a:r>
            <a:r>
              <a:rPr lang="en-US" dirty="0"/>
              <a:t>prompt</a:t>
            </a:r>
            <a:r>
              <a:rPr lang="he-IL" dirty="0"/>
              <a:t> אך נצטרך לבצע </a:t>
            </a:r>
            <a:r>
              <a:rPr lang="en-US" dirty="0"/>
              <a:t>casting</a:t>
            </a:r>
            <a:r>
              <a:rPr lang="he-IL" dirty="0"/>
              <a:t> על הערך המתקבל</a:t>
            </a:r>
          </a:p>
          <a:p>
            <a:pPr>
              <a:lnSpc>
                <a:spcPct val="150000"/>
              </a:lnSpc>
              <a:buFont typeface="Courier New" panose="02070309020205020404" pitchFamily="49" charset="0"/>
              <a:buChar char="o"/>
            </a:pPr>
            <a:endParaRPr lang="he-IL" dirty="0"/>
          </a:p>
          <a:p>
            <a:pPr lvl="1">
              <a:lnSpc>
                <a:spcPct val="150000"/>
              </a:lnSpc>
              <a:buFont typeface="Courier New" panose="02070309020205020404" pitchFamily="49" charset="0"/>
              <a:buChar char="o"/>
            </a:pPr>
            <a:r>
              <a:rPr lang="en-US" b="1" dirty="0" err="1">
                <a:solidFill>
                  <a:schemeClr val="accent1">
                    <a:lumMod val="50000"/>
                  </a:schemeClr>
                </a:solidFill>
              </a:rPr>
              <a:t>parseInt</a:t>
            </a:r>
            <a:r>
              <a:rPr lang="he-IL" b="1" dirty="0">
                <a:solidFill>
                  <a:schemeClr val="accent1">
                    <a:lumMod val="50000"/>
                  </a:schemeClr>
                </a:solidFill>
              </a:rPr>
              <a:t> – יהפוך את הערך למספר שלם</a:t>
            </a:r>
          </a:p>
          <a:p>
            <a:pPr lvl="1">
              <a:lnSpc>
                <a:spcPct val="150000"/>
              </a:lnSpc>
              <a:buFont typeface="Courier New" panose="02070309020205020404" pitchFamily="49" charset="0"/>
              <a:buChar char="o"/>
            </a:pPr>
            <a:endParaRPr lang="he-IL" b="1" dirty="0">
              <a:solidFill>
                <a:schemeClr val="accent1">
                  <a:lumMod val="50000"/>
                </a:schemeClr>
              </a:solidFill>
            </a:endParaRPr>
          </a:p>
          <a:p>
            <a:pPr marL="502920" lvl="1" indent="0">
              <a:lnSpc>
                <a:spcPct val="150000"/>
              </a:lnSpc>
              <a:buNone/>
            </a:pPr>
            <a:endParaRPr lang="he-IL" b="1" dirty="0">
              <a:solidFill>
                <a:schemeClr val="accent1">
                  <a:lumMod val="50000"/>
                </a:schemeClr>
              </a:solidFill>
            </a:endParaRPr>
          </a:p>
          <a:p>
            <a:pPr marL="502920" lvl="1" indent="0">
              <a:lnSpc>
                <a:spcPct val="150000"/>
              </a:lnSpc>
              <a:buNone/>
            </a:pPr>
            <a:endParaRPr lang="he-IL" b="1" dirty="0">
              <a:solidFill>
                <a:schemeClr val="accent1">
                  <a:lumMod val="50000"/>
                </a:schemeClr>
              </a:solidFill>
            </a:endParaRPr>
          </a:p>
          <a:p>
            <a:pPr lvl="1">
              <a:lnSpc>
                <a:spcPct val="150000"/>
              </a:lnSpc>
              <a:buFont typeface="Courier New" panose="02070309020205020404" pitchFamily="49" charset="0"/>
              <a:buChar char="o"/>
            </a:pPr>
            <a:r>
              <a:rPr lang="en-US" b="1" dirty="0" err="1">
                <a:solidFill>
                  <a:schemeClr val="accent1">
                    <a:lumMod val="50000"/>
                  </a:schemeClr>
                </a:solidFill>
              </a:rPr>
              <a:t>parseFloat</a:t>
            </a:r>
            <a:r>
              <a:rPr lang="he-IL" b="1" dirty="0">
                <a:solidFill>
                  <a:schemeClr val="accent1">
                    <a:lumMod val="50000"/>
                  </a:schemeClr>
                </a:solidFill>
              </a:rPr>
              <a:t> – יהפוך את הערך למספר עשרוני</a:t>
            </a:r>
          </a:p>
        </p:txBody>
      </p:sp>
      <p:pic>
        <p:nvPicPr>
          <p:cNvPr id="4" name="תמונה 3">
            <a:extLst>
              <a:ext uri="{FF2B5EF4-FFF2-40B4-BE49-F238E27FC236}">
                <a16:creationId xmlns:a16="http://schemas.microsoft.com/office/drawing/2014/main" id="{DBF18719-9943-43B1-8669-E60978100920}"/>
              </a:ext>
            </a:extLst>
          </p:cNvPr>
          <p:cNvPicPr>
            <a:picLocks noChangeAspect="1"/>
          </p:cNvPicPr>
          <p:nvPr/>
        </p:nvPicPr>
        <p:blipFill>
          <a:blip r:embed="rId2"/>
          <a:stretch>
            <a:fillRect/>
          </a:stretch>
        </p:blipFill>
        <p:spPr>
          <a:xfrm>
            <a:off x="4243962" y="3141173"/>
            <a:ext cx="5410955" cy="447737"/>
          </a:xfrm>
          <a:prstGeom prst="rect">
            <a:avLst/>
          </a:prstGeom>
        </p:spPr>
      </p:pic>
      <p:pic>
        <p:nvPicPr>
          <p:cNvPr id="6" name="תמונה 5">
            <a:extLst>
              <a:ext uri="{FF2B5EF4-FFF2-40B4-BE49-F238E27FC236}">
                <a16:creationId xmlns:a16="http://schemas.microsoft.com/office/drawing/2014/main" id="{40C8A17F-2BB1-48CA-976F-EB115960A406}"/>
              </a:ext>
            </a:extLst>
          </p:cNvPr>
          <p:cNvPicPr>
            <a:picLocks noChangeAspect="1"/>
          </p:cNvPicPr>
          <p:nvPr/>
        </p:nvPicPr>
        <p:blipFill>
          <a:blip r:embed="rId3"/>
          <a:stretch>
            <a:fillRect/>
          </a:stretch>
        </p:blipFill>
        <p:spPr>
          <a:xfrm>
            <a:off x="4243962" y="5070455"/>
            <a:ext cx="4725059" cy="409632"/>
          </a:xfrm>
          <a:prstGeom prst="rect">
            <a:avLst/>
          </a:prstGeom>
        </p:spPr>
      </p:pic>
    </p:spTree>
    <p:extLst>
      <p:ext uri="{BB962C8B-B14F-4D97-AF65-F5344CB8AC3E}">
        <p14:creationId xmlns:p14="http://schemas.microsoft.com/office/powerpoint/2010/main" val="1333854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F15CAC-E787-4C13-A1CA-522532BC6CDC}"/>
              </a:ext>
            </a:extLst>
          </p:cNvPr>
          <p:cNvSpPr>
            <a:spLocks noGrp="1"/>
          </p:cNvSpPr>
          <p:nvPr>
            <p:ph type="title"/>
          </p:nvPr>
        </p:nvSpPr>
        <p:spPr/>
        <p:txBody>
          <a:bodyPr/>
          <a:lstStyle/>
          <a:p>
            <a:r>
              <a:rPr lang="en-US" dirty="0"/>
              <a:t>JavaScript</a:t>
            </a:r>
            <a:br>
              <a:rPr lang="he-IL" dirty="0"/>
            </a:br>
            <a:br>
              <a:rPr lang="en-US" dirty="0"/>
            </a:br>
            <a:r>
              <a:rPr lang="he-IL" dirty="0"/>
              <a:t>קליטת משתנה בעל ערך בוליאני</a:t>
            </a:r>
          </a:p>
        </p:txBody>
      </p:sp>
      <p:sp>
        <p:nvSpPr>
          <p:cNvPr id="3" name="מציין מיקום תוכן 2">
            <a:extLst>
              <a:ext uri="{FF2B5EF4-FFF2-40B4-BE49-F238E27FC236}">
                <a16:creationId xmlns:a16="http://schemas.microsoft.com/office/drawing/2014/main" id="{0DB2DA3A-56EB-459F-8EE6-EDBA04D05E7E}"/>
              </a:ext>
            </a:extLst>
          </p:cNvPr>
          <p:cNvSpPr>
            <a:spLocks noGrp="1"/>
          </p:cNvSpPr>
          <p:nvPr>
            <p:ph idx="1"/>
          </p:nvPr>
        </p:nvSpPr>
        <p:spPr>
          <a:xfrm>
            <a:off x="3869268" y="864107"/>
            <a:ext cx="7315200" cy="5449607"/>
          </a:xfrm>
        </p:spPr>
        <p:txBody>
          <a:bodyPr anchor="t">
            <a:normAutofit/>
          </a:bodyPr>
          <a:lstStyle/>
          <a:p>
            <a:pPr>
              <a:lnSpc>
                <a:spcPct val="150000"/>
              </a:lnSpc>
              <a:buFont typeface="Courier New" panose="02070309020205020404" pitchFamily="49" charset="0"/>
              <a:buChar char="o"/>
            </a:pPr>
            <a:r>
              <a:rPr lang="he-IL" dirty="0"/>
              <a:t> על מנת לקלוט ערך בוליאני אנו נשתמש בפונקציה </a:t>
            </a:r>
            <a:r>
              <a:rPr lang="en-US" dirty="0"/>
              <a:t>confirm</a:t>
            </a:r>
            <a:r>
              <a:rPr lang="he-IL" dirty="0"/>
              <a:t>. פונקציה זו </a:t>
            </a:r>
            <a:r>
              <a:rPr lang="he-IL" b="1" u="sng" dirty="0"/>
              <a:t>אינה מבצעת קליטה,</a:t>
            </a:r>
            <a:r>
              <a:rPr lang="he-IL" b="1" dirty="0"/>
              <a:t> </a:t>
            </a:r>
            <a:r>
              <a:rPr lang="he-IL" dirty="0"/>
              <a:t>אך מקבלת פרמטר אחד: </a:t>
            </a:r>
            <a:endParaRPr lang="he-IL" b="1" dirty="0"/>
          </a:p>
          <a:p>
            <a:pPr lvl="1">
              <a:lnSpc>
                <a:spcPct val="150000"/>
              </a:lnSpc>
              <a:buFont typeface="Courier New" panose="02070309020205020404" pitchFamily="49" charset="0"/>
              <a:buChar char="o"/>
            </a:pPr>
            <a:r>
              <a:rPr lang="he-IL" sz="2000" dirty="0"/>
              <a:t>טקסט המופיע ככותרת החלון</a:t>
            </a:r>
          </a:p>
          <a:p>
            <a:pPr marL="0" indent="0">
              <a:lnSpc>
                <a:spcPct val="150000"/>
              </a:lnSpc>
              <a:buNone/>
            </a:pPr>
            <a:endParaRPr lang="he-IL" dirty="0"/>
          </a:p>
        </p:txBody>
      </p:sp>
      <p:pic>
        <p:nvPicPr>
          <p:cNvPr id="5" name="תמונה 4">
            <a:extLst>
              <a:ext uri="{FF2B5EF4-FFF2-40B4-BE49-F238E27FC236}">
                <a16:creationId xmlns:a16="http://schemas.microsoft.com/office/drawing/2014/main" id="{F5220D94-9745-4846-97F7-6E1E31F5309D}"/>
              </a:ext>
            </a:extLst>
          </p:cNvPr>
          <p:cNvPicPr>
            <a:picLocks noChangeAspect="1"/>
          </p:cNvPicPr>
          <p:nvPr/>
        </p:nvPicPr>
        <p:blipFill>
          <a:blip r:embed="rId2"/>
          <a:stretch>
            <a:fillRect/>
          </a:stretch>
        </p:blipFill>
        <p:spPr>
          <a:xfrm>
            <a:off x="3869268" y="2690364"/>
            <a:ext cx="5210902" cy="571580"/>
          </a:xfrm>
          <a:prstGeom prst="rect">
            <a:avLst/>
          </a:prstGeom>
        </p:spPr>
      </p:pic>
      <p:pic>
        <p:nvPicPr>
          <p:cNvPr id="7" name="תמונה 6">
            <a:extLst>
              <a:ext uri="{FF2B5EF4-FFF2-40B4-BE49-F238E27FC236}">
                <a16:creationId xmlns:a16="http://schemas.microsoft.com/office/drawing/2014/main" id="{1A23038C-6D13-40A7-A431-4B4D858FD789}"/>
              </a:ext>
            </a:extLst>
          </p:cNvPr>
          <p:cNvPicPr>
            <a:picLocks noChangeAspect="1"/>
          </p:cNvPicPr>
          <p:nvPr/>
        </p:nvPicPr>
        <p:blipFill>
          <a:blip r:embed="rId3"/>
          <a:stretch>
            <a:fillRect/>
          </a:stretch>
        </p:blipFill>
        <p:spPr>
          <a:xfrm>
            <a:off x="3958300" y="3424428"/>
            <a:ext cx="4153480" cy="11145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01224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F15CAC-E787-4C13-A1CA-522532BC6CDC}"/>
              </a:ext>
            </a:extLst>
          </p:cNvPr>
          <p:cNvSpPr>
            <a:spLocks noGrp="1"/>
          </p:cNvSpPr>
          <p:nvPr>
            <p:ph type="title"/>
          </p:nvPr>
        </p:nvSpPr>
        <p:spPr/>
        <p:txBody>
          <a:bodyPr/>
          <a:lstStyle/>
          <a:p>
            <a:r>
              <a:rPr lang="en-US" dirty="0"/>
              <a:t>JavaScript</a:t>
            </a:r>
            <a:br>
              <a:rPr lang="he-IL" dirty="0"/>
            </a:br>
            <a:br>
              <a:rPr lang="he-IL" dirty="0"/>
            </a:br>
            <a:r>
              <a:rPr lang="he-IL" dirty="0"/>
              <a:t>שרשור</a:t>
            </a:r>
            <a:br>
              <a:rPr lang="he-IL" dirty="0"/>
            </a:br>
            <a:endParaRPr lang="he-IL" dirty="0"/>
          </a:p>
        </p:txBody>
      </p:sp>
      <p:sp>
        <p:nvSpPr>
          <p:cNvPr id="3" name="מציין מיקום תוכן 2">
            <a:extLst>
              <a:ext uri="{FF2B5EF4-FFF2-40B4-BE49-F238E27FC236}">
                <a16:creationId xmlns:a16="http://schemas.microsoft.com/office/drawing/2014/main" id="{0DB2DA3A-56EB-459F-8EE6-EDBA04D05E7E}"/>
              </a:ext>
            </a:extLst>
          </p:cNvPr>
          <p:cNvSpPr>
            <a:spLocks noGrp="1"/>
          </p:cNvSpPr>
          <p:nvPr>
            <p:ph idx="1"/>
          </p:nvPr>
        </p:nvSpPr>
        <p:spPr>
          <a:xfrm>
            <a:off x="4010584" y="261258"/>
            <a:ext cx="7315200" cy="6392092"/>
          </a:xfrm>
        </p:spPr>
        <p:txBody>
          <a:bodyPr>
            <a:normAutofit/>
          </a:bodyPr>
          <a:lstStyle/>
          <a:p>
            <a:pPr>
              <a:lnSpc>
                <a:spcPct val="150000"/>
              </a:lnSpc>
              <a:buFont typeface="Courier New" panose="02070309020205020404" pitchFamily="49" charset="0"/>
              <a:buChar char="o"/>
            </a:pPr>
            <a:r>
              <a:rPr lang="he-IL" dirty="0"/>
              <a:t>שרשור של 2 משתנים ויותר מסוג טקסט מתבצע באחת מהאפשרויות הבאות:</a:t>
            </a:r>
          </a:p>
          <a:p>
            <a:pPr lvl="1">
              <a:lnSpc>
                <a:spcPct val="150000"/>
              </a:lnSpc>
              <a:buFont typeface="Courier New" panose="02070309020205020404" pitchFamily="49" charset="0"/>
              <a:buChar char="o"/>
            </a:pPr>
            <a:r>
              <a:rPr lang="he-IL" dirty="0"/>
              <a:t>באמצעות האופרטור "פלוס" (+)</a:t>
            </a:r>
          </a:p>
          <a:p>
            <a:pPr marL="960120" lvl="2" indent="0">
              <a:lnSpc>
                <a:spcPct val="150000"/>
              </a:lnSpc>
              <a:buNone/>
            </a:pPr>
            <a:endParaRPr lang="en-US" dirty="0"/>
          </a:p>
          <a:p>
            <a:pPr marL="960120" lvl="2" indent="0">
              <a:lnSpc>
                <a:spcPct val="150000"/>
              </a:lnSpc>
              <a:buNone/>
            </a:pPr>
            <a:endParaRPr lang="he-IL" dirty="0"/>
          </a:p>
          <a:p>
            <a:pPr marL="960120" lvl="2" indent="0">
              <a:lnSpc>
                <a:spcPct val="150000"/>
              </a:lnSpc>
              <a:buNone/>
            </a:pPr>
            <a:endParaRPr lang="he-IL" dirty="0"/>
          </a:p>
          <a:p>
            <a:pPr lvl="1">
              <a:lnSpc>
                <a:spcPct val="150000"/>
              </a:lnSpc>
              <a:buFont typeface="Courier New" panose="02070309020205020404" pitchFamily="49" charset="0"/>
              <a:buChar char="o"/>
            </a:pPr>
            <a:r>
              <a:rPr lang="he-IL" dirty="0"/>
              <a:t>באמצעות </a:t>
            </a:r>
            <a:r>
              <a:rPr lang="en-US" dirty="0"/>
              <a:t>${  }</a:t>
            </a:r>
            <a:r>
              <a:rPr lang="he-IL" dirty="0"/>
              <a:t> </a:t>
            </a:r>
          </a:p>
          <a:p>
            <a:pPr lvl="1">
              <a:lnSpc>
                <a:spcPct val="150000"/>
              </a:lnSpc>
              <a:buFont typeface="Courier New" panose="02070309020205020404" pitchFamily="49" charset="0"/>
              <a:buChar char="o"/>
            </a:pPr>
            <a:endParaRPr lang="he-IL" dirty="0"/>
          </a:p>
          <a:p>
            <a:pPr lvl="1">
              <a:lnSpc>
                <a:spcPct val="150000"/>
              </a:lnSpc>
              <a:buFont typeface="Courier New" panose="02070309020205020404" pitchFamily="49" charset="0"/>
              <a:buChar char="o"/>
            </a:pPr>
            <a:endParaRPr lang="he-IL" dirty="0"/>
          </a:p>
          <a:p>
            <a:pPr lvl="1">
              <a:lnSpc>
                <a:spcPct val="150000"/>
              </a:lnSpc>
              <a:buFont typeface="Courier New" panose="02070309020205020404" pitchFamily="49" charset="0"/>
              <a:buChar char="o"/>
            </a:pPr>
            <a:endParaRPr lang="he-IL" dirty="0"/>
          </a:p>
          <a:p>
            <a:pPr lvl="1">
              <a:lnSpc>
                <a:spcPct val="150000"/>
              </a:lnSpc>
              <a:buFont typeface="Courier New" panose="02070309020205020404" pitchFamily="49" charset="0"/>
              <a:buChar char="o"/>
            </a:pPr>
            <a:endParaRPr lang="he-IL" dirty="0"/>
          </a:p>
        </p:txBody>
      </p:sp>
      <p:pic>
        <p:nvPicPr>
          <p:cNvPr id="6" name="תמונה 5">
            <a:extLst>
              <a:ext uri="{FF2B5EF4-FFF2-40B4-BE49-F238E27FC236}">
                <a16:creationId xmlns:a16="http://schemas.microsoft.com/office/drawing/2014/main" id="{632EA698-4051-4A5B-917E-B2E14968DAA8}"/>
              </a:ext>
            </a:extLst>
          </p:cNvPr>
          <p:cNvPicPr>
            <a:picLocks noChangeAspect="1"/>
          </p:cNvPicPr>
          <p:nvPr/>
        </p:nvPicPr>
        <p:blipFill>
          <a:blip r:embed="rId2"/>
          <a:stretch>
            <a:fillRect/>
          </a:stretch>
        </p:blipFill>
        <p:spPr>
          <a:xfrm>
            <a:off x="3914201" y="2563121"/>
            <a:ext cx="6296904" cy="695422"/>
          </a:xfrm>
          <a:prstGeom prst="rect">
            <a:avLst/>
          </a:prstGeom>
        </p:spPr>
      </p:pic>
      <p:pic>
        <p:nvPicPr>
          <p:cNvPr id="7" name="תמונה 6">
            <a:extLst>
              <a:ext uri="{FF2B5EF4-FFF2-40B4-BE49-F238E27FC236}">
                <a16:creationId xmlns:a16="http://schemas.microsoft.com/office/drawing/2014/main" id="{DFEEAB2A-296A-48A9-93DC-128AB56E0E79}"/>
              </a:ext>
            </a:extLst>
          </p:cNvPr>
          <p:cNvPicPr>
            <a:picLocks noChangeAspect="1"/>
          </p:cNvPicPr>
          <p:nvPr/>
        </p:nvPicPr>
        <p:blipFill>
          <a:blip r:embed="rId3"/>
          <a:stretch>
            <a:fillRect/>
          </a:stretch>
        </p:blipFill>
        <p:spPr>
          <a:xfrm>
            <a:off x="3914201" y="4314887"/>
            <a:ext cx="5706271" cy="724001"/>
          </a:xfrm>
          <a:prstGeom prst="rect">
            <a:avLst/>
          </a:prstGeom>
        </p:spPr>
      </p:pic>
      <p:sp>
        <p:nvSpPr>
          <p:cNvPr id="8" name="אליפסה 7">
            <a:extLst>
              <a:ext uri="{FF2B5EF4-FFF2-40B4-BE49-F238E27FC236}">
                <a16:creationId xmlns:a16="http://schemas.microsoft.com/office/drawing/2014/main" id="{5BF62A9F-C1D7-48D3-AB14-089202712CDB}"/>
              </a:ext>
            </a:extLst>
          </p:cNvPr>
          <p:cNvSpPr/>
          <p:nvPr/>
        </p:nvSpPr>
        <p:spPr>
          <a:xfrm>
            <a:off x="5538651" y="4643013"/>
            <a:ext cx="165463" cy="208622"/>
          </a:xfrm>
          <a:prstGeom prst="ellipse">
            <a:avLst/>
          </a:prstGeom>
          <a:noFill/>
          <a:ln w="38100"/>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sp>
        <p:nvSpPr>
          <p:cNvPr id="9" name="אליפסה 8">
            <a:extLst>
              <a:ext uri="{FF2B5EF4-FFF2-40B4-BE49-F238E27FC236}">
                <a16:creationId xmlns:a16="http://schemas.microsoft.com/office/drawing/2014/main" id="{C3E245BA-CFD6-4DA9-A1EC-F73C95939216}"/>
              </a:ext>
            </a:extLst>
          </p:cNvPr>
          <p:cNvSpPr/>
          <p:nvPr/>
        </p:nvSpPr>
        <p:spPr>
          <a:xfrm>
            <a:off x="9209314" y="4634304"/>
            <a:ext cx="165463" cy="208622"/>
          </a:xfrm>
          <a:prstGeom prst="ellipse">
            <a:avLst/>
          </a:prstGeom>
          <a:noFill/>
          <a:ln w="38100"/>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cxnSp>
        <p:nvCxnSpPr>
          <p:cNvPr id="11" name="מחבר: מרפקי 10">
            <a:extLst>
              <a:ext uri="{FF2B5EF4-FFF2-40B4-BE49-F238E27FC236}">
                <a16:creationId xmlns:a16="http://schemas.microsoft.com/office/drawing/2014/main" id="{4E73B395-7DF8-48DA-9DB4-C8FC5F82914E}"/>
              </a:ext>
            </a:extLst>
          </p:cNvPr>
          <p:cNvCxnSpPr>
            <a:stCxn id="8" idx="4"/>
            <a:endCxn id="9" idx="4"/>
          </p:cNvCxnSpPr>
          <p:nvPr/>
        </p:nvCxnSpPr>
        <p:spPr>
          <a:xfrm rot="5400000" flipH="1" flipV="1">
            <a:off x="7452359" y="3011949"/>
            <a:ext cx="8709" cy="3670663"/>
          </a:xfrm>
          <a:prstGeom prst="bentConnector3">
            <a:avLst>
              <a:gd name="adj1" fmla="val -2424882"/>
            </a:avLst>
          </a:prstGeom>
        </p:spPr>
        <p:style>
          <a:lnRef idx="1">
            <a:schemeClr val="accent6"/>
          </a:lnRef>
          <a:fillRef idx="0">
            <a:schemeClr val="accent6"/>
          </a:fillRef>
          <a:effectRef idx="0">
            <a:schemeClr val="accent6"/>
          </a:effectRef>
          <a:fontRef idx="minor">
            <a:schemeClr val="tx1"/>
          </a:fontRef>
        </p:style>
      </p:cxnSp>
      <p:sp>
        <p:nvSpPr>
          <p:cNvPr id="13" name="TextBox 12">
            <a:extLst>
              <a:ext uri="{FF2B5EF4-FFF2-40B4-BE49-F238E27FC236}">
                <a16:creationId xmlns:a16="http://schemas.microsoft.com/office/drawing/2014/main" id="{E2E87594-4C79-4B2B-8203-C7F17AB6931B}"/>
              </a:ext>
            </a:extLst>
          </p:cNvPr>
          <p:cNvSpPr txBox="1"/>
          <p:nvPr/>
        </p:nvSpPr>
        <p:spPr>
          <a:xfrm>
            <a:off x="5662747" y="5060257"/>
            <a:ext cx="3587932" cy="380645"/>
          </a:xfrm>
          <a:prstGeom prst="rect">
            <a:avLst/>
          </a:prstGeom>
          <a:noFill/>
        </p:spPr>
        <p:txBody>
          <a:bodyPr wrap="square" rtlCol="1">
            <a:spAutoFit/>
          </a:bodyPr>
          <a:lstStyle/>
          <a:p>
            <a:pPr algn="ctr"/>
            <a:r>
              <a:rPr lang="he-IL" dirty="0"/>
              <a:t>שימוש בגרש שנמצא ליד הספרה 1</a:t>
            </a:r>
          </a:p>
        </p:txBody>
      </p:sp>
    </p:spTree>
    <p:extLst>
      <p:ext uri="{BB962C8B-B14F-4D97-AF65-F5344CB8AC3E}">
        <p14:creationId xmlns:p14="http://schemas.microsoft.com/office/powerpoint/2010/main" val="1160730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8BC3325-D3BC-4795-84AB-693D799BDBC0}"/>
              </a:ext>
            </a:extLst>
          </p:cNvPr>
          <p:cNvSpPr>
            <a:spLocks noGrp="1"/>
          </p:cNvSpPr>
          <p:nvPr>
            <p:ph type="title"/>
          </p:nvPr>
        </p:nvSpPr>
        <p:spPr/>
        <p:txBody>
          <a:bodyPr/>
          <a:lstStyle/>
          <a:p>
            <a:r>
              <a:rPr lang="he-IL" dirty="0"/>
              <a:t>מהלך השיעור</a:t>
            </a:r>
          </a:p>
        </p:txBody>
      </p:sp>
      <p:sp>
        <p:nvSpPr>
          <p:cNvPr id="3" name="מציין מיקום תוכן 2">
            <a:extLst>
              <a:ext uri="{FF2B5EF4-FFF2-40B4-BE49-F238E27FC236}">
                <a16:creationId xmlns:a16="http://schemas.microsoft.com/office/drawing/2014/main" id="{59EFD650-078B-43CE-BBD3-C28D6765EDCB}"/>
              </a:ext>
            </a:extLst>
          </p:cNvPr>
          <p:cNvSpPr>
            <a:spLocks noGrp="1"/>
          </p:cNvSpPr>
          <p:nvPr>
            <p:ph idx="1"/>
          </p:nvPr>
        </p:nvSpPr>
        <p:spPr/>
        <p:txBody>
          <a:bodyPr/>
          <a:lstStyle/>
          <a:p>
            <a:pPr>
              <a:buFont typeface="Courier New" panose="02070309020205020404" pitchFamily="49" charset="0"/>
              <a:buChar char="o"/>
            </a:pPr>
            <a:r>
              <a:rPr lang="he-IL" dirty="0"/>
              <a:t>מושגים בסיסיים</a:t>
            </a:r>
          </a:p>
          <a:p>
            <a:pPr>
              <a:buFont typeface="Courier New" panose="02070309020205020404" pitchFamily="49" charset="0"/>
              <a:buChar char="o"/>
            </a:pPr>
            <a:r>
              <a:rPr lang="he-IL" dirty="0"/>
              <a:t>הקדמה </a:t>
            </a:r>
          </a:p>
          <a:p>
            <a:pPr>
              <a:buFont typeface="Courier New" panose="02070309020205020404" pitchFamily="49" charset="0"/>
              <a:buChar char="o"/>
            </a:pPr>
            <a:r>
              <a:rPr lang="he-IL" dirty="0"/>
              <a:t>פקודות פלט</a:t>
            </a:r>
          </a:p>
          <a:p>
            <a:pPr>
              <a:buFont typeface="Courier New" panose="02070309020205020404" pitchFamily="49" charset="0"/>
              <a:buChar char="o"/>
            </a:pPr>
            <a:r>
              <a:rPr lang="he-IL" dirty="0"/>
              <a:t>משתנים</a:t>
            </a:r>
          </a:p>
          <a:p>
            <a:pPr>
              <a:buFont typeface="Courier New" panose="02070309020205020404" pitchFamily="49" charset="0"/>
              <a:buChar char="o"/>
            </a:pPr>
            <a:r>
              <a:rPr lang="he-IL" dirty="0"/>
              <a:t>אופרטורים</a:t>
            </a:r>
          </a:p>
          <a:p>
            <a:pPr>
              <a:buFont typeface="Courier New" panose="02070309020205020404" pitchFamily="49" charset="0"/>
              <a:buChar char="o"/>
            </a:pPr>
            <a:r>
              <a:rPr lang="he-IL" dirty="0"/>
              <a:t>פקודות קלט</a:t>
            </a:r>
          </a:p>
        </p:txBody>
      </p:sp>
    </p:spTree>
    <p:extLst>
      <p:ext uri="{BB962C8B-B14F-4D97-AF65-F5344CB8AC3E}">
        <p14:creationId xmlns:p14="http://schemas.microsoft.com/office/powerpoint/2010/main" val="450906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F15CAC-E787-4C13-A1CA-522532BC6CDC}"/>
              </a:ext>
            </a:extLst>
          </p:cNvPr>
          <p:cNvSpPr>
            <a:spLocks noGrp="1"/>
          </p:cNvSpPr>
          <p:nvPr>
            <p:ph type="title"/>
          </p:nvPr>
        </p:nvSpPr>
        <p:spPr/>
        <p:txBody>
          <a:bodyPr/>
          <a:lstStyle/>
          <a:p>
            <a:r>
              <a:rPr lang="he-IL" dirty="0"/>
              <a:t>מושגים </a:t>
            </a:r>
            <a:br>
              <a:rPr lang="he-IL" dirty="0"/>
            </a:br>
            <a:r>
              <a:rPr lang="he-IL" dirty="0"/>
              <a:t>בסיסיים</a:t>
            </a:r>
          </a:p>
        </p:txBody>
      </p:sp>
      <p:sp>
        <p:nvSpPr>
          <p:cNvPr id="3" name="מציין מיקום תוכן 2">
            <a:extLst>
              <a:ext uri="{FF2B5EF4-FFF2-40B4-BE49-F238E27FC236}">
                <a16:creationId xmlns:a16="http://schemas.microsoft.com/office/drawing/2014/main" id="{0DB2DA3A-56EB-459F-8EE6-EDBA04D05E7E}"/>
              </a:ext>
            </a:extLst>
          </p:cNvPr>
          <p:cNvSpPr>
            <a:spLocks noGrp="1"/>
          </p:cNvSpPr>
          <p:nvPr>
            <p:ph idx="1"/>
          </p:nvPr>
        </p:nvSpPr>
        <p:spPr>
          <a:xfrm>
            <a:off x="3869268" y="640080"/>
            <a:ext cx="7315200" cy="3308465"/>
          </a:xfrm>
        </p:spPr>
        <p:txBody>
          <a:bodyPr/>
          <a:lstStyle/>
          <a:p>
            <a:pPr>
              <a:buFont typeface="Courier New" panose="02070309020205020404" pitchFamily="49" charset="0"/>
              <a:buChar char="o"/>
            </a:pPr>
            <a:r>
              <a:rPr lang="he-IL" dirty="0"/>
              <a:t> </a:t>
            </a:r>
            <a:r>
              <a:rPr lang="he-IL" b="1" dirty="0"/>
              <a:t>גולש / משתמש</a:t>
            </a:r>
            <a:r>
              <a:rPr lang="he-IL" dirty="0"/>
              <a:t> – כינוי לאדם הגולש באינטרנט ומשתמש ביישומים שונים. </a:t>
            </a:r>
          </a:p>
          <a:p>
            <a:pPr>
              <a:buFont typeface="Courier New" panose="02070309020205020404" pitchFamily="49" charset="0"/>
              <a:buChar char="o"/>
            </a:pPr>
            <a:r>
              <a:rPr lang="he-IL" b="1" dirty="0"/>
              <a:t>מתכנת</a:t>
            </a:r>
            <a:r>
              <a:rPr lang="he-IL" dirty="0"/>
              <a:t> – כינוי לאדם שמפתח יישומים (אתם...).</a:t>
            </a:r>
          </a:p>
          <a:p>
            <a:pPr>
              <a:buFont typeface="Courier New" panose="02070309020205020404" pitchFamily="49" charset="0"/>
              <a:buChar char="o"/>
            </a:pPr>
            <a:r>
              <a:rPr lang="he-IL" b="1" dirty="0"/>
              <a:t>קוד</a:t>
            </a:r>
            <a:r>
              <a:rPr lang="he-IL" dirty="0"/>
              <a:t> – קטע של תוכנית, סקריפט, שכתב המתכנת.</a:t>
            </a:r>
          </a:p>
          <a:p>
            <a:pPr>
              <a:buFont typeface="Courier New" panose="02070309020205020404" pitchFamily="49" charset="0"/>
              <a:buChar char="o"/>
            </a:pPr>
            <a:r>
              <a:rPr lang="he-IL" b="1" dirty="0"/>
              <a:t>דפדפן</a:t>
            </a:r>
            <a:r>
              <a:rPr lang="he-IL" dirty="0"/>
              <a:t> – תוכנה שבעזרתה גולשים באתרי אינטרנט. הדפדפן הפופולרי ביותר הוא </a:t>
            </a:r>
            <a:r>
              <a:rPr lang="en-US" dirty="0"/>
              <a:t>chrome</a:t>
            </a:r>
            <a:r>
              <a:rPr lang="he-IL" dirty="0"/>
              <a:t>. </a:t>
            </a:r>
          </a:p>
          <a:p>
            <a:pPr>
              <a:buFont typeface="Courier New" panose="02070309020205020404" pitchFamily="49" charset="0"/>
              <a:buChar char="o"/>
            </a:pPr>
            <a:r>
              <a:rPr lang="he-IL" b="1" dirty="0"/>
              <a:t>תכנות צד לקוח</a:t>
            </a:r>
            <a:r>
              <a:rPr lang="he-IL" dirty="0"/>
              <a:t> – יישומים שהפעלתם מתבצעת אצל הגולש (לקוח). הם מופעלים ע"י הדפדפן, שמפרש את קוד התוכנית, על מחשבו של הגולש.</a:t>
            </a:r>
            <a:endParaRPr lang="he-IL" b="1" dirty="0"/>
          </a:p>
        </p:txBody>
      </p:sp>
      <p:pic>
        <p:nvPicPr>
          <p:cNvPr id="4" name="תמונה 3">
            <a:extLst>
              <a:ext uri="{FF2B5EF4-FFF2-40B4-BE49-F238E27FC236}">
                <a16:creationId xmlns:a16="http://schemas.microsoft.com/office/drawing/2014/main" id="{2D5BC808-F8DD-488D-A977-F0B3ED471D33}"/>
              </a:ext>
            </a:extLst>
          </p:cNvPr>
          <p:cNvPicPr>
            <a:picLocks noChangeAspect="1"/>
          </p:cNvPicPr>
          <p:nvPr/>
        </p:nvPicPr>
        <p:blipFill>
          <a:blip r:embed="rId2"/>
          <a:stretch>
            <a:fillRect/>
          </a:stretch>
        </p:blipFill>
        <p:spPr>
          <a:xfrm>
            <a:off x="4265336" y="4055203"/>
            <a:ext cx="6523064" cy="1984942"/>
          </a:xfrm>
          <a:prstGeom prst="rect">
            <a:avLst/>
          </a:prstGeom>
        </p:spPr>
      </p:pic>
    </p:spTree>
    <p:extLst>
      <p:ext uri="{BB962C8B-B14F-4D97-AF65-F5344CB8AC3E}">
        <p14:creationId xmlns:p14="http://schemas.microsoft.com/office/powerpoint/2010/main" val="3626859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F15CAC-E787-4C13-A1CA-522532BC6CDC}"/>
              </a:ext>
            </a:extLst>
          </p:cNvPr>
          <p:cNvSpPr>
            <a:spLocks noGrp="1"/>
          </p:cNvSpPr>
          <p:nvPr>
            <p:ph type="title"/>
          </p:nvPr>
        </p:nvSpPr>
        <p:spPr/>
        <p:txBody>
          <a:bodyPr/>
          <a:lstStyle/>
          <a:p>
            <a:r>
              <a:rPr lang="he-IL" dirty="0"/>
              <a:t>מושגים </a:t>
            </a:r>
            <a:br>
              <a:rPr lang="he-IL" dirty="0"/>
            </a:br>
            <a:r>
              <a:rPr lang="he-IL" dirty="0"/>
              <a:t>בסיסיים</a:t>
            </a:r>
          </a:p>
        </p:txBody>
      </p:sp>
      <p:sp>
        <p:nvSpPr>
          <p:cNvPr id="3" name="מציין מיקום תוכן 2">
            <a:extLst>
              <a:ext uri="{FF2B5EF4-FFF2-40B4-BE49-F238E27FC236}">
                <a16:creationId xmlns:a16="http://schemas.microsoft.com/office/drawing/2014/main" id="{0DB2DA3A-56EB-459F-8EE6-EDBA04D05E7E}"/>
              </a:ext>
            </a:extLst>
          </p:cNvPr>
          <p:cNvSpPr>
            <a:spLocks noGrp="1"/>
          </p:cNvSpPr>
          <p:nvPr>
            <p:ph idx="1"/>
          </p:nvPr>
        </p:nvSpPr>
        <p:spPr>
          <a:xfrm>
            <a:off x="3869268" y="640080"/>
            <a:ext cx="7315200" cy="3308465"/>
          </a:xfrm>
        </p:spPr>
        <p:txBody>
          <a:bodyPr>
            <a:normAutofit/>
          </a:bodyPr>
          <a:lstStyle/>
          <a:p>
            <a:pPr>
              <a:buFont typeface="Courier New" panose="02070309020205020404" pitchFamily="49" charset="0"/>
              <a:buChar char="o"/>
            </a:pPr>
            <a:r>
              <a:rPr lang="he-IL" dirty="0"/>
              <a:t> </a:t>
            </a:r>
            <a:r>
              <a:rPr lang="he-IL" b="1" dirty="0"/>
              <a:t>שרת (</a:t>
            </a:r>
            <a:r>
              <a:rPr lang="en-US" b="1" dirty="0"/>
              <a:t>Server</a:t>
            </a:r>
            <a:r>
              <a:rPr lang="he-IL" b="1" dirty="0"/>
              <a:t>) </a:t>
            </a:r>
            <a:r>
              <a:rPr lang="he-IL" dirty="0"/>
              <a:t>– מחשב בו נמצאים קובצי האתר. מחשב זה מבצע תוכניות שנכתבו בשפות </a:t>
            </a:r>
            <a:r>
              <a:rPr lang="he-IL" b="1" dirty="0"/>
              <a:t>תכנות צד שרת (</a:t>
            </a:r>
            <a:r>
              <a:rPr lang="en-US" b="1" dirty="0"/>
              <a:t>C#</a:t>
            </a:r>
            <a:r>
              <a:rPr lang="he-IL" b="1" dirty="0"/>
              <a:t>) </a:t>
            </a:r>
            <a:r>
              <a:rPr lang="he-IL" dirty="0"/>
              <a:t>לפני שהוא שולח לדפדפן  את האתר.  </a:t>
            </a:r>
          </a:p>
        </p:txBody>
      </p:sp>
      <p:pic>
        <p:nvPicPr>
          <p:cNvPr id="5" name="תמונה 4">
            <a:extLst>
              <a:ext uri="{FF2B5EF4-FFF2-40B4-BE49-F238E27FC236}">
                <a16:creationId xmlns:a16="http://schemas.microsoft.com/office/drawing/2014/main" id="{8F549E01-FF65-47E7-8794-05740B365805}"/>
              </a:ext>
            </a:extLst>
          </p:cNvPr>
          <p:cNvPicPr>
            <a:picLocks noChangeAspect="1"/>
          </p:cNvPicPr>
          <p:nvPr/>
        </p:nvPicPr>
        <p:blipFill>
          <a:blip r:embed="rId2"/>
          <a:stretch>
            <a:fillRect/>
          </a:stretch>
        </p:blipFill>
        <p:spPr>
          <a:xfrm>
            <a:off x="3673284" y="3424428"/>
            <a:ext cx="7707168" cy="2637564"/>
          </a:xfrm>
          <a:prstGeom prst="rect">
            <a:avLst/>
          </a:prstGeom>
        </p:spPr>
      </p:pic>
    </p:spTree>
    <p:extLst>
      <p:ext uri="{BB962C8B-B14F-4D97-AF65-F5344CB8AC3E}">
        <p14:creationId xmlns:p14="http://schemas.microsoft.com/office/powerpoint/2010/main" val="894948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F15CAC-E787-4C13-A1CA-522532BC6CDC}"/>
              </a:ext>
            </a:extLst>
          </p:cNvPr>
          <p:cNvSpPr>
            <a:spLocks noGrp="1"/>
          </p:cNvSpPr>
          <p:nvPr>
            <p:ph type="title"/>
          </p:nvPr>
        </p:nvSpPr>
        <p:spPr/>
        <p:txBody>
          <a:bodyPr/>
          <a:lstStyle/>
          <a:p>
            <a:r>
              <a:rPr lang="he-IL" dirty="0"/>
              <a:t>מושגים </a:t>
            </a:r>
            <a:br>
              <a:rPr lang="he-IL" dirty="0"/>
            </a:br>
            <a:r>
              <a:rPr lang="he-IL" dirty="0"/>
              <a:t>בסיסיים</a:t>
            </a:r>
          </a:p>
        </p:txBody>
      </p:sp>
      <p:sp>
        <p:nvSpPr>
          <p:cNvPr id="3" name="מציין מיקום תוכן 2">
            <a:extLst>
              <a:ext uri="{FF2B5EF4-FFF2-40B4-BE49-F238E27FC236}">
                <a16:creationId xmlns:a16="http://schemas.microsoft.com/office/drawing/2014/main" id="{0DB2DA3A-56EB-459F-8EE6-EDBA04D05E7E}"/>
              </a:ext>
            </a:extLst>
          </p:cNvPr>
          <p:cNvSpPr>
            <a:spLocks noGrp="1"/>
          </p:cNvSpPr>
          <p:nvPr>
            <p:ph idx="1"/>
          </p:nvPr>
        </p:nvSpPr>
        <p:spPr>
          <a:xfrm>
            <a:off x="3869268" y="640080"/>
            <a:ext cx="7315200" cy="3308465"/>
          </a:xfrm>
        </p:spPr>
        <p:txBody>
          <a:bodyPr>
            <a:normAutofit/>
          </a:bodyPr>
          <a:lstStyle/>
          <a:p>
            <a:pPr>
              <a:buFont typeface="Courier New" panose="02070309020205020404" pitchFamily="49" charset="0"/>
              <a:buChar char="o"/>
            </a:pPr>
            <a:r>
              <a:rPr lang="he-IL" dirty="0"/>
              <a:t> </a:t>
            </a:r>
            <a:r>
              <a:rPr lang="he-IL" b="1" dirty="0"/>
              <a:t>תהליך עיבוד מידע </a:t>
            </a:r>
            <a:r>
              <a:rPr lang="he-IL" dirty="0"/>
              <a:t>– היישום מבצע תהליך של קלט, עיבוד ופלט. </a:t>
            </a:r>
          </a:p>
          <a:p>
            <a:pPr>
              <a:buFont typeface="Courier New" panose="02070309020205020404" pitchFamily="49" charset="0"/>
              <a:buChar char="o"/>
            </a:pPr>
            <a:r>
              <a:rPr lang="he-IL" b="1" dirty="0"/>
              <a:t>קלט (</a:t>
            </a:r>
            <a:r>
              <a:rPr lang="en-US" b="1" dirty="0"/>
              <a:t>input</a:t>
            </a:r>
            <a:r>
              <a:rPr lang="he-IL" b="1" dirty="0"/>
              <a:t>)</a:t>
            </a:r>
            <a:r>
              <a:rPr lang="he-IL" dirty="0"/>
              <a:t> – קליטת נתונים שהוזנו במקלדת, תזוזת עכבר, הפעלת מצלמה </a:t>
            </a:r>
            <a:r>
              <a:rPr lang="he-IL" dirty="0" err="1"/>
              <a:t>וכו</a:t>
            </a:r>
            <a:r>
              <a:rPr lang="he-IL" dirty="0"/>
              <a:t>'.</a:t>
            </a:r>
          </a:p>
          <a:p>
            <a:pPr>
              <a:buFont typeface="Courier New" panose="02070309020205020404" pitchFamily="49" charset="0"/>
              <a:buChar char="o"/>
            </a:pPr>
            <a:r>
              <a:rPr lang="he-IL" b="1" dirty="0"/>
              <a:t>פלט (</a:t>
            </a:r>
            <a:r>
              <a:rPr lang="en-US" b="1" dirty="0"/>
              <a:t>output</a:t>
            </a:r>
            <a:r>
              <a:rPr lang="he-IL" b="1" dirty="0"/>
              <a:t>)</a:t>
            </a:r>
            <a:r>
              <a:rPr lang="he-IL" dirty="0"/>
              <a:t> – הדפסה למסך, הדפסה במדפסת, השמעת סאונד ומוזיקה, הקרנת וידאו </a:t>
            </a:r>
            <a:r>
              <a:rPr lang="he-IL" dirty="0" err="1"/>
              <a:t>וכו</a:t>
            </a:r>
            <a:r>
              <a:rPr lang="he-IL" dirty="0"/>
              <a:t>'. </a:t>
            </a:r>
            <a:endParaRPr lang="he-IL" b="1" dirty="0"/>
          </a:p>
        </p:txBody>
      </p:sp>
      <p:pic>
        <p:nvPicPr>
          <p:cNvPr id="7" name="תמונה 6">
            <a:extLst>
              <a:ext uri="{FF2B5EF4-FFF2-40B4-BE49-F238E27FC236}">
                <a16:creationId xmlns:a16="http://schemas.microsoft.com/office/drawing/2014/main" id="{44494CC7-FBA9-4479-8E43-5082E3EC4209}"/>
              </a:ext>
            </a:extLst>
          </p:cNvPr>
          <p:cNvPicPr>
            <a:picLocks noChangeAspect="1"/>
          </p:cNvPicPr>
          <p:nvPr/>
        </p:nvPicPr>
        <p:blipFill>
          <a:blip r:embed="rId2"/>
          <a:stretch>
            <a:fillRect/>
          </a:stretch>
        </p:blipFill>
        <p:spPr>
          <a:xfrm>
            <a:off x="4034582" y="3948545"/>
            <a:ext cx="6984572" cy="1902514"/>
          </a:xfrm>
          <a:prstGeom prst="rect">
            <a:avLst/>
          </a:prstGeom>
        </p:spPr>
      </p:pic>
    </p:spTree>
    <p:extLst>
      <p:ext uri="{BB962C8B-B14F-4D97-AF65-F5344CB8AC3E}">
        <p14:creationId xmlns:p14="http://schemas.microsoft.com/office/powerpoint/2010/main" val="1403885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F15CAC-E787-4C13-A1CA-522532BC6CDC}"/>
              </a:ext>
            </a:extLst>
          </p:cNvPr>
          <p:cNvSpPr>
            <a:spLocks noGrp="1"/>
          </p:cNvSpPr>
          <p:nvPr>
            <p:ph type="title"/>
          </p:nvPr>
        </p:nvSpPr>
        <p:spPr/>
        <p:txBody>
          <a:bodyPr/>
          <a:lstStyle/>
          <a:p>
            <a:r>
              <a:rPr lang="he-IL" dirty="0"/>
              <a:t>מושגים </a:t>
            </a:r>
            <a:br>
              <a:rPr lang="he-IL" dirty="0"/>
            </a:br>
            <a:r>
              <a:rPr lang="he-IL" dirty="0"/>
              <a:t>בסיסיים</a:t>
            </a:r>
          </a:p>
        </p:txBody>
      </p:sp>
      <p:sp>
        <p:nvSpPr>
          <p:cNvPr id="3" name="מציין מיקום תוכן 2">
            <a:extLst>
              <a:ext uri="{FF2B5EF4-FFF2-40B4-BE49-F238E27FC236}">
                <a16:creationId xmlns:a16="http://schemas.microsoft.com/office/drawing/2014/main" id="{0DB2DA3A-56EB-459F-8EE6-EDBA04D05E7E}"/>
              </a:ext>
            </a:extLst>
          </p:cNvPr>
          <p:cNvSpPr>
            <a:spLocks noGrp="1"/>
          </p:cNvSpPr>
          <p:nvPr>
            <p:ph idx="1"/>
          </p:nvPr>
        </p:nvSpPr>
        <p:spPr>
          <a:xfrm>
            <a:off x="3869268" y="640080"/>
            <a:ext cx="7315200" cy="5444836"/>
          </a:xfrm>
        </p:spPr>
        <p:txBody>
          <a:bodyPr>
            <a:normAutofit/>
          </a:bodyPr>
          <a:lstStyle/>
          <a:p>
            <a:pPr>
              <a:buFont typeface="Courier New" panose="02070309020205020404" pitchFamily="49" charset="0"/>
              <a:buChar char="o"/>
            </a:pPr>
            <a:r>
              <a:rPr lang="he-IL" dirty="0"/>
              <a:t> </a:t>
            </a:r>
            <a:r>
              <a:rPr lang="he-IL" b="1" dirty="0"/>
              <a:t>אלגוריתם </a:t>
            </a:r>
            <a:r>
              <a:rPr lang="he-IL" dirty="0"/>
              <a:t>– סדרת הוראות שביצועם מביא לפתרון בעיה.</a:t>
            </a:r>
          </a:p>
          <a:p>
            <a:pPr>
              <a:buFont typeface="Courier New" panose="02070309020205020404" pitchFamily="49" charset="0"/>
              <a:buChar char="o"/>
            </a:pPr>
            <a:r>
              <a:rPr lang="he-IL" b="1" dirty="0"/>
              <a:t>יעילות האלגוריתם</a:t>
            </a:r>
            <a:r>
              <a:rPr lang="he-IL" dirty="0"/>
              <a:t> – אלגוריתם יעיל נמדד בכך שהוא מסוגל לבצע פעולה נדרשת במספר נמוך של צעדים ותוך שימוש במספר מועט של תאי זיכרון. המשמעות של אלגוריתם יעיל היא זמן עיבוד קצר ועלייה מהירה יותר של דף האינטרנט. </a:t>
            </a:r>
          </a:p>
          <a:p>
            <a:pPr>
              <a:buFont typeface="Courier New" panose="02070309020205020404" pitchFamily="49" charset="0"/>
              <a:buChar char="o"/>
            </a:pPr>
            <a:r>
              <a:rPr lang="he-IL" b="1" dirty="0"/>
              <a:t>תכנות מונחה עצמים / אובייקטים</a:t>
            </a:r>
            <a:r>
              <a:rPr lang="he-IL" dirty="0"/>
              <a:t> – שיטה פיתוח השמה דגש על חלוקת העולם ל"עצמים" (אובייקטים) בעלי תכונות ופעולות. האובייקט הוא זה שמבצע את הפעולה. </a:t>
            </a:r>
          </a:p>
          <a:p>
            <a:pPr lvl="1">
              <a:buFont typeface="Courier New" panose="02070309020205020404" pitchFamily="49" charset="0"/>
              <a:buChar char="o"/>
            </a:pPr>
            <a:r>
              <a:rPr lang="he-IL" dirty="0"/>
              <a:t>דוגמה: כאשר אנו מפתחים משחק וזקוקים למכונית שתופיע במסך, נגדיר אובייקט בשם "מכונית" הכולל תכונות כגון צבע ומהירות ופעולות תזוזה וסיבוב.   </a:t>
            </a:r>
            <a:endParaRPr lang="he-IL" b="1" dirty="0"/>
          </a:p>
        </p:txBody>
      </p:sp>
    </p:spTree>
    <p:extLst>
      <p:ext uri="{BB962C8B-B14F-4D97-AF65-F5344CB8AC3E}">
        <p14:creationId xmlns:p14="http://schemas.microsoft.com/office/powerpoint/2010/main" val="3830095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F15CAC-E787-4C13-A1CA-522532BC6CDC}"/>
              </a:ext>
            </a:extLst>
          </p:cNvPr>
          <p:cNvSpPr>
            <a:spLocks noGrp="1"/>
          </p:cNvSpPr>
          <p:nvPr>
            <p:ph type="title"/>
          </p:nvPr>
        </p:nvSpPr>
        <p:spPr/>
        <p:txBody>
          <a:bodyPr/>
          <a:lstStyle/>
          <a:p>
            <a:r>
              <a:rPr lang="he-IL" dirty="0"/>
              <a:t>למה </a:t>
            </a:r>
            <a:r>
              <a:rPr lang="en-US" dirty="0"/>
              <a:t>JavaScript</a:t>
            </a:r>
            <a:r>
              <a:rPr lang="he-IL" dirty="0"/>
              <a:t>?</a:t>
            </a:r>
          </a:p>
        </p:txBody>
      </p:sp>
      <p:sp>
        <p:nvSpPr>
          <p:cNvPr id="3" name="מציין מיקום תוכן 2">
            <a:extLst>
              <a:ext uri="{FF2B5EF4-FFF2-40B4-BE49-F238E27FC236}">
                <a16:creationId xmlns:a16="http://schemas.microsoft.com/office/drawing/2014/main" id="{0DB2DA3A-56EB-459F-8EE6-EDBA04D05E7E}"/>
              </a:ext>
            </a:extLst>
          </p:cNvPr>
          <p:cNvSpPr>
            <a:spLocks noGrp="1"/>
          </p:cNvSpPr>
          <p:nvPr>
            <p:ph idx="1"/>
          </p:nvPr>
        </p:nvSpPr>
        <p:spPr/>
        <p:txBody>
          <a:bodyPr/>
          <a:lstStyle/>
          <a:p>
            <a:pPr>
              <a:buFont typeface="Courier New" panose="02070309020205020404" pitchFamily="49" charset="0"/>
              <a:buChar char="o"/>
            </a:pPr>
            <a:r>
              <a:rPr lang="he-IL" dirty="0"/>
              <a:t> מאפשרת אינטראקציה בין הגולש לאתר האינטרנט ללא צורך ב </a:t>
            </a:r>
            <a:r>
              <a:rPr lang="en-US" dirty="0"/>
              <a:t>Flash</a:t>
            </a:r>
            <a:r>
              <a:rPr lang="he-IL" dirty="0"/>
              <a:t>.</a:t>
            </a:r>
          </a:p>
          <a:p>
            <a:pPr>
              <a:buFont typeface="Courier New" panose="02070309020205020404" pitchFamily="49" charset="0"/>
              <a:buChar char="o"/>
            </a:pPr>
            <a:r>
              <a:rPr lang="he-IL" dirty="0"/>
              <a:t> </a:t>
            </a:r>
            <a:r>
              <a:rPr lang="he-IL" b="1" dirty="0"/>
              <a:t>משקל</a:t>
            </a:r>
            <a:r>
              <a:rPr lang="he-IL" dirty="0"/>
              <a:t> – בניגוד לטכנולוגיות אחרות (</a:t>
            </a:r>
            <a:r>
              <a:rPr lang="en-US" dirty="0"/>
              <a:t>Flash</a:t>
            </a:r>
            <a:r>
              <a:rPr lang="he-IL" dirty="0"/>
              <a:t>), קובצי </a:t>
            </a:r>
            <a:r>
              <a:rPr lang="en-US" dirty="0"/>
              <a:t>JS</a:t>
            </a:r>
            <a:r>
              <a:rPr lang="he-IL" dirty="0"/>
              <a:t> אינם שוקלים הרבה ולכן נטענים במהירות.  </a:t>
            </a:r>
          </a:p>
          <a:p>
            <a:pPr>
              <a:buFont typeface="Courier New" panose="02070309020205020404" pitchFamily="49" charset="0"/>
              <a:buChar char="o"/>
            </a:pPr>
            <a:r>
              <a:rPr lang="he-IL" dirty="0"/>
              <a:t> </a:t>
            </a:r>
            <a:r>
              <a:rPr lang="he-IL" b="1" dirty="0"/>
              <a:t>נגישות</a:t>
            </a:r>
            <a:r>
              <a:rPr lang="he-IL" dirty="0"/>
              <a:t> – במידה וקיימת בעיית טעינה באחד או יותר מקובצי ה </a:t>
            </a:r>
            <a:r>
              <a:rPr lang="en-US" dirty="0"/>
              <a:t>JS</a:t>
            </a:r>
            <a:r>
              <a:rPr lang="he-IL" dirty="0"/>
              <a:t> האתר עדיין יעלה ורק פונקציות מסוימות לא יעבדו, בניגוד לטכנולוגיות אחרות שעלולות להשבית את כל האתר. </a:t>
            </a:r>
          </a:p>
        </p:txBody>
      </p:sp>
    </p:spTree>
    <p:extLst>
      <p:ext uri="{BB962C8B-B14F-4D97-AF65-F5344CB8AC3E}">
        <p14:creationId xmlns:p14="http://schemas.microsoft.com/office/powerpoint/2010/main" val="894615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F15CAC-E787-4C13-A1CA-522532BC6CDC}"/>
              </a:ext>
            </a:extLst>
          </p:cNvPr>
          <p:cNvSpPr>
            <a:spLocks noGrp="1"/>
          </p:cNvSpPr>
          <p:nvPr>
            <p:ph type="title"/>
          </p:nvPr>
        </p:nvSpPr>
        <p:spPr/>
        <p:txBody>
          <a:bodyPr/>
          <a:lstStyle/>
          <a:p>
            <a:r>
              <a:rPr lang="en-US" dirty="0"/>
              <a:t>JavaScript</a:t>
            </a:r>
            <a:br>
              <a:rPr lang="en-US" dirty="0"/>
            </a:br>
            <a:br>
              <a:rPr lang="he-IL" dirty="0"/>
            </a:br>
            <a:r>
              <a:rPr lang="he-IL" dirty="0"/>
              <a:t>הקדמה</a:t>
            </a:r>
          </a:p>
        </p:txBody>
      </p:sp>
      <p:sp>
        <p:nvSpPr>
          <p:cNvPr id="3" name="מציין מיקום תוכן 2">
            <a:extLst>
              <a:ext uri="{FF2B5EF4-FFF2-40B4-BE49-F238E27FC236}">
                <a16:creationId xmlns:a16="http://schemas.microsoft.com/office/drawing/2014/main" id="{0DB2DA3A-56EB-459F-8EE6-EDBA04D05E7E}"/>
              </a:ext>
            </a:extLst>
          </p:cNvPr>
          <p:cNvSpPr>
            <a:spLocks noGrp="1"/>
          </p:cNvSpPr>
          <p:nvPr>
            <p:ph idx="1"/>
          </p:nvPr>
        </p:nvSpPr>
        <p:spPr/>
        <p:txBody>
          <a:bodyPr/>
          <a:lstStyle/>
          <a:p>
            <a:pPr>
              <a:buFont typeface="Courier New" panose="02070309020205020404" pitchFamily="49" charset="0"/>
              <a:buChar char="o"/>
            </a:pPr>
            <a:r>
              <a:rPr lang="he-IL" dirty="0"/>
              <a:t> </a:t>
            </a:r>
            <a:r>
              <a:rPr lang="en-US" dirty="0"/>
              <a:t>JavaScript</a:t>
            </a:r>
            <a:r>
              <a:rPr lang="he-IL" dirty="0"/>
              <a:t> (או בשמה המקוצר </a:t>
            </a:r>
            <a:r>
              <a:rPr lang="en-US" dirty="0"/>
              <a:t>JS</a:t>
            </a:r>
            <a:r>
              <a:rPr lang="he-IL" dirty="0"/>
              <a:t>) היא שפה מונחית עצמים המאפשרת למפתחים להטמיע קטעי קוד בתוך דפי </a:t>
            </a:r>
            <a:r>
              <a:rPr lang="en-US" dirty="0"/>
              <a:t>HTML</a:t>
            </a:r>
            <a:r>
              <a:rPr lang="he-IL" dirty="0"/>
              <a:t> ובכך להפוך את הדפים לדינמיים ואינטראקטיביים. </a:t>
            </a:r>
          </a:p>
          <a:p>
            <a:pPr>
              <a:buFont typeface="Courier New" panose="02070309020205020404" pitchFamily="49" charset="0"/>
              <a:buChar char="o"/>
            </a:pPr>
            <a:r>
              <a:rPr lang="he-IL" b="1" dirty="0"/>
              <a:t>יש חשיבות לאותיות גדולות וקטנות</a:t>
            </a:r>
          </a:p>
          <a:p>
            <a:pPr lvl="1">
              <a:buFont typeface="Courier New" panose="02070309020205020404" pitchFamily="49" charset="0"/>
              <a:buChar char="o"/>
            </a:pPr>
            <a:r>
              <a:rPr lang="he-IL" dirty="0"/>
              <a:t>המשתנה </a:t>
            </a:r>
            <a:r>
              <a:rPr lang="en-US" dirty="0" err="1"/>
              <a:t>mySum</a:t>
            </a:r>
            <a:r>
              <a:rPr lang="he-IL" dirty="0"/>
              <a:t> זה לא אותו דבר כמו המשתנה </a:t>
            </a:r>
            <a:r>
              <a:rPr lang="en-US" dirty="0" err="1"/>
              <a:t>MySum</a:t>
            </a:r>
            <a:r>
              <a:rPr lang="he-IL" dirty="0"/>
              <a:t>.</a:t>
            </a:r>
          </a:p>
          <a:p>
            <a:pPr>
              <a:buFont typeface="Courier New" panose="02070309020205020404" pitchFamily="49" charset="0"/>
              <a:buChar char="o"/>
            </a:pPr>
            <a:r>
              <a:rPr lang="he-IL" b="1" dirty="0"/>
              <a:t>אין חשיבות לרווחים בתוך השורה</a:t>
            </a:r>
          </a:p>
          <a:p>
            <a:pPr lvl="1">
              <a:buFont typeface="Courier New" panose="02070309020205020404" pitchFamily="49" charset="0"/>
              <a:buChar char="o"/>
            </a:pPr>
            <a:r>
              <a:rPr lang="he-IL" dirty="0"/>
              <a:t>ניתן לכתוב </a:t>
            </a:r>
            <a:r>
              <a:rPr lang="en-US" dirty="0"/>
              <a:t>x=5</a:t>
            </a:r>
            <a:r>
              <a:rPr lang="he-IL" dirty="0"/>
              <a:t> וכן </a:t>
            </a:r>
            <a:r>
              <a:rPr lang="en-US" dirty="0"/>
              <a:t>x    =   5</a:t>
            </a:r>
            <a:r>
              <a:rPr lang="he-IL" dirty="0"/>
              <a:t>  והתוצאה תהיה זהה. </a:t>
            </a:r>
          </a:p>
          <a:p>
            <a:pPr>
              <a:buFont typeface="Courier New" panose="02070309020205020404" pitchFamily="49" charset="0"/>
              <a:buChar char="o"/>
            </a:pPr>
            <a:r>
              <a:rPr lang="he-IL" b="1" dirty="0"/>
              <a:t>יש חשיבות למעבר שורה בקוד</a:t>
            </a:r>
          </a:p>
          <a:p>
            <a:pPr lvl="1">
              <a:buFont typeface="Courier New" panose="02070309020205020404" pitchFamily="49" charset="0"/>
              <a:buChar char="o"/>
            </a:pPr>
            <a:r>
              <a:rPr lang="he-IL" dirty="0"/>
              <a:t>כאשר יורדים שורה בקוד על ידי </a:t>
            </a:r>
            <a:r>
              <a:rPr lang="en-US" dirty="0"/>
              <a:t>enter</a:t>
            </a:r>
            <a:r>
              <a:rPr lang="he-IL" dirty="0"/>
              <a:t> זה מסמל את סיום הפקודה בשורה הנוכחית. לכן </a:t>
            </a:r>
            <a:r>
              <a:rPr lang="he-IL" b="1" dirty="0"/>
              <a:t>לא חובה לסיים שורה בנקודה פסיק (</a:t>
            </a:r>
            <a:r>
              <a:rPr lang="en-US" b="1" dirty="0"/>
              <a:t>;</a:t>
            </a:r>
            <a:r>
              <a:rPr lang="he-IL" b="1" dirty="0"/>
              <a:t>) אבל זה אכן מומלץ!</a:t>
            </a:r>
            <a:endParaRPr lang="he-IL" dirty="0"/>
          </a:p>
          <a:p>
            <a:pPr lvl="1">
              <a:buFont typeface="Courier New" panose="02070309020205020404" pitchFamily="49" charset="0"/>
              <a:buChar char="o"/>
            </a:pPr>
            <a:endParaRPr lang="he-IL" b="1" dirty="0"/>
          </a:p>
        </p:txBody>
      </p:sp>
    </p:spTree>
    <p:extLst>
      <p:ext uri="{BB962C8B-B14F-4D97-AF65-F5344CB8AC3E}">
        <p14:creationId xmlns:p14="http://schemas.microsoft.com/office/powerpoint/2010/main" val="4051109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F15CAC-E787-4C13-A1CA-522532BC6CDC}"/>
              </a:ext>
            </a:extLst>
          </p:cNvPr>
          <p:cNvSpPr>
            <a:spLocks noGrp="1"/>
          </p:cNvSpPr>
          <p:nvPr>
            <p:ph type="title"/>
          </p:nvPr>
        </p:nvSpPr>
        <p:spPr/>
        <p:txBody>
          <a:bodyPr/>
          <a:lstStyle/>
          <a:p>
            <a:r>
              <a:rPr lang="en-US" dirty="0"/>
              <a:t>JavaScript</a:t>
            </a:r>
            <a:br>
              <a:rPr lang="en-US" dirty="0"/>
            </a:br>
            <a:br>
              <a:rPr lang="he-IL" dirty="0"/>
            </a:br>
            <a:r>
              <a:rPr lang="he-IL" dirty="0"/>
              <a:t>הקדמה</a:t>
            </a:r>
          </a:p>
        </p:txBody>
      </p:sp>
      <p:sp>
        <p:nvSpPr>
          <p:cNvPr id="3" name="מציין מיקום תוכן 2">
            <a:extLst>
              <a:ext uri="{FF2B5EF4-FFF2-40B4-BE49-F238E27FC236}">
                <a16:creationId xmlns:a16="http://schemas.microsoft.com/office/drawing/2014/main" id="{0DB2DA3A-56EB-459F-8EE6-EDBA04D05E7E}"/>
              </a:ext>
            </a:extLst>
          </p:cNvPr>
          <p:cNvSpPr>
            <a:spLocks noGrp="1"/>
          </p:cNvSpPr>
          <p:nvPr>
            <p:ph idx="1"/>
          </p:nvPr>
        </p:nvSpPr>
        <p:spPr>
          <a:xfrm>
            <a:off x="3869268" y="1"/>
            <a:ext cx="7315200" cy="6858000"/>
          </a:xfrm>
        </p:spPr>
        <p:txBody>
          <a:bodyPr/>
          <a:lstStyle/>
          <a:p>
            <a:pPr>
              <a:buFont typeface="Courier New" panose="02070309020205020404" pitchFamily="49" charset="0"/>
              <a:buChar char="o"/>
            </a:pPr>
            <a:r>
              <a:rPr lang="he-IL" dirty="0"/>
              <a:t> קטע קוד של </a:t>
            </a:r>
            <a:r>
              <a:rPr lang="en-US" dirty="0"/>
              <a:t>JS</a:t>
            </a:r>
            <a:r>
              <a:rPr lang="he-IL" dirty="0"/>
              <a:t> תמיד יהיה משולב בתוף דף </a:t>
            </a:r>
            <a:r>
              <a:rPr lang="en-US" dirty="0"/>
              <a:t>HTML</a:t>
            </a:r>
            <a:r>
              <a:rPr lang="he-IL" dirty="0"/>
              <a:t>: </a:t>
            </a:r>
          </a:p>
          <a:p>
            <a:pPr marL="0" indent="0">
              <a:buNone/>
            </a:pPr>
            <a:endParaRPr lang="he-IL" dirty="0"/>
          </a:p>
          <a:p>
            <a:pPr lvl="1">
              <a:buFont typeface="Courier New" panose="02070309020205020404" pitchFamily="49" charset="0"/>
              <a:buChar char="o"/>
            </a:pPr>
            <a:r>
              <a:rPr lang="he-IL" dirty="0"/>
              <a:t>תגית </a:t>
            </a:r>
            <a:r>
              <a:rPr lang="en-US" dirty="0"/>
              <a:t>script</a:t>
            </a:r>
            <a:r>
              <a:rPr lang="he-IL" dirty="0"/>
              <a:t> בתוך ה </a:t>
            </a:r>
            <a:r>
              <a:rPr lang="en-US" dirty="0"/>
              <a:t>head</a:t>
            </a:r>
            <a:r>
              <a:rPr lang="he-IL" dirty="0"/>
              <a:t> המפנה לקובץ חיצוני (כמו </a:t>
            </a:r>
            <a:r>
              <a:rPr lang="en-US" dirty="0"/>
              <a:t>CSS</a:t>
            </a:r>
            <a:r>
              <a:rPr lang="he-IL" dirty="0"/>
              <a:t>) – </a:t>
            </a:r>
            <a:r>
              <a:rPr lang="he-IL" b="1" dirty="0"/>
              <a:t>מומלץ!</a:t>
            </a:r>
          </a:p>
          <a:p>
            <a:pPr marL="502920" lvl="1" indent="0" algn="l" rtl="0">
              <a:buNone/>
            </a:pPr>
            <a:endParaRPr lang="en-US" b="1" dirty="0"/>
          </a:p>
          <a:p>
            <a:pPr marL="502920" lvl="1" indent="0" algn="l" rtl="0">
              <a:buNone/>
            </a:pPr>
            <a:endParaRPr lang="en-US" b="1" dirty="0"/>
          </a:p>
          <a:p>
            <a:pPr marL="502920" lvl="1" indent="0" algn="l" rtl="0">
              <a:buNone/>
            </a:pPr>
            <a:endParaRPr lang="en-US" b="1" dirty="0"/>
          </a:p>
          <a:p>
            <a:pPr marL="502920" lvl="1" indent="0" algn="l" rtl="0">
              <a:buNone/>
            </a:pPr>
            <a:endParaRPr lang="he-IL" b="1" dirty="0"/>
          </a:p>
          <a:p>
            <a:pPr lvl="1">
              <a:buFont typeface="Courier New" panose="02070309020205020404" pitchFamily="49" charset="0"/>
              <a:buChar char="o"/>
            </a:pPr>
            <a:r>
              <a:rPr lang="he-IL" dirty="0"/>
              <a:t>תגית </a:t>
            </a:r>
            <a:r>
              <a:rPr lang="en-US" dirty="0"/>
              <a:t>script</a:t>
            </a:r>
            <a:r>
              <a:rPr lang="he-IL" dirty="0"/>
              <a:t> בתוך ה </a:t>
            </a:r>
            <a:r>
              <a:rPr lang="en-US" dirty="0"/>
              <a:t>head</a:t>
            </a:r>
            <a:r>
              <a:rPr lang="he-IL" dirty="0"/>
              <a:t> המכילה את הקוד עצמו.</a:t>
            </a:r>
          </a:p>
          <a:p>
            <a:pPr marL="502920" lvl="1" indent="0" algn="l" rtl="0">
              <a:buNone/>
            </a:pPr>
            <a:endParaRPr lang="en-US" dirty="0"/>
          </a:p>
          <a:p>
            <a:pPr marL="502920" lvl="1" indent="0" algn="l" rtl="0">
              <a:buNone/>
            </a:pPr>
            <a:endParaRPr lang="en-US" dirty="0"/>
          </a:p>
          <a:p>
            <a:pPr marL="502920" lvl="1" indent="0" algn="l" rtl="0">
              <a:buNone/>
            </a:pPr>
            <a:endParaRPr lang="en-US" dirty="0"/>
          </a:p>
          <a:p>
            <a:pPr marL="502920" lvl="1" indent="0" algn="l" rtl="0">
              <a:buNone/>
            </a:pPr>
            <a:endParaRPr lang="en-US" dirty="0"/>
          </a:p>
          <a:p>
            <a:pPr marL="502920" lvl="1" indent="0" algn="l" rtl="0">
              <a:buNone/>
            </a:pPr>
            <a:endParaRPr lang="he-IL" dirty="0"/>
          </a:p>
          <a:p>
            <a:pPr lvl="1">
              <a:buFont typeface="Courier New" panose="02070309020205020404" pitchFamily="49" charset="0"/>
              <a:buChar char="o"/>
            </a:pPr>
            <a:r>
              <a:rPr lang="he-IL" dirty="0"/>
              <a:t>תגית </a:t>
            </a:r>
            <a:r>
              <a:rPr lang="en-US" dirty="0"/>
              <a:t>script</a:t>
            </a:r>
            <a:r>
              <a:rPr lang="he-IL" dirty="0"/>
              <a:t> התוך ב </a:t>
            </a:r>
            <a:r>
              <a:rPr lang="en-US" dirty="0"/>
              <a:t>body</a:t>
            </a:r>
            <a:r>
              <a:rPr lang="he-IL" dirty="0"/>
              <a:t> המכילה את הקוד עצמו.</a:t>
            </a:r>
          </a:p>
          <a:p>
            <a:pPr marL="502920" lvl="1" indent="0">
              <a:buNone/>
            </a:pPr>
            <a:endParaRPr lang="en-US" b="1" dirty="0"/>
          </a:p>
          <a:p>
            <a:pPr marL="502920" lvl="1" indent="0">
              <a:buNone/>
            </a:pPr>
            <a:endParaRPr lang="en-US" b="1" dirty="0"/>
          </a:p>
          <a:p>
            <a:pPr marL="502920" lvl="1" indent="0">
              <a:buNone/>
            </a:pPr>
            <a:endParaRPr lang="en-US" b="1" dirty="0"/>
          </a:p>
          <a:p>
            <a:pPr marL="502920" lvl="1" indent="0">
              <a:buNone/>
            </a:pPr>
            <a:endParaRPr lang="en-US" b="1" dirty="0"/>
          </a:p>
        </p:txBody>
      </p:sp>
      <p:sp>
        <p:nvSpPr>
          <p:cNvPr id="5" name="מלבן 4">
            <a:extLst>
              <a:ext uri="{FF2B5EF4-FFF2-40B4-BE49-F238E27FC236}">
                <a16:creationId xmlns:a16="http://schemas.microsoft.com/office/drawing/2014/main" id="{FA38D98C-3E50-4598-919E-414EE1122017}"/>
              </a:ext>
            </a:extLst>
          </p:cNvPr>
          <p:cNvSpPr/>
          <p:nvPr/>
        </p:nvSpPr>
        <p:spPr>
          <a:xfrm>
            <a:off x="4016972" y="5206118"/>
            <a:ext cx="3509896" cy="10949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45720"/>
            <a:r>
              <a:rPr lang="en-US" sz="1400" dirty="0"/>
              <a:t>&lt;body&gt;</a:t>
            </a:r>
          </a:p>
          <a:p>
            <a:pPr marL="45720"/>
            <a:r>
              <a:rPr lang="en-US" sz="1400" dirty="0"/>
              <a:t>	&lt;script&gt;</a:t>
            </a:r>
          </a:p>
          <a:p>
            <a:pPr marL="45720"/>
            <a:r>
              <a:rPr lang="en-US" sz="1400" dirty="0"/>
              <a:t>		/ * Your Code */</a:t>
            </a:r>
          </a:p>
          <a:p>
            <a:pPr marL="45720"/>
            <a:r>
              <a:rPr lang="en-US" sz="1400" dirty="0"/>
              <a:t>	&lt;/script&gt;</a:t>
            </a:r>
          </a:p>
          <a:p>
            <a:pPr marL="45720"/>
            <a:r>
              <a:rPr lang="en-US" sz="1400" dirty="0"/>
              <a:t>&lt;/body&gt;</a:t>
            </a:r>
          </a:p>
        </p:txBody>
      </p:sp>
      <p:sp>
        <p:nvSpPr>
          <p:cNvPr id="6" name="מלבן 5">
            <a:extLst>
              <a:ext uri="{FF2B5EF4-FFF2-40B4-BE49-F238E27FC236}">
                <a16:creationId xmlns:a16="http://schemas.microsoft.com/office/drawing/2014/main" id="{748218CB-9B09-486A-BA26-028B90FCC6BA}"/>
              </a:ext>
            </a:extLst>
          </p:cNvPr>
          <p:cNvSpPr/>
          <p:nvPr/>
        </p:nvSpPr>
        <p:spPr>
          <a:xfrm>
            <a:off x="4016972" y="1585722"/>
            <a:ext cx="4796676" cy="101733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marL="45720"/>
            <a:r>
              <a:rPr lang="en-US" b="1" dirty="0"/>
              <a:t>&lt;head&gt;</a:t>
            </a:r>
          </a:p>
          <a:p>
            <a:pPr marL="45720"/>
            <a:r>
              <a:rPr lang="en-US" b="1" dirty="0"/>
              <a:t>	&lt;script </a:t>
            </a:r>
            <a:r>
              <a:rPr lang="en-US" b="1" dirty="0" err="1"/>
              <a:t>src</a:t>
            </a:r>
            <a:r>
              <a:rPr lang="en-US" b="1" dirty="0"/>
              <a:t>=“./</a:t>
            </a:r>
            <a:r>
              <a:rPr lang="en-US" b="1" dirty="0" err="1"/>
              <a:t>js</a:t>
            </a:r>
            <a:r>
              <a:rPr lang="en-US" b="1" dirty="0"/>
              <a:t>/example.js”&gt;&lt;/script&gt;</a:t>
            </a:r>
          </a:p>
          <a:p>
            <a:pPr marL="45720"/>
            <a:r>
              <a:rPr lang="en-US" b="1" dirty="0"/>
              <a:t>&lt;/head&gt;</a:t>
            </a:r>
          </a:p>
        </p:txBody>
      </p:sp>
      <p:sp>
        <p:nvSpPr>
          <p:cNvPr id="7" name="מלבן 6">
            <a:extLst>
              <a:ext uri="{FF2B5EF4-FFF2-40B4-BE49-F238E27FC236}">
                <a16:creationId xmlns:a16="http://schemas.microsoft.com/office/drawing/2014/main" id="{4DA0424B-3DBB-4962-9739-AB72EA258C86}"/>
              </a:ext>
            </a:extLst>
          </p:cNvPr>
          <p:cNvSpPr/>
          <p:nvPr/>
        </p:nvSpPr>
        <p:spPr>
          <a:xfrm>
            <a:off x="3944083" y="3357124"/>
            <a:ext cx="3509896" cy="10949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45720"/>
            <a:r>
              <a:rPr lang="en-US" sz="1400" dirty="0"/>
              <a:t>&lt;head&gt;</a:t>
            </a:r>
          </a:p>
          <a:p>
            <a:pPr marL="45720"/>
            <a:r>
              <a:rPr lang="en-US" sz="1400" dirty="0"/>
              <a:t>	&lt;script&gt;</a:t>
            </a:r>
          </a:p>
          <a:p>
            <a:pPr marL="45720"/>
            <a:r>
              <a:rPr lang="en-US" sz="1400" dirty="0"/>
              <a:t>		/ * Your Code */</a:t>
            </a:r>
          </a:p>
          <a:p>
            <a:pPr marL="45720"/>
            <a:r>
              <a:rPr lang="en-US" sz="1400" dirty="0"/>
              <a:t>	&lt;/script&gt;</a:t>
            </a:r>
          </a:p>
          <a:p>
            <a:pPr marL="45720"/>
            <a:r>
              <a:rPr lang="en-US" sz="1400" dirty="0"/>
              <a:t>&lt;/head&gt;</a:t>
            </a:r>
          </a:p>
        </p:txBody>
      </p:sp>
    </p:spTree>
    <p:extLst>
      <p:ext uri="{BB962C8B-B14F-4D97-AF65-F5344CB8AC3E}">
        <p14:creationId xmlns:p14="http://schemas.microsoft.com/office/powerpoint/2010/main" val="464641647"/>
      </p:ext>
    </p:extLst>
  </p:cSld>
  <p:clrMapOvr>
    <a:masterClrMapping/>
  </p:clrMapOvr>
</p:sld>
</file>

<file path=ppt/theme/theme1.xml><?xml version="1.0" encoding="utf-8"?>
<a:theme xmlns:a="http://schemas.openxmlformats.org/drawingml/2006/main" name="מסגרת ">
  <a:themeElements>
    <a:clrScheme name="מסגרת ">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מסגרת ">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מסגרת ">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TM03457475[[fn=מסגרת]]</Template>
  <TotalTime>203</TotalTime>
  <Words>912</Words>
  <Application>Microsoft Office PowerPoint</Application>
  <PresentationFormat>מסך רחב</PresentationFormat>
  <Paragraphs>168</Paragraphs>
  <Slides>18</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18</vt:i4>
      </vt:variant>
    </vt:vector>
  </HeadingPairs>
  <TitlesOfParts>
    <vt:vector size="22" baseType="lpstr">
      <vt:lpstr>Corbel</vt:lpstr>
      <vt:lpstr>Courier New</vt:lpstr>
      <vt:lpstr>Wingdings 2</vt:lpstr>
      <vt:lpstr>מסגרת </vt:lpstr>
      <vt:lpstr>JavaScript  פיתוח צד לקוח</vt:lpstr>
      <vt:lpstr>מהלך השיעור</vt:lpstr>
      <vt:lpstr>מושגים  בסיסיים</vt:lpstr>
      <vt:lpstr>מושגים  בסיסיים</vt:lpstr>
      <vt:lpstr>מושגים  בסיסיים</vt:lpstr>
      <vt:lpstr>מושגים  בסיסיים</vt:lpstr>
      <vt:lpstr>למה JavaScript?</vt:lpstr>
      <vt:lpstr>JavaScript  הקדמה</vt:lpstr>
      <vt:lpstr>JavaScript  הקדמה</vt:lpstr>
      <vt:lpstr>JavaScript  פקודות פלט</vt:lpstr>
      <vt:lpstr>JavaScript  פקודות פלט  תרגול 1</vt:lpstr>
      <vt:lpstr>JavaScript  משתנים</vt:lpstr>
      <vt:lpstr>JavaScript  משתנים</vt:lpstr>
      <vt:lpstr>JavaScript  אופרטורים</vt:lpstr>
      <vt:lpstr>JavaScript  פקודות קלט</vt:lpstr>
      <vt:lpstr>JavaScript  קליטת משתנה בעל ערך מספרי</vt:lpstr>
      <vt:lpstr>JavaScript  קליטת משתנה בעל ערך בוליאני</vt:lpstr>
      <vt:lpstr>JavaScript  שרשור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 פיתוח צד לקוח</dc:title>
  <dc:creator>שי אברהם</dc:creator>
  <cp:lastModifiedBy>שי אברהם</cp:lastModifiedBy>
  <cp:revision>85</cp:revision>
  <dcterms:created xsi:type="dcterms:W3CDTF">2019-02-16T21:20:02Z</dcterms:created>
  <dcterms:modified xsi:type="dcterms:W3CDTF">2019-02-17T00:43:52Z</dcterms:modified>
</cp:coreProperties>
</file>