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23"/>
  </p:notesMasterIdLst>
  <p:sldIdLst>
    <p:sldId id="256" r:id="rId2"/>
    <p:sldId id="267" r:id="rId3"/>
    <p:sldId id="258" r:id="rId4"/>
    <p:sldId id="295" r:id="rId5"/>
    <p:sldId id="296" r:id="rId6"/>
    <p:sldId id="297" r:id="rId7"/>
    <p:sldId id="298" r:id="rId8"/>
    <p:sldId id="307" r:id="rId9"/>
    <p:sldId id="308" r:id="rId10"/>
    <p:sldId id="309" r:id="rId11"/>
    <p:sldId id="310" r:id="rId12"/>
    <p:sldId id="311" r:id="rId13"/>
    <p:sldId id="313" r:id="rId14"/>
    <p:sldId id="312" r:id="rId15"/>
    <p:sldId id="314" r:id="rId16"/>
    <p:sldId id="315" r:id="rId17"/>
    <p:sldId id="318" r:id="rId18"/>
    <p:sldId id="316" r:id="rId19"/>
    <p:sldId id="319" r:id="rId20"/>
    <p:sldId id="317"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96379" autoAdjust="0"/>
  </p:normalViewPr>
  <p:slideViewPr>
    <p:cSldViewPr snapToGrid="0">
      <p:cViewPr varScale="1">
        <p:scale>
          <a:sx n="87" d="100"/>
          <a:sy n="87" d="100"/>
        </p:scale>
        <p:origin x="487"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B89ECE8-C4DD-450B-915F-D39A61FB2343}" type="datetimeFigureOut">
              <a:rPr lang="he-IL" smtClean="0"/>
              <a:t>ה'/ניסן/תש"פ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0F36AC3-8B84-4BCB-BDE4-4696471030F1}" type="slidenum">
              <a:rPr lang="he-IL" smtClean="0"/>
              <a:t>‹#›</a:t>
            </a:fld>
            <a:endParaRPr lang="he-IL"/>
          </a:p>
        </p:txBody>
      </p:sp>
    </p:spTree>
    <p:extLst>
      <p:ext uri="{BB962C8B-B14F-4D97-AF65-F5344CB8AC3E}">
        <p14:creationId xmlns:p14="http://schemas.microsoft.com/office/powerpoint/2010/main" val="32419724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r">
              <a:defRPr sz="5900" spc="-100" baseline="0">
                <a:solidFill>
                  <a:srgbClr val="FFFFFF"/>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r">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24502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41459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56381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66229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32839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68881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2" name="Date Placeholder 1"/>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11" name="Footer Placeholder 10"/>
          <p:cNvSpPr>
            <a:spLocks noGrp="1"/>
          </p:cNvSpPr>
          <p:nvPr>
            <p:ph type="ftr" sz="quarter" idx="11"/>
          </p:nvPr>
        </p:nvSpPr>
        <p:spPr/>
        <p:txBody>
          <a:bodyPr/>
          <a:lstStyle/>
          <a:p>
            <a:endParaRPr lang="he-IL"/>
          </a:p>
        </p:txBody>
      </p:sp>
      <p:sp>
        <p:nvSpPr>
          <p:cNvPr id="12" name="Slide Number Placeholder 11"/>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412182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2" name="Date Placeholder 1"/>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7" name="Footer Placeholder 6"/>
          <p:cNvSpPr>
            <a:spLocks noGrp="1"/>
          </p:cNvSpPr>
          <p:nvPr>
            <p:ph type="ftr" sz="quarter" idx="11"/>
          </p:nvPr>
        </p:nvSpPr>
        <p:spPr/>
        <p:txBody>
          <a:bodyPr/>
          <a:lstStyle/>
          <a:p>
            <a:endParaRPr lang="he-IL"/>
          </a:p>
        </p:txBody>
      </p:sp>
      <p:sp>
        <p:nvSpPr>
          <p:cNvPr id="8" name="Slide Number Placeholder 7"/>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212299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26549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366166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p>
            <a:fld id="{0DC70113-BFB6-49CB-A764-D29C605DC2E2}" type="datetimeFigureOut">
              <a:rPr lang="he-IL" smtClean="0"/>
              <a:t>ה'/ניסן/תש"פ</a:t>
            </a:fld>
            <a:endParaRPr lang="he-IL"/>
          </a:p>
        </p:txBody>
      </p:sp>
      <p:sp>
        <p:nvSpPr>
          <p:cNvPr id="9" name="Footer Placeholder 8"/>
          <p:cNvSpPr>
            <a:spLocks noGrp="1"/>
          </p:cNvSpPr>
          <p:nvPr>
            <p:ph type="ftr" sz="quarter" idx="11"/>
          </p:nvPr>
        </p:nvSpPr>
        <p:spPr>
          <a:xfrm>
            <a:off x="3499101" y="6356350"/>
            <a:ext cx="5911517" cy="365125"/>
          </a:xfrm>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160047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r">
              <a:defRPr sz="1100">
                <a:solidFill>
                  <a:schemeClr val="tx1">
                    <a:lumMod val="50000"/>
                    <a:lumOff val="50000"/>
                  </a:schemeClr>
                </a:solidFill>
              </a:defRPr>
            </a:lvl1pPr>
          </a:lstStyle>
          <a:p>
            <a:fld id="{0DC70113-BFB6-49CB-A764-D29C605DC2E2}" type="datetimeFigureOut">
              <a:rPr lang="he-IL" smtClean="0"/>
              <a:t>ה'/ניסן/תש"פ</a:t>
            </a:fld>
            <a:endParaRPr lang="he-I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r">
              <a:defRPr sz="1100">
                <a:solidFill>
                  <a:schemeClr val="tx1">
                    <a:lumMod val="50000"/>
                    <a:lumOff val="50000"/>
                  </a:schemeClr>
                </a:solidFill>
              </a:defRPr>
            </a:lvl1pPr>
          </a:lstStyle>
          <a:p>
            <a:endParaRPr lang="he-I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FDAC969-BA78-483A-B408-47E1C55DF1ED}" type="slidenum">
              <a:rPr lang="he-IL" smtClean="0"/>
              <a:t>‹#›</a:t>
            </a:fld>
            <a:endParaRPr lang="he-IL"/>
          </a:p>
        </p:txBody>
      </p:sp>
    </p:spTree>
    <p:extLst>
      <p:ext uri="{BB962C8B-B14F-4D97-AF65-F5344CB8AC3E}">
        <p14:creationId xmlns:p14="http://schemas.microsoft.com/office/powerpoint/2010/main" val="319828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FD859967-F3E6-4DD5-B77D-5C0DA02330AD}"/>
              </a:ext>
            </a:extLst>
          </p:cNvPr>
          <p:cNvSpPr>
            <a:spLocks noGrp="1"/>
          </p:cNvSpPr>
          <p:nvPr>
            <p:ph type="ctrTitle"/>
          </p:nvPr>
        </p:nvSpPr>
        <p:spPr>
          <a:xfrm>
            <a:off x="1069848" y="2784764"/>
            <a:ext cx="7315200" cy="1768948"/>
          </a:xfrm>
        </p:spPr>
        <p:txBody>
          <a:bodyPr>
            <a:normAutofit/>
          </a:bodyPr>
          <a:lstStyle/>
          <a:p>
            <a:r>
              <a:rPr lang="en-US" sz="6000" dirty="0"/>
              <a:t>JavaScript</a:t>
            </a:r>
            <a:r>
              <a:rPr lang="he-IL" sz="6000" dirty="0"/>
              <a:t> </a:t>
            </a:r>
            <a:br>
              <a:rPr lang="he-IL" sz="6000" dirty="0"/>
            </a:br>
            <a:r>
              <a:rPr lang="he-IL" sz="6000" dirty="0"/>
              <a:t>פיתוח צד לקוח</a:t>
            </a:r>
          </a:p>
        </p:txBody>
      </p:sp>
    </p:spTree>
    <p:extLst>
      <p:ext uri="{BB962C8B-B14F-4D97-AF65-F5344CB8AC3E}">
        <p14:creationId xmlns:p14="http://schemas.microsoft.com/office/powerpoint/2010/main" val="166719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err="1"/>
              <a:t>concat</a:t>
            </a:r>
            <a:r>
              <a:rPr lang="en-US" b="1" dirty="0"/>
              <a:t>()</a:t>
            </a:r>
            <a:r>
              <a:rPr lang="he-IL" b="1" dirty="0"/>
              <a:t> </a:t>
            </a:r>
            <a:r>
              <a:rPr lang="he-IL" dirty="0"/>
              <a:t>– שיטה המוסיפה את האלמנטים המופיעים ברשימת הפרמטרים לסוף המערך שהפעיל את השיטה ומחזירה את התוצאה. </a:t>
            </a:r>
          </a:p>
          <a:p>
            <a:pPr>
              <a:lnSpc>
                <a:spcPct val="150000"/>
              </a:lnSpc>
              <a:buFont typeface="Courier New" panose="02070309020205020404" pitchFamily="49" charset="0"/>
              <a:buChar char="o"/>
            </a:pPr>
            <a:r>
              <a:rPr lang="he-IL" b="1" dirty="0"/>
              <a:t>שיטה זו אינה משנה את המערך שעליו היא פועלת. </a:t>
            </a:r>
          </a:p>
          <a:p>
            <a:pPr>
              <a:lnSpc>
                <a:spcPct val="150000"/>
              </a:lnSpc>
              <a:buFont typeface="Courier New" panose="02070309020205020404" pitchFamily="49" charset="0"/>
              <a:buChar char="o"/>
            </a:pPr>
            <a:r>
              <a:rPr lang="he-IL" dirty="0"/>
              <a:t>אם אחד הארגומנטים שהועברו לשיטה זו הוא מערך, האלמנטים של מערך זה משורשרים למערך שהפעיל את השיטה. </a:t>
            </a:r>
          </a:p>
          <a:p>
            <a:pPr marL="0" indent="0" algn="l" rtl="0">
              <a:lnSpc>
                <a:spcPct val="100000"/>
              </a:lnSpc>
              <a:buNone/>
            </a:pPr>
            <a:r>
              <a:rPr lang="en-US" dirty="0">
                <a:solidFill>
                  <a:schemeClr val="accent1">
                    <a:lumMod val="50000"/>
                  </a:schemeClr>
                </a:solidFill>
              </a:rPr>
              <a:t>var first=new Array("</a:t>
            </a:r>
            <a:r>
              <a:rPr lang="en-US" dirty="0" err="1">
                <a:solidFill>
                  <a:schemeClr val="accent1">
                    <a:lumMod val="50000"/>
                  </a:schemeClr>
                </a:solidFill>
              </a:rPr>
              <a:t>a","b","c</a:t>
            </a:r>
            <a:r>
              <a:rPr lang="en-US" dirty="0">
                <a:solidFill>
                  <a:schemeClr val="accent1">
                    <a:lumMod val="50000"/>
                  </a:schemeClr>
                </a:solidFill>
              </a:rPr>
              <a:t>"); </a:t>
            </a:r>
          </a:p>
          <a:p>
            <a:pPr marL="0" indent="0" algn="l" rtl="0">
              <a:lnSpc>
                <a:spcPct val="100000"/>
              </a:lnSpc>
              <a:buNone/>
            </a:pPr>
            <a:r>
              <a:rPr lang="en-US" dirty="0">
                <a:solidFill>
                  <a:schemeClr val="accent1">
                    <a:lumMod val="50000"/>
                  </a:schemeClr>
                </a:solidFill>
              </a:rPr>
              <a:t>var second=new Array(1,2,3,4,5,6,7); </a:t>
            </a:r>
          </a:p>
          <a:p>
            <a:pPr marL="0" indent="0" algn="l" rtl="0">
              <a:lnSpc>
                <a:spcPct val="100000"/>
              </a:lnSpc>
              <a:buNone/>
            </a:pPr>
            <a:r>
              <a:rPr lang="en-US" dirty="0">
                <a:solidFill>
                  <a:schemeClr val="accent1">
                    <a:lumMod val="50000"/>
                  </a:schemeClr>
                </a:solidFill>
              </a:rPr>
              <a:t>var tog=</a:t>
            </a:r>
            <a:r>
              <a:rPr lang="en-US" dirty="0" err="1">
                <a:solidFill>
                  <a:schemeClr val="accent1">
                    <a:lumMod val="50000"/>
                  </a:schemeClr>
                </a:solidFill>
              </a:rPr>
              <a:t>first.concat</a:t>
            </a:r>
            <a:r>
              <a:rPr lang="en-US" dirty="0">
                <a:solidFill>
                  <a:schemeClr val="accent1">
                    <a:lumMod val="50000"/>
                  </a:schemeClr>
                </a:solidFill>
              </a:rPr>
              <a:t>(second);</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tog.join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lvl="1" algn="l" rtl="0">
              <a:lnSpc>
                <a:spcPct val="100000"/>
              </a:lnSpc>
              <a:buFont typeface="Courier New" panose="02070309020205020404" pitchFamily="49" charset="0"/>
              <a:buChar char="o"/>
            </a:pPr>
            <a:r>
              <a:rPr lang="en-US" dirty="0">
                <a:solidFill>
                  <a:schemeClr val="accent1">
                    <a:lumMod val="50000"/>
                  </a:schemeClr>
                </a:solidFill>
              </a:rPr>
              <a:t>a,b,c,1,2,3,4,5,6,7</a:t>
            </a:r>
            <a:endParaRPr lang="he-IL" dirty="0">
              <a:solidFill>
                <a:schemeClr val="accent1">
                  <a:lumMod val="50000"/>
                </a:schemeClr>
              </a:solidFill>
            </a:endParaRPr>
          </a:p>
        </p:txBody>
      </p:sp>
    </p:spTree>
    <p:extLst>
      <p:ext uri="{BB962C8B-B14F-4D97-AF65-F5344CB8AC3E}">
        <p14:creationId xmlns:p14="http://schemas.microsoft.com/office/powerpoint/2010/main" val="66577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lnSpcReduction="10000"/>
          </a:bodyPr>
          <a:lstStyle/>
          <a:p>
            <a:pPr>
              <a:lnSpc>
                <a:spcPct val="150000"/>
              </a:lnSpc>
              <a:buFont typeface="Courier New" panose="02070309020205020404" pitchFamily="49" charset="0"/>
              <a:buChar char="o"/>
            </a:pPr>
            <a:r>
              <a:rPr lang="en-US" b="1" dirty="0"/>
              <a:t>pop()</a:t>
            </a:r>
            <a:r>
              <a:rPr lang="he-IL" b="1" dirty="0"/>
              <a:t> </a:t>
            </a:r>
            <a:r>
              <a:rPr lang="he-IL" dirty="0"/>
              <a:t>– שיטה זו "מקפיצה" החוצה אלמנטים מתוך המערך על ידי </a:t>
            </a:r>
            <a:r>
              <a:rPr lang="he-IL" b="1" dirty="0"/>
              <a:t>מחיקת האלמנט האחרון </a:t>
            </a:r>
            <a:r>
              <a:rPr lang="he-IL" dirty="0"/>
              <a:t>במערך ושינוי ערכו של המאפיין </a:t>
            </a:r>
            <a:r>
              <a:rPr lang="en-US" dirty="0"/>
              <a:t>length </a:t>
            </a:r>
            <a:r>
              <a:rPr lang="he-IL" dirty="0"/>
              <a:t> לערך אחד פחות מערכו הנוכחי. </a:t>
            </a:r>
          </a:p>
          <a:p>
            <a:pPr>
              <a:lnSpc>
                <a:spcPct val="150000"/>
              </a:lnSpc>
              <a:buFont typeface="Courier New" panose="02070309020205020404" pitchFamily="49" charset="0"/>
              <a:buChar char="o"/>
            </a:pPr>
            <a:r>
              <a:rPr lang="he-IL" dirty="0"/>
              <a:t>האלמנט האחרון מוחזר מהשיטה. </a:t>
            </a:r>
          </a:p>
          <a:p>
            <a:pPr marL="0" indent="0" algn="l" rtl="0">
              <a:lnSpc>
                <a:spcPct val="100000"/>
              </a:lnSpc>
              <a:buNone/>
            </a:pPr>
            <a:r>
              <a:rPr lang="en-US" dirty="0">
                <a:solidFill>
                  <a:schemeClr val="accent1">
                    <a:lumMod val="50000"/>
                  </a:schemeClr>
                </a:solidFill>
              </a:rPr>
              <a:t>var pages=new Array("page 1", "page 2", "page 3");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oldLength</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oldLength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delPages</a:t>
            </a:r>
            <a:r>
              <a:rPr lang="en-US" dirty="0">
                <a:solidFill>
                  <a:schemeClr val="accent1">
                    <a:lumMod val="50000"/>
                  </a:schemeClr>
                </a:solidFill>
              </a:rPr>
              <a:t>=</a:t>
            </a:r>
            <a:r>
              <a:rPr lang="en-US" dirty="0" err="1">
                <a:solidFill>
                  <a:schemeClr val="accent1">
                    <a:lumMod val="50000"/>
                  </a:schemeClr>
                </a:solidFill>
              </a:rPr>
              <a:t>pages.</a:t>
            </a:r>
            <a:r>
              <a:rPr lang="en-US" b="1" dirty="0" err="1">
                <a:solidFill>
                  <a:schemeClr val="accent1">
                    <a:lumMod val="50000"/>
                  </a:schemeClr>
                </a:solidFill>
              </a:rPr>
              <a:t>pop</a:t>
            </a:r>
            <a:r>
              <a:rPr lang="en-US" b="1" dirty="0">
                <a:solidFill>
                  <a:schemeClr val="accent1">
                    <a:lumMod val="50000"/>
                  </a:schemeClr>
                </a:solidFill>
              </a:rPr>
              <a:t>()</a:t>
            </a:r>
            <a:r>
              <a:rPr lang="en-US" dirty="0">
                <a:solidFill>
                  <a:schemeClr val="accent1">
                    <a:lumMod val="50000"/>
                  </a:schemeClr>
                </a:solidFill>
              </a:rPr>
              <a:t>;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newLength</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 (`${</a:t>
            </a:r>
            <a:r>
              <a:rPr lang="en-US" dirty="0" err="1">
                <a:solidFill>
                  <a:schemeClr val="accent1">
                    <a:lumMod val="50000"/>
                  </a:schemeClr>
                </a:solidFill>
              </a:rPr>
              <a:t>newLength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delPages</a:t>
            </a:r>
            <a:r>
              <a:rPr lang="en-US" dirty="0">
                <a:solidFill>
                  <a:schemeClr val="accent1">
                    <a:lumMod val="50000"/>
                  </a:schemeClr>
                </a:solidFill>
              </a:rPr>
              <a:t>} was removed`);</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3</a:t>
            </a:r>
            <a:br>
              <a:rPr lang="en-US" dirty="0">
                <a:solidFill>
                  <a:schemeClr val="accent1">
                    <a:lumMod val="50000"/>
                  </a:schemeClr>
                </a:solidFill>
              </a:rPr>
            </a:br>
            <a:r>
              <a:rPr lang="en-US" dirty="0">
                <a:solidFill>
                  <a:schemeClr val="accent1">
                    <a:lumMod val="50000"/>
                  </a:schemeClr>
                </a:solidFill>
              </a:rPr>
              <a:t>2</a:t>
            </a:r>
            <a:br>
              <a:rPr lang="en-US" dirty="0">
                <a:solidFill>
                  <a:schemeClr val="accent1">
                    <a:lumMod val="50000"/>
                  </a:schemeClr>
                </a:solidFill>
              </a:rPr>
            </a:br>
            <a:r>
              <a:rPr lang="en-US" dirty="0">
                <a:solidFill>
                  <a:schemeClr val="accent1">
                    <a:lumMod val="50000"/>
                  </a:schemeClr>
                </a:solidFill>
              </a:rPr>
              <a:t>page 3 was removed</a:t>
            </a:r>
            <a:endParaRPr lang="he-IL" dirty="0">
              <a:solidFill>
                <a:schemeClr val="accent1">
                  <a:lumMod val="50000"/>
                </a:schemeClr>
              </a:solidFill>
            </a:endParaRPr>
          </a:p>
        </p:txBody>
      </p:sp>
    </p:spTree>
    <p:extLst>
      <p:ext uri="{BB962C8B-B14F-4D97-AF65-F5344CB8AC3E}">
        <p14:creationId xmlns:p14="http://schemas.microsoft.com/office/powerpoint/2010/main" val="314534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lnSpcReduction="10000"/>
          </a:bodyPr>
          <a:lstStyle/>
          <a:p>
            <a:pPr>
              <a:lnSpc>
                <a:spcPct val="150000"/>
              </a:lnSpc>
              <a:buFont typeface="Courier New" panose="02070309020205020404" pitchFamily="49" charset="0"/>
              <a:buChar char="o"/>
            </a:pPr>
            <a:r>
              <a:rPr lang="en-US" b="1" dirty="0"/>
              <a:t>shift()</a:t>
            </a:r>
            <a:r>
              <a:rPr lang="he-IL" b="1" dirty="0"/>
              <a:t> </a:t>
            </a:r>
            <a:r>
              <a:rPr lang="he-IL" dirty="0"/>
              <a:t>– שיטה זו "מקפיצה" החוצה אלמנטים מתוך המערך על ידי </a:t>
            </a:r>
            <a:r>
              <a:rPr lang="he-IL" b="1" dirty="0"/>
              <a:t>מחיקת האלמנט הראשון </a:t>
            </a:r>
            <a:r>
              <a:rPr lang="he-IL" dirty="0"/>
              <a:t>במערך ושינוי ערכו של המאפיין </a:t>
            </a:r>
            <a:r>
              <a:rPr lang="en-US" dirty="0"/>
              <a:t>length </a:t>
            </a:r>
            <a:r>
              <a:rPr lang="he-IL" dirty="0"/>
              <a:t> לערך אחד פחות מערכו הנוכחי. </a:t>
            </a:r>
          </a:p>
          <a:p>
            <a:pPr>
              <a:lnSpc>
                <a:spcPct val="150000"/>
              </a:lnSpc>
              <a:buFont typeface="Courier New" panose="02070309020205020404" pitchFamily="49" charset="0"/>
              <a:buChar char="o"/>
            </a:pPr>
            <a:r>
              <a:rPr lang="he-IL" dirty="0"/>
              <a:t>האלמנט הראשון מוחזר מהשיטה. </a:t>
            </a:r>
          </a:p>
          <a:p>
            <a:pPr marL="0" indent="0" algn="l" rtl="0">
              <a:lnSpc>
                <a:spcPct val="100000"/>
              </a:lnSpc>
              <a:buNone/>
            </a:pPr>
            <a:r>
              <a:rPr lang="en-US" dirty="0">
                <a:solidFill>
                  <a:schemeClr val="accent1">
                    <a:lumMod val="50000"/>
                  </a:schemeClr>
                </a:solidFill>
              </a:rPr>
              <a:t>var pages=new Array("page 1", "page 2", "page 3");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oldLength</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 (`${</a:t>
            </a:r>
            <a:r>
              <a:rPr lang="en-US" dirty="0" err="1">
                <a:solidFill>
                  <a:schemeClr val="accent1">
                    <a:lumMod val="50000"/>
                  </a:schemeClr>
                </a:solidFill>
              </a:rPr>
              <a:t>oldLength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delPages</a:t>
            </a:r>
            <a:r>
              <a:rPr lang="en-US" dirty="0">
                <a:solidFill>
                  <a:schemeClr val="accent1">
                    <a:lumMod val="50000"/>
                  </a:schemeClr>
                </a:solidFill>
              </a:rPr>
              <a:t>=</a:t>
            </a:r>
            <a:r>
              <a:rPr lang="en-US" dirty="0" err="1">
                <a:solidFill>
                  <a:schemeClr val="accent1">
                    <a:lumMod val="50000"/>
                  </a:schemeClr>
                </a:solidFill>
              </a:rPr>
              <a:t>pages.</a:t>
            </a:r>
            <a:r>
              <a:rPr lang="en-US" b="1" dirty="0" err="1">
                <a:solidFill>
                  <a:schemeClr val="accent1">
                    <a:lumMod val="50000"/>
                  </a:schemeClr>
                </a:solidFill>
              </a:rPr>
              <a:t>shift</a:t>
            </a:r>
            <a:r>
              <a:rPr lang="en-US" b="1" dirty="0">
                <a:solidFill>
                  <a:schemeClr val="accent1">
                    <a:lumMod val="50000"/>
                  </a:schemeClr>
                </a:solidFill>
              </a:rPr>
              <a:t>()</a:t>
            </a:r>
            <a:r>
              <a:rPr lang="en-US" dirty="0">
                <a:solidFill>
                  <a:schemeClr val="accent1">
                    <a:lumMod val="50000"/>
                  </a:schemeClr>
                </a:solidFill>
              </a:rPr>
              <a:t>;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newLength</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newLength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delPages</a:t>
            </a:r>
            <a:r>
              <a:rPr lang="en-US" dirty="0">
                <a:solidFill>
                  <a:schemeClr val="accent1">
                    <a:lumMod val="50000"/>
                  </a:schemeClr>
                </a:solidFill>
              </a:rPr>
              <a:t>} was removed`);</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3</a:t>
            </a:r>
            <a:br>
              <a:rPr lang="en-US" dirty="0">
                <a:solidFill>
                  <a:schemeClr val="accent1">
                    <a:lumMod val="50000"/>
                  </a:schemeClr>
                </a:solidFill>
              </a:rPr>
            </a:br>
            <a:r>
              <a:rPr lang="en-US" dirty="0">
                <a:solidFill>
                  <a:schemeClr val="accent1">
                    <a:lumMod val="50000"/>
                  </a:schemeClr>
                </a:solidFill>
              </a:rPr>
              <a:t>2</a:t>
            </a:r>
            <a:br>
              <a:rPr lang="en-US" dirty="0">
                <a:solidFill>
                  <a:schemeClr val="accent1">
                    <a:lumMod val="50000"/>
                  </a:schemeClr>
                </a:solidFill>
              </a:rPr>
            </a:br>
            <a:r>
              <a:rPr lang="en-US" dirty="0">
                <a:solidFill>
                  <a:schemeClr val="accent1">
                    <a:lumMod val="50000"/>
                  </a:schemeClr>
                </a:solidFill>
              </a:rPr>
              <a:t>page 1 was removed</a:t>
            </a:r>
            <a:endParaRPr lang="he-IL" dirty="0">
              <a:solidFill>
                <a:schemeClr val="accent1">
                  <a:lumMod val="50000"/>
                </a:schemeClr>
              </a:solidFill>
            </a:endParaRPr>
          </a:p>
        </p:txBody>
      </p:sp>
    </p:spTree>
    <p:extLst>
      <p:ext uri="{BB962C8B-B14F-4D97-AF65-F5344CB8AC3E}">
        <p14:creationId xmlns:p14="http://schemas.microsoft.com/office/powerpoint/2010/main" val="195075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push()</a:t>
            </a:r>
            <a:r>
              <a:rPr lang="he-IL" b="1" dirty="0"/>
              <a:t> </a:t>
            </a:r>
            <a:r>
              <a:rPr lang="he-IL" dirty="0"/>
              <a:t>– שיטה זו מוסיפה אלמנט </a:t>
            </a:r>
            <a:r>
              <a:rPr lang="he-IL" b="1" dirty="0"/>
              <a:t>לסוף המערך </a:t>
            </a:r>
            <a:r>
              <a:rPr lang="he-IL" dirty="0"/>
              <a:t>ומעדכנת את המאפיין </a:t>
            </a:r>
            <a:r>
              <a:rPr lang="en-US" dirty="0"/>
              <a:t>length</a:t>
            </a:r>
            <a:endParaRPr lang="he-IL" dirty="0"/>
          </a:p>
          <a:p>
            <a:pPr marL="0" indent="0" algn="l" rtl="0">
              <a:lnSpc>
                <a:spcPct val="100000"/>
              </a:lnSpc>
              <a:buNone/>
            </a:pPr>
            <a:r>
              <a:rPr lang="en-US" dirty="0">
                <a:solidFill>
                  <a:schemeClr val="accent1">
                    <a:lumMod val="50000"/>
                  </a:schemeClr>
                </a:solidFill>
              </a:rPr>
              <a:t>var pages=new Array("page 1", "page 2", "page 3");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a:t>
            </a:r>
          </a:p>
          <a:p>
            <a:pPr marL="0" indent="0" algn="l" rtl="0">
              <a:lnSpc>
                <a:spcPct val="100000"/>
              </a:lnSpc>
              <a:buNone/>
            </a:pPr>
            <a:r>
              <a:rPr lang="en-US" dirty="0" err="1">
                <a:solidFill>
                  <a:schemeClr val="accent1">
                    <a:lumMod val="50000"/>
                  </a:schemeClr>
                </a:solidFill>
              </a:rPr>
              <a:t>pages.</a:t>
            </a:r>
            <a:r>
              <a:rPr lang="en-US" b="1" dirty="0" err="1">
                <a:solidFill>
                  <a:schemeClr val="accent1">
                    <a:lumMod val="50000"/>
                  </a:schemeClr>
                </a:solidFill>
              </a:rPr>
              <a:t>push</a:t>
            </a:r>
            <a:r>
              <a:rPr lang="en-US" dirty="0">
                <a:solidFill>
                  <a:schemeClr val="accent1">
                    <a:lumMod val="50000"/>
                  </a:schemeClr>
                </a:solidFill>
              </a:rPr>
              <a:t>(“page 4”);</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pages.join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3</a:t>
            </a:r>
            <a:br>
              <a:rPr lang="en-US" dirty="0">
                <a:solidFill>
                  <a:schemeClr val="accent1">
                    <a:lumMod val="50000"/>
                  </a:schemeClr>
                </a:solidFill>
              </a:rPr>
            </a:br>
            <a:r>
              <a:rPr lang="en-US" dirty="0">
                <a:solidFill>
                  <a:schemeClr val="accent1">
                    <a:lumMod val="50000"/>
                  </a:schemeClr>
                </a:solidFill>
              </a:rPr>
              <a:t>4</a:t>
            </a:r>
            <a:br>
              <a:rPr lang="en-US" dirty="0">
                <a:solidFill>
                  <a:schemeClr val="accent1">
                    <a:lumMod val="50000"/>
                  </a:schemeClr>
                </a:solidFill>
              </a:rPr>
            </a:br>
            <a:r>
              <a:rPr lang="en-US" dirty="0">
                <a:solidFill>
                  <a:schemeClr val="accent1">
                    <a:lumMod val="50000"/>
                  </a:schemeClr>
                </a:solidFill>
              </a:rPr>
              <a:t>page 1, page 2, page 3, page 4</a:t>
            </a:r>
            <a:endParaRPr lang="he-IL" dirty="0">
              <a:solidFill>
                <a:schemeClr val="accent1">
                  <a:lumMod val="50000"/>
                </a:schemeClr>
              </a:solidFill>
            </a:endParaRPr>
          </a:p>
        </p:txBody>
      </p:sp>
    </p:spTree>
    <p:extLst>
      <p:ext uri="{BB962C8B-B14F-4D97-AF65-F5344CB8AC3E}">
        <p14:creationId xmlns:p14="http://schemas.microsoft.com/office/powerpoint/2010/main" val="335569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unshift()</a:t>
            </a:r>
            <a:r>
              <a:rPr lang="he-IL" b="1" dirty="0"/>
              <a:t> </a:t>
            </a:r>
            <a:r>
              <a:rPr lang="he-IL" dirty="0"/>
              <a:t>– שיטה זו מוסיפה אלמנט </a:t>
            </a:r>
            <a:r>
              <a:rPr lang="he-IL" b="1" dirty="0"/>
              <a:t>לתחילת המערך </a:t>
            </a:r>
            <a:r>
              <a:rPr lang="he-IL" dirty="0"/>
              <a:t>ומעדכנת את המאפיין </a:t>
            </a:r>
            <a:r>
              <a:rPr lang="en-US" dirty="0"/>
              <a:t>length</a:t>
            </a:r>
            <a:endParaRPr lang="he-IL" dirty="0"/>
          </a:p>
          <a:p>
            <a:pPr marL="0" indent="0" algn="l" rtl="0">
              <a:lnSpc>
                <a:spcPct val="100000"/>
              </a:lnSpc>
              <a:buNone/>
            </a:pPr>
            <a:r>
              <a:rPr lang="en-US" dirty="0">
                <a:solidFill>
                  <a:schemeClr val="accent1">
                    <a:lumMod val="50000"/>
                  </a:schemeClr>
                </a:solidFill>
              </a:rPr>
              <a:t>var pages=new Array("page 1", "page 2", "page 3");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a:t>
            </a:r>
          </a:p>
          <a:p>
            <a:pPr marL="0" indent="0" algn="l" rtl="0">
              <a:lnSpc>
                <a:spcPct val="100000"/>
              </a:lnSpc>
              <a:buNone/>
            </a:pPr>
            <a:r>
              <a:rPr lang="en-US" dirty="0" err="1">
                <a:solidFill>
                  <a:schemeClr val="accent1">
                    <a:lumMod val="50000"/>
                  </a:schemeClr>
                </a:solidFill>
              </a:rPr>
              <a:t>pages.</a:t>
            </a:r>
            <a:r>
              <a:rPr lang="en-US" b="1" dirty="0" err="1">
                <a:solidFill>
                  <a:schemeClr val="accent1">
                    <a:lumMod val="50000"/>
                  </a:schemeClr>
                </a:solidFill>
              </a:rPr>
              <a:t>unshift</a:t>
            </a:r>
            <a:r>
              <a:rPr lang="en-US" dirty="0">
                <a:solidFill>
                  <a:schemeClr val="accent1">
                    <a:lumMod val="50000"/>
                  </a:schemeClr>
                </a:solidFill>
              </a:rPr>
              <a:t>(“page 4”);</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pages.length</a:t>
            </a:r>
            <a:r>
              <a:rPr lang="en-US" dirty="0">
                <a:solidFill>
                  <a:schemeClr val="accent1">
                    <a:lumMod val="50000"/>
                  </a:schemeClr>
                </a:solidFill>
              </a:rPr>
              <a:t>} &lt;</a:t>
            </a:r>
            <a:r>
              <a:rPr lang="en-US" dirty="0" err="1">
                <a:solidFill>
                  <a:schemeClr val="accent1">
                    <a:lumMod val="50000"/>
                  </a:schemeClr>
                </a:solidFill>
              </a:rPr>
              <a:t>br</a:t>
            </a:r>
            <a:r>
              <a:rPr lang="en-US" dirty="0">
                <a:solidFill>
                  <a:schemeClr val="accent1">
                    <a:lumMod val="50000"/>
                  </a:schemeClr>
                </a:solidFill>
              </a:rPr>
              <a:t>&gt;`);</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pages.join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3</a:t>
            </a:r>
            <a:br>
              <a:rPr lang="en-US" dirty="0">
                <a:solidFill>
                  <a:schemeClr val="accent1">
                    <a:lumMod val="50000"/>
                  </a:schemeClr>
                </a:solidFill>
              </a:rPr>
            </a:br>
            <a:r>
              <a:rPr lang="en-US" dirty="0">
                <a:solidFill>
                  <a:schemeClr val="accent1">
                    <a:lumMod val="50000"/>
                  </a:schemeClr>
                </a:solidFill>
              </a:rPr>
              <a:t>4</a:t>
            </a:r>
            <a:br>
              <a:rPr lang="en-US" dirty="0">
                <a:solidFill>
                  <a:schemeClr val="accent1">
                    <a:lumMod val="50000"/>
                  </a:schemeClr>
                </a:solidFill>
              </a:rPr>
            </a:br>
            <a:r>
              <a:rPr lang="en-US" dirty="0">
                <a:solidFill>
                  <a:schemeClr val="accent1">
                    <a:lumMod val="50000"/>
                  </a:schemeClr>
                </a:solidFill>
              </a:rPr>
              <a:t>page 4, page 1, page 2, page 3</a:t>
            </a:r>
            <a:endParaRPr lang="he-IL" dirty="0">
              <a:solidFill>
                <a:schemeClr val="accent1">
                  <a:lumMod val="50000"/>
                </a:schemeClr>
              </a:solidFill>
            </a:endParaRPr>
          </a:p>
        </p:txBody>
      </p:sp>
    </p:spTree>
    <p:extLst>
      <p:ext uri="{BB962C8B-B14F-4D97-AF65-F5344CB8AC3E}">
        <p14:creationId xmlns:p14="http://schemas.microsoft.com/office/powerpoint/2010/main" val="19758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slice(</a:t>
            </a:r>
            <a:r>
              <a:rPr lang="en-US" b="1" dirty="0" err="1"/>
              <a:t>from,to</a:t>
            </a:r>
            <a:r>
              <a:rPr lang="en-US" b="1" dirty="0"/>
              <a:t>)</a:t>
            </a:r>
            <a:r>
              <a:rPr lang="he-IL" b="1" dirty="0"/>
              <a:t> </a:t>
            </a:r>
            <a:r>
              <a:rPr lang="he-IL" dirty="0"/>
              <a:t>– שיטה המורידה איברים במערך ומחזירה מערך חדש. מקבלת שני פרמטרים:</a:t>
            </a:r>
          </a:p>
          <a:p>
            <a:pPr lvl="1">
              <a:lnSpc>
                <a:spcPct val="150000"/>
              </a:lnSpc>
              <a:buFont typeface="Courier New" panose="02070309020205020404" pitchFamily="49" charset="0"/>
              <a:buChar char="o"/>
            </a:pPr>
            <a:r>
              <a:rPr lang="he-IL" dirty="0"/>
              <a:t> </a:t>
            </a:r>
            <a:r>
              <a:rPr lang="en-US" dirty="0"/>
              <a:t>from</a:t>
            </a:r>
            <a:r>
              <a:rPr lang="he-IL" dirty="0"/>
              <a:t> - מאיזה איבר יתחיל המערך החדש. </a:t>
            </a:r>
          </a:p>
          <a:p>
            <a:pPr lvl="1">
              <a:lnSpc>
                <a:spcPct val="150000"/>
              </a:lnSpc>
              <a:buFont typeface="Courier New" panose="02070309020205020404" pitchFamily="49" charset="0"/>
              <a:buChar char="o"/>
            </a:pPr>
            <a:r>
              <a:rPr lang="en-US" dirty="0"/>
              <a:t>to</a:t>
            </a:r>
            <a:r>
              <a:rPr lang="he-IL" dirty="0"/>
              <a:t> – עד לאיזה אינדקס (לא כולל) יש להתייחס.</a:t>
            </a:r>
          </a:p>
          <a:p>
            <a:pPr>
              <a:lnSpc>
                <a:spcPct val="150000"/>
              </a:lnSpc>
              <a:buFont typeface="Courier New" panose="02070309020205020404" pitchFamily="49" charset="0"/>
              <a:buChar char="o"/>
            </a:pPr>
            <a:r>
              <a:rPr lang="he-IL" b="1" dirty="0"/>
              <a:t>שיטה זו לא משפיעה על המערך המקורי. </a:t>
            </a:r>
          </a:p>
          <a:p>
            <a:pPr marL="0" indent="0" algn="l" rtl="0">
              <a:lnSpc>
                <a:spcPct val="100000"/>
              </a:lnSpc>
              <a:buNone/>
            </a:pPr>
            <a:r>
              <a:rPr lang="en-US" dirty="0">
                <a:solidFill>
                  <a:schemeClr val="accent1">
                    <a:lumMod val="50000"/>
                  </a:schemeClr>
                </a:solidFill>
              </a:rPr>
              <a:t>var pages=new Array("page 1", "page 2", "page 3", "page 4"); </a:t>
            </a:r>
          </a:p>
          <a:p>
            <a:pPr marL="0" indent="0" algn="l" rtl="0">
              <a:lnSpc>
                <a:spcPct val="100000"/>
              </a:lnSpc>
              <a:buNone/>
            </a:pPr>
            <a:r>
              <a:rPr lang="en-US" dirty="0">
                <a:solidFill>
                  <a:schemeClr val="accent1">
                    <a:lumMod val="50000"/>
                  </a:schemeClr>
                </a:solidFill>
              </a:rPr>
              <a:t>var book = </a:t>
            </a:r>
            <a:r>
              <a:rPr lang="en-US" dirty="0" err="1">
                <a:solidFill>
                  <a:schemeClr val="accent1">
                    <a:lumMod val="50000"/>
                  </a:schemeClr>
                </a:solidFill>
              </a:rPr>
              <a:t>pages.slice</a:t>
            </a:r>
            <a:r>
              <a:rPr lang="en-US" dirty="0">
                <a:solidFill>
                  <a:schemeClr val="accent1">
                    <a:lumMod val="50000"/>
                  </a:schemeClr>
                </a:solidFill>
              </a:rPr>
              <a:t>(1,3);</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book.join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page 2, page 3</a:t>
            </a:r>
            <a:endParaRPr lang="he-IL" dirty="0">
              <a:solidFill>
                <a:schemeClr val="accent1">
                  <a:lumMod val="50000"/>
                </a:schemeClr>
              </a:solidFill>
            </a:endParaRPr>
          </a:p>
        </p:txBody>
      </p:sp>
    </p:spTree>
    <p:extLst>
      <p:ext uri="{BB962C8B-B14F-4D97-AF65-F5344CB8AC3E}">
        <p14:creationId xmlns:p14="http://schemas.microsoft.com/office/powerpoint/2010/main" val="245625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filter()</a:t>
            </a:r>
            <a:r>
              <a:rPr lang="he-IL" b="1" dirty="0"/>
              <a:t> </a:t>
            </a:r>
            <a:r>
              <a:rPr lang="he-IL" dirty="0"/>
              <a:t>– שיטה המקבלת פונקציה לביצוע סינון ומחזירה מערך חדש.</a:t>
            </a:r>
          </a:p>
          <a:p>
            <a:pPr>
              <a:lnSpc>
                <a:spcPct val="150000"/>
              </a:lnSpc>
              <a:buFont typeface="Courier New" panose="02070309020205020404" pitchFamily="49" charset="0"/>
              <a:buChar char="o"/>
            </a:pPr>
            <a:r>
              <a:rPr lang="he-IL" b="1" dirty="0"/>
              <a:t>שיטה זו לא משפיעה על המערך המקורי. </a:t>
            </a:r>
          </a:p>
          <a:p>
            <a:pPr marL="0" indent="0" algn="l" rtl="0">
              <a:lnSpc>
                <a:spcPct val="100000"/>
              </a:lnSpc>
              <a:buNone/>
            </a:pPr>
            <a:r>
              <a:rPr lang="en-US" dirty="0">
                <a:solidFill>
                  <a:schemeClr val="accent1">
                    <a:lumMod val="50000"/>
                  </a:schemeClr>
                </a:solidFill>
              </a:rPr>
              <a:t>function even(x){ return x % 2 === 0; }</a:t>
            </a:r>
          </a:p>
          <a:p>
            <a:pPr marL="0" indent="0" algn="l" rtl="0">
              <a:lnSpc>
                <a:spcPct val="100000"/>
              </a:lnSpc>
              <a:buNone/>
            </a:pPr>
            <a:r>
              <a:rPr lang="en-US" dirty="0">
                <a:solidFill>
                  <a:schemeClr val="accent1">
                    <a:lumMod val="50000"/>
                  </a:schemeClr>
                </a:solidFill>
              </a:rPr>
              <a:t>var numbers = new Array(1,2,3,4,5,6,7,8,9,10);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evenNumbers</a:t>
            </a:r>
            <a:r>
              <a:rPr lang="en-US" dirty="0">
                <a:solidFill>
                  <a:schemeClr val="accent1">
                    <a:lumMod val="50000"/>
                  </a:schemeClr>
                </a:solidFill>
              </a:rPr>
              <a:t> = </a:t>
            </a:r>
            <a:r>
              <a:rPr lang="en-US" dirty="0" err="1">
                <a:solidFill>
                  <a:schemeClr val="accent1">
                    <a:lumMod val="50000"/>
                  </a:schemeClr>
                </a:solidFill>
              </a:rPr>
              <a:t>numbers.filter</a:t>
            </a:r>
            <a:r>
              <a:rPr lang="en-US" dirty="0">
                <a:solidFill>
                  <a:schemeClr val="accent1">
                    <a:lumMod val="50000"/>
                  </a:schemeClr>
                </a:solidFill>
              </a:rPr>
              <a:t>(even);</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evenNumbers.join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2,4,6,8,10</a:t>
            </a:r>
            <a:endParaRPr lang="he-IL" dirty="0">
              <a:solidFill>
                <a:schemeClr val="accent1">
                  <a:lumMod val="50000"/>
                </a:schemeClr>
              </a:solidFill>
            </a:endParaRPr>
          </a:p>
        </p:txBody>
      </p:sp>
      <p:sp>
        <p:nvSpPr>
          <p:cNvPr id="5" name="TextBox 4">
            <a:extLst>
              <a:ext uri="{FF2B5EF4-FFF2-40B4-BE49-F238E27FC236}">
                <a16:creationId xmlns:a16="http://schemas.microsoft.com/office/drawing/2014/main" xmlns="" id="{AADED75E-4908-4C73-B88F-F3F3E7EEB0D1}"/>
              </a:ext>
            </a:extLst>
          </p:cNvPr>
          <p:cNvSpPr txBox="1"/>
          <p:nvPr/>
        </p:nvSpPr>
        <p:spPr>
          <a:xfrm>
            <a:off x="6905897" y="5886995"/>
            <a:ext cx="4278571"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1">
            <a:spAutoFit/>
          </a:bodyPr>
          <a:lstStyle/>
          <a:p>
            <a:pPr algn="r" rtl="1"/>
            <a:r>
              <a:rPr lang="he-IL" dirty="0"/>
              <a:t>ניתן להשתמש גם בכתיבת פונקציה אנונימית</a:t>
            </a:r>
          </a:p>
        </p:txBody>
      </p:sp>
    </p:spTree>
    <p:extLst>
      <p:ext uri="{BB962C8B-B14F-4D97-AF65-F5344CB8AC3E}">
        <p14:creationId xmlns:p14="http://schemas.microsoft.com/office/powerpoint/2010/main" val="49144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filter()</a:t>
            </a:r>
            <a:r>
              <a:rPr lang="he-IL" b="1" dirty="0"/>
              <a:t> </a:t>
            </a:r>
            <a:r>
              <a:rPr lang="he-IL" dirty="0"/>
              <a:t>– שיטה המקבלת פונקציה לביצוע סינון ומחזירה מערך חדש.</a:t>
            </a:r>
          </a:p>
          <a:p>
            <a:pPr>
              <a:lnSpc>
                <a:spcPct val="150000"/>
              </a:lnSpc>
              <a:buFont typeface="Courier New" panose="02070309020205020404" pitchFamily="49" charset="0"/>
              <a:buChar char="o"/>
            </a:pPr>
            <a:r>
              <a:rPr lang="he-IL" b="1" dirty="0"/>
              <a:t>דוגמה לשימוש בפונקציה אנונימית</a:t>
            </a:r>
          </a:p>
          <a:p>
            <a:pPr marL="0" indent="0" algn="l" rtl="0">
              <a:lnSpc>
                <a:spcPct val="100000"/>
              </a:lnSpc>
              <a:buNone/>
            </a:pPr>
            <a:r>
              <a:rPr lang="en-US" dirty="0">
                <a:solidFill>
                  <a:schemeClr val="accent1">
                    <a:lumMod val="50000"/>
                  </a:schemeClr>
                </a:solidFill>
              </a:rPr>
              <a:t>var numbers = new Array(1,2,3,4,5,6,7,8,9,10); </a:t>
            </a:r>
          </a:p>
          <a:p>
            <a:pPr marL="0" indent="0" algn="l" rtl="0">
              <a:lnSpc>
                <a:spcPct val="100000"/>
              </a:lnSpc>
              <a:buNone/>
            </a:pPr>
            <a:r>
              <a:rPr lang="en-US" b="1" dirty="0">
                <a:solidFill>
                  <a:schemeClr val="accent1">
                    <a:lumMod val="50000"/>
                  </a:schemeClr>
                </a:solidFill>
              </a:rPr>
              <a:t>var </a:t>
            </a:r>
            <a:r>
              <a:rPr lang="en-US" b="1" dirty="0" err="1">
                <a:solidFill>
                  <a:schemeClr val="accent1">
                    <a:lumMod val="50000"/>
                  </a:schemeClr>
                </a:solidFill>
              </a:rPr>
              <a:t>evenNumbers</a:t>
            </a:r>
            <a:r>
              <a:rPr lang="en-US" b="1" dirty="0">
                <a:solidFill>
                  <a:schemeClr val="accent1">
                    <a:lumMod val="50000"/>
                  </a:schemeClr>
                </a:solidFill>
              </a:rPr>
              <a:t> = </a:t>
            </a:r>
            <a:r>
              <a:rPr lang="en-US" b="1" dirty="0" err="1">
                <a:solidFill>
                  <a:schemeClr val="accent1">
                    <a:lumMod val="50000"/>
                  </a:schemeClr>
                </a:solidFill>
              </a:rPr>
              <a:t>numbers.filter</a:t>
            </a:r>
            <a:r>
              <a:rPr lang="en-US" b="1" dirty="0">
                <a:solidFill>
                  <a:schemeClr val="accent1">
                    <a:lumMod val="50000"/>
                  </a:schemeClr>
                </a:solidFill>
              </a:rPr>
              <a:t>((x) =&gt; {return x % 2 === 0});</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evenNumbers.join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2,4,6,8,10</a:t>
            </a:r>
            <a:endParaRPr lang="he-IL" dirty="0">
              <a:solidFill>
                <a:schemeClr val="accent1">
                  <a:lumMod val="50000"/>
                </a:schemeClr>
              </a:solidFill>
            </a:endParaRPr>
          </a:p>
        </p:txBody>
      </p:sp>
    </p:spTree>
    <p:extLst>
      <p:ext uri="{BB962C8B-B14F-4D97-AF65-F5344CB8AC3E}">
        <p14:creationId xmlns:p14="http://schemas.microsoft.com/office/powerpoint/2010/main" val="13172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map()</a:t>
            </a:r>
            <a:r>
              <a:rPr lang="he-IL" b="1" dirty="0"/>
              <a:t> </a:t>
            </a:r>
            <a:r>
              <a:rPr lang="he-IL" dirty="0"/>
              <a:t>– שיטה המקבלת פונקציה לביצוע פעולה ומחזירה מערך חדש.</a:t>
            </a:r>
          </a:p>
          <a:p>
            <a:pPr>
              <a:lnSpc>
                <a:spcPct val="150000"/>
              </a:lnSpc>
              <a:buFont typeface="Courier New" panose="02070309020205020404" pitchFamily="49" charset="0"/>
              <a:buChar char="o"/>
            </a:pPr>
            <a:r>
              <a:rPr lang="he-IL" b="1" dirty="0"/>
              <a:t>שיטה זו לא משפיעה על המערך המקורי. </a:t>
            </a:r>
          </a:p>
          <a:p>
            <a:pPr marL="0" indent="0" algn="l" rtl="0">
              <a:lnSpc>
                <a:spcPct val="100000"/>
              </a:lnSpc>
              <a:buNone/>
            </a:pPr>
            <a:r>
              <a:rPr lang="en-US" dirty="0">
                <a:solidFill>
                  <a:schemeClr val="accent1">
                    <a:lumMod val="50000"/>
                  </a:schemeClr>
                </a:solidFill>
              </a:rPr>
              <a:t>function </a:t>
            </a:r>
            <a:r>
              <a:rPr lang="en-US" dirty="0" err="1">
                <a:solidFill>
                  <a:schemeClr val="accent1">
                    <a:lumMod val="50000"/>
                  </a:schemeClr>
                </a:solidFill>
              </a:rPr>
              <a:t>multiByTwo</a:t>
            </a:r>
            <a:r>
              <a:rPr lang="en-US" dirty="0">
                <a:solidFill>
                  <a:schemeClr val="accent1">
                    <a:lumMod val="50000"/>
                  </a:schemeClr>
                </a:solidFill>
              </a:rPr>
              <a:t>(x){ return x* 2; }</a:t>
            </a:r>
          </a:p>
          <a:p>
            <a:pPr marL="0" indent="0" algn="l" rtl="0">
              <a:lnSpc>
                <a:spcPct val="100000"/>
              </a:lnSpc>
              <a:buNone/>
            </a:pPr>
            <a:r>
              <a:rPr lang="en-US" dirty="0">
                <a:solidFill>
                  <a:schemeClr val="accent1">
                    <a:lumMod val="50000"/>
                  </a:schemeClr>
                </a:solidFill>
              </a:rPr>
              <a:t>var numbers = new Array(1,2,3,4,5,6,7,8,9,10);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newNumbers</a:t>
            </a:r>
            <a:r>
              <a:rPr lang="en-US" dirty="0">
                <a:solidFill>
                  <a:schemeClr val="accent1">
                    <a:lumMod val="50000"/>
                  </a:schemeClr>
                </a:solidFill>
              </a:rPr>
              <a:t> = </a:t>
            </a:r>
            <a:r>
              <a:rPr lang="en-US" dirty="0" err="1">
                <a:solidFill>
                  <a:schemeClr val="accent1">
                    <a:lumMod val="50000"/>
                  </a:schemeClr>
                </a:solidFill>
              </a:rPr>
              <a:t>numbers.map</a:t>
            </a:r>
            <a:r>
              <a:rPr lang="en-US" dirty="0">
                <a:solidFill>
                  <a:schemeClr val="accent1">
                    <a:lumMod val="50000"/>
                  </a:schemeClr>
                </a:solidFill>
              </a:rPr>
              <a:t>(</a:t>
            </a:r>
            <a:r>
              <a:rPr lang="en-US" dirty="0" err="1">
                <a:solidFill>
                  <a:schemeClr val="accent1">
                    <a:lumMod val="50000"/>
                  </a:schemeClr>
                </a:solidFill>
              </a:rPr>
              <a:t>multiByTwo</a:t>
            </a:r>
            <a:r>
              <a:rPr lang="en-US" dirty="0">
                <a:solidFill>
                  <a:schemeClr val="accent1">
                    <a:lumMod val="50000"/>
                  </a:schemeClr>
                </a:solidFill>
              </a:rPr>
              <a:t>);</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newNumbers.join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2,4,6,8,10,12,14,16,18,20</a:t>
            </a:r>
            <a:endParaRPr lang="he-IL" dirty="0">
              <a:solidFill>
                <a:schemeClr val="accent1">
                  <a:lumMod val="50000"/>
                </a:schemeClr>
              </a:solidFill>
            </a:endParaRPr>
          </a:p>
        </p:txBody>
      </p:sp>
      <p:sp>
        <p:nvSpPr>
          <p:cNvPr id="4" name="TextBox 3">
            <a:extLst>
              <a:ext uri="{FF2B5EF4-FFF2-40B4-BE49-F238E27FC236}">
                <a16:creationId xmlns:a16="http://schemas.microsoft.com/office/drawing/2014/main" xmlns="" id="{AF09233C-27A0-4EBA-93EF-0326DEDE58EA}"/>
              </a:ext>
            </a:extLst>
          </p:cNvPr>
          <p:cNvSpPr txBox="1"/>
          <p:nvPr/>
        </p:nvSpPr>
        <p:spPr>
          <a:xfrm>
            <a:off x="6905897" y="5886995"/>
            <a:ext cx="4278571"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1">
            <a:spAutoFit/>
          </a:bodyPr>
          <a:lstStyle/>
          <a:p>
            <a:pPr algn="r" rtl="1"/>
            <a:r>
              <a:rPr lang="he-IL" dirty="0"/>
              <a:t>ניתן להשתמש גם בכתיבת פונקציה אנונימית</a:t>
            </a:r>
          </a:p>
        </p:txBody>
      </p:sp>
    </p:spTree>
    <p:extLst>
      <p:ext uri="{BB962C8B-B14F-4D97-AF65-F5344CB8AC3E}">
        <p14:creationId xmlns:p14="http://schemas.microsoft.com/office/powerpoint/2010/main" val="257593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map()</a:t>
            </a:r>
            <a:r>
              <a:rPr lang="he-IL" b="1" dirty="0"/>
              <a:t> </a:t>
            </a:r>
            <a:r>
              <a:rPr lang="he-IL" dirty="0"/>
              <a:t>– שיטה המקבלת פונקציה לביצוע פעולה ומחזירה מערך חדש.</a:t>
            </a:r>
          </a:p>
          <a:p>
            <a:pPr>
              <a:lnSpc>
                <a:spcPct val="150000"/>
              </a:lnSpc>
              <a:buFont typeface="Courier New" panose="02070309020205020404" pitchFamily="49" charset="0"/>
              <a:buChar char="o"/>
            </a:pPr>
            <a:r>
              <a:rPr lang="he-IL" b="1" dirty="0"/>
              <a:t>דוגמה לשימוש בפונקציה אנונימית</a:t>
            </a:r>
          </a:p>
          <a:p>
            <a:pPr marL="0" indent="0" algn="l" rtl="0">
              <a:lnSpc>
                <a:spcPct val="100000"/>
              </a:lnSpc>
              <a:buNone/>
            </a:pPr>
            <a:r>
              <a:rPr lang="en-US" dirty="0">
                <a:solidFill>
                  <a:schemeClr val="accent1">
                    <a:lumMod val="50000"/>
                  </a:schemeClr>
                </a:solidFill>
              </a:rPr>
              <a:t>var numbers = new Array(1,2,3,4,5,6,7,8,9,10); </a:t>
            </a:r>
          </a:p>
          <a:p>
            <a:pPr marL="0" indent="0" algn="l" rtl="0">
              <a:lnSpc>
                <a:spcPct val="100000"/>
              </a:lnSpc>
              <a:buNone/>
            </a:pPr>
            <a:r>
              <a:rPr lang="en-US" b="1" dirty="0">
                <a:solidFill>
                  <a:schemeClr val="accent1">
                    <a:lumMod val="50000"/>
                  </a:schemeClr>
                </a:solidFill>
              </a:rPr>
              <a:t>var </a:t>
            </a:r>
            <a:r>
              <a:rPr lang="en-US" b="1" dirty="0" err="1">
                <a:solidFill>
                  <a:schemeClr val="accent1">
                    <a:lumMod val="50000"/>
                  </a:schemeClr>
                </a:solidFill>
              </a:rPr>
              <a:t>newNumbers</a:t>
            </a:r>
            <a:r>
              <a:rPr lang="en-US" b="1" dirty="0">
                <a:solidFill>
                  <a:schemeClr val="accent1">
                    <a:lumMod val="50000"/>
                  </a:schemeClr>
                </a:solidFill>
              </a:rPr>
              <a:t> = </a:t>
            </a:r>
            <a:r>
              <a:rPr lang="en-US" b="1" dirty="0" err="1">
                <a:solidFill>
                  <a:schemeClr val="accent1">
                    <a:lumMod val="50000"/>
                  </a:schemeClr>
                </a:solidFill>
              </a:rPr>
              <a:t>numbers.map</a:t>
            </a:r>
            <a:r>
              <a:rPr lang="en-US" b="1" dirty="0">
                <a:solidFill>
                  <a:schemeClr val="accent1">
                    <a:lumMod val="50000"/>
                  </a:schemeClr>
                </a:solidFill>
              </a:rPr>
              <a:t>((x) =&gt; {return x*2});</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newNumbers.join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2,4,6,8,10,12,14,16,18,20</a:t>
            </a:r>
            <a:endParaRPr lang="he-IL" dirty="0">
              <a:solidFill>
                <a:schemeClr val="accent1">
                  <a:lumMod val="50000"/>
                </a:schemeClr>
              </a:solidFill>
            </a:endParaRPr>
          </a:p>
        </p:txBody>
      </p:sp>
    </p:spTree>
    <p:extLst>
      <p:ext uri="{BB962C8B-B14F-4D97-AF65-F5344CB8AC3E}">
        <p14:creationId xmlns:p14="http://schemas.microsoft.com/office/powerpoint/2010/main" val="817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08BC3325-D3BC-4795-84AB-693D799BDBC0}"/>
              </a:ext>
            </a:extLst>
          </p:cNvPr>
          <p:cNvSpPr>
            <a:spLocks noGrp="1"/>
          </p:cNvSpPr>
          <p:nvPr>
            <p:ph type="title"/>
          </p:nvPr>
        </p:nvSpPr>
        <p:spPr/>
        <p:txBody>
          <a:bodyPr/>
          <a:lstStyle/>
          <a:p>
            <a:r>
              <a:rPr lang="he-IL" dirty="0"/>
              <a:t>מהלך השיעור</a:t>
            </a:r>
          </a:p>
        </p:txBody>
      </p:sp>
      <p:sp>
        <p:nvSpPr>
          <p:cNvPr id="3" name="מציין מיקום תוכן 2">
            <a:extLst>
              <a:ext uri="{FF2B5EF4-FFF2-40B4-BE49-F238E27FC236}">
                <a16:creationId xmlns:a16="http://schemas.microsoft.com/office/drawing/2014/main" xmlns="" id="{59EFD650-078B-43CE-BBD3-C28D6765EDCB}"/>
              </a:ext>
            </a:extLst>
          </p:cNvPr>
          <p:cNvSpPr>
            <a:spLocks noGrp="1"/>
          </p:cNvSpPr>
          <p:nvPr>
            <p:ph idx="1"/>
          </p:nvPr>
        </p:nvSpPr>
        <p:spPr/>
        <p:txBody>
          <a:bodyPr/>
          <a:lstStyle/>
          <a:p>
            <a:pPr>
              <a:buFont typeface="Courier New" panose="02070309020205020404" pitchFamily="49" charset="0"/>
              <a:buChar char="o"/>
            </a:pPr>
            <a:r>
              <a:rPr lang="he-IL" dirty="0"/>
              <a:t>מערכים</a:t>
            </a:r>
          </a:p>
          <a:p>
            <a:pPr lvl="1">
              <a:buFont typeface="Courier New" panose="02070309020205020404" pitchFamily="49" charset="0"/>
              <a:buChar char="o"/>
            </a:pPr>
            <a:r>
              <a:rPr lang="he-IL" dirty="0"/>
              <a:t>הקדמה</a:t>
            </a:r>
          </a:p>
          <a:p>
            <a:pPr lvl="1">
              <a:buFont typeface="Courier New" panose="02070309020205020404" pitchFamily="49" charset="0"/>
              <a:buChar char="o"/>
            </a:pPr>
            <a:r>
              <a:rPr lang="he-IL" dirty="0"/>
              <a:t>יצירת מערך ב</a:t>
            </a:r>
            <a:r>
              <a:rPr lang="en-US" dirty="0"/>
              <a:t>JavaScript </a:t>
            </a:r>
            <a:endParaRPr lang="he-IL" dirty="0"/>
          </a:p>
          <a:p>
            <a:pPr lvl="1">
              <a:buFont typeface="Courier New" panose="02070309020205020404" pitchFamily="49" charset="0"/>
              <a:buChar char="o"/>
            </a:pPr>
            <a:r>
              <a:rPr lang="he-IL" altLang="he-IL" dirty="0"/>
              <a:t>מציאת גודל המערך </a:t>
            </a:r>
          </a:p>
          <a:p>
            <a:pPr lvl="1">
              <a:buFont typeface="Courier New" panose="02070309020205020404" pitchFamily="49" charset="0"/>
              <a:buChar char="o"/>
            </a:pPr>
            <a:r>
              <a:rPr lang="he-IL" altLang="he-IL" dirty="0"/>
              <a:t>שיטות שימושיות לעבודה עם מערכים</a:t>
            </a:r>
          </a:p>
        </p:txBody>
      </p:sp>
    </p:spTree>
    <p:extLst>
      <p:ext uri="{BB962C8B-B14F-4D97-AF65-F5344CB8AC3E}">
        <p14:creationId xmlns:p14="http://schemas.microsoft.com/office/powerpoint/2010/main" val="45090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reduce()</a:t>
            </a:r>
            <a:r>
              <a:rPr lang="he-IL" b="1" dirty="0"/>
              <a:t> </a:t>
            </a:r>
            <a:r>
              <a:rPr lang="he-IL" dirty="0"/>
              <a:t>– שיטה המקבלת פונקציה לביצוע צמצום המערך לערך אחד. הפונקציה צריכה לקבל 2 פרמטרים. </a:t>
            </a:r>
          </a:p>
          <a:p>
            <a:pPr>
              <a:lnSpc>
                <a:spcPct val="150000"/>
              </a:lnSpc>
              <a:buFont typeface="Courier New" panose="02070309020205020404" pitchFamily="49" charset="0"/>
              <a:buChar char="o"/>
            </a:pPr>
            <a:r>
              <a:rPr lang="he-IL" b="1" dirty="0"/>
              <a:t>שיטה זו לא משפיעה על המערך המקורי. </a:t>
            </a:r>
          </a:p>
          <a:p>
            <a:pPr marL="0" indent="0" algn="l" rtl="0">
              <a:lnSpc>
                <a:spcPct val="100000"/>
              </a:lnSpc>
              <a:buNone/>
            </a:pPr>
            <a:r>
              <a:rPr lang="en-US" dirty="0">
                <a:solidFill>
                  <a:schemeClr val="accent1">
                    <a:lumMod val="50000"/>
                  </a:schemeClr>
                </a:solidFill>
              </a:rPr>
              <a:t>function sum(</a:t>
            </a:r>
            <a:r>
              <a:rPr lang="en-US" dirty="0" err="1">
                <a:solidFill>
                  <a:schemeClr val="accent1">
                    <a:lumMod val="50000"/>
                  </a:schemeClr>
                </a:solidFill>
              </a:rPr>
              <a:t>a,b</a:t>
            </a:r>
            <a:r>
              <a:rPr lang="en-US" dirty="0">
                <a:solidFill>
                  <a:schemeClr val="accent1">
                    <a:lumMod val="50000"/>
                  </a:schemeClr>
                </a:solidFill>
              </a:rPr>
              <a:t>){ return </a:t>
            </a:r>
            <a:r>
              <a:rPr lang="en-US" dirty="0" err="1">
                <a:solidFill>
                  <a:schemeClr val="accent1">
                    <a:lumMod val="50000"/>
                  </a:schemeClr>
                </a:solidFill>
              </a:rPr>
              <a:t>a+b</a:t>
            </a:r>
            <a:r>
              <a:rPr lang="en-US" dirty="0">
                <a:solidFill>
                  <a:schemeClr val="accent1">
                    <a:lumMod val="50000"/>
                  </a:schemeClr>
                </a:solidFill>
              </a:rPr>
              <a:t>; }</a:t>
            </a:r>
          </a:p>
          <a:p>
            <a:pPr marL="0" indent="0" algn="l" rtl="0">
              <a:lnSpc>
                <a:spcPct val="100000"/>
              </a:lnSpc>
              <a:buNone/>
            </a:pPr>
            <a:r>
              <a:rPr lang="en-US" dirty="0">
                <a:solidFill>
                  <a:schemeClr val="accent1">
                    <a:lumMod val="50000"/>
                  </a:schemeClr>
                </a:solidFill>
              </a:rPr>
              <a:t>var numbers = new Array(1,2,3,4,5,6,7,8,9,10); </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sumOfArray</a:t>
            </a:r>
            <a:r>
              <a:rPr lang="en-US" dirty="0">
                <a:solidFill>
                  <a:schemeClr val="accent1">
                    <a:lumMod val="50000"/>
                  </a:schemeClr>
                </a:solidFill>
              </a:rPr>
              <a:t> = </a:t>
            </a:r>
            <a:r>
              <a:rPr lang="en-US" dirty="0" err="1">
                <a:solidFill>
                  <a:schemeClr val="accent1">
                    <a:lumMod val="50000"/>
                  </a:schemeClr>
                </a:solidFill>
              </a:rPr>
              <a:t>numbers.reduce</a:t>
            </a:r>
            <a:r>
              <a:rPr lang="en-US" dirty="0">
                <a:solidFill>
                  <a:schemeClr val="accent1">
                    <a:lumMod val="50000"/>
                  </a:schemeClr>
                </a:solidFill>
              </a:rPr>
              <a:t>(sum);</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sumOfArray</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55</a:t>
            </a:r>
            <a:endParaRPr lang="he-IL" dirty="0">
              <a:solidFill>
                <a:schemeClr val="accent1">
                  <a:lumMod val="50000"/>
                </a:schemeClr>
              </a:solidFill>
            </a:endParaRPr>
          </a:p>
        </p:txBody>
      </p:sp>
      <p:sp>
        <p:nvSpPr>
          <p:cNvPr id="4" name="TextBox 3">
            <a:extLst>
              <a:ext uri="{FF2B5EF4-FFF2-40B4-BE49-F238E27FC236}">
                <a16:creationId xmlns:a16="http://schemas.microsoft.com/office/drawing/2014/main" xmlns="" id="{4DD1DC00-B489-48DD-A00D-1452EEFCA328}"/>
              </a:ext>
            </a:extLst>
          </p:cNvPr>
          <p:cNvSpPr txBox="1"/>
          <p:nvPr/>
        </p:nvSpPr>
        <p:spPr>
          <a:xfrm>
            <a:off x="6905897" y="5886995"/>
            <a:ext cx="4278571"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1">
            <a:spAutoFit/>
          </a:bodyPr>
          <a:lstStyle/>
          <a:p>
            <a:pPr algn="r" rtl="1"/>
            <a:r>
              <a:rPr lang="he-IL" dirty="0"/>
              <a:t>ניתן להשתמש גם בכתיבת פונקציה אנונימית</a:t>
            </a:r>
          </a:p>
        </p:txBody>
      </p:sp>
    </p:spTree>
    <p:extLst>
      <p:ext uri="{BB962C8B-B14F-4D97-AF65-F5344CB8AC3E}">
        <p14:creationId xmlns:p14="http://schemas.microsoft.com/office/powerpoint/2010/main" val="39746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reduce()</a:t>
            </a:r>
            <a:r>
              <a:rPr lang="he-IL" b="1" dirty="0"/>
              <a:t> </a:t>
            </a:r>
            <a:r>
              <a:rPr lang="he-IL" dirty="0"/>
              <a:t>– שיטה המקבלת פונקציה לביצוע צמצום המערך לערך אחד. הפונקציה צריכה לקבל 2 פרמטרים. </a:t>
            </a:r>
          </a:p>
          <a:p>
            <a:pPr>
              <a:lnSpc>
                <a:spcPct val="150000"/>
              </a:lnSpc>
              <a:buFont typeface="Courier New" panose="02070309020205020404" pitchFamily="49" charset="0"/>
              <a:buChar char="o"/>
            </a:pPr>
            <a:r>
              <a:rPr lang="he-IL" b="1" dirty="0"/>
              <a:t>דוגמה לשימוש בפונקציה אנונימית. </a:t>
            </a:r>
          </a:p>
          <a:p>
            <a:pPr marL="0" indent="0" algn="l" rtl="0">
              <a:lnSpc>
                <a:spcPct val="100000"/>
              </a:lnSpc>
              <a:buNone/>
            </a:pPr>
            <a:r>
              <a:rPr lang="en-US" dirty="0">
                <a:solidFill>
                  <a:schemeClr val="accent1">
                    <a:lumMod val="50000"/>
                  </a:schemeClr>
                </a:solidFill>
              </a:rPr>
              <a:t>var numbers = new Array(1,2,3,4,5,6,7,8,9,10); </a:t>
            </a:r>
          </a:p>
          <a:p>
            <a:pPr marL="0" indent="0" algn="l" rtl="0">
              <a:lnSpc>
                <a:spcPct val="100000"/>
              </a:lnSpc>
              <a:buNone/>
            </a:pPr>
            <a:r>
              <a:rPr lang="en-US" b="1" dirty="0">
                <a:solidFill>
                  <a:schemeClr val="accent1">
                    <a:lumMod val="50000"/>
                  </a:schemeClr>
                </a:solidFill>
              </a:rPr>
              <a:t>var </a:t>
            </a:r>
            <a:r>
              <a:rPr lang="en-US" b="1" dirty="0" err="1">
                <a:solidFill>
                  <a:schemeClr val="accent1">
                    <a:lumMod val="50000"/>
                  </a:schemeClr>
                </a:solidFill>
              </a:rPr>
              <a:t>sumOfArray</a:t>
            </a:r>
            <a:r>
              <a:rPr lang="en-US" b="1" dirty="0">
                <a:solidFill>
                  <a:schemeClr val="accent1">
                    <a:lumMod val="50000"/>
                  </a:schemeClr>
                </a:solidFill>
              </a:rPr>
              <a:t> = </a:t>
            </a:r>
            <a:r>
              <a:rPr lang="en-US" b="1" dirty="0" err="1">
                <a:solidFill>
                  <a:schemeClr val="accent1">
                    <a:lumMod val="50000"/>
                  </a:schemeClr>
                </a:solidFill>
              </a:rPr>
              <a:t>numbers.reduce</a:t>
            </a:r>
            <a:r>
              <a:rPr lang="en-US" b="1" dirty="0">
                <a:solidFill>
                  <a:schemeClr val="accent1">
                    <a:lumMod val="50000"/>
                  </a:schemeClr>
                </a:solidFill>
              </a:rPr>
              <a:t>((</a:t>
            </a:r>
            <a:r>
              <a:rPr lang="en-US" b="1" dirty="0" err="1">
                <a:solidFill>
                  <a:schemeClr val="accent1">
                    <a:lumMod val="50000"/>
                  </a:schemeClr>
                </a:solidFill>
              </a:rPr>
              <a:t>a,b</a:t>
            </a:r>
            <a:r>
              <a:rPr lang="en-US" b="1" dirty="0">
                <a:solidFill>
                  <a:schemeClr val="accent1">
                    <a:lumMod val="50000"/>
                  </a:schemeClr>
                </a:solidFill>
              </a:rPr>
              <a:t>) =&gt; {return a + b});</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sumOfArray</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marL="0" indent="0" algn="l" rtl="0">
              <a:lnSpc>
                <a:spcPct val="100000"/>
              </a:lnSpc>
              <a:buNone/>
            </a:pP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55</a:t>
            </a:r>
            <a:endParaRPr lang="he-IL" dirty="0">
              <a:solidFill>
                <a:schemeClr val="accent1">
                  <a:lumMod val="50000"/>
                </a:schemeClr>
              </a:solidFill>
            </a:endParaRPr>
          </a:p>
        </p:txBody>
      </p:sp>
    </p:spTree>
    <p:extLst>
      <p:ext uri="{BB962C8B-B14F-4D97-AF65-F5344CB8AC3E}">
        <p14:creationId xmlns:p14="http://schemas.microsoft.com/office/powerpoint/2010/main" val="146497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הקדמה</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ormAutofit/>
          </a:bodyPr>
          <a:lstStyle/>
          <a:p>
            <a:pPr>
              <a:lnSpc>
                <a:spcPct val="150000"/>
              </a:lnSpc>
              <a:buFont typeface="Courier New" panose="02070309020205020404" pitchFamily="49" charset="0"/>
              <a:buChar char="o"/>
            </a:pPr>
            <a:r>
              <a:rPr lang="he-IL" dirty="0"/>
              <a:t>מערך – סוג של משתנה המכיל רצף של תאים בזיכרון. </a:t>
            </a:r>
          </a:p>
          <a:p>
            <a:pPr>
              <a:lnSpc>
                <a:spcPct val="150000"/>
              </a:lnSpc>
              <a:buFont typeface="Courier New" panose="02070309020205020404" pitchFamily="49" charset="0"/>
              <a:buChar char="o"/>
            </a:pPr>
            <a:r>
              <a:rPr lang="he-IL" dirty="0"/>
              <a:t>נתון במערך קרוי איבר. </a:t>
            </a:r>
          </a:p>
          <a:p>
            <a:pPr>
              <a:lnSpc>
                <a:spcPct val="150000"/>
              </a:lnSpc>
              <a:buFont typeface="Courier New" panose="02070309020205020404" pitchFamily="49" charset="0"/>
              <a:buChar char="o"/>
            </a:pPr>
            <a:r>
              <a:rPr lang="he-IL" dirty="0"/>
              <a:t>לכל האיברים יש תבנית אחסון זהה והגישה אל כל אחד מהם נעשית באמצעות אינדקס. </a:t>
            </a:r>
          </a:p>
          <a:p>
            <a:pPr>
              <a:lnSpc>
                <a:spcPct val="150000"/>
              </a:lnSpc>
              <a:buFont typeface="Courier New" panose="02070309020205020404" pitchFamily="49" charset="0"/>
              <a:buChar char="o"/>
            </a:pPr>
            <a:r>
              <a:rPr lang="he-IL" dirty="0"/>
              <a:t>מספור האינדקס מתחיל תמיד מ- 0 ומעלה, עד לאיבר האחרון שערך האינדקס שלו הוא מספר האיברים פחות אחד.</a:t>
            </a:r>
          </a:p>
        </p:txBody>
      </p:sp>
    </p:spTree>
    <p:extLst>
      <p:ext uri="{BB962C8B-B14F-4D97-AF65-F5344CB8AC3E}">
        <p14:creationId xmlns:p14="http://schemas.microsoft.com/office/powerpoint/2010/main" val="36268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יצירת מערך</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dirty="0"/>
              <a:t>כדי ליצור מערך, נשתמש בתבנית הבאה:</a:t>
            </a:r>
          </a:p>
          <a:p>
            <a:pPr lvl="1" algn="l" rtl="0">
              <a:lnSpc>
                <a:spcPct val="150000"/>
              </a:lnSpc>
              <a:buFont typeface="Courier New" panose="02070309020205020404" pitchFamily="49" charset="0"/>
              <a:buChar char="o"/>
            </a:pPr>
            <a:r>
              <a:rPr lang="en-US" dirty="0">
                <a:solidFill>
                  <a:schemeClr val="accent1">
                    <a:lumMod val="50000"/>
                  </a:schemeClr>
                </a:solidFill>
              </a:rPr>
              <a:t>var</a:t>
            </a:r>
            <a:r>
              <a:rPr lang="en-US" dirty="0"/>
              <a:t> </a:t>
            </a:r>
            <a:r>
              <a:rPr lang="he-IL" dirty="0"/>
              <a:t> </a:t>
            </a:r>
            <a:r>
              <a:rPr lang="en-US" dirty="0" err="1">
                <a:solidFill>
                  <a:schemeClr val="accent1">
                    <a:lumMod val="50000"/>
                  </a:schemeClr>
                </a:solidFill>
              </a:rPr>
              <a:t>some_name</a:t>
            </a:r>
            <a:r>
              <a:rPr lang="en-US" dirty="0">
                <a:solidFill>
                  <a:schemeClr val="accent1">
                    <a:lumMod val="50000"/>
                  </a:schemeClr>
                </a:solidFill>
              </a:rPr>
              <a:t> = new Array()</a:t>
            </a:r>
          </a:p>
          <a:p>
            <a:pPr algn="r">
              <a:lnSpc>
                <a:spcPct val="150000"/>
              </a:lnSpc>
              <a:buFont typeface="Courier New" panose="02070309020205020404" pitchFamily="49" charset="0"/>
              <a:buChar char="o"/>
            </a:pPr>
            <a:r>
              <a:rPr lang="he-IL" dirty="0"/>
              <a:t>לדוגמה, אם ברצוננו ליצור מעך של מכוניות, נכתוב כך:</a:t>
            </a:r>
          </a:p>
          <a:p>
            <a:pPr lvl="1" algn="l" rtl="0">
              <a:lnSpc>
                <a:spcPct val="150000"/>
              </a:lnSpc>
              <a:buFont typeface="Courier New" panose="02070309020205020404" pitchFamily="49" charset="0"/>
              <a:buChar char="o"/>
            </a:pPr>
            <a:r>
              <a:rPr lang="en-US" dirty="0">
                <a:solidFill>
                  <a:schemeClr val="accent1">
                    <a:lumMod val="50000"/>
                  </a:schemeClr>
                </a:solidFill>
              </a:rPr>
              <a:t>var cars = new Array()</a:t>
            </a:r>
          </a:p>
          <a:p>
            <a:pPr>
              <a:lnSpc>
                <a:spcPct val="150000"/>
              </a:lnSpc>
              <a:buFont typeface="Courier New" panose="02070309020205020404" pitchFamily="49" charset="0"/>
              <a:buChar char="o"/>
            </a:pPr>
            <a:r>
              <a:rPr lang="he-IL" dirty="0"/>
              <a:t>ב-</a:t>
            </a:r>
            <a:r>
              <a:rPr lang="en-US" dirty="0"/>
              <a:t>JS</a:t>
            </a:r>
            <a:r>
              <a:rPr lang="he-IL" dirty="0"/>
              <a:t> המערך יכול להכיל ערכים מטיפוסים שונים. </a:t>
            </a:r>
            <a:r>
              <a:rPr lang="he-IL" b="1" dirty="0"/>
              <a:t>למה לדעתכם?</a:t>
            </a:r>
          </a:p>
          <a:p>
            <a:pPr>
              <a:lnSpc>
                <a:spcPct val="150000"/>
              </a:lnSpc>
              <a:buFont typeface="Courier New" panose="02070309020205020404" pitchFamily="49" charset="0"/>
              <a:buChar char="o"/>
            </a:pPr>
            <a:r>
              <a:rPr lang="he-IL" dirty="0"/>
              <a:t>ב-</a:t>
            </a:r>
            <a:r>
              <a:rPr lang="en-US" dirty="0"/>
              <a:t>JS</a:t>
            </a:r>
            <a:r>
              <a:rPr lang="he-IL" dirty="0"/>
              <a:t> </a:t>
            </a:r>
            <a:r>
              <a:rPr lang="he-IL" b="1" dirty="0"/>
              <a:t>לא חובה לציין את גודל המערך </a:t>
            </a:r>
            <a:r>
              <a:rPr lang="he-IL" dirty="0"/>
              <a:t>היות וניתן תמיד להוסיף/להוריד תאים מהמערך בכל שלב. </a:t>
            </a:r>
          </a:p>
          <a:p>
            <a:pPr>
              <a:lnSpc>
                <a:spcPct val="150000"/>
              </a:lnSpc>
              <a:buFont typeface="Courier New" panose="02070309020205020404" pitchFamily="49" charset="0"/>
              <a:buChar char="o"/>
            </a:pPr>
            <a:r>
              <a:rPr lang="he-IL" dirty="0"/>
              <a:t>במידה ובכל זאת נרצה להגדיר כמות איברים התחלתית נכתוב כך:</a:t>
            </a:r>
          </a:p>
          <a:p>
            <a:pPr lvl="1" algn="l" rtl="0">
              <a:lnSpc>
                <a:spcPct val="150000"/>
              </a:lnSpc>
              <a:buFont typeface="Courier New" panose="02070309020205020404" pitchFamily="49" charset="0"/>
              <a:buChar char="o"/>
            </a:pPr>
            <a:r>
              <a:rPr lang="en-US" dirty="0">
                <a:solidFill>
                  <a:schemeClr val="accent1">
                    <a:lumMod val="50000"/>
                  </a:schemeClr>
                </a:solidFill>
              </a:rPr>
              <a:t>var colors = new Array(5)</a:t>
            </a:r>
          </a:p>
          <a:p>
            <a:pPr algn="r">
              <a:lnSpc>
                <a:spcPct val="150000"/>
              </a:lnSpc>
              <a:buFont typeface="Courier New" panose="02070309020205020404" pitchFamily="49" charset="0"/>
              <a:buChar char="o"/>
            </a:pPr>
            <a:r>
              <a:rPr lang="he-IL" dirty="0"/>
              <a:t>אפשרות נוספת ליצירת מערך היא אתחולו מיד לאחר ההגדרה:</a:t>
            </a:r>
          </a:p>
          <a:p>
            <a:pPr lvl="1" algn="l" rtl="0">
              <a:lnSpc>
                <a:spcPct val="150000"/>
              </a:lnSpc>
              <a:buFont typeface="Courier New" panose="02070309020205020404" pitchFamily="49" charset="0"/>
              <a:buChar char="o"/>
            </a:pPr>
            <a:r>
              <a:rPr lang="en-US" dirty="0">
                <a:solidFill>
                  <a:schemeClr val="accent1">
                    <a:lumMod val="50000"/>
                  </a:schemeClr>
                </a:solidFill>
              </a:rPr>
              <a:t>var colors = new Array(`</a:t>
            </a:r>
            <a:r>
              <a:rPr lang="en-US" dirty="0" err="1">
                <a:solidFill>
                  <a:schemeClr val="accent1">
                    <a:lumMod val="50000"/>
                  </a:schemeClr>
                </a:solidFill>
              </a:rPr>
              <a:t>blue`,`red`,`green</a:t>
            </a:r>
            <a:r>
              <a:rPr lang="en-US" dirty="0">
                <a:solidFill>
                  <a:schemeClr val="accent1">
                    <a:lumMod val="50000"/>
                  </a:schemeClr>
                </a:solidFill>
              </a:rPr>
              <a:t>`)</a:t>
            </a:r>
            <a:endParaRPr lang="he-IL" dirty="0">
              <a:solidFill>
                <a:schemeClr val="accent1">
                  <a:lumMod val="50000"/>
                </a:schemeClr>
              </a:solidFill>
            </a:endParaRPr>
          </a:p>
        </p:txBody>
      </p:sp>
    </p:spTree>
    <p:extLst>
      <p:ext uri="{BB962C8B-B14F-4D97-AF65-F5344CB8AC3E}">
        <p14:creationId xmlns:p14="http://schemas.microsoft.com/office/powerpoint/2010/main" val="214193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מציאת גודל המערך</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he-IL" dirty="0"/>
              <a:t>אם מערכים ב- </a:t>
            </a:r>
            <a:r>
              <a:rPr lang="en-US" dirty="0"/>
              <a:t>JS</a:t>
            </a:r>
            <a:r>
              <a:rPr lang="he-IL" dirty="0"/>
              <a:t> הם דינאמיים, כיצד נוכל לדעת מהו גודל המערך?</a:t>
            </a:r>
          </a:p>
          <a:p>
            <a:pPr>
              <a:lnSpc>
                <a:spcPct val="150000"/>
              </a:lnSpc>
              <a:buFont typeface="Courier New" panose="02070309020205020404" pitchFamily="49" charset="0"/>
              <a:buChar char="o"/>
            </a:pPr>
            <a:r>
              <a:rPr lang="he-IL" b="1" dirty="0"/>
              <a:t>באמצעות המאפיין (תכונה) </a:t>
            </a:r>
            <a:r>
              <a:rPr lang="en-US" b="1" dirty="0"/>
              <a:t>length</a:t>
            </a:r>
            <a:r>
              <a:rPr lang="he-IL" b="1" dirty="0"/>
              <a:t>.   </a:t>
            </a:r>
          </a:p>
          <a:p>
            <a:pPr>
              <a:lnSpc>
                <a:spcPct val="150000"/>
              </a:lnSpc>
              <a:buFont typeface="Courier New" panose="02070309020205020404" pitchFamily="49" charset="0"/>
              <a:buChar char="o"/>
            </a:pPr>
            <a:r>
              <a:rPr lang="he-IL" dirty="0"/>
              <a:t>בעזרת מאפיין זה ניתן לדעת בכל רגע נתון מהו גודל המערך: </a:t>
            </a:r>
          </a:p>
          <a:p>
            <a:pPr lvl="1" algn="l" rtl="0">
              <a:lnSpc>
                <a:spcPct val="150000"/>
              </a:lnSpc>
              <a:buFont typeface="Courier New" panose="02070309020205020404" pitchFamily="49" charset="0"/>
              <a:buChar char="o"/>
            </a:pPr>
            <a:r>
              <a:rPr lang="en-US" dirty="0" err="1">
                <a:solidFill>
                  <a:schemeClr val="accent1">
                    <a:lumMod val="50000"/>
                  </a:schemeClr>
                </a:solidFill>
              </a:rPr>
              <a:t>cars.length</a:t>
            </a:r>
            <a:endParaRPr lang="en-US" dirty="0">
              <a:solidFill>
                <a:schemeClr val="accent1">
                  <a:lumMod val="50000"/>
                </a:schemeClr>
              </a:solidFill>
            </a:endParaRPr>
          </a:p>
          <a:p>
            <a:pPr algn="r">
              <a:lnSpc>
                <a:spcPct val="150000"/>
              </a:lnSpc>
              <a:buFont typeface="Courier New" panose="02070309020205020404" pitchFamily="49" charset="0"/>
              <a:buChar char="o"/>
            </a:pPr>
            <a:r>
              <a:rPr lang="he-IL" b="1" dirty="0"/>
              <a:t>שימו לב! זוהי אינה קריאה לפונקציה ולכן אין צורך בסוגריים.</a:t>
            </a:r>
          </a:p>
        </p:txBody>
      </p:sp>
    </p:spTree>
    <p:extLst>
      <p:ext uri="{BB962C8B-B14F-4D97-AF65-F5344CB8AC3E}">
        <p14:creationId xmlns:p14="http://schemas.microsoft.com/office/powerpoint/2010/main" val="241533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מציאת גודל המערך</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fontScale="92500" lnSpcReduction="20000"/>
          </a:bodyPr>
          <a:lstStyle/>
          <a:p>
            <a:pPr>
              <a:lnSpc>
                <a:spcPct val="150000"/>
              </a:lnSpc>
              <a:buFont typeface="Courier New" panose="02070309020205020404" pitchFamily="49" charset="0"/>
              <a:buChar char="o"/>
            </a:pPr>
            <a:r>
              <a:rPr lang="he-IL" dirty="0"/>
              <a:t>דוגמה לשימוש בתכונה </a:t>
            </a:r>
            <a:r>
              <a:rPr lang="en-US" dirty="0"/>
              <a:t>length</a:t>
            </a:r>
            <a:r>
              <a:rPr lang="he-IL" dirty="0"/>
              <a:t>: </a:t>
            </a:r>
          </a:p>
          <a:p>
            <a:pPr marL="0" indent="0" algn="l" rtl="0">
              <a:lnSpc>
                <a:spcPct val="110000"/>
              </a:lnSpc>
              <a:buNone/>
            </a:pPr>
            <a:r>
              <a:rPr lang="en-US" dirty="0"/>
              <a:t>var menu=new Array( );</a:t>
            </a:r>
          </a:p>
          <a:p>
            <a:pPr marL="0" indent="0" algn="l" rtl="0">
              <a:lnSpc>
                <a:spcPct val="110000"/>
              </a:lnSpc>
              <a:buNone/>
            </a:pPr>
            <a:r>
              <a:rPr lang="en-US" dirty="0"/>
              <a:t>menu[0]=”rice”;</a:t>
            </a:r>
          </a:p>
          <a:p>
            <a:pPr marL="0" indent="0" algn="l" rtl="0">
              <a:lnSpc>
                <a:spcPct val="110000"/>
              </a:lnSpc>
              <a:buNone/>
            </a:pPr>
            <a:r>
              <a:rPr lang="en-US" dirty="0"/>
              <a:t>menu[1]=”pizza”;</a:t>
            </a:r>
          </a:p>
          <a:p>
            <a:pPr marL="0" indent="0" algn="l" rtl="0">
              <a:lnSpc>
                <a:spcPct val="110000"/>
              </a:lnSpc>
              <a:buNone/>
            </a:pPr>
            <a:r>
              <a:rPr lang="en-US" dirty="0"/>
              <a:t>menu[2]=” chicken”;</a:t>
            </a:r>
          </a:p>
          <a:p>
            <a:pPr marL="0" indent="0" algn="l" rtl="0">
              <a:lnSpc>
                <a:spcPct val="110000"/>
              </a:lnSpc>
              <a:buNone/>
            </a:pPr>
            <a:r>
              <a:rPr lang="en-US" dirty="0"/>
              <a:t>menu[3]=”cheese cake”;</a:t>
            </a:r>
          </a:p>
          <a:p>
            <a:pPr marL="0" indent="0" algn="l" rtl="0">
              <a:lnSpc>
                <a:spcPct val="110000"/>
              </a:lnSpc>
              <a:buNone/>
            </a:pPr>
            <a:r>
              <a:rPr lang="en-US" dirty="0"/>
              <a:t>menu[4]=”</a:t>
            </a:r>
            <a:r>
              <a:rPr lang="en-US" dirty="0" err="1"/>
              <a:t>potatos</a:t>
            </a:r>
            <a:r>
              <a:rPr lang="en-US" dirty="0"/>
              <a:t>”;</a:t>
            </a:r>
          </a:p>
          <a:p>
            <a:pPr marL="0" indent="0" algn="l" rtl="0">
              <a:lnSpc>
                <a:spcPct val="110000"/>
              </a:lnSpc>
              <a:buNone/>
            </a:pPr>
            <a:r>
              <a:rPr lang="en-US" dirty="0"/>
              <a:t>for (</a:t>
            </a:r>
            <a:r>
              <a:rPr lang="en-US" dirty="0" err="1"/>
              <a:t>i</a:t>
            </a:r>
            <a:r>
              <a:rPr lang="en-US" dirty="0"/>
              <a:t>=0; </a:t>
            </a:r>
            <a:r>
              <a:rPr lang="en-US" dirty="0" err="1"/>
              <a:t>i</a:t>
            </a:r>
            <a:r>
              <a:rPr lang="en-US" dirty="0"/>
              <a:t>&lt;</a:t>
            </a:r>
            <a:r>
              <a:rPr lang="en-US" dirty="0" err="1"/>
              <a:t>menu.length</a:t>
            </a:r>
            <a:r>
              <a:rPr lang="en-US" dirty="0"/>
              <a:t>; </a:t>
            </a:r>
            <a:r>
              <a:rPr lang="en-US" dirty="0" err="1"/>
              <a:t>i</a:t>
            </a:r>
            <a:r>
              <a:rPr lang="en-US" dirty="0"/>
              <a:t>++) {</a:t>
            </a:r>
          </a:p>
          <a:p>
            <a:pPr marL="0" indent="0" algn="l" rtl="0">
              <a:lnSpc>
                <a:spcPct val="110000"/>
              </a:lnSpc>
              <a:buNone/>
            </a:pPr>
            <a:r>
              <a:rPr lang="en-US" dirty="0"/>
              <a:t>      if( menu[</a:t>
            </a:r>
            <a:r>
              <a:rPr lang="en-US" dirty="0" err="1"/>
              <a:t>i</a:t>
            </a:r>
            <a:r>
              <a:rPr lang="en-US" dirty="0"/>
              <a:t>]==” chicken”) { </a:t>
            </a:r>
          </a:p>
          <a:p>
            <a:pPr marL="0" indent="0" algn="l" rtl="0">
              <a:lnSpc>
                <a:spcPct val="110000"/>
              </a:lnSpc>
              <a:buNone/>
            </a:pPr>
            <a:r>
              <a:rPr lang="en-US" dirty="0"/>
              <a:t>            </a:t>
            </a:r>
            <a:r>
              <a:rPr lang="en-US" dirty="0" err="1"/>
              <a:t>document.write</a:t>
            </a:r>
            <a:r>
              <a:rPr lang="en-US" dirty="0"/>
              <a:t>(“Let’s eat”);</a:t>
            </a:r>
          </a:p>
          <a:p>
            <a:pPr marL="0" indent="0" algn="l" rtl="0">
              <a:lnSpc>
                <a:spcPct val="110000"/>
              </a:lnSpc>
              <a:buNone/>
            </a:pPr>
            <a:r>
              <a:rPr lang="en-US" dirty="0"/>
              <a:t>            break; </a:t>
            </a:r>
          </a:p>
          <a:p>
            <a:pPr marL="0" indent="0" algn="l" rtl="0">
              <a:lnSpc>
                <a:spcPct val="110000"/>
              </a:lnSpc>
              <a:buNone/>
            </a:pPr>
            <a:r>
              <a:rPr lang="en-US" dirty="0"/>
              <a:t>      }</a:t>
            </a:r>
          </a:p>
          <a:p>
            <a:pPr marL="0" indent="0" algn="l" rtl="0">
              <a:lnSpc>
                <a:spcPct val="110000"/>
              </a:lnSpc>
              <a:buNone/>
            </a:pPr>
            <a:r>
              <a:rPr lang="en-US" dirty="0"/>
              <a:t>      else</a:t>
            </a:r>
          </a:p>
          <a:p>
            <a:pPr marL="0" indent="0" algn="l" rtl="0">
              <a:lnSpc>
                <a:spcPct val="110000"/>
              </a:lnSpc>
              <a:buNone/>
            </a:pPr>
            <a:r>
              <a:rPr lang="en-US" dirty="0"/>
              <a:t>            </a:t>
            </a:r>
            <a:r>
              <a:rPr lang="en-US" dirty="0" err="1"/>
              <a:t>document.write</a:t>
            </a:r>
            <a:r>
              <a:rPr lang="en-US" dirty="0"/>
              <a:t>(“Let’s go to another place”);</a:t>
            </a:r>
          </a:p>
          <a:p>
            <a:pPr marL="0" indent="0" algn="l" rtl="0">
              <a:lnSpc>
                <a:spcPct val="110000"/>
              </a:lnSpc>
              <a:buNone/>
            </a:pPr>
            <a:r>
              <a:rPr lang="en-US" dirty="0"/>
              <a:t> }</a:t>
            </a:r>
            <a:r>
              <a:rPr lang="he-IL" dirty="0"/>
              <a:t>  </a:t>
            </a:r>
          </a:p>
        </p:txBody>
      </p:sp>
    </p:spTree>
    <p:extLst>
      <p:ext uri="{BB962C8B-B14F-4D97-AF65-F5344CB8AC3E}">
        <p14:creationId xmlns:p14="http://schemas.microsoft.com/office/powerpoint/2010/main" val="20473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join()</a:t>
            </a:r>
            <a:r>
              <a:rPr lang="he-IL" b="1" dirty="0"/>
              <a:t> </a:t>
            </a:r>
            <a:r>
              <a:rPr lang="he-IL" dirty="0"/>
              <a:t>- שיטה הממירה את כל האלמנטים של המערך למחרוזות, ואחר כך משרשרת את כל המחרוזות למחרוזת אחת. ניתן להכניס סימן כלשהו בתוך הסוגריים של השיטה. סימן זה יהיה המפריד בין האלמנטים שבמערך.</a:t>
            </a:r>
          </a:p>
          <a:p>
            <a:pPr lvl="1" algn="l" rtl="0">
              <a:lnSpc>
                <a:spcPct val="150000"/>
              </a:lnSpc>
              <a:buFont typeface="Courier New" panose="02070309020205020404" pitchFamily="49" charset="0"/>
              <a:buChar char="o"/>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menu.join</a:t>
            </a:r>
            <a:r>
              <a:rPr lang="en-US" dirty="0">
                <a:solidFill>
                  <a:schemeClr val="accent1">
                    <a:lumMod val="50000"/>
                  </a:schemeClr>
                </a:solidFill>
              </a:rPr>
              <a:t>())</a:t>
            </a:r>
            <a:endParaRPr lang="he-IL" dirty="0">
              <a:solidFill>
                <a:schemeClr val="accent1">
                  <a:lumMod val="50000"/>
                </a:schemeClr>
              </a:solidFill>
            </a:endParaRPr>
          </a:p>
          <a:p>
            <a:pPr>
              <a:lnSpc>
                <a:spcPct val="150000"/>
              </a:lnSpc>
              <a:buFont typeface="Courier New" panose="02070309020205020404" pitchFamily="49" charset="0"/>
              <a:buChar char="o"/>
            </a:pPr>
            <a:r>
              <a:rPr lang="he-IL" b="1" dirty="0"/>
              <a:t> הערה: מאחר והסימן הוא תו, יש לסמנו על גרשיים.</a:t>
            </a:r>
          </a:p>
          <a:p>
            <a:pPr algn="l" rtl="0">
              <a:lnSpc>
                <a:spcPct val="150000"/>
              </a:lnSpc>
              <a:buFont typeface="Courier New" panose="02070309020205020404" pitchFamily="49" charset="0"/>
              <a:buChar char="o"/>
            </a:pPr>
            <a:endParaRPr lang="he-IL" b="1" dirty="0"/>
          </a:p>
        </p:txBody>
      </p:sp>
    </p:spTree>
    <p:extLst>
      <p:ext uri="{BB962C8B-B14F-4D97-AF65-F5344CB8AC3E}">
        <p14:creationId xmlns:p14="http://schemas.microsoft.com/office/powerpoint/2010/main" val="419882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sort()</a:t>
            </a:r>
            <a:r>
              <a:rPr lang="he-IL" b="1" dirty="0"/>
              <a:t> </a:t>
            </a:r>
            <a:r>
              <a:rPr lang="he-IL" dirty="0"/>
              <a:t>– שיטה המאפשרת למיין את ערכי המערך</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miyun</a:t>
            </a:r>
            <a:r>
              <a:rPr lang="en-US" dirty="0">
                <a:solidFill>
                  <a:schemeClr val="accent1">
                    <a:lumMod val="50000"/>
                  </a:schemeClr>
                </a:solidFill>
              </a:rPr>
              <a:t>=new Array(“a”, ”r”, “x”, “f”); </a:t>
            </a:r>
          </a:p>
          <a:p>
            <a:pPr marL="0" indent="0" algn="l" rtl="0">
              <a:lnSpc>
                <a:spcPct val="100000"/>
              </a:lnSpc>
              <a:buNone/>
            </a:pPr>
            <a:r>
              <a:rPr lang="en-US" dirty="0" err="1">
                <a:solidFill>
                  <a:schemeClr val="accent1">
                    <a:lumMod val="50000"/>
                  </a:schemeClr>
                </a:solidFill>
              </a:rPr>
              <a:t>miyun.sort</a:t>
            </a:r>
            <a:r>
              <a:rPr lang="en-US" dirty="0">
                <a:solidFill>
                  <a:schemeClr val="accent1">
                    <a:lumMod val="50000"/>
                  </a:schemeClr>
                </a:solidFill>
              </a:rPr>
              <a:t>( );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miyun.join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lvl="1" algn="l" rtl="0">
              <a:lnSpc>
                <a:spcPct val="100000"/>
              </a:lnSpc>
              <a:buFont typeface="Courier New" panose="02070309020205020404" pitchFamily="49" charset="0"/>
              <a:buChar char="o"/>
            </a:pPr>
            <a:r>
              <a:rPr lang="en-US" dirty="0">
                <a:solidFill>
                  <a:schemeClr val="accent1">
                    <a:lumMod val="50000"/>
                  </a:schemeClr>
                </a:solidFill>
              </a:rPr>
              <a:t>a, f, r, x</a:t>
            </a:r>
            <a:endParaRPr lang="he-IL" dirty="0">
              <a:solidFill>
                <a:schemeClr val="accent1">
                  <a:lumMod val="50000"/>
                </a:schemeClr>
              </a:solidFill>
            </a:endParaRPr>
          </a:p>
        </p:txBody>
      </p:sp>
    </p:spTree>
    <p:extLst>
      <p:ext uri="{BB962C8B-B14F-4D97-AF65-F5344CB8AC3E}">
        <p14:creationId xmlns:p14="http://schemas.microsoft.com/office/powerpoint/2010/main" val="11517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CF15CAC-E787-4C13-A1CA-522532BC6CDC}"/>
              </a:ext>
            </a:extLst>
          </p:cNvPr>
          <p:cNvSpPr>
            <a:spLocks noGrp="1"/>
          </p:cNvSpPr>
          <p:nvPr>
            <p:ph type="title"/>
          </p:nvPr>
        </p:nvSpPr>
        <p:spPr/>
        <p:txBody>
          <a:bodyPr/>
          <a:lstStyle/>
          <a:p>
            <a:r>
              <a:rPr lang="he-IL" dirty="0"/>
              <a:t>מערכים</a:t>
            </a:r>
            <a:br>
              <a:rPr lang="he-IL" dirty="0"/>
            </a:br>
            <a:r>
              <a:rPr lang="he-IL" dirty="0"/>
              <a:t/>
            </a:r>
            <a:br>
              <a:rPr lang="he-IL" dirty="0"/>
            </a:br>
            <a:r>
              <a:rPr lang="he-IL" dirty="0"/>
              <a:t>שיטות שימושיות</a:t>
            </a:r>
          </a:p>
        </p:txBody>
      </p:sp>
      <p:sp>
        <p:nvSpPr>
          <p:cNvPr id="3" name="מציין מיקום תוכן 2">
            <a:extLst>
              <a:ext uri="{FF2B5EF4-FFF2-40B4-BE49-F238E27FC236}">
                <a16:creationId xmlns:a16="http://schemas.microsoft.com/office/drawing/2014/main" xmlns="" id="{0DB2DA3A-56EB-459F-8EE6-EDBA04D05E7E}"/>
              </a:ext>
            </a:extLst>
          </p:cNvPr>
          <p:cNvSpPr>
            <a:spLocks noGrp="1"/>
          </p:cNvSpPr>
          <p:nvPr>
            <p:ph idx="1"/>
          </p:nvPr>
        </p:nvSpPr>
        <p:spPr>
          <a:xfrm>
            <a:off x="3869268" y="60960"/>
            <a:ext cx="7315200" cy="6644640"/>
          </a:xfrm>
        </p:spPr>
        <p:txBody>
          <a:bodyPr anchor="ctr">
            <a:normAutofit/>
          </a:bodyPr>
          <a:lstStyle/>
          <a:p>
            <a:pPr>
              <a:lnSpc>
                <a:spcPct val="150000"/>
              </a:lnSpc>
              <a:buFont typeface="Courier New" panose="02070309020205020404" pitchFamily="49" charset="0"/>
              <a:buChar char="o"/>
            </a:pPr>
            <a:r>
              <a:rPr lang="en-US" b="1" dirty="0"/>
              <a:t>reverse()</a:t>
            </a:r>
            <a:r>
              <a:rPr lang="he-IL" b="1" dirty="0"/>
              <a:t> </a:t>
            </a:r>
            <a:r>
              <a:rPr lang="he-IL" dirty="0"/>
              <a:t>– שיטה ההופכת את הסדר של אברי המערך</a:t>
            </a:r>
          </a:p>
          <a:p>
            <a:pPr marL="0" indent="0" algn="l" rtl="0">
              <a:lnSpc>
                <a:spcPct val="100000"/>
              </a:lnSpc>
              <a:buNone/>
            </a:pPr>
            <a:r>
              <a:rPr lang="en-US" dirty="0">
                <a:solidFill>
                  <a:schemeClr val="accent1">
                    <a:lumMod val="50000"/>
                  </a:schemeClr>
                </a:solidFill>
              </a:rPr>
              <a:t>var </a:t>
            </a:r>
            <a:r>
              <a:rPr lang="en-US" dirty="0" err="1">
                <a:solidFill>
                  <a:schemeClr val="accent1">
                    <a:lumMod val="50000"/>
                  </a:schemeClr>
                </a:solidFill>
              </a:rPr>
              <a:t>miyun</a:t>
            </a:r>
            <a:r>
              <a:rPr lang="en-US" dirty="0">
                <a:solidFill>
                  <a:schemeClr val="accent1">
                    <a:lumMod val="50000"/>
                  </a:schemeClr>
                </a:solidFill>
              </a:rPr>
              <a:t>=new Array(“a”, ”r”, “x”, “f”); </a:t>
            </a:r>
          </a:p>
          <a:p>
            <a:pPr marL="0" indent="0" algn="l" rtl="0">
              <a:lnSpc>
                <a:spcPct val="100000"/>
              </a:lnSpc>
              <a:buNone/>
            </a:pPr>
            <a:r>
              <a:rPr lang="en-US" dirty="0" err="1">
                <a:solidFill>
                  <a:schemeClr val="accent1">
                    <a:lumMod val="50000"/>
                  </a:schemeClr>
                </a:solidFill>
              </a:rPr>
              <a:t>miyun.reverse</a:t>
            </a:r>
            <a:r>
              <a:rPr lang="en-US" dirty="0">
                <a:solidFill>
                  <a:schemeClr val="accent1">
                    <a:lumMod val="50000"/>
                  </a:schemeClr>
                </a:solidFill>
              </a:rPr>
              <a:t>( ); </a:t>
            </a:r>
          </a:p>
          <a:p>
            <a:pPr marL="0" indent="0" algn="l" rtl="0">
              <a:lnSpc>
                <a:spcPct val="100000"/>
              </a:lnSpc>
              <a:buNone/>
            </a:pPr>
            <a:r>
              <a:rPr lang="en-US" dirty="0" err="1">
                <a:solidFill>
                  <a:schemeClr val="accent1">
                    <a:lumMod val="50000"/>
                  </a:schemeClr>
                </a:solidFill>
              </a:rPr>
              <a:t>document.write</a:t>
            </a:r>
            <a:r>
              <a:rPr lang="en-US" dirty="0">
                <a:solidFill>
                  <a:schemeClr val="accent1">
                    <a:lumMod val="50000"/>
                  </a:schemeClr>
                </a:solidFill>
              </a:rPr>
              <a:t>(</a:t>
            </a:r>
            <a:r>
              <a:rPr lang="en-US" dirty="0" err="1">
                <a:solidFill>
                  <a:schemeClr val="accent1">
                    <a:lumMod val="50000"/>
                  </a:schemeClr>
                </a:solidFill>
              </a:rPr>
              <a:t>miyun.join</a:t>
            </a:r>
            <a:r>
              <a:rPr lang="en-US" dirty="0">
                <a:solidFill>
                  <a:schemeClr val="accent1">
                    <a:lumMod val="50000"/>
                  </a:schemeClr>
                </a:solidFill>
              </a:rPr>
              <a:t>());</a:t>
            </a:r>
          </a:p>
          <a:p>
            <a:pPr algn="r">
              <a:lnSpc>
                <a:spcPct val="100000"/>
              </a:lnSpc>
              <a:buFont typeface="Courier New" panose="02070309020205020404" pitchFamily="49" charset="0"/>
              <a:buChar char="o"/>
            </a:pPr>
            <a:r>
              <a:rPr lang="he-IL" dirty="0"/>
              <a:t>מה שיוצג על המסך יהיה:</a:t>
            </a:r>
          </a:p>
          <a:p>
            <a:pPr lvl="1" algn="l" rtl="0">
              <a:lnSpc>
                <a:spcPct val="100000"/>
              </a:lnSpc>
              <a:buFont typeface="Courier New" panose="02070309020205020404" pitchFamily="49" charset="0"/>
              <a:buChar char="o"/>
            </a:pPr>
            <a:r>
              <a:rPr lang="en-US" dirty="0">
                <a:solidFill>
                  <a:schemeClr val="accent1">
                    <a:lumMod val="50000"/>
                  </a:schemeClr>
                </a:solidFill>
              </a:rPr>
              <a:t>f, x, r, a</a:t>
            </a:r>
            <a:endParaRPr lang="he-IL" dirty="0">
              <a:solidFill>
                <a:schemeClr val="accent1">
                  <a:lumMod val="50000"/>
                </a:schemeClr>
              </a:solidFill>
            </a:endParaRPr>
          </a:p>
        </p:txBody>
      </p:sp>
    </p:spTree>
    <p:extLst>
      <p:ext uri="{BB962C8B-B14F-4D97-AF65-F5344CB8AC3E}">
        <p14:creationId xmlns:p14="http://schemas.microsoft.com/office/powerpoint/2010/main" val="2918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מסגרת ">
  <a:themeElements>
    <a:clrScheme name="מסגרת ">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מסגרת ">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מסגרת ">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TM03457475[[fn=מסגרת]]</Template>
  <TotalTime>1151</TotalTime>
  <Words>1184</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Gisha</vt:lpstr>
      <vt:lpstr>Wingdings 2</vt:lpstr>
      <vt:lpstr>מסגרת </vt:lpstr>
      <vt:lpstr>JavaScript  פיתוח צד לקוח</vt:lpstr>
      <vt:lpstr>מהלך השיעור</vt:lpstr>
      <vt:lpstr>מערכים  הקדמה</vt:lpstr>
      <vt:lpstr>מערכים  יצירת מערך</vt:lpstr>
      <vt:lpstr>מערכים  מציאת גודל המערך</vt:lpstr>
      <vt:lpstr>מערכים  מציאת גודל המערך</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lpstr>מערכים  שיטות שימושיות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פיתוח צד לקוח</dc:title>
  <dc:creator>שי אברהם</dc:creator>
  <cp:lastModifiedBy>Microsoft account</cp:lastModifiedBy>
  <cp:revision>322</cp:revision>
  <dcterms:created xsi:type="dcterms:W3CDTF">2019-02-16T21:20:02Z</dcterms:created>
  <dcterms:modified xsi:type="dcterms:W3CDTF">2020-03-30T05:21:09Z</dcterms:modified>
</cp:coreProperties>
</file>