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9"/>
  </p:notesMasterIdLst>
  <p:sldIdLst>
    <p:sldId id="256" r:id="rId2"/>
    <p:sldId id="267" r:id="rId3"/>
    <p:sldId id="258" r:id="rId4"/>
    <p:sldId id="259" r:id="rId5"/>
    <p:sldId id="293" r:id="rId6"/>
    <p:sldId id="270" r:id="rId7"/>
    <p:sldId id="29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6379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B89ECE8-C4DD-450B-915F-D39A61FB2343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0F36AC3-8B84-4BCB-BDE4-4696471030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197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36AC3-8B84-4BCB-BDE4-4696471030F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582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r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r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02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5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81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2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83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881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182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299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497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166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0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C70113-BFB6-49CB-A764-D29C605DC2E2}" type="datetimeFigureOut">
              <a:rPr lang="he-IL" smtClean="0"/>
              <a:t>ב'/אדר 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FDAC969-BA78-483A-B408-47E1C55DF1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859967-F3E6-4DD5-B77D-5C0DA023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784764"/>
            <a:ext cx="7315200" cy="1768948"/>
          </a:xfrm>
        </p:spPr>
        <p:txBody>
          <a:bodyPr>
            <a:normAutofit/>
          </a:bodyPr>
          <a:lstStyle/>
          <a:p>
            <a:r>
              <a:rPr lang="en-US" sz="6000" dirty="0"/>
              <a:t>JavaScript</a:t>
            </a:r>
            <a:r>
              <a:rPr lang="he-IL" sz="6000" dirty="0"/>
              <a:t> </a:t>
            </a:r>
            <a:br>
              <a:rPr lang="he-IL" sz="6000" dirty="0"/>
            </a:br>
            <a:r>
              <a:rPr lang="he-IL" sz="6000" dirty="0"/>
              <a:t>פיתוח צד לקוח</a:t>
            </a:r>
          </a:p>
        </p:txBody>
      </p:sp>
    </p:spTree>
    <p:extLst>
      <p:ext uri="{BB962C8B-B14F-4D97-AF65-F5344CB8AC3E}">
        <p14:creationId xmlns:p14="http://schemas.microsoft.com/office/powerpoint/2010/main" val="166719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BC3325-D3BC-4795-84AB-693D799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מהלך השיעור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EFD650-078B-43CE-BBD3-C28D6765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פונקציות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dirty="0"/>
              <a:t>פונקציה שלא מחזירה ערך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dirty="0"/>
              <a:t>פונקציה המחזירה ערך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dirty="0"/>
              <a:t>ההבדל בין פונקציות בשפת </a:t>
            </a:r>
            <a:r>
              <a:rPr lang="en-US" dirty="0"/>
              <a:t>C</a:t>
            </a:r>
            <a:r>
              <a:rPr lang="he-IL" dirty="0"/>
              <a:t> לפונקציות בשפת </a:t>
            </a:r>
            <a:r>
              <a:rPr lang="en-US" dirty="0"/>
              <a:t>JS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dirty="0"/>
              <a:t>משתנים מקומיים וגלובליים</a:t>
            </a:r>
          </a:p>
        </p:txBody>
      </p:sp>
    </p:spTree>
    <p:extLst>
      <p:ext uri="{BB962C8B-B14F-4D97-AF65-F5344CB8AC3E}">
        <p14:creationId xmlns:p14="http://schemas.microsoft.com/office/powerpoint/2010/main" val="45090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40080"/>
            <a:ext cx="7315200" cy="54907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פונקציות ב </a:t>
            </a:r>
            <a:r>
              <a:rPr lang="en-US" dirty="0"/>
              <a:t>JavaScript </a:t>
            </a:r>
            <a:r>
              <a:rPr lang="he-IL" dirty="0"/>
              <a:t> משתמשות לביצוע קוד מסוים מספר פעמים ממספר מקומות, או כדי לבצע קטע קוד בעת אירוע מסוים.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פונקציה היא אוסף של פקודות המאוגדות תחת שם אחד – שם הפונקציה.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פונקציה מתרחשת רק כאשר קוראים לה, ואז מתבצעות הפקודות לפי הסדר. </a:t>
            </a:r>
          </a:p>
        </p:txBody>
      </p:sp>
    </p:spTree>
    <p:extLst>
      <p:ext uri="{BB962C8B-B14F-4D97-AF65-F5344CB8AC3E}">
        <p14:creationId xmlns:p14="http://schemas.microsoft.com/office/powerpoint/2010/main" val="362685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40079"/>
            <a:ext cx="7315200" cy="5464629"/>
          </a:xfrm>
        </p:spPr>
        <p:txBody>
          <a:bodyPr anchor="t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/>
              <a:t> מבנה כללי של פונקציה: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myFunction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(param1, param2, param3)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פקודות לביצוע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he-IL" dirty="0"/>
              <a:t>מילה שמורה, כלומר אפשר להשתמש בה רק כשרוצים להגדיר פונקציה. כל פונקציה מתחילה במילה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function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u="sng" dirty="0" err="1">
                <a:solidFill>
                  <a:schemeClr val="accent1">
                    <a:lumMod val="50000"/>
                  </a:schemeClr>
                </a:solidFill>
              </a:rPr>
              <a:t>myFunction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he-IL" dirty="0"/>
              <a:t>שם הפונקציה שבחרתי – ניתן כמובן להחליפו. לא לשכוח שאותיות קטנות וגדולות חשובות!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(param1, param2, param3)</a:t>
            </a:r>
            <a:r>
              <a:rPr lang="he-IL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e-IL" dirty="0"/>
              <a:t>– בתוך סוגריים רגילות נגדיר אילו משתנים/פרמטרים הפונקציה מקבלת. ניתן להגדיר כמה משתנים שרוצים, רק לא לשכוח להפריד ביניהם בפסיק (,). </a:t>
            </a:r>
            <a:endParaRPr lang="en-US" dirty="0"/>
          </a:p>
          <a:p>
            <a:pPr marL="0" indent="0" algn="l" rtl="0">
              <a:buNone/>
            </a:pP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4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40079"/>
            <a:ext cx="7315200" cy="546462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 היות </a:t>
            </a:r>
            <a:r>
              <a:rPr lang="he-IL" dirty="0" err="1"/>
              <a:t>וב</a:t>
            </a:r>
            <a:r>
              <a:rPr lang="he-IL" dirty="0"/>
              <a:t> </a:t>
            </a:r>
            <a:r>
              <a:rPr lang="en-US" dirty="0"/>
              <a:t>JavaScript</a:t>
            </a:r>
            <a:r>
              <a:rPr lang="he-IL" dirty="0"/>
              <a:t> הצהרת המשתנים היא תמיד באמצעות המילה </a:t>
            </a:r>
            <a:r>
              <a:rPr lang="en-US" dirty="0"/>
              <a:t>var</a:t>
            </a:r>
            <a:r>
              <a:rPr lang="he-IL" dirty="0"/>
              <a:t> אין צורך לציין האם הפונקציה מחזירה ערך או לא.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במידה ונרצה שהפונקציה תחזיר ערך, נשתמש במילה </a:t>
            </a:r>
            <a:r>
              <a:rPr lang="en-US" dirty="0"/>
              <a:t>return</a:t>
            </a:r>
            <a:r>
              <a:rPr lang="he-IL" dirty="0"/>
              <a:t>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return</a:t>
            </a:r>
            <a:r>
              <a:rPr lang="en-US" dirty="0"/>
              <a:t> [value to return]</a:t>
            </a:r>
            <a:r>
              <a:rPr lang="he-IL" dirty="0"/>
              <a:t> 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he-IL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55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ההבדל בין שפת </a:t>
            </a:r>
            <a:r>
              <a:rPr lang="en-US" dirty="0"/>
              <a:t>C</a:t>
            </a:r>
            <a:r>
              <a:rPr lang="he-IL" dirty="0"/>
              <a:t> ל </a:t>
            </a:r>
            <a:r>
              <a:rPr lang="en-US" dirty="0"/>
              <a:t>JS</a:t>
            </a:r>
            <a:endParaRPr lang="he-IL" dirty="0"/>
          </a:p>
        </p:txBody>
      </p:sp>
      <p:graphicFrame>
        <p:nvGraphicFramePr>
          <p:cNvPr id="5" name="מציין מיקום תוכן 4">
            <a:extLst>
              <a:ext uri="{FF2B5EF4-FFF2-40B4-BE49-F238E27FC236}">
                <a16:creationId xmlns:a16="http://schemas.microsoft.com/office/drawing/2014/main" id="{42B6E449-8291-47EC-B725-EDA3F77F5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713980"/>
              </p:ext>
            </p:extLst>
          </p:nvPr>
        </p:nvGraphicFramePr>
        <p:xfrm>
          <a:off x="3544754" y="1123837"/>
          <a:ext cx="8168274" cy="321692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13128">
                  <a:extLst>
                    <a:ext uri="{9D8B030D-6E8A-4147-A177-3AD203B41FA5}">
                      <a16:colId xmlns:a16="http://schemas.microsoft.com/office/drawing/2014/main" val="2508449892"/>
                    </a:ext>
                  </a:extLst>
                </a:gridCol>
                <a:gridCol w="2652266">
                  <a:extLst>
                    <a:ext uri="{9D8B030D-6E8A-4147-A177-3AD203B41FA5}">
                      <a16:colId xmlns:a16="http://schemas.microsoft.com/office/drawing/2014/main" val="3433150203"/>
                    </a:ext>
                  </a:extLst>
                </a:gridCol>
                <a:gridCol w="2202880">
                  <a:extLst>
                    <a:ext uri="{9D8B030D-6E8A-4147-A177-3AD203B41FA5}">
                      <a16:colId xmlns:a16="http://schemas.microsoft.com/office/drawing/2014/main" val="543484703"/>
                    </a:ext>
                  </a:extLst>
                </a:gridCol>
              </a:tblGrid>
              <a:tr h="504205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JS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/>
                        <a:t>קריטריון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380081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function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myFunct</a:t>
                      </a:r>
                      <a:r>
                        <a:rPr lang="en-US" sz="1600" dirty="0"/>
                        <a:t>(){</a:t>
                      </a:r>
                    </a:p>
                    <a:p>
                      <a:pPr algn="l" rtl="0"/>
                      <a:r>
                        <a:rPr lang="en-US" sz="1600" dirty="0"/>
                        <a:t>  //code goes here</a:t>
                      </a:r>
                    </a:p>
                    <a:p>
                      <a:pPr algn="l" rtl="0"/>
                      <a:r>
                        <a:rPr lang="en-US" sz="1600" dirty="0"/>
                        <a:t>}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void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myFunc</a:t>
                      </a:r>
                      <a:r>
                        <a:rPr lang="en-US" sz="1600" dirty="0"/>
                        <a:t>(){</a:t>
                      </a:r>
                    </a:p>
                    <a:p>
                      <a:pPr algn="l" rtl="0"/>
                      <a:r>
                        <a:rPr lang="en-US" sz="1600" dirty="0"/>
                        <a:t>  //code goes here </a:t>
                      </a:r>
                    </a:p>
                    <a:p>
                      <a:pPr algn="l" rtl="0"/>
                      <a:r>
                        <a:rPr lang="en-US" sz="1600" dirty="0"/>
                        <a:t>}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פונקציה ללא החזרת ערך</a:t>
                      </a:r>
                      <a:r>
                        <a:rPr lang="en-US" sz="1600" dirty="0"/>
                        <a:t> </a:t>
                      </a:r>
                      <a:r>
                        <a:rPr lang="he-IL" sz="1600" dirty="0"/>
                        <a:t> וללא קבלת פרמטרים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835981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function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myFunc</a:t>
                      </a:r>
                      <a:r>
                        <a:rPr lang="en-US" sz="1600" dirty="0"/>
                        <a:t>(){</a:t>
                      </a:r>
                    </a:p>
                    <a:p>
                      <a:pPr algn="l" rtl="0"/>
                      <a:r>
                        <a:rPr lang="en-US" sz="1600" dirty="0"/>
                        <a:t>  //code goes here</a:t>
                      </a:r>
                    </a:p>
                    <a:p>
                      <a:pPr algn="l" rtl="0"/>
                      <a:r>
                        <a:rPr lang="en-US" sz="1600" dirty="0"/>
                        <a:t>  return [some value]</a:t>
                      </a:r>
                    </a:p>
                    <a:p>
                      <a:pPr algn="l" rtl="0"/>
                      <a:r>
                        <a:rPr lang="en-US" sz="1600" dirty="0"/>
                        <a:t>}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int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myFunc</a:t>
                      </a:r>
                      <a:r>
                        <a:rPr lang="en-US" sz="1600" dirty="0"/>
                        <a:t>(){</a:t>
                      </a:r>
                    </a:p>
                    <a:p>
                      <a:pPr algn="l" rtl="0"/>
                      <a:r>
                        <a:rPr lang="en-US" sz="1600" dirty="0"/>
                        <a:t> //code goes here</a:t>
                      </a:r>
                    </a:p>
                    <a:p>
                      <a:pPr algn="l" rtl="0"/>
                      <a:r>
                        <a:rPr lang="en-US" sz="1600" dirty="0"/>
                        <a:t> return [some value]</a:t>
                      </a:r>
                    </a:p>
                    <a:p>
                      <a:pPr algn="l" rtl="0"/>
                      <a:r>
                        <a:rPr lang="en-US" sz="1600" dirty="0"/>
                        <a:t>}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פונקציה המחזירה ערך וללא קבלת פרמטרים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094631"/>
                  </a:ext>
                </a:extLst>
              </a:tr>
              <a:tr h="504205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function </a:t>
                      </a:r>
                      <a:r>
                        <a:rPr lang="en-US" sz="1600" dirty="0" err="1"/>
                        <a:t>myFunc</a:t>
                      </a:r>
                      <a:r>
                        <a:rPr lang="en-US" sz="1600" dirty="0"/>
                        <a:t>(n1, n2){</a:t>
                      </a:r>
                    </a:p>
                    <a:p>
                      <a:pPr algn="l" rtl="0"/>
                      <a:r>
                        <a:rPr lang="en-US" sz="1600" dirty="0"/>
                        <a:t>  return </a:t>
                      </a:r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parseInt</a:t>
                      </a:r>
                      <a:r>
                        <a:rPr lang="en-US" sz="1600" dirty="0"/>
                        <a:t>(n1) + </a:t>
                      </a:r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parseInt</a:t>
                      </a:r>
                      <a:r>
                        <a:rPr lang="en-US" sz="1600" dirty="0"/>
                        <a:t>(n2)</a:t>
                      </a:r>
                    </a:p>
                    <a:p>
                      <a:pPr algn="l" rtl="0"/>
                      <a:r>
                        <a:rPr lang="en-US" sz="1600" dirty="0"/>
                        <a:t>}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/>
                        <a:t>int </a:t>
                      </a:r>
                      <a:r>
                        <a:rPr lang="en-US" sz="1600" dirty="0" err="1"/>
                        <a:t>myFunc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int</a:t>
                      </a:r>
                      <a:r>
                        <a:rPr lang="en-US" sz="1600" dirty="0"/>
                        <a:t> n1, 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int</a:t>
                      </a:r>
                      <a:r>
                        <a:rPr lang="en-US" sz="1600" dirty="0"/>
                        <a:t> n2){</a:t>
                      </a:r>
                    </a:p>
                    <a:p>
                      <a:pPr algn="l" rtl="0"/>
                      <a:r>
                        <a:rPr lang="en-US" sz="1600" dirty="0"/>
                        <a:t>  return n1+n2;</a:t>
                      </a:r>
                    </a:p>
                    <a:p>
                      <a:pPr algn="l" rtl="0"/>
                      <a:r>
                        <a:rPr lang="en-US" sz="1600" dirty="0"/>
                        <a:t>}</a:t>
                      </a:r>
                      <a:endParaRPr lang="he-I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העברת פרמטרים לפונקציה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85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3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F15CAC-E787-4C13-A1CA-522532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פונקציות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משתנה מקומי וגלובלי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B2DA3A-56EB-459F-8EE6-EDBA04D05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40080"/>
            <a:ext cx="7315200" cy="54907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אם נגדיר משתנה בתוך פונקציה, טווח ההכרה שלו יהיה רק בתוך</a:t>
            </a:r>
            <a:r>
              <a:rPr lang="en-US" dirty="0"/>
              <a:t> </a:t>
            </a:r>
            <a:r>
              <a:rPr lang="he-IL" dirty="0"/>
              <a:t>הפונקציה. המשתנה ישתחרר ביציאה מהפונקציה. משתנים מסוג זה</a:t>
            </a:r>
            <a:r>
              <a:rPr lang="en-US" dirty="0"/>
              <a:t> </a:t>
            </a:r>
            <a:r>
              <a:rPr lang="he-IL" dirty="0"/>
              <a:t>נקראים </a:t>
            </a:r>
            <a:r>
              <a:rPr lang="he-IL" b="1" dirty="0"/>
              <a:t>משתנים מקומיים</a:t>
            </a:r>
            <a:r>
              <a:rPr lang="he-IL" dirty="0"/>
              <a:t>.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אפשר להשתמש במשתנים מקומיים עם אותו שם בפונקציות שונות</a:t>
            </a:r>
            <a:r>
              <a:rPr lang="en-US" dirty="0"/>
              <a:t> </a:t>
            </a:r>
            <a:r>
              <a:rPr lang="he-IL" dirty="0"/>
              <a:t>מאחר וכל משתנה מוכר רק בתוך הפונקציה שלו.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כאשר משתנה מוגדר מחוץ לפונקציה, הוא מוכר בתוך כל הפונקציות בעמוד</a:t>
            </a:r>
            <a:r>
              <a:rPr lang="en-US" dirty="0"/>
              <a:t> </a:t>
            </a:r>
            <a:r>
              <a:rPr lang="he-IL" dirty="0"/>
              <a:t>והוא נקרא </a:t>
            </a:r>
            <a:r>
              <a:rPr lang="he-IL" b="1" dirty="0"/>
              <a:t>משתנה גלובלי</a:t>
            </a:r>
            <a:r>
              <a:rPr lang="he-IL" dirty="0"/>
              <a:t>. חיי המשתנה מתחילים כאשר הוא מוגדר</a:t>
            </a:r>
            <a:r>
              <a:rPr lang="en-US" dirty="0"/>
              <a:t> </a:t>
            </a:r>
            <a:r>
              <a:rPr lang="he-IL" dirty="0"/>
              <a:t>ונגמרים כאשר הדף נסגר.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e-IL" dirty="0"/>
              <a:t>על משתנה מקומי נצהיר באמצעות המילה השמורה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let</a:t>
            </a:r>
            <a:r>
              <a:rPr lang="he-IL" dirty="0"/>
              <a:t>. הצהרה באמצעות </a:t>
            </a:r>
            <a:r>
              <a:rPr lang="en-US" dirty="0"/>
              <a:t>let</a:t>
            </a:r>
            <a:r>
              <a:rPr lang="he-IL" dirty="0"/>
              <a:t> מאפשרת לנו לנהל את זיכרון ה </a:t>
            </a:r>
            <a:r>
              <a:rPr lang="en-US" dirty="0"/>
              <a:t>RAM</a:t>
            </a:r>
            <a:r>
              <a:rPr lang="he-IL" dirty="0"/>
              <a:t> בצורה יעילה יותר שכן יוקצה למשתנה מקום רק לאחר השמת ערך בתוכו. </a:t>
            </a:r>
          </a:p>
        </p:txBody>
      </p:sp>
    </p:spTree>
    <p:extLst>
      <p:ext uri="{BB962C8B-B14F-4D97-AF65-F5344CB8AC3E}">
        <p14:creationId xmlns:p14="http://schemas.microsoft.com/office/powerpoint/2010/main" val="466558391"/>
      </p:ext>
    </p:extLst>
  </p:cSld>
  <p:clrMapOvr>
    <a:masterClrMapping/>
  </p:clrMapOvr>
</p:sld>
</file>

<file path=ppt/theme/theme1.xml><?xml version="1.0" encoding="utf-8"?>
<a:theme xmlns:a="http://schemas.openxmlformats.org/drawingml/2006/main" name="מסגרת ">
  <a:themeElements>
    <a:clrScheme name="מסגרת 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מסגרת 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מסגרת 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TM03457475[[fn=מסגרת]]</Template>
  <TotalTime>418</TotalTime>
  <Words>334</Words>
  <Application>Microsoft Office PowerPoint</Application>
  <PresentationFormat>מסך רחב</PresentationFormat>
  <Paragraphs>57</Paragraphs>
  <Slides>7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Calibri</vt:lpstr>
      <vt:lpstr>Corbel</vt:lpstr>
      <vt:lpstr>Courier New</vt:lpstr>
      <vt:lpstr>Wingdings 2</vt:lpstr>
      <vt:lpstr>מסגרת </vt:lpstr>
      <vt:lpstr>JavaScript  פיתוח צד לקוח</vt:lpstr>
      <vt:lpstr>מהלך השיעור</vt:lpstr>
      <vt:lpstr>פונקציות</vt:lpstr>
      <vt:lpstr>פונקציות</vt:lpstr>
      <vt:lpstr>פונקציות</vt:lpstr>
      <vt:lpstr>פונקציות  ההבדל בין שפת C ל JS</vt:lpstr>
      <vt:lpstr>פונקציות  משתנה מקומי וגלובלי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פיתוח צד לקוח</dc:title>
  <dc:creator>שי אברהם</dc:creator>
  <cp:lastModifiedBy>שי אברהם</cp:lastModifiedBy>
  <cp:revision>202</cp:revision>
  <dcterms:created xsi:type="dcterms:W3CDTF">2019-02-16T21:20:02Z</dcterms:created>
  <dcterms:modified xsi:type="dcterms:W3CDTF">2019-03-09T20:32:33Z</dcterms:modified>
</cp:coreProperties>
</file>