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6" r:id="rId4"/>
    <p:sldId id="259" r:id="rId5"/>
    <p:sldId id="261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B5F193-66E5-444F-B4C7-55AAB1FCF4DD}" type="doc">
      <dgm:prSet/>
      <dgm:spPr/>
      <dgm:t>
        <a:bodyPr/>
        <a:p>
          <a:endParaRPr altLang="en-US"/>
        </a:p>
      </dgm:t>
    </dgm:pt>
    <dgm:pt modelId="{ACDF4CC5-DBD3-4DAB-9C52-472905515488}">
      <dgm:prSet/>
      <dgm:spPr/>
      <dgm:t>
        <a:bodyPr/>
        <a:p>
          <a:r>
            <a:rPr lang="en-US" b="0" i="0" u="none" baseline="0">
              <a:rtl val="0"/>
            </a:rPr>
            <a:t>In our digitized world, cybersecurity challenges prevail, neccessitating robust protocols for protection.</a:t>
          </a:r>
          <a:endParaRPr altLang="en-US"/>
        </a:p>
      </dgm:t>
    </dgm:pt>
    <dgm:pt modelId="{53EF286E-B7A4-4A00-AF6F-0F0E1D02D42A}" cxnId="{589BE2BE-269E-4558-A150-8E54C5E680EA}" type="parTrans">
      <dgm:prSet/>
      <dgm:spPr/>
    </dgm:pt>
    <dgm:pt modelId="{1B9D791A-C440-4450-AB2C-FC9BB5702C44}" cxnId="{589BE2BE-269E-4558-A150-8E54C5E680EA}" type="sibTrans">
      <dgm:prSet/>
      <dgm:spPr/>
    </dgm:pt>
    <dgm:pt modelId="{CA6E269A-B8D9-4185-A5CD-953E3D24A745}">
      <dgm:prSet/>
      <dgm:spPr/>
      <dgm:t>
        <a:bodyPr/>
        <a:p>
          <a:r>
            <a:rPr lang="en-US" b="0" i="0" u="none" baseline="0">
              <a:rtl val="0"/>
            </a:rPr>
            <a:t>Major credit card companies rely on Luhn’s Algorithm to ensure card validity.</a:t>
          </a:r>
          <a:endParaRPr altLang="en-US"/>
        </a:p>
      </dgm:t>
    </dgm:pt>
    <dgm:pt modelId="{D33EEF73-E222-4B00-BEE8-FB965DE9DA5C}" cxnId="{1D1CEBB4-1395-44A3-82F9-E725A220DA94}" type="parTrans">
      <dgm:prSet/>
      <dgm:spPr/>
    </dgm:pt>
    <dgm:pt modelId="{C23EDF64-D004-47F7-9BB6-87B1247FF6EE}" cxnId="{1D1CEBB4-1395-44A3-82F9-E725A220DA94}" type="sibTrans">
      <dgm:prSet/>
      <dgm:spPr/>
    </dgm:pt>
    <dgm:pt modelId="{087D1A28-A38C-4150-8816-1C051BB39A4A}">
      <dgm:prSet/>
      <dgm:spPr/>
      <dgm:t>
        <a:bodyPr/>
        <a:p>
          <a:r>
            <a:rPr lang="en-US" b="0" i="0" u="none" baseline="0">
              <a:rtl val="0"/>
            </a:rPr>
            <a:t>Authentication is crucial in UPC and ISBN codes for product and book identification.</a:t>
          </a:r>
          <a:endParaRPr altLang="en-US"/>
        </a:p>
      </dgm:t>
    </dgm:pt>
    <dgm:pt modelId="{7F960458-D68C-4BC1-BC0A-1D9339F90902}" cxnId="{B00114FE-B0BC-4196-B7ED-46FBDF0FCF63}" type="parTrans">
      <dgm:prSet/>
      <dgm:spPr/>
    </dgm:pt>
    <dgm:pt modelId="{35854A2E-6C18-4C47-A8D3-054815EB3E7E}" cxnId="{B00114FE-B0BC-4196-B7ED-46FBDF0FCF63}" type="sibTrans">
      <dgm:prSet/>
      <dgm:spPr/>
    </dgm:pt>
    <dgm:pt modelId="{BDECB482-7C2B-497C-84FA-A5E1071955D7}">
      <dgm:prSet/>
      <dgm:spPr/>
      <dgm:t>
        <a:bodyPr/>
        <a:p>
          <a:r>
            <a:rPr lang="en-US" b="0" i="0" u="none" baseline="0">
              <a:rtl val="0"/>
            </a:rPr>
            <a:t>The neccessity for a program arises to confirm the authenticity and safeguard against potential fraud.</a:t>
          </a:r>
          <a:endParaRPr altLang="en-US"/>
        </a:p>
      </dgm:t>
    </dgm:pt>
    <dgm:pt modelId="{A770B9F4-2F33-44CE-B00F-5E196EC73B9C}" cxnId="{77592EC2-5DEB-4B3F-A387-B726B6B26428}" type="parTrans">
      <dgm:prSet/>
      <dgm:spPr/>
    </dgm:pt>
    <dgm:pt modelId="{4DEC66BE-8226-4CDD-84C1-6849E19DFCEC}" cxnId="{77592EC2-5DEB-4B3F-A387-B726B6B26428}" type="sibTrans">
      <dgm:prSet/>
      <dgm:spPr/>
    </dgm:pt>
    <dgm:pt modelId="{31DFC423-744D-40B4-8BF1-92E21E165489}" type="pres">
      <dgm:prSet presAssocID="{79B5F193-66E5-444F-B4C7-55AAB1FCF4DD}" presName="diagram" presStyleCnt="0">
        <dgm:presLayoutVars>
          <dgm:dir/>
          <dgm:resizeHandles val="exact"/>
        </dgm:presLayoutVars>
      </dgm:prSet>
      <dgm:spPr/>
    </dgm:pt>
    <dgm:pt modelId="{61BB7B2D-DC18-45F0-AAD8-FC2615D686A3}" type="pres">
      <dgm:prSet presAssocID="{ACDF4CC5-DBD3-4DAB-9C52-472905515488}" presName="node" presStyleLbl="node1" presStyleIdx="0" presStyleCnt="4">
        <dgm:presLayoutVars>
          <dgm:bulletEnabled val="1"/>
        </dgm:presLayoutVars>
      </dgm:prSet>
      <dgm:spPr/>
    </dgm:pt>
    <dgm:pt modelId="{3DB278F0-8C85-4E10-8896-81DFEFBA82F8}" type="pres">
      <dgm:prSet presAssocID="{1B9D791A-C440-4450-AB2C-FC9BB5702C44}" presName="sibTrans" presStyleCnt="0"/>
      <dgm:spPr/>
    </dgm:pt>
    <dgm:pt modelId="{56856CD2-2020-4EB4-8E52-382A69882788}" type="pres">
      <dgm:prSet presAssocID="{CA6E269A-B8D9-4185-A5CD-953E3D24A745}" presName="node" presStyleLbl="node1" presStyleIdx="1" presStyleCnt="4">
        <dgm:presLayoutVars>
          <dgm:bulletEnabled val="1"/>
        </dgm:presLayoutVars>
      </dgm:prSet>
      <dgm:spPr/>
    </dgm:pt>
    <dgm:pt modelId="{495DC9E8-0A00-4FCD-87BF-A8EDCDEDE0C4}" type="pres">
      <dgm:prSet presAssocID="{C23EDF64-D004-47F7-9BB6-87B1247FF6EE}" presName="sibTrans" presStyleCnt="0"/>
      <dgm:spPr/>
    </dgm:pt>
    <dgm:pt modelId="{C53F4CC1-82CE-4D20-B7B7-575F6F14D18C}" type="pres">
      <dgm:prSet presAssocID="{087D1A28-A38C-4150-8816-1C051BB39A4A}" presName="node" presStyleLbl="node1" presStyleIdx="2" presStyleCnt="4">
        <dgm:presLayoutVars>
          <dgm:bulletEnabled val="1"/>
        </dgm:presLayoutVars>
      </dgm:prSet>
      <dgm:spPr/>
    </dgm:pt>
    <dgm:pt modelId="{5C94C345-DB3A-422A-95E8-CF943050DA48}" type="pres">
      <dgm:prSet presAssocID="{35854A2E-6C18-4C47-A8D3-054815EB3E7E}" presName="sibTrans" presStyleCnt="0"/>
      <dgm:spPr/>
    </dgm:pt>
    <dgm:pt modelId="{6817248C-4903-45B6-8D45-3F02484B85AE}" type="pres">
      <dgm:prSet presAssocID="{BDECB482-7C2B-497C-84FA-A5E1071955D7}" presName="node" presStyleLbl="node1" presStyleIdx="3" presStyleCnt="4">
        <dgm:presLayoutVars>
          <dgm:bulletEnabled val="1"/>
        </dgm:presLayoutVars>
      </dgm:prSet>
      <dgm:spPr/>
    </dgm:pt>
  </dgm:ptLst>
  <dgm:cxnLst>
    <dgm:cxn modelId="{589BE2BE-269E-4558-A150-8E54C5E680EA}" srcId="{79B5F193-66E5-444F-B4C7-55AAB1FCF4DD}" destId="{ACDF4CC5-DBD3-4DAB-9C52-472905515488}" srcOrd="0" destOrd="0" parTransId="{53EF286E-B7A4-4A00-AF6F-0F0E1D02D42A}" sibTransId="{1B9D791A-C440-4450-AB2C-FC9BB5702C44}"/>
    <dgm:cxn modelId="{1D1CEBB4-1395-44A3-82F9-E725A220DA94}" srcId="{79B5F193-66E5-444F-B4C7-55AAB1FCF4DD}" destId="{CA6E269A-B8D9-4185-A5CD-953E3D24A745}" srcOrd="1" destOrd="0" parTransId="{D33EEF73-E222-4B00-BEE8-FB965DE9DA5C}" sibTransId="{C23EDF64-D004-47F7-9BB6-87B1247FF6EE}"/>
    <dgm:cxn modelId="{B00114FE-B0BC-4196-B7ED-46FBDF0FCF63}" srcId="{79B5F193-66E5-444F-B4C7-55AAB1FCF4DD}" destId="{087D1A28-A38C-4150-8816-1C051BB39A4A}" srcOrd="2" destOrd="0" parTransId="{7F960458-D68C-4BC1-BC0A-1D9339F90902}" sibTransId="{35854A2E-6C18-4C47-A8D3-054815EB3E7E}"/>
    <dgm:cxn modelId="{77592EC2-5DEB-4B3F-A387-B726B6B26428}" srcId="{79B5F193-66E5-444F-B4C7-55AAB1FCF4DD}" destId="{BDECB482-7C2B-497C-84FA-A5E1071955D7}" srcOrd="3" destOrd="0" parTransId="{A770B9F4-2F33-44CE-B00F-5E196EC73B9C}" sibTransId="{4DEC66BE-8226-4CDD-84C1-6849E19DFCEC}"/>
    <dgm:cxn modelId="{7B0F5438-924E-453F-BC4A-0261CF197334}" type="presOf" srcId="{79B5F193-66E5-444F-B4C7-55AAB1FCF4DD}" destId="{31DFC423-744D-40B4-8BF1-92E21E165489}" srcOrd="0" destOrd="0" presId="urn:microsoft.com/office/officeart/2005/8/layout/default"/>
    <dgm:cxn modelId="{EF8B914C-6317-4DCB-9D8E-1FD173ABE7C5}" type="presParOf" srcId="{31DFC423-744D-40B4-8BF1-92E21E165489}" destId="{61BB7B2D-DC18-45F0-AAD8-FC2615D686A3}" srcOrd="0" destOrd="0" presId="urn:microsoft.com/office/officeart/2005/8/layout/default"/>
    <dgm:cxn modelId="{ECD9848F-EC11-420E-B165-3C9E19D4C49F}" type="presOf" srcId="{ACDF4CC5-DBD3-4DAB-9C52-472905515488}" destId="{61BB7B2D-DC18-45F0-AAD8-FC2615D686A3}" srcOrd="0" destOrd="0" presId="urn:microsoft.com/office/officeart/2005/8/layout/default"/>
    <dgm:cxn modelId="{61FC7354-C948-40BD-B8FD-6DD91C7AD5D1}" type="presParOf" srcId="{31DFC423-744D-40B4-8BF1-92E21E165489}" destId="{3DB278F0-8C85-4E10-8896-81DFEFBA82F8}" srcOrd="1" destOrd="0" presId="urn:microsoft.com/office/officeart/2005/8/layout/default"/>
    <dgm:cxn modelId="{E3BD4CD0-3FEC-482E-A5CC-71C9CFBD896C}" type="presParOf" srcId="{31DFC423-744D-40B4-8BF1-92E21E165489}" destId="{56856CD2-2020-4EB4-8E52-382A69882788}" srcOrd="2" destOrd="0" presId="urn:microsoft.com/office/officeart/2005/8/layout/default"/>
    <dgm:cxn modelId="{B4AD1844-80D5-4A4B-BC9B-C48F8594E839}" type="presOf" srcId="{CA6E269A-B8D9-4185-A5CD-953E3D24A745}" destId="{56856CD2-2020-4EB4-8E52-382A69882788}" srcOrd="0" destOrd="0" presId="urn:microsoft.com/office/officeart/2005/8/layout/default"/>
    <dgm:cxn modelId="{69EEA4CC-4757-4D3E-902D-7F754F4D4A4E}" type="presParOf" srcId="{31DFC423-744D-40B4-8BF1-92E21E165489}" destId="{495DC9E8-0A00-4FCD-87BF-A8EDCDEDE0C4}" srcOrd="3" destOrd="0" presId="urn:microsoft.com/office/officeart/2005/8/layout/default"/>
    <dgm:cxn modelId="{314F8CFB-6AF8-4A8B-ADD3-66AFAEE564EF}" type="presParOf" srcId="{31DFC423-744D-40B4-8BF1-92E21E165489}" destId="{C53F4CC1-82CE-4D20-B7B7-575F6F14D18C}" srcOrd="4" destOrd="0" presId="urn:microsoft.com/office/officeart/2005/8/layout/default"/>
    <dgm:cxn modelId="{34F4B054-F54C-4B1B-84EE-EA3BF872AAF7}" type="presOf" srcId="{087D1A28-A38C-4150-8816-1C051BB39A4A}" destId="{C53F4CC1-82CE-4D20-B7B7-575F6F14D18C}" srcOrd="0" destOrd="0" presId="urn:microsoft.com/office/officeart/2005/8/layout/default"/>
    <dgm:cxn modelId="{843A5227-BBAF-403A-A333-D3A099B5E59E}" type="presParOf" srcId="{31DFC423-744D-40B4-8BF1-92E21E165489}" destId="{5C94C345-DB3A-422A-95E8-CF943050DA48}" srcOrd="5" destOrd="0" presId="urn:microsoft.com/office/officeart/2005/8/layout/default"/>
    <dgm:cxn modelId="{F38223C3-3ECE-409C-AC57-AC3D8C3DCE16}" type="presParOf" srcId="{31DFC423-744D-40B4-8BF1-92E21E165489}" destId="{6817248C-4903-45B6-8D45-3F02484B85AE}" srcOrd="6" destOrd="0" presId="urn:microsoft.com/office/officeart/2005/8/layout/default"/>
    <dgm:cxn modelId="{8BDF4A8E-5DDB-4DE5-8172-09E571E53F7F}" type="presOf" srcId="{BDECB482-7C2B-497C-84FA-A5E1071955D7}" destId="{6817248C-4903-45B6-8D45-3F02484B85AE}" srcOrd="0" destOrd="0" presId="urn:microsoft.com/office/officeart/2005/8/layout/default"/>
  </dgm:cxnLst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82C757-D7CA-4929-B31F-BBDF6F3A442C}" type="doc">
      <dgm:prSet/>
      <dgm:spPr/>
      <dgm:t>
        <a:bodyPr/>
        <a:p>
          <a:endParaRPr altLang="en-US"/>
        </a:p>
      </dgm:t>
    </dgm:pt>
    <dgm:pt modelId="{39681F38-FF61-433E-8BAB-4619586BC4E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Luhn’s Algorithm is primarily used.</a:t>
          </a:r>
          <a:r>
            <a:rPr altLang="en-US"/>
            <a:t/>
          </a:r>
          <a:endParaRPr altLang="en-US"/>
        </a:p>
      </dgm:t>
    </dgm:pt>
    <dgm:pt modelId="{222A5D47-8A65-4881-99A2-2810860EB9FD}" cxnId="{4A624AFF-7569-4280-BD05-843701E1BB43}" type="parTrans">
      <dgm:prSet/>
      <dgm:spPr/>
    </dgm:pt>
    <dgm:pt modelId="{9DE26426-9269-49B7-9558-408A93674649}" cxnId="{4A624AFF-7569-4280-BD05-843701E1BB43}" type="sibTrans">
      <dgm:prSet/>
      <dgm:spPr/>
    </dgm:pt>
    <dgm:pt modelId="{5CFDDBB1-FA89-4E17-8DC2-E136E86B7FE2}">
      <dgm:prSet/>
      <dgm:spPr/>
      <dgm:t>
        <a:bodyPr/>
        <a:p>
          <a:r>
            <a:rPr lang="en-US" b="0" i="0" u="none" baseline="0">
              <a:rtl val="0"/>
            </a:rPr>
            <a:t>In Luhn’s Algorithm different weights are allocated to distinct code values.</a:t>
          </a:r>
          <a:endParaRPr altLang="en-US"/>
        </a:p>
      </dgm:t>
    </dgm:pt>
    <dgm:pt modelId="{2BB06B5E-7CDA-4562-BACC-BAF18C31CADB}" cxnId="{6AC483BA-FD03-48F2-9217-9AEDAE5EDEF2}" type="parTrans">
      <dgm:prSet/>
      <dgm:spPr/>
    </dgm:pt>
    <dgm:pt modelId="{C0AADA03-15C3-46F5-8E93-B31890EE9F88}" cxnId="{6AC483BA-FD03-48F2-9217-9AEDAE5EDEF2}" type="sibTrans">
      <dgm:prSet/>
      <dgm:spPr/>
    </dgm:pt>
    <dgm:pt modelId="{66D20954-499D-4C91-A147-57B49AC9A207}">
      <dgm:prSet/>
      <dgm:spPr/>
      <dgm:t>
        <a:bodyPr/>
        <a:p>
          <a:r>
            <a:rPr lang="en-US" b="0" i="0" u="none" baseline="0">
              <a:rtl val="0"/>
            </a:rPr>
            <a:t>Those weighted values are then added and then modded on a specific value.</a:t>
          </a:r>
          <a:endParaRPr altLang="en-US"/>
        </a:p>
      </dgm:t>
    </dgm:pt>
    <dgm:pt modelId="{140BD710-C3F7-423A-B195-839247654835}" cxnId="{A65D0F2C-3B1F-40EB-BF28-2B941AC2EA59}" type="parTrans">
      <dgm:prSet/>
      <dgm:spPr/>
    </dgm:pt>
    <dgm:pt modelId="{E1CEAB07-68EE-4A3F-8900-850CD1A78F53}" cxnId="{A65D0F2C-3B1F-40EB-BF28-2B941AC2EA59}" type="sibTrans">
      <dgm:prSet/>
      <dgm:spPr/>
    </dgm:pt>
    <dgm:pt modelId="{07CA2779-064C-45EF-9E56-C8BFD8EA08ED}">
      <dgm:prSet/>
      <dgm:spPr/>
      <dgm:t>
        <a:bodyPr/>
        <a:p>
          <a:r>
            <a:rPr lang="en-US" b="0" i="0" u="none" baseline="0">
              <a:rtl val="0"/>
            </a:rPr>
            <a:t>The resulting check digit serves as a validator for the authenticity of credit numbers, ISBNs and UPCs.</a:t>
          </a:r>
          <a:endParaRPr altLang="en-US"/>
        </a:p>
      </dgm:t>
    </dgm:pt>
    <dgm:pt modelId="{368AFE9A-5C4D-44E6-AB8D-22081AD6F9E3}" cxnId="{D948A06A-8D01-45D3-AF67-744632C25987}" type="parTrans">
      <dgm:prSet/>
      <dgm:spPr/>
    </dgm:pt>
    <dgm:pt modelId="{0C83AF18-3B99-4F12-A1A0-B9CFE5AD0BEB}" cxnId="{D948A06A-8D01-45D3-AF67-744632C25987}" type="sibTrans">
      <dgm:prSet/>
      <dgm:spPr/>
    </dgm:pt>
    <dgm:pt modelId="{12AD5B45-3414-4D4B-B108-2380A7724A49}" type="pres">
      <dgm:prSet presAssocID="{4B82C757-D7CA-4929-B31F-BBDF6F3A442C}" presName="CompostProcess" presStyleCnt="0">
        <dgm:presLayoutVars>
          <dgm:dir/>
          <dgm:resizeHandles val="exact"/>
        </dgm:presLayoutVars>
      </dgm:prSet>
      <dgm:spPr/>
    </dgm:pt>
    <dgm:pt modelId="{43F2F4E8-453F-413E-86F8-AF5AC18B6997}" type="pres">
      <dgm:prSet presAssocID="{4B82C757-D7CA-4929-B31F-BBDF6F3A442C}" presName="arrow" presStyleLbl="bgShp" presStyleIdx="0" presStyleCnt="1"/>
      <dgm:spPr/>
    </dgm:pt>
    <dgm:pt modelId="{87F9D8C5-EE7B-4F8F-A4E2-114FED8BA919}" type="pres">
      <dgm:prSet presAssocID="{4B82C757-D7CA-4929-B31F-BBDF6F3A442C}" presName="linearProcess" presStyleCnt="0"/>
      <dgm:spPr/>
    </dgm:pt>
    <dgm:pt modelId="{E587D517-0F04-4EBC-B62B-7EA0ADF73453}" type="pres">
      <dgm:prSet presAssocID="{39681F38-FF61-433E-8BAB-4619586BC4E1}" presName="textNode" presStyleLbl="node1" presStyleIdx="0" presStyleCnt="4">
        <dgm:presLayoutVars>
          <dgm:bulletEnabled val="1"/>
        </dgm:presLayoutVars>
      </dgm:prSet>
      <dgm:spPr/>
    </dgm:pt>
    <dgm:pt modelId="{45B8C0CE-38FE-405E-B14B-192D55B3876F}" type="pres">
      <dgm:prSet presAssocID="{9DE26426-9269-49B7-9558-408A93674649}" presName="sibTrans" presStyleCnt="0"/>
      <dgm:spPr/>
    </dgm:pt>
    <dgm:pt modelId="{62A54AEA-2451-4AC0-BE65-FB1C49A53A1A}" type="pres">
      <dgm:prSet presAssocID="{5CFDDBB1-FA89-4E17-8DC2-E136E86B7FE2}" presName="textNode" presStyleLbl="node1" presStyleIdx="1" presStyleCnt="4">
        <dgm:presLayoutVars>
          <dgm:bulletEnabled val="1"/>
        </dgm:presLayoutVars>
      </dgm:prSet>
      <dgm:spPr/>
    </dgm:pt>
    <dgm:pt modelId="{CA08FA02-D9A8-4540-8E14-A836A56C55E8}" type="pres">
      <dgm:prSet presAssocID="{C0AADA03-15C3-46F5-8E93-B31890EE9F88}" presName="sibTrans" presStyleCnt="0"/>
      <dgm:spPr/>
    </dgm:pt>
    <dgm:pt modelId="{A3DD7098-60DC-4159-B400-3FA6B748FF85}" type="pres">
      <dgm:prSet presAssocID="{66D20954-499D-4C91-A147-57B49AC9A207}" presName="textNode" presStyleLbl="node1" presStyleIdx="2" presStyleCnt="4">
        <dgm:presLayoutVars>
          <dgm:bulletEnabled val="1"/>
        </dgm:presLayoutVars>
      </dgm:prSet>
      <dgm:spPr/>
    </dgm:pt>
    <dgm:pt modelId="{1C8BF08F-E79D-452A-86C8-E31A7539EE68}" type="pres">
      <dgm:prSet presAssocID="{E1CEAB07-68EE-4A3F-8900-850CD1A78F53}" presName="sibTrans" presStyleCnt="0"/>
      <dgm:spPr/>
    </dgm:pt>
    <dgm:pt modelId="{AC7DB517-7328-4323-9F96-6A4D82F53242}" type="pres">
      <dgm:prSet presAssocID="{07CA2779-064C-45EF-9E56-C8BFD8EA08ED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A624AFF-7569-4280-BD05-843701E1BB43}" srcId="{4B82C757-D7CA-4929-B31F-BBDF6F3A442C}" destId="{39681F38-FF61-433E-8BAB-4619586BC4E1}" srcOrd="0" destOrd="0" parTransId="{222A5D47-8A65-4881-99A2-2810860EB9FD}" sibTransId="{9DE26426-9269-49B7-9558-408A93674649}"/>
    <dgm:cxn modelId="{6AC483BA-FD03-48F2-9217-9AEDAE5EDEF2}" srcId="{4B82C757-D7CA-4929-B31F-BBDF6F3A442C}" destId="{5CFDDBB1-FA89-4E17-8DC2-E136E86B7FE2}" srcOrd="1" destOrd="0" parTransId="{2BB06B5E-7CDA-4562-BACC-BAF18C31CADB}" sibTransId="{C0AADA03-15C3-46F5-8E93-B31890EE9F88}"/>
    <dgm:cxn modelId="{A65D0F2C-3B1F-40EB-BF28-2B941AC2EA59}" srcId="{4B82C757-D7CA-4929-B31F-BBDF6F3A442C}" destId="{66D20954-499D-4C91-A147-57B49AC9A207}" srcOrd="2" destOrd="0" parTransId="{140BD710-C3F7-423A-B195-839247654835}" sibTransId="{E1CEAB07-68EE-4A3F-8900-850CD1A78F53}"/>
    <dgm:cxn modelId="{D948A06A-8D01-45D3-AF67-744632C25987}" srcId="{4B82C757-D7CA-4929-B31F-BBDF6F3A442C}" destId="{07CA2779-064C-45EF-9E56-C8BFD8EA08ED}" srcOrd="3" destOrd="0" parTransId="{368AFE9A-5C4D-44E6-AB8D-22081AD6F9E3}" sibTransId="{0C83AF18-3B99-4F12-A1A0-B9CFE5AD0BEB}"/>
    <dgm:cxn modelId="{57332D29-F433-441A-B8A5-42041BD8BE8F}" type="presOf" srcId="{4B82C757-D7CA-4929-B31F-BBDF6F3A442C}" destId="{12AD5B45-3414-4D4B-B108-2380A7724A49}" srcOrd="0" destOrd="0" presId="urn:microsoft.com/office/officeart/2005/8/layout/hProcess9"/>
    <dgm:cxn modelId="{95127CB4-5DED-46A3-9C26-A6677958C15C}" type="presParOf" srcId="{12AD5B45-3414-4D4B-B108-2380A7724A49}" destId="{43F2F4E8-453F-413E-86F8-AF5AC18B6997}" srcOrd="0" destOrd="0" presId="urn:microsoft.com/office/officeart/2005/8/layout/hProcess9"/>
    <dgm:cxn modelId="{FF281D74-BF69-40D2-886F-8839B2ACE95F}" type="presParOf" srcId="{12AD5B45-3414-4D4B-B108-2380A7724A49}" destId="{87F9D8C5-EE7B-4F8F-A4E2-114FED8BA919}" srcOrd="1" destOrd="0" presId="urn:microsoft.com/office/officeart/2005/8/layout/hProcess9"/>
    <dgm:cxn modelId="{EA005E68-901D-417B-8E11-6469EF9665DF}" type="presParOf" srcId="{87F9D8C5-EE7B-4F8F-A4E2-114FED8BA919}" destId="{E587D517-0F04-4EBC-B62B-7EA0ADF73453}" srcOrd="0" destOrd="1" presId="urn:microsoft.com/office/officeart/2005/8/layout/hProcess9"/>
    <dgm:cxn modelId="{0B3D8D89-AE9B-4151-A8ED-EF3855B3A18A}" type="presOf" srcId="{39681F38-FF61-433E-8BAB-4619586BC4E1}" destId="{E587D517-0F04-4EBC-B62B-7EA0ADF73453}" srcOrd="0" destOrd="0" presId="urn:microsoft.com/office/officeart/2005/8/layout/hProcess9"/>
    <dgm:cxn modelId="{DCFCB0F1-B8F9-454A-B671-8A7F20ED2874}" type="presParOf" srcId="{87F9D8C5-EE7B-4F8F-A4E2-114FED8BA919}" destId="{45B8C0CE-38FE-405E-B14B-192D55B3876F}" srcOrd="1" destOrd="1" presId="urn:microsoft.com/office/officeart/2005/8/layout/hProcess9"/>
    <dgm:cxn modelId="{ADCC194A-D32F-49E6-B129-063C09DD99CD}" type="presParOf" srcId="{87F9D8C5-EE7B-4F8F-A4E2-114FED8BA919}" destId="{62A54AEA-2451-4AC0-BE65-FB1C49A53A1A}" srcOrd="2" destOrd="1" presId="urn:microsoft.com/office/officeart/2005/8/layout/hProcess9"/>
    <dgm:cxn modelId="{79BD7AC4-219F-440B-998D-5781396BBACE}" type="presOf" srcId="{5CFDDBB1-FA89-4E17-8DC2-E136E86B7FE2}" destId="{62A54AEA-2451-4AC0-BE65-FB1C49A53A1A}" srcOrd="0" destOrd="0" presId="urn:microsoft.com/office/officeart/2005/8/layout/hProcess9"/>
    <dgm:cxn modelId="{5A66B928-3FB9-468B-91DB-B46EC18EADED}" type="presParOf" srcId="{87F9D8C5-EE7B-4F8F-A4E2-114FED8BA919}" destId="{CA08FA02-D9A8-4540-8E14-A836A56C55E8}" srcOrd="3" destOrd="1" presId="urn:microsoft.com/office/officeart/2005/8/layout/hProcess9"/>
    <dgm:cxn modelId="{A573F13B-1D9C-4FC0-9098-8A10C4BFEB4E}" type="presParOf" srcId="{87F9D8C5-EE7B-4F8F-A4E2-114FED8BA919}" destId="{A3DD7098-60DC-4159-B400-3FA6B748FF85}" srcOrd="4" destOrd="1" presId="urn:microsoft.com/office/officeart/2005/8/layout/hProcess9"/>
    <dgm:cxn modelId="{5D9DDF4A-3C8C-40ED-ADA5-1DB11FB81B62}" type="presOf" srcId="{66D20954-499D-4C91-A147-57B49AC9A207}" destId="{A3DD7098-60DC-4159-B400-3FA6B748FF85}" srcOrd="0" destOrd="0" presId="urn:microsoft.com/office/officeart/2005/8/layout/hProcess9"/>
    <dgm:cxn modelId="{EE86CA90-E6BC-4A76-8587-5C69ED64B1E6}" type="presParOf" srcId="{87F9D8C5-EE7B-4F8F-A4E2-114FED8BA919}" destId="{1C8BF08F-E79D-452A-86C8-E31A7539EE68}" srcOrd="5" destOrd="1" presId="urn:microsoft.com/office/officeart/2005/8/layout/hProcess9"/>
    <dgm:cxn modelId="{40EB717F-04EF-40F9-B47E-D6C1E24FB17A}" type="presParOf" srcId="{87F9D8C5-EE7B-4F8F-A4E2-114FED8BA919}" destId="{AC7DB517-7328-4323-9F96-6A4D82F53242}" srcOrd="6" destOrd="1" presId="urn:microsoft.com/office/officeart/2005/8/layout/hProcess9"/>
    <dgm:cxn modelId="{131F0B7D-D19A-47FE-B358-4D8394625A55}" type="presOf" srcId="{07CA2779-064C-45EF-9E56-C8BFD8EA08ED}" destId="{AC7DB517-7328-4323-9F96-6A4D82F53242}" srcOrd="0" destOrd="0" presId="urn:microsoft.com/office/officeart/2005/8/layout/hProcess9"/>
  </dgm:cxnLst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3B0992-AC26-43EF-A675-C2209006655A}" type="doc">
      <dgm:prSet/>
      <dgm:spPr/>
      <dgm:t>
        <a:bodyPr/>
        <a:p>
          <a:endParaRPr altLang="en-US"/>
        </a:p>
      </dgm:t>
    </dgm:pt>
    <dgm:pt modelId="{CB2973C0-BA1A-4B7E-8319-E33CB1B4D85A}">
      <dgm:prSet/>
      <dgm:spPr/>
      <dgm:t>
        <a:bodyPr/>
        <a:p>
          <a:r>
            <a:rPr lang="en-US" b="0" i="0" u="none" baseline="0">
              <a:rtl val="0"/>
            </a:rPr>
            <a:t>In conclusion, our project highlights the application of discrete structures, specifically modular arithmetic, in enhancing authentication procedures.</a:t>
          </a:r>
          <a:endParaRPr altLang="en-US"/>
        </a:p>
      </dgm:t>
    </dgm:pt>
    <dgm:pt modelId="{3B620649-BC3B-4989-BB0E-022C9317E899}" cxnId="{93ED59F2-295B-49BE-908E-49B19A59A0C5}" type="parTrans">
      <dgm:prSet/>
      <dgm:spPr/>
    </dgm:pt>
    <dgm:pt modelId="{A9487653-B29C-4FC8-BA22-26302A94B137}" cxnId="{93ED59F2-295B-49BE-908E-49B19A59A0C5}" type="sibTrans">
      <dgm:prSet/>
      <dgm:spPr/>
    </dgm:pt>
    <dgm:pt modelId="{733EA90D-BEEB-4C77-B8AC-AC54C908CFA9}">
      <dgm:prSet/>
      <dgm:spPr/>
      <dgm:t>
        <a:bodyPr/>
        <a:p>
          <a:r>
            <a:rPr lang="en-US" b="0" i="0" u="none" baseline="0">
              <a:rtl val="0"/>
            </a:rPr>
            <a:t>Luhn's Algorithm stands out as a crucial tool, fortifying authentication mechanisms for credit cards, UPCs, and ISBNs.</a:t>
          </a:r>
          <a:endParaRPr altLang="en-US"/>
        </a:p>
      </dgm:t>
    </dgm:pt>
    <dgm:pt modelId="{C2A38DC1-0423-4669-AD5C-1E5A4B6162F3}" cxnId="{28F6BB1B-72CB-4E49-8A17-33D5423CED96}" type="parTrans">
      <dgm:prSet/>
      <dgm:spPr/>
    </dgm:pt>
    <dgm:pt modelId="{40D8DAA6-3EE8-4ED4-805D-7F16135E684C}" cxnId="{28F6BB1B-72CB-4E49-8A17-33D5423CED96}" type="sibTrans">
      <dgm:prSet/>
      <dgm:spPr/>
    </dgm:pt>
    <dgm:pt modelId="{D76D0615-9908-418A-B2ED-50AAA598C66A}">
      <dgm:prSet/>
      <dgm:spPr/>
      <dgm:t>
        <a:bodyPr/>
        <a:p>
          <a:r>
            <a:rPr lang="en-US" b="0" i="0" u="none" baseline="0">
              <a:rtl val="0"/>
            </a:rPr>
            <a:t>This project showcases the symbiotic relationship between mathematical principles and their practical implementation in digital security.</a:t>
          </a:r>
          <a:endParaRPr altLang="en-US"/>
        </a:p>
      </dgm:t>
    </dgm:pt>
    <dgm:pt modelId="{0FABB920-876D-44E3-BD44-79C00F422266}" cxnId="{91B2153F-92C7-476B-BCAB-6348C21DF4B8}" type="parTrans">
      <dgm:prSet/>
      <dgm:spPr/>
    </dgm:pt>
    <dgm:pt modelId="{DF4BFB66-FD93-4EB5-AE52-E1774848F83D}" cxnId="{91B2153F-92C7-476B-BCAB-6348C21DF4B8}" type="sibTrans">
      <dgm:prSet/>
      <dgm:spPr/>
    </dgm:pt>
    <dgm:pt modelId="{9A39EE72-837A-454C-915D-F892019D2728}" type="pres">
      <dgm:prSet presAssocID="{303B0992-AC26-43EF-A675-C2209006655A}" presName="linear" presStyleCnt="0">
        <dgm:presLayoutVars>
          <dgm:animLvl val="lvl"/>
          <dgm:resizeHandles val="exact"/>
        </dgm:presLayoutVars>
      </dgm:prSet>
      <dgm:spPr/>
    </dgm:pt>
    <dgm:pt modelId="{7173D98D-F7D6-4CAC-BD36-F632FE177094}" type="pres">
      <dgm:prSet presAssocID="{CB2973C0-BA1A-4B7E-8319-E33CB1B4D8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A210E2-E4A0-4D86-8F1B-F13D1D60C04C}" type="pres">
      <dgm:prSet presAssocID="{A9487653-B29C-4FC8-BA22-26302A94B137}" presName="spacer" presStyleCnt="0"/>
      <dgm:spPr/>
    </dgm:pt>
    <dgm:pt modelId="{322DC6F2-85DD-41E3-98DC-25E79CB34B00}" type="pres">
      <dgm:prSet presAssocID="{733EA90D-BEEB-4C77-B8AC-AC54C908CF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A99883-9F5E-4E2B-9975-4AD20E0A5851}" type="pres">
      <dgm:prSet presAssocID="{40D8DAA6-3EE8-4ED4-805D-7F16135E684C}" presName="spacer" presStyleCnt="0"/>
      <dgm:spPr/>
    </dgm:pt>
    <dgm:pt modelId="{230EB06C-108E-4AEC-9FE2-F820B3EBE3AD}" type="pres">
      <dgm:prSet presAssocID="{D76D0615-9908-418A-B2ED-50AAA598C66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3ED59F2-295B-49BE-908E-49B19A59A0C5}" srcId="{303B0992-AC26-43EF-A675-C2209006655A}" destId="{CB2973C0-BA1A-4B7E-8319-E33CB1B4D85A}" srcOrd="0" destOrd="0" parTransId="{3B620649-BC3B-4989-BB0E-022C9317E899}" sibTransId="{A9487653-B29C-4FC8-BA22-26302A94B137}"/>
    <dgm:cxn modelId="{28F6BB1B-72CB-4E49-8A17-33D5423CED96}" srcId="{303B0992-AC26-43EF-A675-C2209006655A}" destId="{733EA90D-BEEB-4C77-B8AC-AC54C908CFA9}" srcOrd="1" destOrd="0" parTransId="{C2A38DC1-0423-4669-AD5C-1E5A4B6162F3}" sibTransId="{40D8DAA6-3EE8-4ED4-805D-7F16135E684C}"/>
    <dgm:cxn modelId="{91B2153F-92C7-476B-BCAB-6348C21DF4B8}" srcId="{303B0992-AC26-43EF-A675-C2209006655A}" destId="{D76D0615-9908-418A-B2ED-50AAA598C66A}" srcOrd="2" destOrd="0" parTransId="{0FABB920-876D-44E3-BD44-79C00F422266}" sibTransId="{DF4BFB66-FD93-4EB5-AE52-E1774848F83D}"/>
    <dgm:cxn modelId="{ABCAECCA-F2B3-427E-AC7A-2A15A005C583}" type="presOf" srcId="{303B0992-AC26-43EF-A675-C2209006655A}" destId="{9A39EE72-837A-454C-915D-F892019D2728}" srcOrd="0" destOrd="0" presId="urn:microsoft.com/office/officeart/2005/8/layout/vList2"/>
    <dgm:cxn modelId="{36C6FA1F-1F28-4966-8925-582C7309DB1A}" type="presParOf" srcId="{9A39EE72-837A-454C-915D-F892019D2728}" destId="{7173D98D-F7D6-4CAC-BD36-F632FE177094}" srcOrd="0" destOrd="0" presId="urn:microsoft.com/office/officeart/2005/8/layout/vList2"/>
    <dgm:cxn modelId="{F6450293-C88A-4B9F-84D7-B8012E39CBD0}" type="presOf" srcId="{CB2973C0-BA1A-4B7E-8319-E33CB1B4D85A}" destId="{7173D98D-F7D6-4CAC-BD36-F632FE177094}" srcOrd="0" destOrd="0" presId="urn:microsoft.com/office/officeart/2005/8/layout/vList2"/>
    <dgm:cxn modelId="{169ACCFB-476D-4AA1-85B1-F609F457F5F0}" type="presParOf" srcId="{9A39EE72-837A-454C-915D-F892019D2728}" destId="{CFA210E2-E4A0-4D86-8F1B-F13D1D60C04C}" srcOrd="1" destOrd="0" presId="urn:microsoft.com/office/officeart/2005/8/layout/vList2"/>
    <dgm:cxn modelId="{779FFE48-422F-4808-A9D1-56B56222A548}" type="presParOf" srcId="{9A39EE72-837A-454C-915D-F892019D2728}" destId="{322DC6F2-85DD-41E3-98DC-25E79CB34B00}" srcOrd="2" destOrd="0" presId="urn:microsoft.com/office/officeart/2005/8/layout/vList2"/>
    <dgm:cxn modelId="{A2EEF5CD-87F4-44E5-8693-25733851D4DD}" type="presOf" srcId="{733EA90D-BEEB-4C77-B8AC-AC54C908CFA9}" destId="{322DC6F2-85DD-41E3-98DC-25E79CB34B00}" srcOrd="0" destOrd="0" presId="urn:microsoft.com/office/officeart/2005/8/layout/vList2"/>
    <dgm:cxn modelId="{A16AD638-4B9A-4CD4-BE03-E2EA684B2869}" type="presParOf" srcId="{9A39EE72-837A-454C-915D-F892019D2728}" destId="{26A99883-9F5E-4E2B-9975-4AD20E0A5851}" srcOrd="3" destOrd="0" presId="urn:microsoft.com/office/officeart/2005/8/layout/vList2"/>
    <dgm:cxn modelId="{EDD6D5CB-36A0-44CC-A5D4-4D546F2414D5}" type="presParOf" srcId="{9A39EE72-837A-454C-915D-F892019D2728}" destId="{230EB06C-108E-4AEC-9FE2-F820B3EBE3AD}" srcOrd="4" destOrd="0" presId="urn:microsoft.com/office/officeart/2005/8/layout/vList2"/>
    <dgm:cxn modelId="{880FACAB-D76C-4E2C-BBFD-52E5986884D8}" type="presOf" srcId="{D76D0615-9908-418A-B2ED-50AAA598C66A}" destId="{230EB06C-108E-4AEC-9FE2-F820B3EBE3AD}" srcOrd="0" destOrd="0" presId="urn:microsoft.com/office/officeart/2005/8/layout/vList2"/>
  </dgm:cxnLst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972800" cy="4953000"/>
        <a:chOff x="0" y="0"/>
        <a:chExt cx="10972800" cy="4953000"/>
      </a:xfrm>
    </dsp:grpSpPr>
    <dsp:sp modelId="{61BB7B2D-DC18-45F0-AAD8-FC2615D686A3}">
      <dsp:nvSpPr>
        <dsp:cNvPr id="3" name="Rectangles 2"/>
        <dsp:cNvSpPr/>
      </dsp:nvSpPr>
      <dsp:spPr bwMode="white">
        <a:xfrm>
          <a:off x="1492151" y="1994"/>
          <a:ext cx="3809405" cy="2285643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In our digitized world, cybersecurity challenges prevail, neccessitating robust protocols for protection.</a:t>
          </a:r>
          <a:endParaRPr altLang="en-US"/>
        </a:p>
      </dsp:txBody>
      <dsp:txXfrm>
        <a:off x="1492151" y="1994"/>
        <a:ext cx="3809405" cy="2285643"/>
      </dsp:txXfrm>
    </dsp:sp>
    <dsp:sp modelId="{56856CD2-2020-4EB4-8E52-382A69882788}">
      <dsp:nvSpPr>
        <dsp:cNvPr id="4" name="Rectangles 3"/>
        <dsp:cNvSpPr/>
      </dsp:nvSpPr>
      <dsp:spPr bwMode="white">
        <a:xfrm>
          <a:off x="5682496" y="1994"/>
          <a:ext cx="3809405" cy="2285643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Major credit card companies rely on Luhn’s Algorithm to ensure card validity.</a:t>
          </a:r>
          <a:endParaRPr altLang="en-US"/>
        </a:p>
      </dsp:txBody>
      <dsp:txXfrm>
        <a:off x="5682496" y="1994"/>
        <a:ext cx="3809405" cy="2285643"/>
      </dsp:txXfrm>
    </dsp:sp>
    <dsp:sp modelId="{C53F4CC1-82CE-4D20-B7B7-575F6F14D18C}">
      <dsp:nvSpPr>
        <dsp:cNvPr id="5" name="Rectangles 4"/>
        <dsp:cNvSpPr/>
      </dsp:nvSpPr>
      <dsp:spPr bwMode="white">
        <a:xfrm>
          <a:off x="1492151" y="2665363"/>
          <a:ext cx="3809405" cy="2285643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Authentication is crucial in UPC and ISBN codes for product and book identification.</a:t>
          </a:r>
          <a:endParaRPr altLang="en-US"/>
        </a:p>
      </dsp:txBody>
      <dsp:txXfrm>
        <a:off x="1492151" y="2665363"/>
        <a:ext cx="3809405" cy="2285643"/>
      </dsp:txXfrm>
    </dsp:sp>
    <dsp:sp modelId="{6817248C-4903-45B6-8D45-3F02484B85AE}">
      <dsp:nvSpPr>
        <dsp:cNvPr id="6" name="Rectangles 5"/>
        <dsp:cNvSpPr/>
      </dsp:nvSpPr>
      <dsp:spPr bwMode="white">
        <a:xfrm>
          <a:off x="5682496" y="2665363"/>
          <a:ext cx="3809405" cy="2285643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neccessity for a program arises to confirm the authenticity and safeguard against potential fraud.</a:t>
          </a:r>
          <a:endParaRPr altLang="en-US"/>
        </a:p>
      </dsp:txBody>
      <dsp:txXfrm>
        <a:off x="5682496" y="2665363"/>
        <a:ext cx="3809405" cy="2285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972800" cy="4953000"/>
        <a:chOff x="0" y="0"/>
        <a:chExt cx="10972800" cy="4953000"/>
      </a:xfrm>
    </dsp:grpSpPr>
    <dsp:sp modelId="{43F2F4E8-453F-413E-86F8-AF5AC18B6997}">
      <dsp:nvSpPr>
        <dsp:cNvPr id="3" name="Right Arrow 2"/>
        <dsp:cNvSpPr/>
      </dsp:nvSpPr>
      <dsp:spPr bwMode="white">
        <a:xfrm>
          <a:off x="822960" y="0"/>
          <a:ext cx="9326880" cy="4953000"/>
        </a:xfrm>
        <a:prstGeom prst="rightArrow">
          <a:avLst/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822960" y="0"/>
        <a:ext cx="9326880" cy="4953000"/>
      </dsp:txXfrm>
    </dsp:sp>
    <dsp:sp modelId="{E587D517-0F04-4EBC-B62B-7EA0ADF73453}">
      <dsp:nvSpPr>
        <dsp:cNvPr id="4" name="Rounded Rectangle 3"/>
        <dsp:cNvSpPr/>
      </dsp:nvSpPr>
      <dsp:spPr bwMode="white">
        <a:xfrm>
          <a:off x="0" y="1485900"/>
          <a:ext cx="2438400" cy="19812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Luhn’s Algorithm is primarily used.</a:t>
          </a:r>
          <a:endParaRPr altLang="en-US"/>
        </a:p>
      </dsp:txBody>
      <dsp:txXfrm>
        <a:off x="0" y="1485900"/>
        <a:ext cx="2438400" cy="1981200"/>
      </dsp:txXfrm>
    </dsp:sp>
    <dsp:sp modelId="{62A54AEA-2451-4AC0-BE65-FB1C49A53A1A}">
      <dsp:nvSpPr>
        <dsp:cNvPr id="5" name="Rounded Rectangle 4"/>
        <dsp:cNvSpPr/>
      </dsp:nvSpPr>
      <dsp:spPr bwMode="white">
        <a:xfrm>
          <a:off x="2844800" y="1485900"/>
          <a:ext cx="2438400" cy="19812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In Luhn’s Algorithm different weights are allocated to distinct code values.</a:t>
          </a:r>
          <a:endParaRPr altLang="en-US"/>
        </a:p>
      </dsp:txBody>
      <dsp:txXfrm>
        <a:off x="2844800" y="1485900"/>
        <a:ext cx="2438400" cy="1981200"/>
      </dsp:txXfrm>
    </dsp:sp>
    <dsp:sp modelId="{A3DD7098-60DC-4159-B400-3FA6B748FF85}">
      <dsp:nvSpPr>
        <dsp:cNvPr id="6" name="Rounded Rectangle 5"/>
        <dsp:cNvSpPr/>
      </dsp:nvSpPr>
      <dsp:spPr bwMode="white">
        <a:xfrm>
          <a:off x="5689600" y="1485900"/>
          <a:ext cx="2438400" cy="19812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Those weighted values are then added and then modded on a specific value.</a:t>
          </a:r>
          <a:endParaRPr altLang="en-US"/>
        </a:p>
      </dsp:txBody>
      <dsp:txXfrm>
        <a:off x="5689600" y="1485900"/>
        <a:ext cx="2438400" cy="1981200"/>
      </dsp:txXfrm>
    </dsp:sp>
    <dsp:sp modelId="{AC7DB517-7328-4323-9F96-6A4D82F53242}">
      <dsp:nvSpPr>
        <dsp:cNvPr id="7" name="Rounded Rectangle 6"/>
        <dsp:cNvSpPr/>
      </dsp:nvSpPr>
      <dsp:spPr bwMode="white">
        <a:xfrm>
          <a:off x="8534400" y="1485900"/>
          <a:ext cx="2438400" cy="19812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The resulting check digit serves as a validator for the authenticity of credit numbers, ISBNs and UPCs.</a:t>
          </a:r>
          <a:endParaRPr altLang="en-US"/>
        </a:p>
      </dsp:txBody>
      <dsp:txXfrm>
        <a:off x="8534400" y="1485900"/>
        <a:ext cx="2438400" cy="1981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972800" cy="4953000"/>
        <a:chOff x="0" y="0"/>
        <a:chExt cx="10972800" cy="4953000"/>
      </a:xfrm>
    </dsp:grpSpPr>
    <dsp:sp modelId="{7173D98D-F7D6-4CAC-BD36-F632FE177094}">
      <dsp:nvSpPr>
        <dsp:cNvPr id="3" name="Rounded Rectangle 2"/>
        <dsp:cNvSpPr/>
      </dsp:nvSpPr>
      <dsp:spPr bwMode="white">
        <a:xfrm>
          <a:off x="0" y="4155"/>
          <a:ext cx="10972800" cy="159639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In conclusion, our project highlights the application of discrete structures, specifically modular arithmetic, in enhancing authentication procedures.</a:t>
          </a:r>
          <a:endParaRPr altLang="en-US"/>
        </a:p>
      </dsp:txBody>
      <dsp:txXfrm>
        <a:off x="0" y="4155"/>
        <a:ext cx="10972800" cy="1596390"/>
      </dsp:txXfrm>
    </dsp:sp>
    <dsp:sp modelId="{322DC6F2-85DD-41E3-98DC-25E79CB34B00}">
      <dsp:nvSpPr>
        <dsp:cNvPr id="4" name="Rounded Rectangle 3"/>
        <dsp:cNvSpPr/>
      </dsp:nvSpPr>
      <dsp:spPr bwMode="white">
        <a:xfrm>
          <a:off x="0" y="1678305"/>
          <a:ext cx="10972800" cy="159639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Luhn's Algorithm stands out as a crucial tool, fortifying authentication mechanisms for credit cards, UPCs, and ISBNs.</a:t>
          </a:r>
          <a:endParaRPr altLang="en-US"/>
        </a:p>
      </dsp:txBody>
      <dsp:txXfrm>
        <a:off x="0" y="1678305"/>
        <a:ext cx="10972800" cy="1596390"/>
      </dsp:txXfrm>
    </dsp:sp>
    <dsp:sp modelId="{230EB06C-108E-4AEC-9FE2-F820B3EBE3AD}">
      <dsp:nvSpPr>
        <dsp:cNvPr id="5" name="Rounded Rectangle 4"/>
        <dsp:cNvSpPr/>
      </dsp:nvSpPr>
      <dsp:spPr bwMode="white">
        <a:xfrm>
          <a:off x="0" y="3352455"/>
          <a:ext cx="10972800" cy="159639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2870" tIns="102870" rIns="102870" bIns="102870" anchor="ctr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This project showcases the symbiotic relationship between mathematical principles and their practical implementation in digital security.</a:t>
          </a:r>
          <a:endParaRPr altLang="en-US"/>
        </a:p>
      </dsp:txBody>
      <dsp:txXfrm>
        <a:off x="0" y="3352455"/>
        <a:ext cx="10972800" cy="1596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Project Title: “Application of Modular Arithmatic, especially Luhn’s Algorithm, for authentication purposes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1" y="3646170"/>
            <a:ext cx="9218083" cy="1752600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endParaRPr lang="en-US" sz="2000"/>
          </a:p>
          <a:p>
            <a:pPr algn="l">
              <a:buFont typeface="Arial" panose="020B0604020202020204" pitchFamily="34" charset="0"/>
            </a:pPr>
            <a:r>
              <a:rPr lang="en-US" sz="2000"/>
              <a:t>Enhancing Digital Security through Mathematical Principles</a:t>
            </a: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Muhammad Bin Nasir			220201012</a:t>
            </a:r>
            <a:endParaRPr lang="en-US" sz="24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Aiza Shafqat				220201036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graphicFrame>
        <p:nvGraphicFramePr>
          <p:cNvPr id="10" name="Diagram 9"/>
          <p:cNvGraphicFramePr/>
          <p:nvPr/>
        </p:nvGraphicFramePr>
        <p:xfrm>
          <a:off x="609600" y="1174750"/>
          <a:ext cx="10972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Tools from modular arithmatic</a:t>
            </a:r>
            <a:endParaRPr lang="en-US"/>
          </a:p>
        </p:txBody>
      </p:sp>
      <p:graphicFrame>
        <p:nvGraphicFramePr>
          <p:cNvPr id="3" name="Diagram 2"/>
          <p:cNvGraphicFramePr/>
          <p:nvPr/>
        </p:nvGraphicFramePr>
        <p:xfrm>
          <a:off x="609600" y="1174750"/>
          <a:ext cx="10972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Credit Card Validation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184910"/>
            <a:ext cx="10972800" cy="4953000"/>
          </a:xfrm>
        </p:spPr>
        <p:txBody>
          <a:bodyPr/>
          <a:p>
            <a:pPr marL="0" indent="0" algn="ctr">
              <a:buNone/>
            </a:pPr>
            <a:r>
              <a:rPr lang="en-US" sz="2800"/>
              <a:t>x</a:t>
            </a:r>
            <a:r>
              <a:rPr lang="en-US" sz="2800" baseline="-25000"/>
              <a:t>1 </a:t>
            </a:r>
            <a:r>
              <a:rPr lang="en-US" sz="2800"/>
              <a:t>  x</a:t>
            </a:r>
            <a:r>
              <a:rPr lang="en-US" sz="2800" baseline="-25000"/>
              <a:t>2 </a:t>
            </a:r>
            <a:r>
              <a:rPr lang="en-US" sz="2800"/>
              <a:t>  x</a:t>
            </a:r>
            <a:r>
              <a:rPr lang="en-US" sz="2800" baseline="-25000"/>
              <a:t>3 </a:t>
            </a:r>
            <a:r>
              <a:rPr lang="en-US" sz="2800"/>
              <a:t>  x</a:t>
            </a:r>
            <a:r>
              <a:rPr lang="en-US" sz="2800" baseline="-25000"/>
              <a:t>4 </a:t>
            </a:r>
            <a:r>
              <a:rPr lang="en-US" sz="2800"/>
              <a:t>  x</a:t>
            </a:r>
            <a:r>
              <a:rPr lang="en-US" sz="2800" baseline="-25000"/>
              <a:t>5</a:t>
            </a:r>
            <a:r>
              <a:rPr lang="en-US" sz="2800"/>
              <a:t>   x</a:t>
            </a:r>
            <a:r>
              <a:rPr lang="en-US" sz="2800" baseline="-25000"/>
              <a:t>6</a:t>
            </a:r>
            <a:r>
              <a:rPr lang="en-US" sz="2800"/>
              <a:t>   x</a:t>
            </a:r>
            <a:r>
              <a:rPr lang="en-US" sz="2800" baseline="-25000"/>
              <a:t>7 </a:t>
            </a:r>
            <a:r>
              <a:rPr lang="en-US" sz="2800"/>
              <a:t>  x</a:t>
            </a:r>
            <a:r>
              <a:rPr lang="en-US" sz="2800" baseline="-25000"/>
              <a:t>8</a:t>
            </a:r>
            <a:r>
              <a:rPr lang="en-US" sz="2800"/>
              <a:t>   x</a:t>
            </a:r>
            <a:r>
              <a:rPr lang="en-US" sz="2800" baseline="-25000"/>
              <a:t>9</a:t>
            </a:r>
            <a:r>
              <a:rPr lang="en-US" sz="2800"/>
              <a:t>   x</a:t>
            </a:r>
            <a:r>
              <a:rPr lang="en-US" sz="2800" baseline="-25000"/>
              <a:t>10</a:t>
            </a:r>
            <a:r>
              <a:rPr lang="en-US" sz="2800"/>
              <a:t>   x</a:t>
            </a:r>
            <a:r>
              <a:rPr lang="en-US" sz="2800" baseline="-25000"/>
              <a:t>11</a:t>
            </a:r>
            <a:r>
              <a:rPr lang="en-US" sz="2800"/>
              <a:t>   x</a:t>
            </a:r>
            <a:r>
              <a:rPr lang="en-US" sz="2800" baseline="-25000"/>
              <a:t>12 </a:t>
            </a:r>
            <a:r>
              <a:rPr lang="en-US" sz="2800"/>
              <a:t>  x</a:t>
            </a:r>
            <a:r>
              <a:rPr lang="en-US" sz="2800" baseline="-25000"/>
              <a:t>13 </a:t>
            </a:r>
            <a:r>
              <a:rPr lang="en-US" sz="2800"/>
              <a:t>  x</a:t>
            </a:r>
            <a:r>
              <a:rPr lang="en-US" sz="2800" baseline="-25000"/>
              <a:t>14 </a:t>
            </a:r>
            <a:r>
              <a:rPr lang="en-US" sz="2800"/>
              <a:t>  x</a:t>
            </a:r>
            <a:r>
              <a:rPr lang="en-US" sz="2800" baseline="-25000"/>
              <a:t>15 </a:t>
            </a:r>
            <a:r>
              <a:rPr lang="en-US" sz="2800"/>
              <a:t>  x</a:t>
            </a:r>
            <a:r>
              <a:rPr lang="en-US" sz="2800" baseline="-25000"/>
              <a:t>16</a:t>
            </a:r>
            <a:endParaRPr lang="en-US" sz="2800" baseline="-25000"/>
          </a:p>
          <a:p>
            <a:pPr marL="0" indent="0" algn="l">
              <a:buNone/>
            </a:pPr>
            <a:r>
              <a:rPr lang="en-US" sz="2800"/>
              <a:t>          </a:t>
            </a:r>
            <a:endParaRPr lang="en-US" sz="2800"/>
          </a:p>
          <a:p>
            <a:pPr marL="0" indent="0" algn="ctr">
              <a:buNone/>
            </a:pPr>
            <a:r>
              <a:rPr lang="en-US" sz="2800"/>
              <a:t>w</a:t>
            </a:r>
            <a:r>
              <a:rPr lang="en-US" sz="2800" baseline="-25000"/>
              <a:t>1   </a:t>
            </a:r>
            <a:r>
              <a:rPr lang="en-US" sz="2800"/>
              <a:t>w</a:t>
            </a:r>
            <a:r>
              <a:rPr lang="en-US" sz="2800" baseline="-25000"/>
              <a:t>2   </a:t>
            </a:r>
            <a:r>
              <a:rPr lang="en-US" sz="2800"/>
              <a:t>w</a:t>
            </a:r>
            <a:r>
              <a:rPr lang="en-US" sz="2800" baseline="-25000"/>
              <a:t>3   </a:t>
            </a:r>
            <a:r>
              <a:rPr lang="en-US" sz="2800"/>
              <a:t>w</a:t>
            </a:r>
            <a:r>
              <a:rPr lang="en-US" sz="2800" baseline="-25000"/>
              <a:t>4   </a:t>
            </a:r>
            <a:r>
              <a:rPr lang="en-US" sz="2800"/>
              <a:t>w</a:t>
            </a:r>
            <a:r>
              <a:rPr lang="en-US" sz="2800" baseline="-25000"/>
              <a:t>5   </a:t>
            </a:r>
            <a:r>
              <a:rPr lang="en-US" sz="2800"/>
              <a:t>w</a:t>
            </a:r>
            <a:r>
              <a:rPr lang="en-US" sz="2800" baseline="-25000"/>
              <a:t>6   </a:t>
            </a:r>
            <a:r>
              <a:rPr lang="en-US" sz="2800"/>
              <a:t>w</a:t>
            </a:r>
            <a:r>
              <a:rPr lang="en-US" sz="2800" baseline="-25000"/>
              <a:t>7   </a:t>
            </a:r>
            <a:r>
              <a:rPr lang="en-US" sz="2800"/>
              <a:t>w</a:t>
            </a:r>
            <a:r>
              <a:rPr lang="en-US" sz="2800" baseline="-25000"/>
              <a:t>8    </a:t>
            </a:r>
            <a:r>
              <a:rPr lang="en-US" sz="2800"/>
              <a:t>w</a:t>
            </a:r>
            <a:r>
              <a:rPr lang="en-US" sz="2800" baseline="-25000"/>
              <a:t>9   </a:t>
            </a:r>
            <a:r>
              <a:rPr lang="en-US" sz="2800"/>
              <a:t>w</a:t>
            </a:r>
            <a:r>
              <a:rPr lang="en-US" sz="2800" baseline="-25000"/>
              <a:t>10   </a:t>
            </a:r>
            <a:r>
              <a:rPr lang="en-US" sz="2800"/>
              <a:t>w</a:t>
            </a:r>
            <a:r>
              <a:rPr lang="en-US" sz="2800" baseline="-25000"/>
              <a:t>11   </a:t>
            </a:r>
            <a:r>
              <a:rPr lang="en-US" sz="2800"/>
              <a:t>w</a:t>
            </a:r>
            <a:r>
              <a:rPr lang="en-US" sz="2800" baseline="-25000"/>
              <a:t>12   </a:t>
            </a:r>
            <a:r>
              <a:rPr lang="en-US" sz="2800"/>
              <a:t>w</a:t>
            </a:r>
            <a:r>
              <a:rPr lang="en-US" sz="2800" baseline="-25000"/>
              <a:t>13   </a:t>
            </a:r>
            <a:r>
              <a:rPr lang="en-US" sz="2800"/>
              <a:t>w</a:t>
            </a:r>
            <a:r>
              <a:rPr lang="en-US" sz="2800" baseline="-25000"/>
              <a:t>14   </a:t>
            </a:r>
            <a:r>
              <a:rPr lang="en-US" sz="2800"/>
              <a:t>w</a:t>
            </a:r>
            <a:r>
              <a:rPr lang="en-US" sz="2800" baseline="-25000"/>
              <a:t>15   </a:t>
            </a:r>
            <a:r>
              <a:rPr lang="en-US" sz="2800"/>
              <a:t>w</a:t>
            </a:r>
            <a:r>
              <a:rPr lang="en-US" sz="2800" baseline="-25000"/>
              <a:t>16</a:t>
            </a:r>
            <a:endParaRPr lang="en-US" sz="2800" baseline="-25000"/>
          </a:p>
          <a:p>
            <a:pPr marL="0" indent="0" algn="l">
              <a:buNone/>
            </a:pPr>
            <a:r>
              <a:rPr lang="en-US" sz="2800"/>
              <a:t>     </a:t>
            </a:r>
            <a:r>
              <a:rPr lang="en-US" sz="2000"/>
              <a:t>2      1       2      1      2      1      2      1       2       1         2       1        2        1         2       1</a:t>
            </a:r>
            <a:endParaRPr lang="en-US" sz="2800"/>
          </a:p>
          <a:p>
            <a:pPr marL="0" indent="0" algn="l">
              <a:buNone/>
            </a:pPr>
            <a:endParaRPr lang="en-US" sz="2800" baseline="-25000"/>
          </a:p>
          <a:p>
            <a:pPr marL="0" indent="0" algn="ctr">
              <a:buNone/>
            </a:pPr>
            <a:endParaRPr lang="en-US" sz="2800" baseline="-25000"/>
          </a:p>
          <a:p>
            <a:pPr marL="0" indent="0" algn="ctr">
              <a:buNone/>
            </a:pPr>
            <a:r>
              <a:rPr lang="en-US" sz="2000"/>
              <a:t>w</a:t>
            </a:r>
            <a:r>
              <a:rPr lang="en-US" sz="2000" baseline="-25000"/>
              <a:t>1</a:t>
            </a:r>
            <a:r>
              <a:rPr lang="en-US" sz="2000"/>
              <a:t>x</a:t>
            </a:r>
            <a:r>
              <a:rPr lang="en-US" sz="2000" baseline="-25000"/>
              <a:t>1  </a:t>
            </a:r>
            <a:r>
              <a:rPr lang="en-US" sz="2000"/>
              <a:t>+  w</a:t>
            </a:r>
            <a:r>
              <a:rPr lang="en-US" sz="2000" baseline="-25000"/>
              <a:t>2</a:t>
            </a:r>
            <a:r>
              <a:rPr lang="en-US" sz="2000"/>
              <a:t>x</a:t>
            </a:r>
            <a:r>
              <a:rPr lang="en-US" sz="2000" baseline="-25000"/>
              <a:t>2  </a:t>
            </a:r>
            <a:r>
              <a:rPr lang="en-US" sz="2000"/>
              <a:t>+  w</a:t>
            </a:r>
            <a:r>
              <a:rPr lang="en-US" sz="2000" baseline="-25000"/>
              <a:t>3</a:t>
            </a:r>
            <a:r>
              <a:rPr lang="en-US" sz="2000"/>
              <a:t>x</a:t>
            </a:r>
            <a:r>
              <a:rPr lang="en-US" sz="2000" baseline="-25000"/>
              <a:t>3  </a:t>
            </a:r>
            <a:r>
              <a:rPr lang="en-US" sz="2000"/>
              <a:t>+ ... +  w</a:t>
            </a:r>
            <a:r>
              <a:rPr lang="en-US" sz="2000" baseline="-25000"/>
              <a:t>16</a:t>
            </a:r>
            <a:r>
              <a:rPr lang="en-US" sz="2000"/>
              <a:t>x</a:t>
            </a:r>
            <a:r>
              <a:rPr lang="en-US" sz="2000" baseline="-25000"/>
              <a:t>16</a:t>
            </a:r>
            <a:endParaRPr lang="en-US" sz="2000"/>
          </a:p>
          <a:p>
            <a:pPr marL="0" indent="0" algn="l">
              <a:buNone/>
            </a:pPr>
            <a:r>
              <a:rPr lang="en-US" sz="2000"/>
              <a:t>                                                                      = total</a:t>
            </a:r>
            <a:r>
              <a:rPr lang="en-US" sz="2800" baseline="-25000"/>
              <a:t> </a:t>
            </a:r>
            <a:endParaRPr lang="en-US" sz="2800" baseline="-25000"/>
          </a:p>
          <a:p>
            <a:pPr marL="0" indent="0" algn="l">
              <a:buNone/>
            </a:pPr>
            <a:r>
              <a:rPr lang="en-US" sz="2000"/>
              <a:t>                                                             </a:t>
            </a:r>
            <a:endParaRPr lang="en-US" sz="2000"/>
          </a:p>
          <a:p>
            <a:pPr marL="0" indent="0" algn="l">
              <a:buNone/>
            </a:pPr>
            <a:r>
              <a:rPr lang="en-US" sz="2000" b="1"/>
              <a:t>                                                       Validity:</a:t>
            </a:r>
            <a:r>
              <a:rPr lang="en-US" sz="2000"/>
              <a:t> total mod 10 = 0</a:t>
            </a:r>
            <a:endParaRPr lang="en-US" sz="20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63650" y="169926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60550" y="1719580"/>
            <a:ext cx="0" cy="529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18080" y="1772285"/>
            <a:ext cx="0" cy="4978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75610" y="1730375"/>
            <a:ext cx="0" cy="518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69335" y="1687830"/>
            <a:ext cx="0" cy="561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63060" y="1730375"/>
            <a:ext cx="0" cy="4870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756785" y="1751330"/>
            <a:ext cx="10160" cy="518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92725" y="1719580"/>
            <a:ext cx="0" cy="550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20740" y="1719580"/>
            <a:ext cx="0" cy="529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90030" y="1730375"/>
            <a:ext cx="0" cy="518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59955" y="1666875"/>
            <a:ext cx="0" cy="550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917815" y="1666875"/>
            <a:ext cx="0" cy="5613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630285" y="1666875"/>
            <a:ext cx="0" cy="5187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321165" y="1666875"/>
            <a:ext cx="0" cy="592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000615" y="1666875"/>
            <a:ext cx="0" cy="60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0661650" y="1666875"/>
            <a:ext cx="10795" cy="593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UPC Validation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sz="2800">
                <a:sym typeface="+mn-ea"/>
              </a:rPr>
              <a:t>x</a:t>
            </a:r>
            <a:r>
              <a:rPr lang="en-US" sz="2800" baseline="-25000">
                <a:sym typeface="+mn-ea"/>
              </a:rPr>
              <a:t>1 </a:t>
            </a:r>
            <a:r>
              <a:rPr lang="en-US" sz="2800">
                <a:sym typeface="+mn-ea"/>
              </a:rPr>
              <a:t>   x</a:t>
            </a:r>
            <a:r>
              <a:rPr lang="en-US" sz="2800" baseline="-25000">
                <a:sym typeface="+mn-ea"/>
              </a:rPr>
              <a:t>2  </a:t>
            </a:r>
            <a:r>
              <a:rPr lang="en-US" sz="2800">
                <a:sym typeface="+mn-ea"/>
              </a:rPr>
              <a:t>  x</a:t>
            </a:r>
            <a:r>
              <a:rPr lang="en-US" sz="2800" baseline="-25000">
                <a:sym typeface="+mn-ea"/>
              </a:rPr>
              <a:t>3 </a:t>
            </a:r>
            <a:r>
              <a:rPr lang="en-US" sz="2800">
                <a:sym typeface="+mn-ea"/>
              </a:rPr>
              <a:t>   x</a:t>
            </a:r>
            <a:r>
              <a:rPr lang="en-US" sz="2800" baseline="-25000">
                <a:sym typeface="+mn-ea"/>
              </a:rPr>
              <a:t>4 </a:t>
            </a:r>
            <a:r>
              <a:rPr lang="en-US" sz="2800">
                <a:sym typeface="+mn-ea"/>
              </a:rPr>
              <a:t>   x</a:t>
            </a:r>
            <a:r>
              <a:rPr lang="en-US" sz="2800" baseline="-25000">
                <a:sym typeface="+mn-ea"/>
              </a:rPr>
              <a:t>5</a:t>
            </a:r>
            <a:r>
              <a:rPr lang="en-US" sz="2800">
                <a:sym typeface="+mn-ea"/>
              </a:rPr>
              <a:t>    x</a:t>
            </a:r>
            <a:r>
              <a:rPr lang="en-US" sz="2800" baseline="-25000">
                <a:sym typeface="+mn-ea"/>
              </a:rPr>
              <a:t>6</a:t>
            </a:r>
            <a:r>
              <a:rPr lang="en-US" sz="2800">
                <a:sym typeface="+mn-ea"/>
              </a:rPr>
              <a:t>    x</a:t>
            </a:r>
            <a:r>
              <a:rPr lang="en-US" sz="2800" baseline="-25000">
                <a:sym typeface="+mn-ea"/>
              </a:rPr>
              <a:t>7 </a:t>
            </a:r>
            <a:r>
              <a:rPr lang="en-US" sz="2800">
                <a:sym typeface="+mn-ea"/>
              </a:rPr>
              <a:t>   x</a:t>
            </a:r>
            <a:r>
              <a:rPr lang="en-US" sz="2800" baseline="-25000">
                <a:sym typeface="+mn-ea"/>
              </a:rPr>
              <a:t>8</a:t>
            </a:r>
            <a:r>
              <a:rPr lang="en-US" sz="2800">
                <a:sym typeface="+mn-ea"/>
              </a:rPr>
              <a:t>    x</a:t>
            </a:r>
            <a:r>
              <a:rPr lang="en-US" sz="2800" baseline="-25000">
                <a:sym typeface="+mn-ea"/>
              </a:rPr>
              <a:t>9</a:t>
            </a:r>
            <a:r>
              <a:rPr lang="en-US" sz="2800">
                <a:sym typeface="+mn-ea"/>
              </a:rPr>
              <a:t>    x</a:t>
            </a:r>
            <a:r>
              <a:rPr lang="en-US" sz="2800" baseline="-25000">
                <a:sym typeface="+mn-ea"/>
              </a:rPr>
              <a:t>10</a:t>
            </a:r>
            <a:r>
              <a:rPr lang="en-US" sz="2800">
                <a:sym typeface="+mn-ea"/>
              </a:rPr>
              <a:t>    x</a:t>
            </a:r>
            <a:r>
              <a:rPr lang="en-US" sz="2800" baseline="-25000">
                <a:sym typeface="+mn-ea"/>
              </a:rPr>
              <a:t>11</a:t>
            </a:r>
            <a:r>
              <a:rPr lang="en-US" sz="2800">
                <a:sym typeface="+mn-ea"/>
              </a:rPr>
              <a:t>    x</a:t>
            </a:r>
            <a:r>
              <a:rPr lang="en-US" sz="2800" baseline="-25000">
                <a:sym typeface="+mn-ea"/>
              </a:rPr>
              <a:t>12 </a:t>
            </a:r>
            <a:endParaRPr lang="en-US" sz="2800" baseline="-25000">
              <a:sym typeface="+mn-ea"/>
            </a:endParaRPr>
          </a:p>
          <a:p>
            <a:pPr marL="0" indent="0" algn="ctr">
              <a:buNone/>
            </a:pPr>
            <a:endParaRPr lang="en-US" sz="2800" baseline="-25000">
              <a:sym typeface="+mn-ea"/>
            </a:endParaRPr>
          </a:p>
          <a:p>
            <a:pPr marL="0" indent="0" algn="l">
              <a:buNone/>
            </a:pPr>
            <a:r>
              <a:rPr lang="en-US" sz="2800">
                <a:sym typeface="+mn-ea"/>
              </a:rPr>
              <a:t>             </a:t>
            </a:r>
            <a:endParaRPr lang="en-US" sz="2800">
              <a:sym typeface="+mn-ea"/>
            </a:endParaRPr>
          </a:p>
          <a:p>
            <a:pPr marL="0" indent="0" algn="l">
              <a:buNone/>
            </a:pPr>
            <a:r>
              <a:rPr lang="en-US" sz="2800">
                <a:sym typeface="+mn-ea"/>
              </a:rPr>
              <a:t>             w</a:t>
            </a:r>
            <a:r>
              <a:rPr lang="en-US" sz="2800" baseline="-25000">
                <a:sym typeface="+mn-ea"/>
              </a:rPr>
              <a:t>1     </a:t>
            </a:r>
            <a:r>
              <a:rPr lang="en-US" sz="2800">
                <a:sym typeface="+mn-ea"/>
              </a:rPr>
              <a:t>w</a:t>
            </a:r>
            <a:r>
              <a:rPr lang="en-US" sz="2800" baseline="-25000">
                <a:sym typeface="+mn-ea"/>
              </a:rPr>
              <a:t>2     </a:t>
            </a:r>
            <a:r>
              <a:rPr lang="en-US" sz="2800">
                <a:sym typeface="+mn-ea"/>
              </a:rPr>
              <a:t>w</a:t>
            </a:r>
            <a:r>
              <a:rPr lang="en-US" sz="2800" baseline="-25000">
                <a:sym typeface="+mn-ea"/>
              </a:rPr>
              <a:t>3     </a:t>
            </a:r>
            <a:r>
              <a:rPr lang="en-US" sz="2800">
                <a:sym typeface="+mn-ea"/>
              </a:rPr>
              <a:t>w</a:t>
            </a:r>
            <a:r>
              <a:rPr lang="en-US" sz="2800" baseline="-25000">
                <a:sym typeface="+mn-ea"/>
              </a:rPr>
              <a:t>4     </a:t>
            </a:r>
            <a:r>
              <a:rPr lang="en-US" sz="2800">
                <a:sym typeface="+mn-ea"/>
              </a:rPr>
              <a:t>w</a:t>
            </a:r>
            <a:r>
              <a:rPr lang="en-US" sz="2800" baseline="-25000">
                <a:sym typeface="+mn-ea"/>
              </a:rPr>
              <a:t>5     </a:t>
            </a:r>
            <a:r>
              <a:rPr lang="en-US" sz="2800">
                <a:sym typeface="+mn-ea"/>
              </a:rPr>
              <a:t>w</a:t>
            </a:r>
            <a:r>
              <a:rPr lang="en-US" sz="2800" baseline="-25000">
                <a:sym typeface="+mn-ea"/>
              </a:rPr>
              <a:t>6     </a:t>
            </a:r>
            <a:r>
              <a:rPr lang="en-US" sz="2800">
                <a:sym typeface="+mn-ea"/>
              </a:rPr>
              <a:t>w</a:t>
            </a:r>
            <a:r>
              <a:rPr lang="en-US" sz="2800" baseline="-25000">
                <a:sym typeface="+mn-ea"/>
              </a:rPr>
              <a:t>7    </a:t>
            </a:r>
            <a:r>
              <a:rPr lang="en-US" sz="2800">
                <a:sym typeface="+mn-ea"/>
              </a:rPr>
              <a:t>w</a:t>
            </a:r>
            <a:r>
              <a:rPr lang="en-US" sz="2800" baseline="-25000">
                <a:sym typeface="+mn-ea"/>
              </a:rPr>
              <a:t>8     </a:t>
            </a:r>
            <a:r>
              <a:rPr lang="en-US" sz="2800">
                <a:sym typeface="+mn-ea"/>
              </a:rPr>
              <a:t>w</a:t>
            </a:r>
            <a:r>
              <a:rPr lang="en-US" sz="2800" baseline="-25000">
                <a:sym typeface="+mn-ea"/>
              </a:rPr>
              <a:t>9    </a:t>
            </a:r>
            <a:r>
              <a:rPr lang="en-US" sz="2800">
                <a:sym typeface="+mn-ea"/>
              </a:rPr>
              <a:t>w</a:t>
            </a:r>
            <a:r>
              <a:rPr lang="en-US" sz="2800" baseline="-25000">
                <a:sym typeface="+mn-ea"/>
              </a:rPr>
              <a:t>10     </a:t>
            </a:r>
            <a:r>
              <a:rPr lang="en-US" sz="2800">
                <a:sym typeface="+mn-ea"/>
              </a:rPr>
              <a:t>w</a:t>
            </a:r>
            <a:r>
              <a:rPr lang="en-US" sz="2800" baseline="-25000">
                <a:sym typeface="+mn-ea"/>
              </a:rPr>
              <a:t>11  </a:t>
            </a:r>
            <a:endParaRPr lang="en-US" sz="2800" baseline="-25000">
              <a:sym typeface="+mn-ea"/>
            </a:endParaRPr>
          </a:p>
          <a:p>
            <a:pPr marL="0" indent="0" algn="l">
              <a:buNone/>
            </a:pPr>
            <a:r>
              <a:rPr lang="en-US" sz="2000">
                <a:sym typeface="+mn-ea"/>
              </a:rPr>
              <a:t>                   3        1        3        1        3        1        3        1       3        1          3</a:t>
            </a:r>
            <a:endParaRPr lang="en-US" sz="2800">
              <a:sym typeface="+mn-ea"/>
            </a:endParaRPr>
          </a:p>
          <a:p>
            <a:pPr marL="0" indent="0" algn="ctr">
              <a:buNone/>
            </a:pPr>
            <a:endParaRPr lang="en-US" sz="2000">
              <a:sym typeface="+mn-ea"/>
            </a:endParaRPr>
          </a:p>
          <a:p>
            <a:pPr marL="0" indent="0" algn="ctr">
              <a:buNone/>
            </a:pPr>
            <a:r>
              <a:rPr lang="en-US" sz="2000">
                <a:sym typeface="+mn-ea"/>
              </a:rPr>
              <a:t>w</a:t>
            </a:r>
            <a:r>
              <a:rPr lang="en-US" sz="2000" baseline="-25000">
                <a:sym typeface="+mn-ea"/>
              </a:rPr>
              <a:t>1</a:t>
            </a:r>
            <a:r>
              <a:rPr lang="en-US" sz="2000">
                <a:sym typeface="+mn-ea"/>
              </a:rPr>
              <a:t>x</a:t>
            </a:r>
            <a:r>
              <a:rPr lang="en-US" sz="2000" baseline="-25000">
                <a:sym typeface="+mn-ea"/>
              </a:rPr>
              <a:t>1  </a:t>
            </a:r>
            <a:r>
              <a:rPr lang="en-US" sz="2000">
                <a:sym typeface="+mn-ea"/>
              </a:rPr>
              <a:t>+  w</a:t>
            </a:r>
            <a:r>
              <a:rPr lang="en-US" sz="2000" baseline="-25000">
                <a:sym typeface="+mn-ea"/>
              </a:rPr>
              <a:t>2</a:t>
            </a:r>
            <a:r>
              <a:rPr lang="en-US" sz="2000">
                <a:sym typeface="+mn-ea"/>
              </a:rPr>
              <a:t>x</a:t>
            </a:r>
            <a:r>
              <a:rPr lang="en-US" sz="2000" baseline="-25000">
                <a:sym typeface="+mn-ea"/>
              </a:rPr>
              <a:t>2  </a:t>
            </a:r>
            <a:r>
              <a:rPr lang="en-US" sz="2000">
                <a:sym typeface="+mn-ea"/>
              </a:rPr>
              <a:t>+  w</a:t>
            </a:r>
            <a:r>
              <a:rPr lang="en-US" sz="2000" baseline="-25000">
                <a:sym typeface="+mn-ea"/>
              </a:rPr>
              <a:t>3</a:t>
            </a:r>
            <a:r>
              <a:rPr lang="en-US" sz="2000">
                <a:sym typeface="+mn-ea"/>
              </a:rPr>
              <a:t>x</a:t>
            </a:r>
            <a:r>
              <a:rPr lang="en-US" sz="2000" baseline="-25000">
                <a:sym typeface="+mn-ea"/>
              </a:rPr>
              <a:t>3  </a:t>
            </a:r>
            <a:r>
              <a:rPr lang="en-US" sz="2000">
                <a:sym typeface="+mn-ea"/>
              </a:rPr>
              <a:t>+ ... +  w</a:t>
            </a:r>
            <a:r>
              <a:rPr lang="en-US" sz="2000" baseline="-25000">
                <a:sym typeface="+mn-ea"/>
              </a:rPr>
              <a:t>11</a:t>
            </a:r>
            <a:r>
              <a:rPr lang="en-US" sz="2000">
                <a:sym typeface="+mn-ea"/>
              </a:rPr>
              <a:t>x</a:t>
            </a:r>
            <a:r>
              <a:rPr lang="en-US" sz="2000" baseline="-25000">
                <a:sym typeface="+mn-ea"/>
              </a:rPr>
              <a:t>11</a:t>
            </a:r>
            <a:r>
              <a:rPr lang="en-US" sz="2000" baseline="-25000">
                <a:sym typeface="+mn-ea"/>
              </a:rPr>
              <a:t>  </a:t>
            </a:r>
            <a:endParaRPr lang="en-US" sz="2000" baseline="-25000">
              <a:sym typeface="+mn-ea"/>
            </a:endParaRPr>
          </a:p>
          <a:p>
            <a:pPr marL="0" indent="0" algn="ctr">
              <a:buNone/>
            </a:pPr>
            <a:r>
              <a:rPr lang="en-US" sz="2800" baseline="-25000">
                <a:sym typeface="+mn-ea"/>
              </a:rPr>
              <a:t>= total</a:t>
            </a:r>
            <a:endParaRPr lang="en-US" sz="2800" baseline="-25000">
              <a:sym typeface="+mn-ea"/>
            </a:endParaRPr>
          </a:p>
          <a:p>
            <a:pPr marL="0" indent="0" algn="ctr">
              <a:buNone/>
            </a:pPr>
            <a:endParaRPr lang="en-US" sz="2800" baseline="-25000">
              <a:sym typeface="+mn-ea"/>
            </a:endParaRPr>
          </a:p>
          <a:p>
            <a:pPr marL="0" indent="0" algn="l">
              <a:buNone/>
            </a:pPr>
            <a:r>
              <a:rPr lang="en-US" sz="2800" baseline="-25000">
                <a:sym typeface="+mn-ea"/>
              </a:rPr>
              <a:t>                                            </a:t>
            </a:r>
            <a:r>
              <a:rPr lang="en-US" sz="2800" b="1" baseline="-25000">
                <a:sym typeface="+mn-ea"/>
              </a:rPr>
              <a:t>Validity:</a:t>
            </a:r>
            <a:r>
              <a:rPr lang="en-US" sz="2800" baseline="-25000">
                <a:sym typeface="+mn-ea"/>
              </a:rPr>
              <a:t> if total mod 10 = 0, then check digit = 0</a:t>
            </a:r>
            <a:endParaRPr lang="en-US" sz="2800" baseline="-25000">
              <a:sym typeface="+mn-ea"/>
            </a:endParaRPr>
          </a:p>
          <a:p>
            <a:pPr marL="0" indent="0" algn="ctr">
              <a:buNone/>
            </a:pPr>
            <a:r>
              <a:rPr lang="en-US" sz="2800" baseline="-25000">
                <a:sym typeface="+mn-ea"/>
              </a:rPr>
              <a:t>otherwise 10 - (total mod 10) = check digit </a:t>
            </a:r>
            <a:endParaRPr lang="en-US" sz="2800" baseline="-25000">
              <a:sym typeface="+mn-ea"/>
            </a:endParaRPr>
          </a:p>
          <a:p>
            <a:pPr marL="0" indent="0" algn="ctr">
              <a:buNone/>
            </a:pPr>
            <a:endParaRPr lang="en-US" sz="2800" baseline="-25000"/>
          </a:p>
          <a:p>
            <a:pPr marL="0" indent="0" algn="r">
              <a:buNone/>
            </a:pPr>
            <a:endParaRPr lang="en-US" sz="2800" baseline="-250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09470" y="181483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819400" y="181483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481070" y="181483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142105" y="181483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52670" y="181483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497195" y="181483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174740" y="181483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52285" y="181483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29830" y="181483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290560" y="181483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254490" y="181483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 flipV="1">
            <a:off x="9270365" y="2978150"/>
            <a:ext cx="2879090" cy="1269365"/>
          </a:xfrm>
          <a:prstGeom prst="bentConnector3">
            <a:avLst>
              <a:gd name="adj1" fmla="val 50011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498205" y="5042535"/>
            <a:ext cx="2836545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ISBN-10 Validation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US">
                <a:sym typeface="+mn-ea"/>
              </a:rPr>
              <a:t>                x</a:t>
            </a:r>
            <a:r>
              <a:rPr lang="en-US" baseline="-25000">
                <a:sym typeface="+mn-ea"/>
              </a:rPr>
              <a:t>1  </a:t>
            </a:r>
            <a:r>
              <a:rPr lang="en-US">
                <a:sym typeface="+mn-ea"/>
              </a:rPr>
              <a:t>   x</a:t>
            </a:r>
            <a:r>
              <a:rPr lang="en-US" baseline="-25000">
                <a:sym typeface="+mn-ea"/>
              </a:rPr>
              <a:t>2 </a:t>
            </a:r>
            <a:r>
              <a:rPr lang="en-US">
                <a:sym typeface="+mn-ea"/>
              </a:rPr>
              <a:t>   x</a:t>
            </a:r>
            <a:r>
              <a:rPr lang="en-US" baseline="-25000">
                <a:sym typeface="+mn-ea"/>
              </a:rPr>
              <a:t>3 </a:t>
            </a:r>
            <a:r>
              <a:rPr lang="en-US">
                <a:sym typeface="+mn-ea"/>
              </a:rPr>
              <a:t>  x</a:t>
            </a:r>
            <a:r>
              <a:rPr lang="en-US" baseline="-25000">
                <a:sym typeface="+mn-ea"/>
              </a:rPr>
              <a:t>4 </a:t>
            </a:r>
            <a:r>
              <a:rPr lang="en-US">
                <a:sym typeface="+mn-ea"/>
              </a:rPr>
              <a:t>  x</a:t>
            </a:r>
            <a:r>
              <a:rPr lang="en-US" baseline="-25000">
                <a:sym typeface="+mn-ea"/>
              </a:rPr>
              <a:t>5</a:t>
            </a:r>
            <a:r>
              <a:rPr lang="en-US">
                <a:sym typeface="+mn-ea"/>
              </a:rPr>
              <a:t>    x</a:t>
            </a:r>
            <a:r>
              <a:rPr lang="en-US" baseline="-25000">
                <a:sym typeface="+mn-ea"/>
              </a:rPr>
              <a:t>6</a:t>
            </a:r>
            <a:r>
              <a:rPr lang="en-US">
                <a:sym typeface="+mn-ea"/>
              </a:rPr>
              <a:t>   x</a:t>
            </a:r>
            <a:r>
              <a:rPr lang="en-US" baseline="-25000">
                <a:sym typeface="+mn-ea"/>
              </a:rPr>
              <a:t>7  </a:t>
            </a:r>
            <a:r>
              <a:rPr lang="en-US">
                <a:sym typeface="+mn-ea"/>
              </a:rPr>
              <a:t>  x</a:t>
            </a:r>
            <a:r>
              <a:rPr lang="en-US" baseline="-25000">
                <a:sym typeface="+mn-ea"/>
              </a:rPr>
              <a:t>8</a:t>
            </a:r>
            <a:r>
              <a:rPr lang="en-US">
                <a:sym typeface="+mn-ea"/>
              </a:rPr>
              <a:t>    x</a:t>
            </a:r>
            <a:r>
              <a:rPr lang="en-US" baseline="-25000">
                <a:sym typeface="+mn-ea"/>
              </a:rPr>
              <a:t>9</a:t>
            </a:r>
            <a:r>
              <a:rPr lang="en-US">
                <a:sym typeface="+mn-ea"/>
              </a:rPr>
              <a:t>   x</a:t>
            </a:r>
            <a:r>
              <a:rPr lang="en-US" baseline="-25000">
                <a:sym typeface="+mn-ea"/>
              </a:rPr>
              <a:t>10</a:t>
            </a:r>
            <a:endParaRPr lang="en-US" baseline="-25000">
              <a:sym typeface="+mn-ea"/>
            </a:endParaRPr>
          </a:p>
          <a:p>
            <a:pPr marL="0" indent="0" algn="ctr">
              <a:buNone/>
            </a:pPr>
            <a:endParaRPr lang="en-US"/>
          </a:p>
          <a:p>
            <a:pPr marL="0" indent="0" algn="l">
              <a:buNone/>
            </a:pPr>
            <a:r>
              <a:rPr lang="en-US">
                <a:sym typeface="+mn-ea"/>
              </a:rPr>
              <a:t>                w</a:t>
            </a:r>
            <a:r>
              <a:rPr lang="en-US" baseline="-25000">
                <a:sym typeface="+mn-ea"/>
              </a:rPr>
              <a:t>1  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2 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3 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4 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5 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6  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7 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8 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9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10</a:t>
            </a:r>
            <a:endParaRPr lang="en-US" baseline="-25000">
              <a:sym typeface="+mn-ea"/>
            </a:endParaRPr>
          </a:p>
          <a:p>
            <a:pPr marL="0" indent="0" algn="l">
              <a:buNone/>
            </a:pPr>
            <a:r>
              <a:rPr lang="en-US" sz="2400"/>
              <a:t>                     10      9       8       7       6      5       4       3       2      1</a:t>
            </a:r>
            <a:r>
              <a:rPr lang="en-US"/>
              <a:t> </a:t>
            </a:r>
            <a:endParaRPr lang="en-US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2000">
                <a:sym typeface="+mn-ea"/>
              </a:rPr>
              <a:t>w</a:t>
            </a:r>
            <a:r>
              <a:rPr lang="en-US" sz="2000" baseline="-25000">
                <a:sym typeface="+mn-ea"/>
              </a:rPr>
              <a:t>1</a:t>
            </a:r>
            <a:r>
              <a:rPr lang="en-US" sz="2000">
                <a:sym typeface="+mn-ea"/>
              </a:rPr>
              <a:t>x</a:t>
            </a:r>
            <a:r>
              <a:rPr lang="en-US" sz="2000" baseline="-25000">
                <a:sym typeface="+mn-ea"/>
              </a:rPr>
              <a:t>1  </a:t>
            </a:r>
            <a:r>
              <a:rPr lang="en-US" sz="2000">
                <a:sym typeface="+mn-ea"/>
              </a:rPr>
              <a:t>+  w</a:t>
            </a:r>
            <a:r>
              <a:rPr lang="en-US" sz="2000" baseline="-25000">
                <a:sym typeface="+mn-ea"/>
              </a:rPr>
              <a:t>2</a:t>
            </a:r>
            <a:r>
              <a:rPr lang="en-US" sz="2000">
                <a:sym typeface="+mn-ea"/>
              </a:rPr>
              <a:t>x</a:t>
            </a:r>
            <a:r>
              <a:rPr lang="en-US" sz="2000" baseline="-25000">
                <a:sym typeface="+mn-ea"/>
              </a:rPr>
              <a:t>2  </a:t>
            </a:r>
            <a:r>
              <a:rPr lang="en-US" sz="2000">
                <a:sym typeface="+mn-ea"/>
              </a:rPr>
              <a:t>+  w</a:t>
            </a:r>
            <a:r>
              <a:rPr lang="en-US" sz="2000" baseline="-25000">
                <a:sym typeface="+mn-ea"/>
              </a:rPr>
              <a:t>3</a:t>
            </a:r>
            <a:r>
              <a:rPr lang="en-US" sz="2000">
                <a:sym typeface="+mn-ea"/>
              </a:rPr>
              <a:t>x</a:t>
            </a:r>
            <a:r>
              <a:rPr lang="en-US" sz="2000" baseline="-25000">
                <a:sym typeface="+mn-ea"/>
              </a:rPr>
              <a:t>3  </a:t>
            </a:r>
            <a:r>
              <a:rPr lang="en-US" sz="2000">
                <a:sym typeface="+mn-ea"/>
              </a:rPr>
              <a:t>+ ... +  w</a:t>
            </a:r>
            <a:r>
              <a:rPr lang="en-US" sz="2000" baseline="-25000">
                <a:sym typeface="+mn-ea"/>
              </a:rPr>
              <a:t>10</a:t>
            </a:r>
            <a:r>
              <a:rPr lang="en-US" sz="2000">
                <a:sym typeface="+mn-ea"/>
              </a:rPr>
              <a:t>x</a:t>
            </a:r>
            <a:r>
              <a:rPr lang="en-US" sz="2000" baseline="-25000">
                <a:sym typeface="+mn-ea"/>
              </a:rPr>
              <a:t>10 </a:t>
            </a:r>
            <a:endParaRPr lang="en-US" sz="2000" baseline="-25000">
              <a:sym typeface="+mn-ea"/>
            </a:endParaRPr>
          </a:p>
          <a:p>
            <a:pPr marL="0" indent="0" algn="ctr">
              <a:buNone/>
            </a:pPr>
            <a:r>
              <a:rPr lang="en-US" sz="2000">
                <a:sym typeface="+mn-ea"/>
              </a:rPr>
              <a:t>= total</a:t>
            </a:r>
            <a:endParaRPr lang="en-US" sz="2000">
              <a:sym typeface="+mn-ea"/>
            </a:endParaRPr>
          </a:p>
          <a:p>
            <a:pPr marL="0" indent="0" algn="ctr">
              <a:buNone/>
            </a:pPr>
            <a:endParaRPr lang="en-US" sz="2000" baseline="-25000">
              <a:sym typeface="+mn-ea"/>
            </a:endParaRPr>
          </a:p>
          <a:p>
            <a:pPr marL="0" indent="0" algn="ctr">
              <a:buNone/>
            </a:pPr>
            <a:r>
              <a:rPr lang="en-US" sz="2000" b="1">
                <a:sym typeface="+mn-ea"/>
              </a:rPr>
              <a:t>Validity:</a:t>
            </a:r>
            <a:r>
              <a:rPr lang="en-US" sz="2000">
                <a:sym typeface="+mn-ea"/>
              </a:rPr>
              <a:t> total mod 11 = 0</a:t>
            </a:r>
            <a:endParaRPr lang="en-US" sz="2000" baseline="-25000">
              <a:sym typeface="+mn-ea"/>
            </a:endParaRPr>
          </a:p>
          <a:p>
            <a:pPr marL="0" indent="0" algn="ctr">
              <a:buNone/>
            </a:pPr>
            <a:endParaRPr lang="en-US" sz="2000" baseline="-25000">
              <a:sym typeface="+mn-ea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69540" y="187833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95040" y="187833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15130" y="187833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81880" y="187833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54675" y="187833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00800" y="187833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094220" y="187833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853680" y="187833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639810" y="1804035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306560" y="1804035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ISBN-13 Validation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p>
            <a:pPr marL="0" indent="0" algn="ctr">
              <a:buNone/>
            </a:pPr>
            <a:r>
              <a:rPr lang="en-US">
                <a:sym typeface="+mn-ea"/>
              </a:rPr>
              <a:t>         x</a:t>
            </a:r>
            <a:r>
              <a:rPr lang="en-US" baseline="-25000">
                <a:sym typeface="+mn-ea"/>
              </a:rPr>
              <a:t>1 </a:t>
            </a:r>
            <a:r>
              <a:rPr lang="en-US">
                <a:sym typeface="+mn-ea"/>
              </a:rPr>
              <a:t>  x</a:t>
            </a:r>
            <a:r>
              <a:rPr lang="en-US" baseline="-25000">
                <a:sym typeface="+mn-ea"/>
              </a:rPr>
              <a:t>2 </a:t>
            </a:r>
            <a:r>
              <a:rPr lang="en-US">
                <a:sym typeface="+mn-ea"/>
              </a:rPr>
              <a:t>  x</a:t>
            </a:r>
            <a:r>
              <a:rPr lang="en-US" baseline="-25000">
                <a:sym typeface="+mn-ea"/>
              </a:rPr>
              <a:t>3 </a:t>
            </a:r>
            <a:r>
              <a:rPr lang="en-US">
                <a:sym typeface="+mn-ea"/>
              </a:rPr>
              <a:t>  x</a:t>
            </a:r>
            <a:r>
              <a:rPr lang="en-US" baseline="-25000">
                <a:sym typeface="+mn-ea"/>
              </a:rPr>
              <a:t>4 </a:t>
            </a:r>
            <a:r>
              <a:rPr lang="en-US">
                <a:sym typeface="+mn-ea"/>
              </a:rPr>
              <a:t>  x</a:t>
            </a:r>
            <a:r>
              <a:rPr lang="en-US" baseline="-25000">
                <a:sym typeface="+mn-ea"/>
              </a:rPr>
              <a:t>5</a:t>
            </a:r>
            <a:r>
              <a:rPr lang="en-US">
                <a:sym typeface="+mn-ea"/>
              </a:rPr>
              <a:t>   x</a:t>
            </a:r>
            <a:r>
              <a:rPr lang="en-US" baseline="-25000">
                <a:sym typeface="+mn-ea"/>
              </a:rPr>
              <a:t>6</a:t>
            </a:r>
            <a:r>
              <a:rPr lang="en-US">
                <a:sym typeface="+mn-ea"/>
              </a:rPr>
              <a:t>   x</a:t>
            </a:r>
            <a:r>
              <a:rPr lang="en-US" baseline="-25000">
                <a:sym typeface="+mn-ea"/>
              </a:rPr>
              <a:t>7 </a:t>
            </a:r>
            <a:r>
              <a:rPr lang="en-US">
                <a:sym typeface="+mn-ea"/>
              </a:rPr>
              <a:t>  x</a:t>
            </a:r>
            <a:r>
              <a:rPr lang="en-US" baseline="-25000">
                <a:sym typeface="+mn-ea"/>
              </a:rPr>
              <a:t>8</a:t>
            </a:r>
            <a:r>
              <a:rPr lang="en-US">
                <a:sym typeface="+mn-ea"/>
              </a:rPr>
              <a:t>   x</a:t>
            </a:r>
            <a:r>
              <a:rPr lang="en-US" baseline="-25000">
                <a:sym typeface="+mn-ea"/>
              </a:rPr>
              <a:t>9</a:t>
            </a:r>
            <a:r>
              <a:rPr lang="en-US">
                <a:sym typeface="+mn-ea"/>
              </a:rPr>
              <a:t>   x</a:t>
            </a:r>
            <a:r>
              <a:rPr lang="en-US" baseline="-25000">
                <a:sym typeface="+mn-ea"/>
              </a:rPr>
              <a:t>10</a:t>
            </a:r>
            <a:r>
              <a:rPr lang="en-US">
                <a:sym typeface="+mn-ea"/>
              </a:rPr>
              <a:t>   x</a:t>
            </a:r>
            <a:r>
              <a:rPr lang="en-US" baseline="-25000">
                <a:sym typeface="+mn-ea"/>
              </a:rPr>
              <a:t>11</a:t>
            </a:r>
            <a:r>
              <a:rPr lang="en-US">
                <a:sym typeface="+mn-ea"/>
              </a:rPr>
              <a:t>   x</a:t>
            </a:r>
            <a:r>
              <a:rPr lang="en-US" baseline="-25000">
                <a:sym typeface="+mn-ea"/>
              </a:rPr>
              <a:t>12 </a:t>
            </a:r>
            <a:r>
              <a:rPr lang="en-US">
                <a:sym typeface="+mn-ea"/>
              </a:rPr>
              <a:t>  x</a:t>
            </a:r>
            <a:r>
              <a:rPr lang="en-US" baseline="-25000">
                <a:sym typeface="+mn-ea"/>
              </a:rPr>
              <a:t>13</a:t>
            </a:r>
            <a:endParaRPr lang="en-US" baseline="-25000">
              <a:sym typeface="+mn-ea"/>
            </a:endParaRP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>
                <a:sym typeface="+mn-ea"/>
              </a:rPr>
              <a:t>          w</a:t>
            </a:r>
            <a:r>
              <a:rPr lang="en-US" baseline="-25000">
                <a:sym typeface="+mn-ea"/>
              </a:rPr>
              <a:t>1 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2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3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4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5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6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7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8 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9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10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11   </a:t>
            </a:r>
            <a:r>
              <a:rPr lang="en-US">
                <a:sym typeface="+mn-ea"/>
              </a:rPr>
              <a:t>w</a:t>
            </a:r>
            <a:r>
              <a:rPr lang="en-US" baseline="-25000">
                <a:sym typeface="+mn-ea"/>
              </a:rPr>
              <a:t>12         .</a:t>
            </a:r>
            <a:endParaRPr lang="en-US" baseline="-25000">
              <a:sym typeface="+mn-ea"/>
            </a:endParaRPr>
          </a:p>
          <a:p>
            <a:pPr marL="0" indent="0" algn="l">
              <a:buNone/>
            </a:pPr>
            <a:r>
              <a:rPr lang="en-US" sz="2400">
                <a:sym typeface="+mn-ea"/>
              </a:rPr>
              <a:t>                  1      3      1       3     1      3     1      3       1      3       1        3</a:t>
            </a:r>
            <a:endParaRPr lang="en-US" sz="2000">
              <a:sym typeface="+mn-ea"/>
            </a:endParaRPr>
          </a:p>
          <a:p>
            <a:pPr marL="0" indent="0" algn="ctr">
              <a:buNone/>
            </a:pPr>
            <a:endParaRPr lang="en-US" sz="2000">
              <a:sym typeface="+mn-ea"/>
            </a:endParaRPr>
          </a:p>
          <a:p>
            <a:pPr marL="0" indent="0" algn="ctr">
              <a:buNone/>
            </a:pPr>
            <a:r>
              <a:rPr lang="en-US" sz="2000">
                <a:sym typeface="+mn-ea"/>
              </a:rPr>
              <a:t>w</a:t>
            </a:r>
            <a:r>
              <a:rPr lang="en-US" sz="2000" baseline="-25000">
                <a:sym typeface="+mn-ea"/>
              </a:rPr>
              <a:t>1</a:t>
            </a:r>
            <a:r>
              <a:rPr lang="en-US" sz="2000">
                <a:sym typeface="+mn-ea"/>
              </a:rPr>
              <a:t>x</a:t>
            </a:r>
            <a:r>
              <a:rPr lang="en-US" sz="2000" baseline="-25000">
                <a:sym typeface="+mn-ea"/>
              </a:rPr>
              <a:t>1  </a:t>
            </a:r>
            <a:r>
              <a:rPr lang="en-US" sz="2000">
                <a:sym typeface="+mn-ea"/>
              </a:rPr>
              <a:t>+  w</a:t>
            </a:r>
            <a:r>
              <a:rPr lang="en-US" sz="2000" baseline="-25000">
                <a:sym typeface="+mn-ea"/>
              </a:rPr>
              <a:t>2</a:t>
            </a:r>
            <a:r>
              <a:rPr lang="en-US" sz="2000">
                <a:sym typeface="+mn-ea"/>
              </a:rPr>
              <a:t>x</a:t>
            </a:r>
            <a:r>
              <a:rPr lang="en-US" sz="2000" baseline="-25000">
                <a:sym typeface="+mn-ea"/>
              </a:rPr>
              <a:t>2  </a:t>
            </a:r>
            <a:r>
              <a:rPr lang="en-US" sz="2000">
                <a:sym typeface="+mn-ea"/>
              </a:rPr>
              <a:t>+  w</a:t>
            </a:r>
            <a:r>
              <a:rPr lang="en-US" sz="2000" baseline="-25000">
                <a:sym typeface="+mn-ea"/>
              </a:rPr>
              <a:t>3</a:t>
            </a:r>
            <a:r>
              <a:rPr lang="en-US" sz="2000">
                <a:sym typeface="+mn-ea"/>
              </a:rPr>
              <a:t>x</a:t>
            </a:r>
            <a:r>
              <a:rPr lang="en-US" sz="2000" baseline="-25000">
                <a:sym typeface="+mn-ea"/>
              </a:rPr>
              <a:t>3  </a:t>
            </a:r>
            <a:r>
              <a:rPr lang="en-US" sz="2000">
                <a:sym typeface="+mn-ea"/>
              </a:rPr>
              <a:t>+ ... +  w</a:t>
            </a:r>
            <a:r>
              <a:rPr lang="en-US" sz="2000" baseline="-25000">
                <a:sym typeface="+mn-ea"/>
              </a:rPr>
              <a:t>12</a:t>
            </a:r>
            <a:r>
              <a:rPr lang="en-US" sz="2000">
                <a:sym typeface="+mn-ea"/>
              </a:rPr>
              <a:t>x</a:t>
            </a:r>
            <a:r>
              <a:rPr lang="en-US" sz="2000" baseline="-25000">
                <a:sym typeface="+mn-ea"/>
              </a:rPr>
              <a:t>12 </a:t>
            </a:r>
            <a:endParaRPr lang="en-US" sz="2000" baseline="-25000">
              <a:sym typeface="+mn-ea"/>
            </a:endParaRPr>
          </a:p>
          <a:p>
            <a:pPr marL="0" indent="0" algn="ctr">
              <a:buNone/>
            </a:pPr>
            <a:r>
              <a:rPr lang="en-US" sz="2000"/>
              <a:t>= total</a:t>
            </a:r>
            <a:endParaRPr lang="en-US" sz="2000"/>
          </a:p>
          <a:p>
            <a:pPr marL="0" indent="0" algn="ctr">
              <a:buNone/>
            </a:pPr>
            <a:endParaRPr lang="en-US" sz="2000"/>
          </a:p>
          <a:p>
            <a:pPr marL="0" indent="0" algn="ctr">
              <a:buNone/>
            </a:pPr>
            <a:r>
              <a:rPr lang="en-US" sz="2000" b="1"/>
              <a:t>Validity:</a:t>
            </a:r>
            <a:r>
              <a:rPr lang="en-US" sz="2000"/>
              <a:t> if total mod 10 = 0, then check digit = 0</a:t>
            </a:r>
            <a:endParaRPr lang="en-US" sz="2000"/>
          </a:p>
          <a:p>
            <a:pPr marL="0" indent="0" algn="ctr">
              <a:buNone/>
            </a:pPr>
            <a:r>
              <a:rPr lang="en-US" sz="2000"/>
              <a:t>Otherwise 10 - (total mod 10) = check digit</a:t>
            </a:r>
            <a:endParaRPr lang="en-US" sz="200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343785" y="222758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2949575" y="222758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618865" y="223774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88155" y="222758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57445" y="222758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75630" y="222758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65875" y="222758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031355" y="222758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675880" y="222758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443595" y="223774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211310" y="223774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979025" y="2227580"/>
            <a:ext cx="635" cy="56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5400000" flipV="1">
            <a:off x="9889490" y="3173730"/>
            <a:ext cx="2783840" cy="931545"/>
          </a:xfrm>
          <a:prstGeom prst="bentConnector3">
            <a:avLst>
              <a:gd name="adj1" fmla="val 50011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traight Arrow Connector 24"/>
          <p:cNvCxnSpPr/>
          <p:nvPr/>
        </p:nvCxnSpPr>
        <p:spPr>
          <a:xfrm flipH="1">
            <a:off x="9070975" y="5386070"/>
            <a:ext cx="2673985" cy="2857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6" name="Straight Connector 25"/>
          <p:cNvCxnSpPr/>
          <p:nvPr/>
        </p:nvCxnSpPr>
        <p:spPr>
          <a:xfrm flipH="1">
            <a:off x="11744960" y="4999990"/>
            <a:ext cx="2540" cy="36703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1367155"/>
          <a:ext cx="10972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2085</Words>
  <Application>WPS Presentation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Project Title: “Application of Modular Arithmatic, especially Luhn’s Algorithm, for authentication purposes</vt:lpstr>
      <vt:lpstr>Introduction</vt:lpstr>
      <vt:lpstr>Tools from modular arithmatic</vt:lpstr>
      <vt:lpstr>Credit Card Validation</vt:lpstr>
      <vt:lpstr>UPC Validation</vt:lpstr>
      <vt:lpstr>ISBN-10 Validation</vt:lpstr>
      <vt:lpstr>ISBN-13 Validation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“Application of Modular Arithmatic, especially Luh’s Algorithm, for authentication purposes</dc:title>
  <dc:creator/>
  <cp:lastModifiedBy>notso</cp:lastModifiedBy>
  <cp:revision>13</cp:revision>
  <dcterms:created xsi:type="dcterms:W3CDTF">2023-12-10T07:36:00Z</dcterms:created>
  <dcterms:modified xsi:type="dcterms:W3CDTF">2023-12-15T03:53:47Z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6C28B770C17F4DE5BFD1C5C776602023_12</vt:lpwstr>
  </property>
  <property fmtid="{D5CDD505-2E9C-101B-9397-08002B2CF9AE}" pid="3" name="KSOProductBuildVer">
    <vt:lpwstr>1033-12.2.0.13359</vt:lpwstr>
  </property>
</Properties>
</file>