
<file path=[Content_Types].xml><?xml version="1.0" encoding="utf-8"?>
<Types xmlns="http://schemas.openxmlformats.org/package/2006/content-types">
  <Default Extension="png" ContentType="image/png"/>
  <Default Extension="jfif" ContentType="image/jpe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74" r:id="rId5"/>
    <p:sldId id="266" r:id="rId6"/>
    <p:sldId id="257" r:id="rId7"/>
    <p:sldId id="272" r:id="rId8"/>
    <p:sldId id="258" r:id="rId9"/>
    <p:sldId id="270" r:id="rId10"/>
    <p:sldId id="275" r:id="rId11"/>
    <p:sldId id="286" r:id="rId12"/>
    <p:sldId id="280" r:id="rId13"/>
    <p:sldId id="276" r:id="rId14"/>
    <p:sldId id="277" r:id="rId15"/>
    <p:sldId id="289" r:id="rId16"/>
    <p:sldId id="288"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C46D94-D49F-4683-9904-15CD22D5D9B8}">
          <p14:sldIdLst>
            <p14:sldId id="274"/>
            <p14:sldId id="266"/>
            <p14:sldId id="257"/>
            <p14:sldId id="272"/>
            <p14:sldId id="258"/>
            <p14:sldId id="270"/>
            <p14:sldId id="275"/>
            <p14:sldId id="286"/>
            <p14:sldId id="280"/>
            <p14:sldId id="276"/>
            <p14:sldId id="277"/>
            <p14:sldId id="289"/>
            <p14:sldId id="288"/>
          </p14:sldIdLst>
        </p14:section>
      </p14:sectionLst>
    </p:ext>
    <p:ext uri="{EFAFB233-063F-42B5-8137-9DF3F51BA10A}">
      <p15:sldGuideLst xmlns:p15="http://schemas.microsoft.com/office/powerpoint/2012/main" xmlns="">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274" autoAdjust="0"/>
  </p:normalViewPr>
  <p:slideViewPr>
    <p:cSldViewPr snapToGrid="0" showGuides="1">
      <p:cViewPr>
        <p:scale>
          <a:sx n="76" d="100"/>
          <a:sy n="76" d="100"/>
        </p:scale>
        <p:origin x="-288" y="-4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10.09.2020</a:t>
            </a:fld>
            <a:endParaRPr lang="ru-RU"/>
          </a:p>
        </p:txBody>
      </p:sp>
      <p:sp>
        <p:nvSpPr>
          <p:cNvPr id="4" name="Footer Placeholder 3">
            <a:extLst>
              <a:ext uri="{FF2B5EF4-FFF2-40B4-BE49-F238E27FC236}">
                <a16:creationId xmlns=""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10.09.2020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 xmlns:a16="http://schemas.microsoft.com/office/drawing/2014/main" id="{B091E01B-B80B-4194-AC2B-41043EC597D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yasirimran.wordpress.com/2010/08/20/islamic-calligraphy-wallpapers/bismillah/" TargetMode="External"/><Relationship Id="rId2" Type="http://schemas.openxmlformats.org/officeDocument/2006/relationships/image" Target="../media/image2.jpg"/><Relationship Id="rId1" Type="http://schemas.openxmlformats.org/officeDocument/2006/relationships/slideLayout" Target="../slideLayouts/slideLayout19.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81EEBDFF-95F7-43BE-A64B-96DAB67673B8}"/>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 xmlns:a16="http://schemas.microsoft.com/office/drawing/2014/main" id="{23144FF7-858B-4B5D-8BA6-980B247ADADB}"/>
              </a:ext>
            </a:extLst>
          </p:cNvPr>
          <p:cNvSpPr>
            <a:spLocks noGrp="1"/>
          </p:cNvSpPr>
          <p:nvPr>
            <p:ph type="sldNum" sz="quarter" idx="12"/>
          </p:nvPr>
        </p:nvSpPr>
        <p:spPr/>
        <p:txBody>
          <a:bodyPr/>
          <a:lstStyle/>
          <a:p>
            <a:fld id="{D495E168-DA5E-4888-8D8A-92B118324C14}" type="slidenum">
              <a:rPr lang="ru-RU" smtClean="0"/>
              <a:t>1</a:t>
            </a:fld>
            <a:endParaRPr lang="ru-RU" dirty="0"/>
          </a:p>
        </p:txBody>
      </p:sp>
      <p:pic>
        <p:nvPicPr>
          <p:cNvPr id="6" name="Picture 5">
            <a:extLst>
              <a:ext uri="{FF2B5EF4-FFF2-40B4-BE49-F238E27FC236}">
                <a16:creationId xmlns="" xmlns:a16="http://schemas.microsoft.com/office/drawing/2014/main" id="{A6D0B9F9-D5CD-401C-BF45-246ED9AD7545}"/>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0" y="1"/>
            <a:ext cx="12192000" cy="6858000"/>
          </a:xfrm>
          <a:prstGeom prst="rect">
            <a:avLst/>
          </a:prstGeom>
        </p:spPr>
      </p:pic>
      <p:sp>
        <p:nvSpPr>
          <p:cNvPr id="7" name="TextBox 6">
            <a:extLst>
              <a:ext uri="{FF2B5EF4-FFF2-40B4-BE49-F238E27FC236}">
                <a16:creationId xmlns="" xmlns:a16="http://schemas.microsoft.com/office/drawing/2014/main" id="{EBFF228C-638E-427D-8E5B-B22C172AAE0E}"/>
              </a:ext>
            </a:extLst>
          </p:cNvPr>
          <p:cNvSpPr txBox="1"/>
          <p:nvPr/>
        </p:nvSpPr>
        <p:spPr>
          <a:xfrm>
            <a:off x="0" y="6858000"/>
            <a:ext cx="12192000" cy="230832"/>
          </a:xfrm>
          <a:prstGeom prst="rect">
            <a:avLst/>
          </a:prstGeom>
          <a:noFill/>
        </p:spPr>
        <p:txBody>
          <a:bodyPr wrap="square" rtlCol="0">
            <a:spAutoFit/>
          </a:bodyPr>
          <a:lstStyle/>
          <a:p>
            <a:r>
              <a:rPr lang="x-none" sz="900">
                <a:hlinkClick r:id="rId3" tooltip="https://yasirimran.wordpress.com/2010/08/20/islamic-calligraphy-wallpapers/bismillah/"/>
              </a:rPr>
              <a:t>This Photo</a:t>
            </a:r>
            <a:r>
              <a:rPr lang="x-none" sz="900"/>
              <a:t> by Unknown Author is licensed under </a:t>
            </a:r>
            <a:r>
              <a:rPr lang="x-none" sz="900">
                <a:hlinkClick r:id="rId4" tooltip="https://creativecommons.org/licenses/by-nc-sa/3.0/"/>
              </a:rPr>
              <a:t>CC BY-SA-NC</a:t>
            </a:r>
            <a:endParaRPr lang="x-none" sz="900"/>
          </a:p>
        </p:txBody>
      </p:sp>
    </p:spTree>
    <p:extLst>
      <p:ext uri="{BB962C8B-B14F-4D97-AF65-F5344CB8AC3E}">
        <p14:creationId xmlns:p14="http://schemas.microsoft.com/office/powerpoint/2010/main" val="907285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E5D49-E249-409D-B751-A559433D91A4}"/>
              </a:ext>
            </a:extLst>
          </p:cNvPr>
          <p:cNvSpPr>
            <a:spLocks noGrp="1"/>
          </p:cNvSpPr>
          <p:nvPr>
            <p:ph type="title"/>
          </p:nvPr>
        </p:nvSpPr>
        <p:spPr>
          <a:xfrm>
            <a:off x="2192483" y="0"/>
            <a:ext cx="7575236" cy="1842387"/>
          </a:xfrm>
        </p:spPr>
        <p:txBody>
          <a:bodyPr>
            <a:normAutofit/>
          </a:bodyPr>
          <a:lstStyle/>
          <a:p>
            <a:r>
              <a:rPr lang="en-US" sz="6000" dirty="0" smtClean="0"/>
              <a:t>   </a:t>
            </a:r>
            <a:r>
              <a:rPr lang="en-US" sz="6000" dirty="0"/>
              <a:t/>
            </a:r>
            <a:br>
              <a:rPr lang="en-US" sz="6000" dirty="0"/>
            </a:br>
            <a:r>
              <a:rPr lang="en-US" sz="6000" dirty="0"/>
              <a:t> </a:t>
            </a:r>
            <a:r>
              <a:rPr lang="en-US" sz="6000" dirty="0" smtClean="0"/>
              <a:t>    Designations</a:t>
            </a:r>
            <a:endParaRPr lang="ru-RU" sz="6000" dirty="0"/>
          </a:p>
        </p:txBody>
      </p:sp>
      <p:sp>
        <p:nvSpPr>
          <p:cNvPr id="5" name="Text Placeholder 4">
            <a:extLst>
              <a:ext uri="{FF2B5EF4-FFF2-40B4-BE49-F238E27FC236}">
                <a16:creationId xmlns="" xmlns:a16="http://schemas.microsoft.com/office/drawing/2014/main" id="{E8546E56-D449-4019-86AD-4F0D3A1474E8}"/>
              </a:ext>
            </a:extLst>
          </p:cNvPr>
          <p:cNvSpPr>
            <a:spLocks noGrp="1"/>
          </p:cNvSpPr>
          <p:nvPr>
            <p:ph type="body" sz="quarter" idx="16"/>
          </p:nvPr>
        </p:nvSpPr>
        <p:spPr>
          <a:xfrm>
            <a:off x="812290" y="3210711"/>
            <a:ext cx="6808390" cy="3369590"/>
          </a:xfrm>
        </p:spPr>
        <p:txBody>
          <a:bodyPr numCol="2"/>
          <a:lstStyle/>
          <a:p>
            <a:endParaRPr lang="en-US" dirty="0" smtClean="0"/>
          </a:p>
          <a:p>
            <a:pPr marL="342900" indent="-342900">
              <a:buFont typeface="+mj-lt"/>
              <a:buAutoNum type="arabicPeriod"/>
            </a:pPr>
            <a:r>
              <a:rPr lang="en-US" dirty="0" smtClean="0"/>
              <a:t>CEO</a:t>
            </a:r>
            <a:endParaRPr lang="en-US" dirty="0"/>
          </a:p>
          <a:p>
            <a:pPr marL="342900" indent="-342900">
              <a:buFont typeface="+mj-lt"/>
              <a:buAutoNum type="arabicPeriod"/>
            </a:pPr>
            <a:r>
              <a:rPr lang="en-US" dirty="0" smtClean="0"/>
              <a:t>Assistant  </a:t>
            </a:r>
            <a:endParaRPr lang="en-US" dirty="0"/>
          </a:p>
          <a:p>
            <a:pPr marL="342900" indent="-342900">
              <a:buFont typeface="+mj-lt"/>
              <a:buAutoNum type="arabicPeriod"/>
            </a:pPr>
            <a:r>
              <a:rPr lang="en-US" dirty="0" smtClean="0"/>
              <a:t>HR</a:t>
            </a:r>
            <a:endParaRPr lang="en-US" dirty="0"/>
          </a:p>
          <a:p>
            <a:pPr marL="342900" indent="-342900">
              <a:buFont typeface="+mj-lt"/>
              <a:buAutoNum type="arabicPeriod"/>
            </a:pPr>
            <a:r>
              <a:rPr lang="en-US" dirty="0" smtClean="0"/>
              <a:t>Clerk</a:t>
            </a:r>
            <a:endParaRPr lang="en-US" dirty="0"/>
          </a:p>
          <a:p>
            <a:r>
              <a:rPr lang="en-US" dirty="0"/>
              <a:t>5. </a:t>
            </a:r>
            <a:r>
              <a:rPr lang="en-US" dirty="0" smtClean="0"/>
              <a:t> Receptionist</a:t>
            </a:r>
            <a:endParaRPr lang="en-US" dirty="0"/>
          </a:p>
          <a:p>
            <a:r>
              <a:rPr lang="en-US" dirty="0"/>
              <a:t>6. </a:t>
            </a:r>
            <a:r>
              <a:rPr lang="en-US" dirty="0" smtClean="0"/>
              <a:t> Probation</a:t>
            </a:r>
            <a:endParaRPr lang="en-US" dirty="0"/>
          </a:p>
          <a:p>
            <a:endParaRPr lang="ru-RU" dirty="0"/>
          </a:p>
        </p:txBody>
      </p:sp>
      <p:graphicFrame>
        <p:nvGraphicFramePr>
          <p:cNvPr id="7" name="Table Placeholder 6">
            <a:extLst>
              <a:ext uri="{FF2B5EF4-FFF2-40B4-BE49-F238E27FC236}">
                <a16:creationId xmlns="" xmlns:a16="http://schemas.microsoft.com/office/drawing/2014/main" id="{59C411DD-E4B1-441B-AB81-A9445E90878D}"/>
              </a:ext>
            </a:extLst>
          </p:cNvPr>
          <p:cNvGraphicFramePr>
            <a:graphicFrameLocks noGrp="1"/>
          </p:cNvGraphicFramePr>
          <p:nvPr>
            <p:ph type="tbl" sz="quarter" idx="17"/>
          </p:nvPr>
        </p:nvGraphicFramePr>
        <p:xfrm>
          <a:off x="9499600" y="2039814"/>
          <a:ext cx="731520" cy="1932745"/>
        </p:xfrm>
        <a:graphic>
          <a:graphicData uri="http://schemas.openxmlformats.org/drawingml/2006/table">
            <a:tbl>
              <a:tblPr firstRow="1" bandRow="1">
                <a:tableStyleId>{5C22544A-7EE6-4342-B048-85BDC9FD1C3A}</a:tableStyleId>
              </a:tblPr>
              <a:tblGrid>
                <a:gridCol w="277446">
                  <a:extLst>
                    <a:ext uri="{9D8B030D-6E8A-4147-A177-3AD203B41FA5}">
                      <a16:colId xmlns="" xmlns:a16="http://schemas.microsoft.com/office/drawing/2014/main" val="3413721457"/>
                    </a:ext>
                  </a:extLst>
                </a:gridCol>
                <a:gridCol w="454074">
                  <a:extLst>
                    <a:ext uri="{9D8B030D-6E8A-4147-A177-3AD203B41FA5}">
                      <a16:colId xmlns="" xmlns:a16="http://schemas.microsoft.com/office/drawing/2014/main" val="2742567690"/>
                    </a:ext>
                  </a:extLst>
                </a:gridCol>
              </a:tblGrid>
              <a:tr h="1932745">
                <a:tc>
                  <a:txBody>
                    <a:bodyPr/>
                    <a:lstStyle/>
                    <a:p>
                      <a:endParaRPr lang="ru-RU" sz="1200"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r"/>
                      <a:endParaRPr lang="ru-RU" sz="1200" dirty="0">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2796388793"/>
                  </a:ext>
                </a:extLst>
              </a:tr>
            </a:tbl>
          </a:graphicData>
        </a:graphic>
      </p:graphicFrame>
      <p:sp>
        <p:nvSpPr>
          <p:cNvPr id="4" name="Slide Number Placeholder 3">
            <a:extLst>
              <a:ext uri="{FF2B5EF4-FFF2-40B4-BE49-F238E27FC236}">
                <a16:creationId xmlns=""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10</a:t>
            </a:fld>
            <a:endParaRPr lang="ru-RU" dirty="0"/>
          </a:p>
        </p:txBody>
      </p:sp>
    </p:spTree>
    <p:extLst>
      <p:ext uri="{BB962C8B-B14F-4D97-AF65-F5344CB8AC3E}">
        <p14:creationId xmlns:p14="http://schemas.microsoft.com/office/powerpoint/2010/main" val="2639444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E5D49-E249-409D-B751-A559433D91A4}"/>
              </a:ext>
            </a:extLst>
          </p:cNvPr>
          <p:cNvSpPr>
            <a:spLocks noGrp="1"/>
          </p:cNvSpPr>
          <p:nvPr>
            <p:ph type="title"/>
          </p:nvPr>
        </p:nvSpPr>
        <p:spPr>
          <a:xfrm>
            <a:off x="2170992" y="696093"/>
            <a:ext cx="9539036" cy="885738"/>
          </a:xfrm>
        </p:spPr>
        <p:txBody>
          <a:bodyPr>
            <a:noAutofit/>
          </a:bodyPr>
          <a:lstStyle/>
          <a:p>
            <a:r>
              <a:rPr lang="en-US" sz="4400" dirty="0"/>
              <a:t>Salary Scenario of </a:t>
            </a:r>
            <a:r>
              <a:rPr lang="en-US" sz="4400" dirty="0" smtClean="0"/>
              <a:t>Designations</a:t>
            </a:r>
            <a:endParaRPr lang="ru-RU" sz="4400" dirty="0"/>
          </a:p>
        </p:txBody>
      </p:sp>
      <p:sp>
        <p:nvSpPr>
          <p:cNvPr id="5" name="Text Placeholder 4">
            <a:extLst>
              <a:ext uri="{FF2B5EF4-FFF2-40B4-BE49-F238E27FC236}">
                <a16:creationId xmlns="" xmlns:a16="http://schemas.microsoft.com/office/drawing/2014/main" id="{E8546E56-D449-4019-86AD-4F0D3A1474E8}"/>
              </a:ext>
            </a:extLst>
          </p:cNvPr>
          <p:cNvSpPr>
            <a:spLocks noGrp="1"/>
          </p:cNvSpPr>
          <p:nvPr>
            <p:ph type="body" sz="quarter" idx="16"/>
          </p:nvPr>
        </p:nvSpPr>
        <p:spPr>
          <a:xfrm>
            <a:off x="590307" y="3240698"/>
            <a:ext cx="8667993" cy="3617302"/>
          </a:xfrm>
        </p:spPr>
        <p:txBody>
          <a:bodyPr/>
          <a:lstStyle/>
          <a:p>
            <a:r>
              <a:rPr lang="en-GB" dirty="0" smtClean="0"/>
              <a:t>Salary Scenario of the CEO:</a:t>
            </a:r>
            <a:endParaRPr lang="en-GB" dirty="0"/>
          </a:p>
          <a:p>
            <a:endParaRPr lang="en-GB" dirty="0" smtClean="0"/>
          </a:p>
          <a:p>
            <a:endParaRPr lang="en-GB" dirty="0"/>
          </a:p>
          <a:p>
            <a:endParaRPr lang="en-GB" dirty="0" smtClean="0"/>
          </a:p>
          <a:p>
            <a:endParaRPr lang="en-GB" dirty="0"/>
          </a:p>
          <a:p>
            <a:r>
              <a:rPr lang="en-GB" dirty="0" smtClean="0"/>
              <a:t>Salary Scenario of the Assistant:</a:t>
            </a:r>
            <a:endParaRPr lang="en-GB" dirty="0"/>
          </a:p>
        </p:txBody>
      </p:sp>
      <p:graphicFrame>
        <p:nvGraphicFramePr>
          <p:cNvPr id="7" name="Table Placeholder 6">
            <a:extLst>
              <a:ext uri="{FF2B5EF4-FFF2-40B4-BE49-F238E27FC236}">
                <a16:creationId xmlns="" xmlns:a16="http://schemas.microsoft.com/office/drawing/2014/main" id="{59C411DD-E4B1-441B-AB81-A9445E90878D}"/>
              </a:ext>
            </a:extLst>
          </p:cNvPr>
          <p:cNvGraphicFramePr>
            <a:graphicFrameLocks noGrp="1"/>
          </p:cNvGraphicFramePr>
          <p:nvPr>
            <p:ph type="tbl" sz="quarter" idx="17"/>
          </p:nvPr>
        </p:nvGraphicFramePr>
        <p:xfrm>
          <a:off x="9499600" y="2039814"/>
          <a:ext cx="731520" cy="1932745"/>
        </p:xfrm>
        <a:graphic>
          <a:graphicData uri="http://schemas.openxmlformats.org/drawingml/2006/table">
            <a:tbl>
              <a:tblPr firstRow="1" bandRow="1">
                <a:tableStyleId>{5C22544A-7EE6-4342-B048-85BDC9FD1C3A}</a:tableStyleId>
              </a:tblPr>
              <a:tblGrid>
                <a:gridCol w="277446">
                  <a:extLst>
                    <a:ext uri="{9D8B030D-6E8A-4147-A177-3AD203B41FA5}">
                      <a16:colId xmlns="" xmlns:a16="http://schemas.microsoft.com/office/drawing/2014/main" val="3413721457"/>
                    </a:ext>
                  </a:extLst>
                </a:gridCol>
                <a:gridCol w="454074">
                  <a:extLst>
                    <a:ext uri="{9D8B030D-6E8A-4147-A177-3AD203B41FA5}">
                      <a16:colId xmlns="" xmlns:a16="http://schemas.microsoft.com/office/drawing/2014/main" val="2742567690"/>
                    </a:ext>
                  </a:extLst>
                </a:gridCol>
              </a:tblGrid>
              <a:tr h="1932745">
                <a:tc>
                  <a:txBody>
                    <a:bodyPr/>
                    <a:lstStyle/>
                    <a:p>
                      <a:endParaRPr lang="ru-RU" sz="1200"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r"/>
                      <a:endParaRPr lang="ru-RU" sz="1200" dirty="0">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2796388793"/>
                  </a:ext>
                </a:extLst>
              </a:tr>
            </a:tbl>
          </a:graphicData>
        </a:graphic>
      </p:graphicFrame>
      <p:sp>
        <p:nvSpPr>
          <p:cNvPr id="4" name="Slide Number Placeholder 3">
            <a:extLst>
              <a:ext uri="{FF2B5EF4-FFF2-40B4-BE49-F238E27FC236}">
                <a16:creationId xmlns=""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11</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24" y="3624520"/>
            <a:ext cx="10783805" cy="119079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07" y="5413521"/>
            <a:ext cx="10726647" cy="1124107"/>
          </a:xfrm>
          <a:prstGeom prst="rect">
            <a:avLst/>
          </a:prstGeom>
        </p:spPr>
      </p:pic>
    </p:spTree>
    <p:extLst>
      <p:ext uri="{BB962C8B-B14F-4D97-AF65-F5344CB8AC3E}">
        <p14:creationId xmlns:p14="http://schemas.microsoft.com/office/powerpoint/2010/main" val="1797348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2C3F2D6-2B01-46E4-88C0-44F66CC7F6B4}"/>
              </a:ext>
            </a:extLst>
          </p:cNvPr>
          <p:cNvSpPr>
            <a:spLocks noGrp="1"/>
          </p:cNvSpPr>
          <p:nvPr>
            <p:ph type="sldNum" sz="quarter" idx="12"/>
          </p:nvPr>
        </p:nvSpPr>
        <p:spPr/>
        <p:txBody>
          <a:bodyPr/>
          <a:lstStyle/>
          <a:p>
            <a:fld id="{D495E168-DA5E-4888-8D8A-92B118324C14}" type="slidenum">
              <a:rPr lang="ru-RU" smtClean="0"/>
              <a:t>12</a:t>
            </a:fld>
            <a:endParaRPr lang="ru-RU" dirty="0"/>
          </a:p>
        </p:txBody>
      </p:sp>
      <p:sp>
        <p:nvSpPr>
          <p:cNvPr id="2" name="Rectangle 1"/>
          <p:cNvSpPr/>
          <p:nvPr/>
        </p:nvSpPr>
        <p:spPr>
          <a:xfrm>
            <a:off x="133554" y="90074"/>
            <a:ext cx="3082895" cy="369332"/>
          </a:xfrm>
          <a:prstGeom prst="rect">
            <a:avLst/>
          </a:prstGeom>
        </p:spPr>
        <p:txBody>
          <a:bodyPr wrap="none">
            <a:spAutoFit/>
          </a:bodyPr>
          <a:lstStyle/>
          <a:p>
            <a:r>
              <a:rPr lang="en-GB" b="1" dirty="0">
                <a:solidFill>
                  <a:schemeClr val="tx2">
                    <a:lumMod val="60000"/>
                    <a:lumOff val="40000"/>
                  </a:schemeClr>
                </a:solidFill>
              </a:rPr>
              <a:t>Salary Scenario of the </a:t>
            </a:r>
            <a:r>
              <a:rPr lang="en-GB" b="1" dirty="0" smtClean="0">
                <a:solidFill>
                  <a:schemeClr val="tx2">
                    <a:lumMod val="60000"/>
                    <a:lumOff val="40000"/>
                  </a:schemeClr>
                </a:solidFill>
              </a:rPr>
              <a:t>HR:</a:t>
            </a:r>
            <a:endParaRPr lang="en-GB" b="1" dirty="0">
              <a:solidFill>
                <a:schemeClr val="tx2">
                  <a:lumMod val="60000"/>
                  <a:lumOff val="4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572"/>
            <a:ext cx="9907398" cy="1134101"/>
          </a:xfrm>
          <a:prstGeom prst="rect">
            <a:avLst/>
          </a:prstGeom>
        </p:spPr>
      </p:pic>
      <p:sp>
        <p:nvSpPr>
          <p:cNvPr id="5" name="TextBox 4"/>
          <p:cNvSpPr txBox="1"/>
          <p:nvPr/>
        </p:nvSpPr>
        <p:spPr>
          <a:xfrm>
            <a:off x="1062" y="1610470"/>
            <a:ext cx="3347877" cy="369332"/>
          </a:xfrm>
          <a:prstGeom prst="rect">
            <a:avLst/>
          </a:prstGeom>
          <a:noFill/>
        </p:spPr>
        <p:txBody>
          <a:bodyPr wrap="square" rtlCol="0">
            <a:spAutoFit/>
          </a:bodyPr>
          <a:lstStyle/>
          <a:p>
            <a:r>
              <a:rPr lang="en-US" b="1" dirty="0" smtClean="0">
                <a:solidFill>
                  <a:schemeClr val="tx2">
                    <a:lumMod val="60000"/>
                    <a:lumOff val="40000"/>
                  </a:schemeClr>
                </a:solidFill>
              </a:rPr>
              <a:t>Salary scenario of clerk :  </a:t>
            </a:r>
            <a:endParaRPr lang="en-US" b="1" dirty="0">
              <a:solidFill>
                <a:schemeClr val="tx2">
                  <a:lumMod val="60000"/>
                  <a:lumOff val="4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 y="1979802"/>
            <a:ext cx="10058400" cy="1170676"/>
          </a:xfrm>
          <a:prstGeom prst="rect">
            <a:avLst/>
          </a:prstGeom>
        </p:spPr>
      </p:pic>
      <p:sp>
        <p:nvSpPr>
          <p:cNvPr id="7" name="TextBox 6"/>
          <p:cNvSpPr txBox="1"/>
          <p:nvPr/>
        </p:nvSpPr>
        <p:spPr>
          <a:xfrm>
            <a:off x="1062" y="3330429"/>
            <a:ext cx="3448545" cy="369332"/>
          </a:xfrm>
          <a:prstGeom prst="rect">
            <a:avLst/>
          </a:prstGeom>
          <a:noFill/>
        </p:spPr>
        <p:txBody>
          <a:bodyPr wrap="square" rtlCol="0">
            <a:spAutoFit/>
          </a:bodyPr>
          <a:lstStyle/>
          <a:p>
            <a:r>
              <a:rPr lang="en-US" b="1" dirty="0" smtClean="0">
                <a:solidFill>
                  <a:schemeClr val="tx2">
                    <a:lumMod val="60000"/>
                    <a:lumOff val="40000"/>
                  </a:schemeClr>
                </a:solidFill>
              </a:rPr>
              <a:t>Salary scenario of probation :</a:t>
            </a:r>
            <a:endParaRPr lang="en-US" b="1" dirty="0">
              <a:solidFill>
                <a:schemeClr val="tx2">
                  <a:lumMod val="60000"/>
                  <a:lumOff val="40000"/>
                </a:schemeClr>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 y="3699761"/>
            <a:ext cx="10058400" cy="1126488"/>
          </a:xfrm>
          <a:prstGeom prst="rect">
            <a:avLst/>
          </a:prstGeom>
        </p:spPr>
      </p:pic>
      <p:sp>
        <p:nvSpPr>
          <p:cNvPr id="10" name="TextBox 9"/>
          <p:cNvSpPr txBox="1"/>
          <p:nvPr/>
        </p:nvSpPr>
        <p:spPr>
          <a:xfrm>
            <a:off x="-40883" y="4826249"/>
            <a:ext cx="4663218" cy="369115"/>
          </a:xfrm>
          <a:prstGeom prst="rect">
            <a:avLst/>
          </a:prstGeom>
          <a:noFill/>
        </p:spPr>
        <p:txBody>
          <a:bodyPr wrap="square" rtlCol="0">
            <a:spAutoFit/>
          </a:bodyPr>
          <a:lstStyle/>
          <a:p>
            <a:endParaRPr lang="en-US" dirty="0"/>
          </a:p>
        </p:txBody>
      </p:sp>
      <p:sp>
        <p:nvSpPr>
          <p:cNvPr id="11" name="TextBox 10"/>
          <p:cNvSpPr txBox="1"/>
          <p:nvPr/>
        </p:nvSpPr>
        <p:spPr>
          <a:xfrm>
            <a:off x="1062" y="4837216"/>
            <a:ext cx="3859607" cy="369332"/>
          </a:xfrm>
          <a:prstGeom prst="rect">
            <a:avLst/>
          </a:prstGeom>
          <a:noFill/>
        </p:spPr>
        <p:txBody>
          <a:bodyPr wrap="square" rtlCol="0">
            <a:spAutoFit/>
          </a:bodyPr>
          <a:lstStyle/>
          <a:p>
            <a:r>
              <a:rPr lang="en-US" b="1" dirty="0" smtClean="0">
                <a:solidFill>
                  <a:schemeClr val="tx2">
                    <a:lumMod val="60000"/>
                    <a:lumOff val="40000"/>
                  </a:schemeClr>
                </a:solidFill>
              </a:rPr>
              <a:t>Salary scenario of receptionist :  </a:t>
            </a:r>
            <a:endParaRPr lang="en-US" b="1" dirty="0">
              <a:solidFill>
                <a:schemeClr val="tx2">
                  <a:lumMod val="60000"/>
                  <a:lumOff val="40000"/>
                </a:schemeClr>
              </a:solidFill>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 y="5302699"/>
            <a:ext cx="10058400" cy="1130156"/>
          </a:xfrm>
          <a:prstGeom prst="rect">
            <a:avLst/>
          </a:prstGeom>
        </p:spPr>
      </p:pic>
    </p:spTree>
    <p:extLst>
      <p:ext uri="{BB962C8B-B14F-4D97-AF65-F5344CB8AC3E}">
        <p14:creationId xmlns:p14="http://schemas.microsoft.com/office/powerpoint/2010/main" val="1054896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374E6-EC6D-436A-9206-C6D7D0DA0973}"/>
              </a:ext>
            </a:extLst>
          </p:cNvPr>
          <p:cNvSpPr>
            <a:spLocks noGrp="1"/>
          </p:cNvSpPr>
          <p:nvPr>
            <p:ph type="title"/>
          </p:nvPr>
        </p:nvSpPr>
        <p:spPr>
          <a:xfrm>
            <a:off x="2258009" y="695106"/>
            <a:ext cx="5943600" cy="909759"/>
          </a:xfrm>
        </p:spPr>
        <p:txBody>
          <a:bodyPr>
            <a:noAutofit/>
          </a:bodyPr>
          <a:lstStyle/>
          <a:p>
            <a:r>
              <a:rPr lang="en-US" sz="4400" dirty="0"/>
              <a:t>Thank you </a:t>
            </a:r>
            <a:endParaRPr lang="x-none" sz="4400" dirty="0"/>
          </a:p>
        </p:txBody>
      </p:sp>
      <p:sp>
        <p:nvSpPr>
          <p:cNvPr id="3" name="Footer Placeholder 2">
            <a:extLst>
              <a:ext uri="{FF2B5EF4-FFF2-40B4-BE49-F238E27FC236}">
                <a16:creationId xmlns="" xmlns:a16="http://schemas.microsoft.com/office/drawing/2014/main" id="{F39E24D0-B653-4CD8-BCC2-973A04B46C20}"/>
              </a:ext>
            </a:extLst>
          </p:cNvPr>
          <p:cNvSpPr>
            <a:spLocks noGrp="1"/>
          </p:cNvSpPr>
          <p:nvPr>
            <p:ph type="ftr" sz="quarter" idx="11"/>
          </p:nvPr>
        </p:nvSpPr>
        <p:spPr/>
        <p:txBody>
          <a:bodyPr/>
          <a:lstStyle/>
          <a:p>
            <a:r>
              <a:rPr lang="en-US"/>
              <a:t>ADD A FOOTER</a:t>
            </a:r>
            <a:endParaRPr lang="ru-RU" dirty="0"/>
          </a:p>
        </p:txBody>
      </p:sp>
      <p:sp>
        <p:nvSpPr>
          <p:cNvPr id="4" name="Slide Number Placeholder 3">
            <a:extLst>
              <a:ext uri="{FF2B5EF4-FFF2-40B4-BE49-F238E27FC236}">
                <a16:creationId xmlns="" xmlns:a16="http://schemas.microsoft.com/office/drawing/2014/main" id="{2BCA8157-B510-460A-85D3-27921024FE2B}"/>
              </a:ext>
            </a:extLst>
          </p:cNvPr>
          <p:cNvSpPr>
            <a:spLocks noGrp="1"/>
          </p:cNvSpPr>
          <p:nvPr>
            <p:ph type="sldNum" sz="quarter" idx="12"/>
          </p:nvPr>
        </p:nvSpPr>
        <p:spPr/>
        <p:txBody>
          <a:bodyPr/>
          <a:lstStyle/>
          <a:p>
            <a:fld id="{D495E168-DA5E-4888-8D8A-92B118324C14}" type="slidenum">
              <a:rPr lang="ru-RU" smtClean="0"/>
              <a:t>13</a:t>
            </a:fld>
            <a:endParaRPr lang="ru-RU" dirty="0"/>
          </a:p>
        </p:txBody>
      </p:sp>
      <p:sp>
        <p:nvSpPr>
          <p:cNvPr id="5" name="Text Placeholder 4">
            <a:extLst>
              <a:ext uri="{FF2B5EF4-FFF2-40B4-BE49-F238E27FC236}">
                <a16:creationId xmlns="" xmlns:a16="http://schemas.microsoft.com/office/drawing/2014/main" id="{EEDDEFC0-B3B7-4699-A5CF-72E96047C4BA}"/>
              </a:ext>
            </a:extLst>
          </p:cNvPr>
          <p:cNvSpPr>
            <a:spLocks noGrp="1"/>
          </p:cNvSpPr>
          <p:nvPr>
            <p:ph type="body" sz="quarter" idx="16"/>
          </p:nvPr>
        </p:nvSpPr>
        <p:spPr>
          <a:xfrm>
            <a:off x="809405" y="3252275"/>
            <a:ext cx="7112285" cy="1846732"/>
          </a:xfrm>
        </p:spPr>
        <p:txBody>
          <a:bodyPr/>
          <a:lstStyle/>
          <a:p>
            <a:r>
              <a:rPr lang="en-US" sz="7200" dirty="0"/>
              <a:t>Any question ?</a:t>
            </a:r>
            <a:endParaRPr lang="x-none" sz="7200" dirty="0"/>
          </a:p>
        </p:txBody>
      </p:sp>
    </p:spTree>
    <p:extLst>
      <p:ext uri="{BB962C8B-B14F-4D97-AF65-F5344CB8AC3E}">
        <p14:creationId xmlns:p14="http://schemas.microsoft.com/office/powerpoint/2010/main" val="4151621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64C9CC-E38A-467A-8F1C-459375F5EDFF}"/>
              </a:ext>
            </a:extLst>
          </p:cNvPr>
          <p:cNvSpPr>
            <a:spLocks noGrp="1"/>
          </p:cNvSpPr>
          <p:nvPr>
            <p:ph type="title"/>
          </p:nvPr>
        </p:nvSpPr>
        <p:spPr>
          <a:xfrm>
            <a:off x="103909" y="114300"/>
            <a:ext cx="6334637" cy="2336513"/>
          </a:xfrm>
        </p:spPr>
        <p:txBody>
          <a:bodyPr/>
          <a:lstStyle/>
          <a:p>
            <a:r>
              <a:rPr lang="en-US" sz="5400" dirty="0"/>
              <a:t>Salary </a:t>
            </a:r>
            <a:r>
              <a:rPr lang="en-US" sz="5400" dirty="0" smtClean="0"/>
              <a:t>Calculation</a:t>
            </a:r>
            <a:br>
              <a:rPr lang="en-US" sz="5400" dirty="0" smtClean="0"/>
            </a:br>
            <a:r>
              <a:rPr lang="en-US" sz="5400" dirty="0" smtClean="0"/>
              <a:t>System             </a:t>
            </a:r>
            <a:endParaRPr lang="ru-RU" sz="5400" dirty="0"/>
          </a:p>
        </p:txBody>
      </p:sp>
      <p:sp>
        <p:nvSpPr>
          <p:cNvPr id="6" name="Text Placeholder 5">
            <a:extLst>
              <a:ext uri="{FF2B5EF4-FFF2-40B4-BE49-F238E27FC236}">
                <a16:creationId xmlns="" xmlns:a16="http://schemas.microsoft.com/office/drawing/2014/main" id="{CDD6760C-D868-43F4-99FB-1B78C91F8FE1}"/>
              </a:ext>
            </a:extLst>
          </p:cNvPr>
          <p:cNvSpPr>
            <a:spLocks noGrp="1"/>
          </p:cNvSpPr>
          <p:nvPr>
            <p:ph type="body" sz="quarter" idx="13"/>
          </p:nvPr>
        </p:nvSpPr>
        <p:spPr>
          <a:xfrm>
            <a:off x="786259" y="3425363"/>
            <a:ext cx="3629300" cy="1947915"/>
          </a:xfrm>
        </p:spPr>
        <p:txBody>
          <a:bodyPr>
            <a:normAutofit fontScale="70000" lnSpcReduction="20000"/>
          </a:bodyPr>
          <a:lstStyle/>
          <a:p>
            <a:r>
              <a:rPr lang="en-US" sz="3100" dirty="0">
                <a:solidFill>
                  <a:schemeClr val="accent4">
                    <a:lumMod val="60000"/>
                    <a:lumOff val="40000"/>
                  </a:schemeClr>
                </a:solidFill>
              </a:rPr>
              <a:t>Group </a:t>
            </a:r>
            <a:r>
              <a:rPr lang="en-US" sz="3100" dirty="0" smtClean="0">
                <a:solidFill>
                  <a:schemeClr val="accent4">
                    <a:lumMod val="60000"/>
                    <a:lumOff val="40000"/>
                  </a:schemeClr>
                </a:solidFill>
              </a:rPr>
              <a:t>members</a:t>
            </a:r>
            <a:endParaRPr lang="en-US" sz="3100" dirty="0">
              <a:solidFill>
                <a:schemeClr val="accent4">
                  <a:lumMod val="60000"/>
                  <a:lumOff val="40000"/>
                </a:schemeClr>
              </a:solidFill>
            </a:endParaRPr>
          </a:p>
          <a:p>
            <a:r>
              <a:rPr lang="en-US" dirty="0" smtClean="0"/>
              <a:t>1. </a:t>
            </a:r>
            <a:r>
              <a:rPr lang="en-US" dirty="0"/>
              <a:t>Talha Sheikh</a:t>
            </a:r>
          </a:p>
          <a:p>
            <a:r>
              <a:rPr lang="en-US" dirty="0" smtClean="0"/>
              <a:t>2. </a:t>
            </a:r>
            <a:r>
              <a:rPr lang="en-US" dirty="0" err="1" smtClean="0"/>
              <a:t>Furqan</a:t>
            </a:r>
            <a:r>
              <a:rPr lang="en-US" dirty="0" smtClean="0"/>
              <a:t> </a:t>
            </a:r>
            <a:r>
              <a:rPr lang="en-US" dirty="0"/>
              <a:t>Waseem </a:t>
            </a:r>
          </a:p>
          <a:p>
            <a:r>
              <a:rPr lang="en-US" dirty="0" smtClean="0"/>
              <a:t>3. </a:t>
            </a:r>
            <a:r>
              <a:rPr lang="en-US" dirty="0"/>
              <a:t>Zafar Qureshi</a:t>
            </a:r>
          </a:p>
          <a:p>
            <a:r>
              <a:rPr lang="en-US" dirty="0" smtClean="0"/>
              <a:t>4. Syed </a:t>
            </a:r>
            <a:r>
              <a:rPr lang="en-US" dirty="0"/>
              <a:t>Muzamil Ali Kazmi </a:t>
            </a:r>
            <a:endParaRPr lang="ru-RU" dirty="0"/>
          </a:p>
        </p:txBody>
      </p:sp>
      <p:pic>
        <p:nvPicPr>
          <p:cNvPr id="8" name="Picture Placeholder 7" descr="A close up of text on a black background&#10;&#10;Description automatically generated">
            <a:extLst>
              <a:ext uri="{FF2B5EF4-FFF2-40B4-BE49-F238E27FC236}">
                <a16:creationId xmlns="" xmlns:a16="http://schemas.microsoft.com/office/drawing/2014/main" id="{84C8E050-31DF-4384-9102-9FD8B8AAA549}"/>
              </a:ext>
            </a:extLst>
          </p:cNvPr>
          <p:cNvPicPr>
            <a:picLocks noGrp="1" noChangeAspect="1"/>
          </p:cNvPicPr>
          <p:nvPr>
            <p:ph type="pic" sz="quarter" idx="21"/>
          </p:nvPr>
        </p:nvPicPr>
        <p:blipFill>
          <a:blip r:embed="rId2"/>
          <a:srcRect l="7575" r="7575"/>
          <a:stretch>
            <a:fillRect/>
          </a:stretch>
        </p:blipFill>
        <p:spPr>
          <a:xfrm>
            <a:off x="4860905" y="0"/>
            <a:ext cx="7260289" cy="5694181"/>
          </a:xfrm>
        </p:spPr>
      </p:pic>
    </p:spTree>
    <p:extLst>
      <p:ext uri="{BB962C8B-B14F-4D97-AF65-F5344CB8AC3E}">
        <p14:creationId xmlns:p14="http://schemas.microsoft.com/office/powerpoint/2010/main" val="1650012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8EE8B-1608-4FFC-96B5-595AB97B845A}"/>
              </a:ext>
            </a:extLst>
          </p:cNvPr>
          <p:cNvSpPr>
            <a:spLocks noGrp="1"/>
          </p:cNvSpPr>
          <p:nvPr>
            <p:ph type="title"/>
          </p:nvPr>
        </p:nvSpPr>
        <p:spPr/>
        <p:txBody>
          <a:bodyPr/>
          <a:lstStyle/>
          <a:p>
            <a:r>
              <a:rPr lang="en-US" dirty="0"/>
              <a:t>Introduction</a:t>
            </a:r>
            <a:endParaRPr lang="ru-RU" dirty="0"/>
          </a:p>
        </p:txBody>
      </p:sp>
      <p:sp>
        <p:nvSpPr>
          <p:cNvPr id="3" name="Text Placeholder 2">
            <a:extLst>
              <a:ext uri="{FF2B5EF4-FFF2-40B4-BE49-F238E27FC236}">
                <a16:creationId xmlns="" xmlns:a16="http://schemas.microsoft.com/office/drawing/2014/main" id="{C11093FF-1360-4523-8547-5192EDA8BBF9}"/>
              </a:ext>
            </a:extLst>
          </p:cNvPr>
          <p:cNvSpPr>
            <a:spLocks noGrp="1"/>
          </p:cNvSpPr>
          <p:nvPr>
            <p:ph type="body" sz="quarter" idx="13"/>
          </p:nvPr>
        </p:nvSpPr>
        <p:spPr>
          <a:xfrm>
            <a:off x="6575783" y="2050475"/>
            <a:ext cx="4503296" cy="3587193"/>
          </a:xfrm>
        </p:spPr>
        <p:txBody>
          <a:bodyPr/>
          <a:lstStyle/>
          <a:p>
            <a:r>
              <a:rPr lang="en-GB" b="0" dirty="0" smtClean="0"/>
              <a:t>In this “Salary Calculation System” ,we used login system so no one can access our system expect the one who has access of using that system and than our system is taking basic info. of all the designations in the company and calculating the </a:t>
            </a:r>
            <a:r>
              <a:rPr lang="en-GB" b="0" dirty="0" err="1" smtClean="0"/>
              <a:t>bonus,tax</a:t>
            </a:r>
            <a:r>
              <a:rPr lang="en-GB" b="0" dirty="0" smtClean="0"/>
              <a:t> deduction and net salary of the </a:t>
            </a:r>
            <a:r>
              <a:rPr lang="en-GB" b="0" dirty="0" err="1" smtClean="0"/>
              <a:t>requied</a:t>
            </a:r>
            <a:r>
              <a:rPr lang="en-GB" b="0" dirty="0" smtClean="0"/>
              <a:t> designation.</a:t>
            </a:r>
            <a:endParaRPr lang="en-GB" b="0" dirty="0"/>
          </a:p>
        </p:txBody>
      </p:sp>
      <p:sp>
        <p:nvSpPr>
          <p:cNvPr id="7" name="Slide Number Placeholder 6">
            <a:extLst>
              <a:ext uri="{FF2B5EF4-FFF2-40B4-BE49-F238E27FC236}">
                <a16:creationId xmlns=""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12" name="Picture Placeholder 11" descr="A close up of text on a black background&#10;&#10;Description automatically generated">
            <a:extLst>
              <a:ext uri="{FF2B5EF4-FFF2-40B4-BE49-F238E27FC236}">
                <a16:creationId xmlns="" xmlns:a16="http://schemas.microsoft.com/office/drawing/2014/main" id="{D3350C42-583A-448B-A0BE-C0DED1B63FAA}"/>
              </a:ext>
            </a:extLst>
          </p:cNvPr>
          <p:cNvPicPr>
            <a:picLocks noGrp="1" noChangeAspect="1"/>
          </p:cNvPicPr>
          <p:nvPr>
            <p:ph type="pic" sz="quarter" idx="15"/>
          </p:nvPr>
        </p:nvPicPr>
        <p:blipFill>
          <a:blip r:embed="rId2"/>
          <a:srcRect l="27093" r="27093"/>
          <a:stretch>
            <a:fillRect/>
          </a:stretch>
        </p:blipFill>
        <p:spPr>
          <a:xfrm>
            <a:off x="1396781" y="-18662"/>
            <a:ext cx="3894833" cy="5656330"/>
          </a:xfrm>
        </p:spPr>
      </p:pic>
    </p:spTree>
    <p:extLst>
      <p:ext uri="{BB962C8B-B14F-4D97-AF65-F5344CB8AC3E}">
        <p14:creationId xmlns:p14="http://schemas.microsoft.com/office/powerpoint/2010/main" val="3066898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3" name="Content Placeholder 2">
            <a:extLst>
              <a:ext uri="{FF2B5EF4-FFF2-40B4-BE49-F238E27FC236}">
                <a16:creationId xmlns="" xmlns:a16="http://schemas.microsoft.com/office/drawing/2014/main" id="{68CA27AF-42A8-4B3E-A819-EFA9D7533837}"/>
              </a:ext>
            </a:extLst>
          </p:cNvPr>
          <p:cNvSpPr>
            <a:spLocks noGrp="1"/>
          </p:cNvSpPr>
          <p:nvPr>
            <p:ph idx="1"/>
          </p:nvPr>
        </p:nvSpPr>
        <p:spPr/>
        <p:txBody>
          <a:bodyPr/>
          <a:lstStyle/>
          <a:p>
            <a:pPr marL="0" indent="0">
              <a:buNone/>
            </a:pPr>
            <a:r>
              <a:rPr lang="en-GB" b="1" dirty="0">
                <a:solidFill>
                  <a:schemeClr val="accent1"/>
                </a:solidFill>
              </a:rPr>
              <a:t>There are four header file </a:t>
            </a:r>
            <a:r>
              <a:rPr lang="en-GB" b="1" dirty="0" smtClean="0">
                <a:solidFill>
                  <a:schemeClr val="accent1"/>
                </a:solidFill>
              </a:rPr>
              <a:t> </a:t>
            </a:r>
            <a:r>
              <a:rPr lang="en-GB" b="1" dirty="0">
                <a:solidFill>
                  <a:schemeClr val="accent1"/>
                </a:solidFill>
              </a:rPr>
              <a:t>used in this program </a:t>
            </a:r>
            <a:r>
              <a:rPr lang="en-GB" b="1" dirty="0" smtClean="0">
                <a:solidFill>
                  <a:schemeClr val="accent1"/>
                </a:solidFill>
              </a:rPr>
              <a:t>:</a:t>
            </a:r>
            <a:endParaRPr lang="en-GB" b="1" dirty="0">
              <a:solidFill>
                <a:schemeClr val="accent1"/>
              </a:solidFill>
            </a:endParaRPr>
          </a:p>
          <a:p>
            <a:pPr marL="0" indent="0">
              <a:buNone/>
            </a:pPr>
            <a:endParaRPr lang="en-GB" b="1" dirty="0">
              <a:solidFill>
                <a:schemeClr val="accent1"/>
              </a:solidFill>
            </a:endParaRPr>
          </a:p>
          <a:p>
            <a:pPr marL="0" indent="0">
              <a:buNone/>
            </a:pPr>
            <a:r>
              <a:rPr lang="en-GB" b="1" dirty="0" smtClean="0">
                <a:solidFill>
                  <a:schemeClr val="accent1"/>
                </a:solidFill>
              </a:rPr>
              <a:t>1.  </a:t>
            </a:r>
            <a:r>
              <a:rPr lang="en-GB" b="1" dirty="0">
                <a:solidFill>
                  <a:schemeClr val="accent1"/>
                </a:solidFill>
              </a:rPr>
              <a:t>#include &lt;iostream&gt; </a:t>
            </a:r>
          </a:p>
          <a:p>
            <a:pPr marL="0" indent="0">
              <a:buNone/>
            </a:pPr>
            <a:r>
              <a:rPr lang="en-GB" b="1" dirty="0" smtClean="0">
                <a:solidFill>
                  <a:schemeClr val="accent1"/>
                </a:solidFill>
              </a:rPr>
              <a:t>                     This </a:t>
            </a:r>
            <a:r>
              <a:rPr lang="en-GB" b="1" dirty="0">
                <a:solidFill>
                  <a:schemeClr val="accent1"/>
                </a:solidFill>
              </a:rPr>
              <a:t>is used </a:t>
            </a:r>
            <a:r>
              <a:rPr lang="en-GB" b="1" dirty="0" smtClean="0">
                <a:solidFill>
                  <a:schemeClr val="accent1"/>
                </a:solidFill>
              </a:rPr>
              <a:t>for taking input/output from the user. </a:t>
            </a:r>
            <a:endParaRPr lang="en-GB" b="1" dirty="0">
              <a:solidFill>
                <a:schemeClr val="accent1"/>
              </a:solidFill>
            </a:endParaRPr>
          </a:p>
          <a:p>
            <a:pPr marL="0" indent="0">
              <a:buNone/>
            </a:pPr>
            <a:r>
              <a:rPr lang="en-GB" b="1" dirty="0" smtClean="0">
                <a:solidFill>
                  <a:schemeClr val="accent1"/>
                </a:solidFill>
              </a:rPr>
              <a:t>2.  </a:t>
            </a:r>
            <a:r>
              <a:rPr lang="en-GB" b="1" dirty="0">
                <a:solidFill>
                  <a:schemeClr val="accent1"/>
                </a:solidFill>
              </a:rPr>
              <a:t>#include &lt;</a:t>
            </a:r>
            <a:r>
              <a:rPr lang="en-GB" b="1" dirty="0" err="1">
                <a:solidFill>
                  <a:schemeClr val="accent1"/>
                </a:solidFill>
              </a:rPr>
              <a:t>fstream</a:t>
            </a:r>
            <a:r>
              <a:rPr lang="en-GB" b="1" dirty="0">
                <a:solidFill>
                  <a:schemeClr val="accent1"/>
                </a:solidFill>
              </a:rPr>
              <a:t>&gt; </a:t>
            </a:r>
          </a:p>
          <a:p>
            <a:pPr marL="0" indent="0">
              <a:buNone/>
            </a:pPr>
            <a:r>
              <a:rPr lang="en-GB" b="1" dirty="0">
                <a:solidFill>
                  <a:schemeClr val="accent1"/>
                </a:solidFill>
              </a:rPr>
              <a:t>                  </a:t>
            </a:r>
            <a:r>
              <a:rPr lang="en-GB" b="1" dirty="0" smtClean="0">
                <a:solidFill>
                  <a:schemeClr val="accent1"/>
                </a:solidFill>
              </a:rPr>
              <a:t>  This </a:t>
            </a:r>
            <a:r>
              <a:rPr lang="en-GB" b="1" dirty="0">
                <a:solidFill>
                  <a:schemeClr val="accent1"/>
                </a:solidFill>
              </a:rPr>
              <a:t>header file is used </a:t>
            </a:r>
            <a:r>
              <a:rPr lang="en-GB" b="1" dirty="0" smtClean="0">
                <a:solidFill>
                  <a:schemeClr val="accent1"/>
                </a:solidFill>
              </a:rPr>
              <a:t>for reading and writing purpose from the text file.</a:t>
            </a:r>
            <a:endParaRPr lang="en-GB" b="1" dirty="0">
              <a:solidFill>
                <a:schemeClr val="accent1"/>
              </a:solidFill>
            </a:endParaRPr>
          </a:p>
          <a:p>
            <a:pPr marL="0" indent="0">
              <a:buNone/>
            </a:pPr>
            <a:r>
              <a:rPr lang="en-GB" b="1" dirty="0" smtClean="0">
                <a:solidFill>
                  <a:schemeClr val="accent1"/>
                </a:solidFill>
              </a:rPr>
              <a:t>3.  </a:t>
            </a:r>
            <a:r>
              <a:rPr lang="en-GB" b="1" dirty="0">
                <a:solidFill>
                  <a:schemeClr val="accent1"/>
                </a:solidFill>
              </a:rPr>
              <a:t>#include &lt;</a:t>
            </a:r>
            <a:r>
              <a:rPr lang="en-GB" b="1" dirty="0" err="1">
                <a:solidFill>
                  <a:schemeClr val="accent1"/>
                </a:solidFill>
              </a:rPr>
              <a:t>stdio.h</a:t>
            </a:r>
            <a:r>
              <a:rPr lang="en-GB" b="1" dirty="0">
                <a:solidFill>
                  <a:schemeClr val="accent1"/>
                </a:solidFill>
              </a:rPr>
              <a:t>&gt;</a:t>
            </a:r>
          </a:p>
          <a:p>
            <a:pPr marL="0" indent="0">
              <a:buNone/>
            </a:pPr>
            <a:r>
              <a:rPr lang="en-GB" b="1" dirty="0">
                <a:solidFill>
                  <a:schemeClr val="accent1"/>
                </a:solidFill>
              </a:rPr>
              <a:t>                     </a:t>
            </a:r>
            <a:r>
              <a:rPr lang="en-GB" b="1" dirty="0" smtClean="0">
                <a:solidFill>
                  <a:schemeClr val="accent1"/>
                </a:solidFill>
              </a:rPr>
              <a:t>This </a:t>
            </a:r>
            <a:r>
              <a:rPr lang="en-GB" b="1" dirty="0">
                <a:solidFill>
                  <a:schemeClr val="accent1"/>
                </a:solidFill>
              </a:rPr>
              <a:t>header file is used for clearing the </a:t>
            </a:r>
            <a:r>
              <a:rPr lang="en-GB" b="1" dirty="0" smtClean="0">
                <a:solidFill>
                  <a:schemeClr val="accent1"/>
                </a:solidFill>
              </a:rPr>
              <a:t>screen.</a:t>
            </a:r>
            <a:endParaRPr lang="en-GB" b="1" dirty="0">
              <a:solidFill>
                <a:schemeClr val="accent1"/>
              </a:solidFill>
            </a:endParaRPr>
          </a:p>
          <a:p>
            <a:pPr marL="0" indent="0">
              <a:buNone/>
            </a:pPr>
            <a:r>
              <a:rPr lang="en-GB" b="1" dirty="0" smtClean="0">
                <a:solidFill>
                  <a:schemeClr val="accent1"/>
                </a:solidFill>
              </a:rPr>
              <a:t>4.  </a:t>
            </a:r>
            <a:r>
              <a:rPr lang="en-GB" b="1" dirty="0">
                <a:solidFill>
                  <a:schemeClr val="accent1"/>
                </a:solidFill>
              </a:rPr>
              <a:t>#include &lt;</a:t>
            </a:r>
            <a:r>
              <a:rPr lang="en-GB" b="1" dirty="0" err="1">
                <a:solidFill>
                  <a:schemeClr val="accent1"/>
                </a:solidFill>
              </a:rPr>
              <a:t>windows.h</a:t>
            </a:r>
            <a:r>
              <a:rPr lang="en-GB" b="1" dirty="0">
                <a:solidFill>
                  <a:schemeClr val="accent1"/>
                </a:solidFill>
              </a:rPr>
              <a:t>&gt;</a:t>
            </a:r>
          </a:p>
          <a:p>
            <a:pPr marL="0" indent="0">
              <a:buNone/>
            </a:pPr>
            <a:r>
              <a:rPr lang="en-GB" b="1" dirty="0">
                <a:solidFill>
                  <a:schemeClr val="accent1"/>
                </a:solidFill>
              </a:rPr>
              <a:t>         </a:t>
            </a:r>
            <a:r>
              <a:rPr lang="en-GB" b="1" dirty="0" smtClean="0">
                <a:solidFill>
                  <a:schemeClr val="accent1"/>
                </a:solidFill>
              </a:rPr>
              <a:t>             This </a:t>
            </a:r>
            <a:r>
              <a:rPr lang="en-GB" b="1" dirty="0">
                <a:solidFill>
                  <a:schemeClr val="accent1"/>
                </a:solidFill>
              </a:rPr>
              <a:t>is used </a:t>
            </a:r>
            <a:r>
              <a:rPr lang="en-GB" b="1" dirty="0" smtClean="0">
                <a:solidFill>
                  <a:schemeClr val="accent1"/>
                </a:solidFill>
              </a:rPr>
              <a:t>for invoking </a:t>
            </a:r>
            <a:r>
              <a:rPr lang="en-GB" b="1" dirty="0">
                <a:solidFill>
                  <a:schemeClr val="accent1"/>
                </a:solidFill>
              </a:rPr>
              <a:t>sleep </a:t>
            </a:r>
            <a:r>
              <a:rPr lang="en-GB" b="1" dirty="0" smtClean="0">
                <a:solidFill>
                  <a:schemeClr val="accent1"/>
                </a:solidFill>
              </a:rPr>
              <a:t>function.</a:t>
            </a:r>
            <a:endParaRPr lang="x-none" b="1" dirty="0">
              <a:solidFill>
                <a:schemeClr val="accent1"/>
              </a:solidFill>
            </a:endParaRPr>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normAutofit/>
          </a:bodyPr>
          <a:lstStyle/>
          <a:p>
            <a:r>
              <a:rPr lang="en-US" sz="6000" dirty="0"/>
              <a:t>Header </a:t>
            </a:r>
            <a:r>
              <a:rPr lang="en-US" sz="6000" dirty="0" smtClean="0"/>
              <a:t>files </a:t>
            </a:r>
            <a:endParaRPr lang="en-US" sz="6000" dirty="0"/>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79B87-4AA7-436A-A28E-213168C1C67B}"/>
              </a:ext>
            </a:extLst>
          </p:cNvPr>
          <p:cNvSpPr>
            <a:spLocks noGrp="1"/>
          </p:cNvSpPr>
          <p:nvPr>
            <p:ph type="title"/>
          </p:nvPr>
        </p:nvSpPr>
        <p:spPr>
          <a:xfrm>
            <a:off x="396240" y="4332"/>
            <a:ext cx="5617029" cy="1901416"/>
          </a:xfrm>
        </p:spPr>
        <p:txBody>
          <a:bodyPr>
            <a:normAutofit fontScale="90000"/>
          </a:bodyPr>
          <a:lstStyle/>
          <a:p>
            <a:r>
              <a:rPr lang="en-US" sz="7200" dirty="0"/>
              <a:t>Login system</a:t>
            </a:r>
            <a:endParaRPr lang="ru-RU" sz="7200" dirty="0"/>
          </a:p>
        </p:txBody>
      </p:sp>
      <p:sp>
        <p:nvSpPr>
          <p:cNvPr id="24" name="Text Placeholder 23">
            <a:extLst>
              <a:ext uri="{FF2B5EF4-FFF2-40B4-BE49-F238E27FC236}">
                <a16:creationId xmlns="" xmlns:a16="http://schemas.microsoft.com/office/drawing/2014/main" id="{DA95CB00-346A-4BCB-AB0E-28FBDAD2E1ED}"/>
              </a:ext>
            </a:extLst>
          </p:cNvPr>
          <p:cNvSpPr>
            <a:spLocks noGrp="1"/>
          </p:cNvSpPr>
          <p:nvPr>
            <p:ph type="body" sz="quarter" idx="16"/>
          </p:nvPr>
        </p:nvSpPr>
        <p:spPr>
          <a:xfrm>
            <a:off x="396240" y="2550213"/>
            <a:ext cx="4565650" cy="701675"/>
          </a:xfrm>
        </p:spPr>
        <p:txBody>
          <a:bodyPr/>
          <a:lstStyle/>
          <a:p>
            <a:r>
              <a:rPr lang="en-GB" dirty="0" smtClean="0"/>
              <a:t>Only CEO has access to enter in the system.</a:t>
            </a:r>
            <a:endParaRPr lang="en-GB" dirty="0"/>
          </a:p>
          <a:p>
            <a:r>
              <a:rPr lang="en-GB" dirty="0"/>
              <a:t>First of all it will ask the user </a:t>
            </a:r>
            <a:r>
              <a:rPr lang="en-GB" dirty="0" smtClean="0"/>
              <a:t>to enter password and than </a:t>
            </a:r>
            <a:r>
              <a:rPr lang="en-GB" dirty="0"/>
              <a:t>program will read the password from the password.txt from the back end of the program.</a:t>
            </a:r>
          </a:p>
          <a:p>
            <a:endParaRPr lang="en-US" dirty="0"/>
          </a:p>
        </p:txBody>
      </p:sp>
      <p:sp>
        <p:nvSpPr>
          <p:cNvPr id="25" name="Text Placeholder 24">
            <a:extLst>
              <a:ext uri="{FF2B5EF4-FFF2-40B4-BE49-F238E27FC236}">
                <a16:creationId xmlns="" xmlns:a16="http://schemas.microsoft.com/office/drawing/2014/main" id="{37B0312A-C970-4CA1-A36F-1BB0C930FBEF}"/>
              </a:ext>
            </a:extLst>
          </p:cNvPr>
          <p:cNvSpPr>
            <a:spLocks noGrp="1"/>
          </p:cNvSpPr>
          <p:nvPr>
            <p:ph type="body" sz="quarter" idx="17"/>
          </p:nvPr>
        </p:nvSpPr>
        <p:spPr>
          <a:xfrm flipH="1">
            <a:off x="396240" y="4156287"/>
            <a:ext cx="4324843" cy="1928494"/>
          </a:xfrm>
        </p:spPr>
        <p:txBody>
          <a:bodyPr>
            <a:normAutofit/>
          </a:bodyPr>
          <a:lstStyle/>
          <a:p>
            <a:r>
              <a:rPr lang="en-US" sz="1800" b="1" dirty="0" smtClean="0">
                <a:solidFill>
                  <a:srgbClr val="197DCE"/>
                </a:solidFill>
              </a:rPr>
              <a:t>If the </a:t>
            </a:r>
            <a:r>
              <a:rPr lang="en-US" sz="1800" b="1" dirty="0">
                <a:solidFill>
                  <a:srgbClr val="197DCE"/>
                </a:solidFill>
              </a:rPr>
              <a:t>user enters the wrong password at first  then it will ask the </a:t>
            </a:r>
            <a:r>
              <a:rPr lang="en-US" sz="1800" b="1" dirty="0" smtClean="0">
                <a:solidFill>
                  <a:srgbClr val="197DCE"/>
                </a:solidFill>
              </a:rPr>
              <a:t>user to </a:t>
            </a:r>
            <a:r>
              <a:rPr lang="en-US" sz="1800" b="1" dirty="0">
                <a:solidFill>
                  <a:srgbClr val="197DCE"/>
                </a:solidFill>
              </a:rPr>
              <a:t>enter the password again. And there is four </a:t>
            </a:r>
            <a:r>
              <a:rPr lang="en-US" sz="1800" b="1" dirty="0" smtClean="0">
                <a:solidFill>
                  <a:srgbClr val="197DCE"/>
                </a:solidFill>
              </a:rPr>
              <a:t>chances left and  if the user enters password all time wrong than it will </a:t>
            </a:r>
            <a:r>
              <a:rPr lang="en-US" sz="1800" b="1" dirty="0">
                <a:solidFill>
                  <a:srgbClr val="197DCE"/>
                </a:solidFill>
              </a:rPr>
              <a:t>display </a:t>
            </a:r>
            <a:r>
              <a:rPr lang="en-US" sz="1800" b="1" dirty="0" smtClean="0">
                <a:solidFill>
                  <a:srgbClr val="197DCE"/>
                </a:solidFill>
              </a:rPr>
              <a:t>reset Screen and you have to wait  </a:t>
            </a:r>
            <a:r>
              <a:rPr lang="en-US" sz="1800" b="1" dirty="0">
                <a:solidFill>
                  <a:srgbClr val="197DCE"/>
                </a:solidFill>
              </a:rPr>
              <a:t>for </a:t>
            </a:r>
            <a:r>
              <a:rPr lang="en-US" sz="1800" b="1" dirty="0" smtClean="0">
                <a:solidFill>
                  <a:srgbClr val="197DCE"/>
                </a:solidFill>
              </a:rPr>
              <a:t>five </a:t>
            </a:r>
            <a:r>
              <a:rPr lang="en-US" sz="1800" b="1" dirty="0">
                <a:solidFill>
                  <a:srgbClr val="197DCE"/>
                </a:solidFill>
              </a:rPr>
              <a:t>second </a:t>
            </a:r>
          </a:p>
          <a:p>
            <a:endParaRPr lang="en-US" dirty="0"/>
          </a:p>
        </p:txBody>
      </p:sp>
      <p:sp>
        <p:nvSpPr>
          <p:cNvPr id="5" name="Text Placeholder 4">
            <a:extLst>
              <a:ext uri="{FF2B5EF4-FFF2-40B4-BE49-F238E27FC236}">
                <a16:creationId xmlns="" xmlns:a16="http://schemas.microsoft.com/office/drawing/2014/main" id="{5DD2790B-AC76-457A-BCB5-3E68F230ED5B}"/>
              </a:ext>
            </a:extLst>
          </p:cNvPr>
          <p:cNvSpPr>
            <a:spLocks noGrp="1"/>
          </p:cNvSpPr>
          <p:nvPr>
            <p:ph type="body" sz="quarter" idx="15"/>
          </p:nvPr>
        </p:nvSpPr>
        <p:spPr>
          <a:xfrm rot="14715803" flipH="1" flipV="1">
            <a:off x="9885974" y="3261329"/>
            <a:ext cx="717746" cy="718895"/>
          </a:xfrm>
        </p:spPr>
        <p:txBody>
          <a:bodyPr>
            <a:normAutofit/>
          </a:bodyPr>
          <a:lstStyle/>
          <a:p>
            <a:endParaRPr lang="ru-RU" dirty="0"/>
          </a:p>
        </p:txBody>
      </p:sp>
      <p:sp>
        <p:nvSpPr>
          <p:cNvPr id="4" name="Slide Number Placeholder 3">
            <a:extLst>
              <a:ext uri="{FF2B5EF4-FFF2-40B4-BE49-F238E27FC236}">
                <a16:creationId xmlns=""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pic>
        <p:nvPicPr>
          <p:cNvPr id="9" name="Picture Placeholder 8" descr="A close up of text on a black background&#10;&#10;Description automatically generated">
            <a:extLst>
              <a:ext uri="{FF2B5EF4-FFF2-40B4-BE49-F238E27FC236}">
                <a16:creationId xmlns="" xmlns:a16="http://schemas.microsoft.com/office/drawing/2014/main" id="{3A6B6797-366D-44B2-B745-E3C80FCCC6D1}"/>
              </a:ext>
            </a:extLst>
          </p:cNvPr>
          <p:cNvPicPr>
            <a:picLocks noGrp="1" noChangeAspect="1"/>
          </p:cNvPicPr>
          <p:nvPr>
            <p:ph type="pic" sz="quarter" idx="18"/>
          </p:nvPr>
        </p:nvPicPr>
        <p:blipFill>
          <a:blip r:embed="rId2"/>
          <a:srcRect t="9766" b="9766"/>
          <a:stretch>
            <a:fillRect/>
          </a:stretch>
        </p:blipFill>
        <p:spPr/>
      </p:pic>
    </p:spTree>
    <p:extLst>
      <p:ext uri="{BB962C8B-B14F-4D97-AF65-F5344CB8AC3E}">
        <p14:creationId xmlns:p14="http://schemas.microsoft.com/office/powerpoint/2010/main" val="2023535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E5D49-E249-409D-B751-A559433D91A4}"/>
              </a:ext>
            </a:extLst>
          </p:cNvPr>
          <p:cNvSpPr>
            <a:spLocks noGrp="1"/>
          </p:cNvSpPr>
          <p:nvPr>
            <p:ph type="title"/>
          </p:nvPr>
        </p:nvSpPr>
        <p:spPr>
          <a:xfrm>
            <a:off x="2191108" y="311727"/>
            <a:ext cx="4704802" cy="1667800"/>
          </a:xfrm>
        </p:spPr>
        <p:txBody>
          <a:bodyPr>
            <a:normAutofit/>
          </a:bodyPr>
          <a:lstStyle/>
          <a:p>
            <a:r>
              <a:rPr lang="en-US" sz="6000" dirty="0" smtClean="0"/>
              <a:t>Wrong Pin</a:t>
            </a:r>
            <a:endParaRPr lang="ru-RU" sz="6000" dirty="0"/>
          </a:p>
        </p:txBody>
      </p:sp>
      <p:sp>
        <p:nvSpPr>
          <p:cNvPr id="5" name="Text Placeholder 4">
            <a:extLst>
              <a:ext uri="{FF2B5EF4-FFF2-40B4-BE49-F238E27FC236}">
                <a16:creationId xmlns="" xmlns:a16="http://schemas.microsoft.com/office/drawing/2014/main" id="{E8546E56-D449-4019-86AD-4F0D3A1474E8}"/>
              </a:ext>
            </a:extLst>
          </p:cNvPr>
          <p:cNvSpPr>
            <a:spLocks noGrp="1"/>
          </p:cNvSpPr>
          <p:nvPr>
            <p:ph type="body" sz="quarter" idx="16"/>
          </p:nvPr>
        </p:nvSpPr>
        <p:spPr>
          <a:xfrm>
            <a:off x="527021" y="3241883"/>
            <a:ext cx="6808390" cy="3369590"/>
          </a:xfrm>
        </p:spPr>
        <p:txBody>
          <a:bodyPr/>
          <a:lstStyle/>
          <a:p>
            <a:r>
              <a:rPr lang="en-GB" dirty="0"/>
              <a:t>If user enters the 1 it will ask the pin code.</a:t>
            </a:r>
          </a:p>
          <a:p>
            <a:r>
              <a:rPr lang="en-GB" dirty="0"/>
              <a:t>If user enters the wrong </a:t>
            </a:r>
            <a:r>
              <a:rPr lang="en-GB" dirty="0" smtClean="0"/>
              <a:t>pin it </a:t>
            </a:r>
            <a:r>
              <a:rPr lang="en-GB" dirty="0"/>
              <a:t>will displays that you have 3 chances left.    </a:t>
            </a:r>
          </a:p>
          <a:p>
            <a:r>
              <a:rPr lang="en-GB" dirty="0"/>
              <a:t>It will show that the system is locked</a:t>
            </a:r>
          </a:p>
          <a:p>
            <a:r>
              <a:rPr lang="en-GB" dirty="0"/>
              <a:t>If user enters the correct pin </a:t>
            </a:r>
            <a:r>
              <a:rPr lang="en-GB" dirty="0" smtClean="0"/>
              <a:t>code </a:t>
            </a:r>
            <a:r>
              <a:rPr lang="en-GB" dirty="0"/>
              <a:t>It will ask the user </a:t>
            </a:r>
            <a:r>
              <a:rPr lang="en-GB" dirty="0" smtClean="0"/>
              <a:t>to enter </a:t>
            </a:r>
            <a:r>
              <a:rPr lang="en-GB" dirty="0"/>
              <a:t>the new </a:t>
            </a:r>
            <a:r>
              <a:rPr lang="en-GB" dirty="0" smtClean="0"/>
              <a:t>password and  displays to </a:t>
            </a:r>
            <a:r>
              <a:rPr lang="en-GB" dirty="0"/>
              <a:t>restart the program.</a:t>
            </a:r>
          </a:p>
          <a:p>
            <a:endParaRPr lang="ru-RU" dirty="0"/>
          </a:p>
        </p:txBody>
      </p:sp>
      <p:graphicFrame>
        <p:nvGraphicFramePr>
          <p:cNvPr id="7" name="Table Placeholder 6">
            <a:extLst>
              <a:ext uri="{FF2B5EF4-FFF2-40B4-BE49-F238E27FC236}">
                <a16:creationId xmlns="" xmlns:a16="http://schemas.microsoft.com/office/drawing/2014/main" id="{59C411DD-E4B1-441B-AB81-A9445E90878D}"/>
              </a:ext>
            </a:extLst>
          </p:cNvPr>
          <p:cNvGraphicFramePr>
            <a:graphicFrameLocks noGrp="1"/>
          </p:cNvGraphicFramePr>
          <p:nvPr>
            <p:ph type="tbl" sz="quarter" idx="17"/>
            <p:extLst>
              <p:ext uri="{D42A27DB-BD31-4B8C-83A1-F6EECF244321}">
                <p14:modId xmlns:p14="http://schemas.microsoft.com/office/powerpoint/2010/main" val="2962297034"/>
              </p:ext>
            </p:extLst>
          </p:nvPr>
        </p:nvGraphicFramePr>
        <p:xfrm>
          <a:off x="9499600" y="2039814"/>
          <a:ext cx="731520" cy="1932745"/>
        </p:xfrm>
        <a:graphic>
          <a:graphicData uri="http://schemas.openxmlformats.org/drawingml/2006/table">
            <a:tbl>
              <a:tblPr firstRow="1" bandRow="1">
                <a:tableStyleId>{5C22544A-7EE6-4342-B048-85BDC9FD1C3A}</a:tableStyleId>
              </a:tblPr>
              <a:tblGrid>
                <a:gridCol w="277446">
                  <a:extLst>
                    <a:ext uri="{9D8B030D-6E8A-4147-A177-3AD203B41FA5}">
                      <a16:colId xmlns="" xmlns:a16="http://schemas.microsoft.com/office/drawing/2014/main" val="3413721457"/>
                    </a:ext>
                  </a:extLst>
                </a:gridCol>
                <a:gridCol w="454074">
                  <a:extLst>
                    <a:ext uri="{9D8B030D-6E8A-4147-A177-3AD203B41FA5}">
                      <a16:colId xmlns="" xmlns:a16="http://schemas.microsoft.com/office/drawing/2014/main" val="2742567690"/>
                    </a:ext>
                  </a:extLst>
                </a:gridCol>
              </a:tblGrid>
              <a:tr h="1932745">
                <a:tc>
                  <a:txBody>
                    <a:bodyPr/>
                    <a:lstStyle/>
                    <a:p>
                      <a:endParaRPr lang="ru-RU" sz="1200"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r"/>
                      <a:endParaRPr lang="ru-RU" sz="1200" dirty="0">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2796388793"/>
                  </a:ext>
                </a:extLst>
              </a:tr>
            </a:tbl>
          </a:graphicData>
        </a:graphic>
      </p:graphicFrame>
      <p:sp>
        <p:nvSpPr>
          <p:cNvPr id="4" name="Slide Number Placeholder 3">
            <a:extLst>
              <a:ext uri="{FF2B5EF4-FFF2-40B4-BE49-F238E27FC236}">
                <a16:creationId xmlns=""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6</a:t>
            </a:fld>
            <a:endParaRPr lang="ru-RU" dirty="0"/>
          </a:p>
        </p:txBody>
      </p:sp>
      <p:pic>
        <p:nvPicPr>
          <p:cNvPr id="8" name="Picture 7" descr="A screenshot of a social media post&#10;&#10;Description automatically generated">
            <a:extLst>
              <a:ext uri="{FF2B5EF4-FFF2-40B4-BE49-F238E27FC236}">
                <a16:creationId xmlns="" xmlns:a16="http://schemas.microsoft.com/office/drawing/2014/main" id="{7459E8B5-7043-4E0F-AFBD-B47041D37E10}"/>
              </a:ext>
            </a:extLst>
          </p:cNvPr>
          <p:cNvPicPr>
            <a:picLocks noChangeAspect="1"/>
          </p:cNvPicPr>
          <p:nvPr/>
        </p:nvPicPr>
        <p:blipFill>
          <a:blip r:embed="rId2"/>
          <a:stretch>
            <a:fillRect/>
          </a:stretch>
        </p:blipFill>
        <p:spPr>
          <a:xfrm>
            <a:off x="7436880" y="24994"/>
            <a:ext cx="4510612" cy="5534011"/>
          </a:xfrm>
          <a:prstGeom prst="rect">
            <a:avLst/>
          </a:prstGeom>
        </p:spPr>
      </p:pic>
    </p:spTree>
    <p:extLst>
      <p:ext uri="{BB962C8B-B14F-4D97-AF65-F5344CB8AC3E}">
        <p14:creationId xmlns:p14="http://schemas.microsoft.com/office/powerpoint/2010/main" val="2113840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3" name="Content Placeholder 2">
            <a:extLst>
              <a:ext uri="{FF2B5EF4-FFF2-40B4-BE49-F238E27FC236}">
                <a16:creationId xmlns="" xmlns:a16="http://schemas.microsoft.com/office/drawing/2014/main" id="{68CA27AF-42A8-4B3E-A819-EFA9D7533837}"/>
              </a:ext>
            </a:extLst>
          </p:cNvPr>
          <p:cNvSpPr>
            <a:spLocks noGrp="1"/>
          </p:cNvSpPr>
          <p:nvPr>
            <p:ph idx="1"/>
          </p:nvPr>
        </p:nvSpPr>
        <p:spPr/>
        <p:txBody>
          <a:bodyPr/>
          <a:lstStyle/>
          <a:p>
            <a:pPr marL="0" indent="0">
              <a:buNone/>
            </a:pPr>
            <a:r>
              <a:rPr lang="en-US" b="1" dirty="0" smtClean="0">
                <a:solidFill>
                  <a:schemeClr val="accent1"/>
                </a:solidFill>
              </a:rPr>
              <a:t>We used two classes in the program:</a:t>
            </a:r>
            <a:endParaRPr lang="en-US" b="1" dirty="0">
              <a:solidFill>
                <a:schemeClr val="accent1"/>
              </a:solidFill>
            </a:endParaRPr>
          </a:p>
          <a:p>
            <a:pPr marL="342900" indent="-342900">
              <a:buFont typeface="+mj-lt"/>
              <a:buAutoNum type="arabicPeriod"/>
            </a:pPr>
            <a:r>
              <a:rPr lang="en-US" b="1" dirty="0">
                <a:solidFill>
                  <a:schemeClr val="accent1"/>
                </a:solidFill>
              </a:rPr>
              <a:t>class </a:t>
            </a:r>
            <a:r>
              <a:rPr lang="en-US" b="1" dirty="0" err="1">
                <a:solidFill>
                  <a:schemeClr val="accent1"/>
                </a:solidFill>
              </a:rPr>
              <a:t>Desiginfo</a:t>
            </a:r>
            <a:endParaRPr lang="en-US" b="1" dirty="0">
              <a:solidFill>
                <a:schemeClr val="accent1"/>
              </a:solidFill>
            </a:endParaRPr>
          </a:p>
          <a:p>
            <a:pPr marL="342900" indent="-342900">
              <a:buFont typeface="+mj-lt"/>
              <a:buAutoNum type="arabicPeriod"/>
            </a:pPr>
            <a:r>
              <a:rPr lang="en-US" b="1" dirty="0">
                <a:solidFill>
                  <a:schemeClr val="accent1"/>
                </a:solidFill>
              </a:rPr>
              <a:t>class </a:t>
            </a:r>
            <a:r>
              <a:rPr lang="en-US" b="1" dirty="0" err="1">
                <a:solidFill>
                  <a:schemeClr val="accent1"/>
                </a:solidFill>
              </a:rPr>
              <a:t>Salaryinfo</a:t>
            </a:r>
            <a:endParaRPr lang="en-US" b="1" dirty="0">
              <a:solidFill>
                <a:schemeClr val="accent1"/>
              </a:solidFill>
            </a:endParaRPr>
          </a:p>
          <a:p>
            <a:pPr marL="0" indent="0">
              <a:buNone/>
            </a:pPr>
            <a:r>
              <a:rPr lang="en-US" sz="2800" b="1" dirty="0">
                <a:solidFill>
                  <a:schemeClr val="accent1"/>
                </a:solidFill>
              </a:rPr>
              <a:t>Member </a:t>
            </a:r>
            <a:r>
              <a:rPr lang="en-US" sz="2800" b="1" dirty="0" smtClean="0">
                <a:solidFill>
                  <a:schemeClr val="accent1"/>
                </a:solidFill>
              </a:rPr>
              <a:t>functions of the classes:</a:t>
            </a:r>
            <a:endParaRPr lang="en-US" sz="2800" b="1" dirty="0">
              <a:solidFill>
                <a:schemeClr val="accent1"/>
              </a:solidFill>
            </a:endParaRPr>
          </a:p>
          <a:p>
            <a:pPr marL="0" indent="0">
              <a:buNone/>
            </a:pPr>
            <a:r>
              <a:rPr lang="en-US" sz="2000" b="1" dirty="0" smtClean="0">
                <a:solidFill>
                  <a:schemeClr val="accent1"/>
                </a:solidFill>
              </a:rPr>
              <a:t>1. void </a:t>
            </a:r>
            <a:r>
              <a:rPr lang="en-US" sz="2000" b="1" dirty="0" err="1">
                <a:solidFill>
                  <a:schemeClr val="accent1"/>
                </a:solidFill>
              </a:rPr>
              <a:t>setname</a:t>
            </a:r>
            <a:r>
              <a:rPr lang="en-US" sz="2000" b="1" dirty="0">
                <a:solidFill>
                  <a:schemeClr val="accent1"/>
                </a:solidFill>
              </a:rPr>
              <a:t> </a:t>
            </a:r>
            <a:r>
              <a:rPr lang="en-US" sz="2000" b="1" dirty="0" smtClean="0">
                <a:solidFill>
                  <a:schemeClr val="accent1"/>
                </a:solidFill>
              </a:rPr>
              <a:t>()</a:t>
            </a:r>
          </a:p>
          <a:p>
            <a:pPr marL="0" indent="0">
              <a:buNone/>
            </a:pPr>
            <a:r>
              <a:rPr lang="en-US" sz="2000" b="1" dirty="0" smtClean="0">
                <a:solidFill>
                  <a:schemeClr val="accent1"/>
                </a:solidFill>
              </a:rPr>
              <a:t>2. </a:t>
            </a:r>
            <a:r>
              <a:rPr lang="en-US" sz="2000" b="1" dirty="0">
                <a:solidFill>
                  <a:schemeClr val="accent1"/>
                </a:solidFill>
              </a:rPr>
              <a:t>void </a:t>
            </a:r>
            <a:r>
              <a:rPr lang="en-US" sz="2000" b="1" dirty="0" err="1">
                <a:solidFill>
                  <a:schemeClr val="accent1"/>
                </a:solidFill>
              </a:rPr>
              <a:t>getname</a:t>
            </a:r>
            <a:r>
              <a:rPr lang="en-US" sz="2000" b="1" dirty="0" smtClean="0">
                <a:solidFill>
                  <a:schemeClr val="accent1"/>
                </a:solidFill>
              </a:rPr>
              <a:t>()</a:t>
            </a:r>
          </a:p>
          <a:p>
            <a:pPr marL="0" indent="0">
              <a:buNone/>
            </a:pPr>
            <a:r>
              <a:rPr lang="en-US" sz="2000" b="1" dirty="0" smtClean="0">
                <a:solidFill>
                  <a:schemeClr val="accent1"/>
                </a:solidFill>
              </a:rPr>
              <a:t>3. void </a:t>
            </a:r>
            <a:r>
              <a:rPr lang="en-US" sz="2000" b="1" dirty="0" err="1">
                <a:solidFill>
                  <a:schemeClr val="accent1"/>
                </a:solidFill>
              </a:rPr>
              <a:t>setcity</a:t>
            </a:r>
            <a:r>
              <a:rPr lang="en-US" sz="2000" b="1" dirty="0" smtClean="0">
                <a:solidFill>
                  <a:schemeClr val="accent1"/>
                </a:solidFill>
              </a:rPr>
              <a:t>()</a:t>
            </a:r>
          </a:p>
          <a:p>
            <a:pPr marL="0" indent="0">
              <a:buNone/>
            </a:pPr>
            <a:r>
              <a:rPr lang="en-US" sz="2000" b="1" dirty="0" smtClean="0">
                <a:solidFill>
                  <a:schemeClr val="accent1"/>
                </a:solidFill>
              </a:rPr>
              <a:t>4. </a:t>
            </a:r>
            <a:r>
              <a:rPr lang="en-US" sz="2000" b="1" dirty="0">
                <a:solidFill>
                  <a:schemeClr val="accent1"/>
                </a:solidFill>
              </a:rPr>
              <a:t>void </a:t>
            </a:r>
            <a:r>
              <a:rPr lang="en-US" sz="2000" b="1" dirty="0" err="1">
                <a:solidFill>
                  <a:schemeClr val="accent1"/>
                </a:solidFill>
              </a:rPr>
              <a:t>getcity</a:t>
            </a:r>
            <a:r>
              <a:rPr lang="en-US" sz="2000" b="1" dirty="0">
                <a:solidFill>
                  <a:schemeClr val="accent1"/>
                </a:solidFill>
              </a:rPr>
              <a:t>()</a:t>
            </a:r>
          </a:p>
          <a:p>
            <a:pPr marL="0" indent="0">
              <a:buNone/>
            </a:pPr>
            <a:r>
              <a:rPr lang="en-US" sz="2000" b="1" dirty="0" smtClean="0">
                <a:solidFill>
                  <a:schemeClr val="accent1"/>
                </a:solidFill>
              </a:rPr>
              <a:t>5. void </a:t>
            </a:r>
            <a:r>
              <a:rPr lang="en-US" sz="2000" b="1" dirty="0" err="1">
                <a:solidFill>
                  <a:schemeClr val="accent1"/>
                </a:solidFill>
              </a:rPr>
              <a:t>setCnic</a:t>
            </a:r>
            <a:r>
              <a:rPr lang="en-US" sz="2000" b="1" dirty="0" smtClean="0">
                <a:solidFill>
                  <a:schemeClr val="accent1"/>
                </a:solidFill>
              </a:rPr>
              <a:t>()</a:t>
            </a:r>
          </a:p>
          <a:p>
            <a:pPr marL="0" indent="0">
              <a:buNone/>
            </a:pPr>
            <a:r>
              <a:rPr lang="en-US" sz="2000" b="1" dirty="0" smtClean="0">
                <a:solidFill>
                  <a:schemeClr val="accent1"/>
                </a:solidFill>
              </a:rPr>
              <a:t>6. </a:t>
            </a:r>
            <a:r>
              <a:rPr lang="en-US" sz="2000" b="1" dirty="0">
                <a:solidFill>
                  <a:schemeClr val="accent1"/>
                </a:solidFill>
              </a:rPr>
              <a:t>void </a:t>
            </a:r>
            <a:r>
              <a:rPr lang="en-US" sz="2000" b="1" dirty="0" err="1">
                <a:solidFill>
                  <a:schemeClr val="accent1"/>
                </a:solidFill>
              </a:rPr>
              <a:t>getCnic</a:t>
            </a:r>
            <a:r>
              <a:rPr lang="en-US" sz="2000" b="1" dirty="0" smtClean="0">
                <a:solidFill>
                  <a:schemeClr val="accent1"/>
                </a:solidFill>
              </a:rPr>
              <a:t>()</a:t>
            </a:r>
          </a:p>
          <a:p>
            <a:pPr marL="0" indent="0">
              <a:buNone/>
            </a:pPr>
            <a:r>
              <a:rPr lang="en-US" sz="2000" b="1" dirty="0" smtClean="0">
                <a:solidFill>
                  <a:schemeClr val="accent1"/>
                </a:solidFill>
              </a:rPr>
              <a:t>7. </a:t>
            </a:r>
            <a:r>
              <a:rPr lang="en-US" sz="2000" b="1" dirty="0">
                <a:solidFill>
                  <a:schemeClr val="accent1"/>
                </a:solidFill>
              </a:rPr>
              <a:t>void </a:t>
            </a:r>
            <a:r>
              <a:rPr lang="en-US" sz="2000" b="1" dirty="0" err="1">
                <a:solidFill>
                  <a:schemeClr val="accent1"/>
                </a:solidFill>
              </a:rPr>
              <a:t>calcsalary</a:t>
            </a:r>
            <a:r>
              <a:rPr lang="en-US" sz="2000" b="1" dirty="0">
                <a:solidFill>
                  <a:schemeClr val="accent1"/>
                </a:solidFill>
              </a:rPr>
              <a:t>()</a:t>
            </a:r>
          </a:p>
          <a:p>
            <a:pPr marL="0" indent="0">
              <a:buNone/>
            </a:pPr>
            <a:endParaRPr lang="en-US" sz="2800" b="1" dirty="0">
              <a:solidFill>
                <a:schemeClr val="accent1"/>
              </a:solidFill>
            </a:endParaRPr>
          </a:p>
          <a:p>
            <a:pPr marL="0" indent="0">
              <a:buNone/>
            </a:pPr>
            <a:endParaRPr lang="en-US" b="1" dirty="0">
              <a:solidFill>
                <a:schemeClr val="accent1"/>
              </a:solidFill>
            </a:endParaRPr>
          </a:p>
          <a:p>
            <a:pPr marL="0" indent="0">
              <a:buNone/>
            </a:pPr>
            <a:endParaRPr lang="x-none" sz="2800" b="1" dirty="0">
              <a:solidFill>
                <a:schemeClr val="accent1"/>
              </a:solidFill>
            </a:endParaRPr>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a:xfrm>
            <a:off x="370610" y="437862"/>
            <a:ext cx="9050518" cy="945498"/>
          </a:xfrm>
        </p:spPr>
        <p:txBody>
          <a:bodyPr>
            <a:normAutofit/>
          </a:bodyPr>
          <a:lstStyle/>
          <a:p>
            <a:r>
              <a:rPr lang="en-US" sz="6000" dirty="0" smtClean="0"/>
              <a:t>Classes </a:t>
            </a:r>
            <a:r>
              <a:rPr lang="en-US" sz="6000" dirty="0"/>
              <a:t>and </a:t>
            </a:r>
            <a:r>
              <a:rPr lang="en-US" sz="6000" dirty="0" smtClean="0"/>
              <a:t>Functions</a:t>
            </a:r>
            <a:endParaRPr lang="en-US" sz="6000" dirty="0"/>
          </a:p>
        </p:txBody>
      </p:sp>
    </p:spTree>
    <p:extLst>
      <p:ext uri="{BB962C8B-B14F-4D97-AF65-F5344CB8AC3E}">
        <p14:creationId xmlns:p14="http://schemas.microsoft.com/office/powerpoint/2010/main" val="3538042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3" name="Content Placeholder 2">
            <a:extLst>
              <a:ext uri="{FF2B5EF4-FFF2-40B4-BE49-F238E27FC236}">
                <a16:creationId xmlns="" xmlns:a16="http://schemas.microsoft.com/office/drawing/2014/main" id="{68CA27AF-42A8-4B3E-A819-EFA9D7533837}"/>
              </a:ext>
            </a:extLst>
          </p:cNvPr>
          <p:cNvSpPr>
            <a:spLocks noGrp="1"/>
          </p:cNvSpPr>
          <p:nvPr>
            <p:ph idx="1"/>
          </p:nvPr>
        </p:nvSpPr>
        <p:spPr/>
        <p:txBody>
          <a:bodyPr>
            <a:normAutofit/>
          </a:bodyPr>
          <a:lstStyle/>
          <a:p>
            <a:pPr marL="0" indent="0">
              <a:buNone/>
            </a:pPr>
            <a:r>
              <a:rPr lang="en-US" sz="2800" b="1" dirty="0" smtClean="0">
                <a:solidFill>
                  <a:schemeClr val="accent1"/>
                </a:solidFill>
              </a:rPr>
              <a:t>String type variables: </a:t>
            </a:r>
            <a:endParaRPr lang="en-US" sz="2800" b="1" dirty="0">
              <a:solidFill>
                <a:schemeClr val="accent1"/>
              </a:solidFill>
            </a:endParaRPr>
          </a:p>
          <a:p>
            <a:pPr marL="0" indent="0">
              <a:buNone/>
            </a:pPr>
            <a:r>
              <a:rPr lang="en-US" sz="400" b="1" dirty="0">
                <a:solidFill>
                  <a:schemeClr val="accent1"/>
                </a:solidFill>
              </a:rPr>
              <a:t>	</a:t>
            </a:r>
          </a:p>
          <a:p>
            <a:pPr marL="0" indent="0">
              <a:buNone/>
            </a:pPr>
            <a:r>
              <a:rPr lang="en-US" sz="1800" b="1" dirty="0" err="1" smtClean="0">
                <a:solidFill>
                  <a:schemeClr val="accent1"/>
                </a:solidFill>
              </a:rPr>
              <a:t>ceo_name</a:t>
            </a:r>
            <a:r>
              <a:rPr lang="en-US" sz="1800" b="1" dirty="0" smtClean="0">
                <a:solidFill>
                  <a:schemeClr val="accent1"/>
                </a:solidFill>
              </a:rPr>
              <a:t>, </a:t>
            </a:r>
            <a:r>
              <a:rPr lang="en-US" sz="1800" b="1" dirty="0" err="1" smtClean="0">
                <a:solidFill>
                  <a:schemeClr val="accent1"/>
                </a:solidFill>
              </a:rPr>
              <a:t>asst_name</a:t>
            </a:r>
            <a:r>
              <a:rPr lang="en-US" sz="1800" b="1" dirty="0" smtClean="0">
                <a:solidFill>
                  <a:schemeClr val="accent1"/>
                </a:solidFill>
              </a:rPr>
              <a:t>, </a:t>
            </a:r>
            <a:r>
              <a:rPr lang="en-US" sz="1800" b="1" dirty="0" err="1" smtClean="0">
                <a:solidFill>
                  <a:schemeClr val="accent1"/>
                </a:solidFill>
              </a:rPr>
              <a:t>hr_name</a:t>
            </a:r>
            <a:r>
              <a:rPr lang="en-US" sz="1800" b="1" dirty="0" smtClean="0">
                <a:solidFill>
                  <a:schemeClr val="accent1"/>
                </a:solidFill>
              </a:rPr>
              <a:t>,</a:t>
            </a:r>
            <a:r>
              <a:rPr lang="en-US" sz="1800" b="1" dirty="0">
                <a:solidFill>
                  <a:schemeClr val="accent1"/>
                </a:solidFill>
              </a:rPr>
              <a:t> </a:t>
            </a:r>
            <a:r>
              <a:rPr lang="en-US" sz="1800" b="1" dirty="0" smtClean="0">
                <a:solidFill>
                  <a:schemeClr val="accent1"/>
                </a:solidFill>
              </a:rPr>
              <a:t> </a:t>
            </a:r>
            <a:r>
              <a:rPr lang="en-US" sz="1800" b="1" dirty="0" err="1" smtClean="0">
                <a:solidFill>
                  <a:schemeClr val="accent1"/>
                </a:solidFill>
              </a:rPr>
              <a:t>clerk_name</a:t>
            </a:r>
            <a:r>
              <a:rPr lang="en-US" sz="1800" b="1" dirty="0" smtClean="0">
                <a:solidFill>
                  <a:schemeClr val="accent1"/>
                </a:solidFill>
              </a:rPr>
              <a:t>, </a:t>
            </a:r>
            <a:r>
              <a:rPr lang="en-US" sz="1800" b="1" dirty="0" err="1" smtClean="0">
                <a:solidFill>
                  <a:schemeClr val="accent1"/>
                </a:solidFill>
              </a:rPr>
              <a:t>recpt_name</a:t>
            </a:r>
            <a:r>
              <a:rPr lang="en-US" sz="1800" b="1" dirty="0" smtClean="0">
                <a:solidFill>
                  <a:schemeClr val="accent1"/>
                </a:solidFill>
              </a:rPr>
              <a:t>, </a:t>
            </a:r>
            <a:r>
              <a:rPr lang="en-US" sz="1800" b="1" dirty="0" err="1">
                <a:solidFill>
                  <a:schemeClr val="accent1"/>
                </a:solidFill>
              </a:rPr>
              <a:t>prob_name</a:t>
            </a:r>
            <a:r>
              <a:rPr lang="en-US" sz="1800" b="1" dirty="0" smtClean="0">
                <a:solidFill>
                  <a:schemeClr val="accent1"/>
                </a:solidFill>
              </a:rPr>
              <a:t>;</a:t>
            </a:r>
            <a:endParaRPr lang="en-US" sz="1800" b="1" dirty="0">
              <a:solidFill>
                <a:schemeClr val="accent1"/>
              </a:solidFill>
            </a:endParaRPr>
          </a:p>
          <a:p>
            <a:pPr marL="0" indent="0">
              <a:buNone/>
            </a:pPr>
            <a:r>
              <a:rPr lang="en-US" sz="1800" b="1" dirty="0" err="1" smtClean="0">
                <a:solidFill>
                  <a:schemeClr val="accent1"/>
                </a:solidFill>
              </a:rPr>
              <a:t>ceo_city</a:t>
            </a:r>
            <a:r>
              <a:rPr lang="en-US" sz="1800" b="1" dirty="0" smtClean="0">
                <a:solidFill>
                  <a:schemeClr val="accent1"/>
                </a:solidFill>
              </a:rPr>
              <a:t>,  </a:t>
            </a:r>
            <a:r>
              <a:rPr lang="en-US" sz="1800" b="1" dirty="0" err="1" smtClean="0">
                <a:solidFill>
                  <a:schemeClr val="accent1"/>
                </a:solidFill>
              </a:rPr>
              <a:t>asst_city</a:t>
            </a:r>
            <a:r>
              <a:rPr lang="en-US" sz="1800" b="1" dirty="0">
                <a:solidFill>
                  <a:schemeClr val="accent1"/>
                </a:solidFill>
              </a:rPr>
              <a:t>,</a:t>
            </a:r>
            <a:r>
              <a:rPr lang="en-US" sz="1800" b="1" dirty="0" smtClean="0">
                <a:solidFill>
                  <a:schemeClr val="accent1"/>
                </a:solidFill>
              </a:rPr>
              <a:t> </a:t>
            </a:r>
            <a:r>
              <a:rPr lang="en-US" sz="1800" b="1" dirty="0" err="1" smtClean="0">
                <a:solidFill>
                  <a:schemeClr val="accent1"/>
                </a:solidFill>
              </a:rPr>
              <a:t>hr_city</a:t>
            </a:r>
            <a:r>
              <a:rPr lang="en-US" sz="1800" b="1" dirty="0">
                <a:solidFill>
                  <a:schemeClr val="accent1"/>
                </a:solidFill>
              </a:rPr>
              <a:t>,</a:t>
            </a:r>
            <a:r>
              <a:rPr lang="en-US" sz="1800" b="1" dirty="0" smtClean="0">
                <a:solidFill>
                  <a:schemeClr val="accent1"/>
                </a:solidFill>
              </a:rPr>
              <a:t> </a:t>
            </a:r>
            <a:r>
              <a:rPr lang="en-US" sz="1800" b="1" dirty="0" err="1" smtClean="0">
                <a:solidFill>
                  <a:schemeClr val="accent1"/>
                </a:solidFill>
              </a:rPr>
              <a:t>clerk_city</a:t>
            </a:r>
            <a:r>
              <a:rPr lang="en-US" sz="1800" b="1" dirty="0" smtClean="0">
                <a:solidFill>
                  <a:schemeClr val="accent1"/>
                </a:solidFill>
              </a:rPr>
              <a:t>, </a:t>
            </a:r>
            <a:r>
              <a:rPr lang="en-US" sz="1800" b="1" dirty="0" err="1" smtClean="0">
                <a:solidFill>
                  <a:schemeClr val="accent1"/>
                </a:solidFill>
              </a:rPr>
              <a:t>recpt_city</a:t>
            </a:r>
            <a:r>
              <a:rPr lang="en-US" sz="1800" b="1" dirty="0">
                <a:solidFill>
                  <a:schemeClr val="accent1"/>
                </a:solidFill>
              </a:rPr>
              <a:t>,</a:t>
            </a:r>
            <a:r>
              <a:rPr lang="en-US" sz="1800" b="1" dirty="0" smtClean="0">
                <a:solidFill>
                  <a:schemeClr val="accent1"/>
                </a:solidFill>
              </a:rPr>
              <a:t> </a:t>
            </a:r>
            <a:r>
              <a:rPr lang="en-US" sz="1800" b="1" dirty="0" err="1" smtClean="0">
                <a:solidFill>
                  <a:schemeClr val="accent1"/>
                </a:solidFill>
              </a:rPr>
              <a:t>prob_city</a:t>
            </a:r>
            <a:r>
              <a:rPr lang="en-US" sz="1800" b="1" dirty="0">
                <a:solidFill>
                  <a:schemeClr val="accent1"/>
                </a:solidFill>
              </a:rPr>
              <a:t>,</a:t>
            </a:r>
            <a:r>
              <a:rPr lang="en-US" sz="1800" b="1" dirty="0" smtClean="0">
                <a:solidFill>
                  <a:schemeClr val="accent1"/>
                </a:solidFill>
              </a:rPr>
              <a:t> </a:t>
            </a:r>
            <a:r>
              <a:rPr lang="en-US" sz="1800" b="1" dirty="0" err="1">
                <a:solidFill>
                  <a:schemeClr val="accent1"/>
                </a:solidFill>
              </a:rPr>
              <a:t>ceo_cnic</a:t>
            </a:r>
            <a:r>
              <a:rPr lang="en-US" sz="1800" b="1" dirty="0">
                <a:solidFill>
                  <a:schemeClr val="accent1"/>
                </a:solidFill>
              </a:rPr>
              <a:t>;</a:t>
            </a:r>
          </a:p>
          <a:p>
            <a:pPr marL="0" indent="0">
              <a:buNone/>
            </a:pPr>
            <a:endParaRPr lang="en-US" sz="400" b="1" dirty="0">
              <a:solidFill>
                <a:schemeClr val="accent1"/>
              </a:solidFill>
            </a:endParaRPr>
          </a:p>
          <a:p>
            <a:pPr marL="0" indent="0">
              <a:buNone/>
            </a:pPr>
            <a:r>
              <a:rPr lang="en-US" sz="2800" b="1" dirty="0" smtClean="0">
                <a:solidFill>
                  <a:schemeClr val="accent1"/>
                </a:solidFill>
              </a:rPr>
              <a:t>Float type variables:</a:t>
            </a:r>
            <a:endParaRPr lang="en-US" sz="2800" b="1" dirty="0">
              <a:solidFill>
                <a:schemeClr val="accent1"/>
              </a:solidFill>
            </a:endParaRPr>
          </a:p>
          <a:p>
            <a:pPr marL="0" indent="0">
              <a:buNone/>
            </a:pPr>
            <a:r>
              <a:rPr lang="en-US" b="1" dirty="0" err="1">
                <a:solidFill>
                  <a:schemeClr val="accent1"/>
                </a:solidFill>
              </a:rPr>
              <a:t>b</a:t>
            </a:r>
            <a:r>
              <a:rPr lang="en-US" b="1" dirty="0" err="1" smtClean="0">
                <a:solidFill>
                  <a:schemeClr val="accent1"/>
                </a:solidFill>
              </a:rPr>
              <a:t>onus_ceo</a:t>
            </a:r>
            <a:r>
              <a:rPr lang="en-US" b="1" dirty="0" smtClean="0">
                <a:solidFill>
                  <a:schemeClr val="accent1"/>
                </a:solidFill>
              </a:rPr>
              <a:t>, </a:t>
            </a:r>
            <a:r>
              <a:rPr lang="en-US" b="1" dirty="0" err="1" smtClean="0">
                <a:solidFill>
                  <a:schemeClr val="accent1"/>
                </a:solidFill>
              </a:rPr>
              <a:t>bonus_asst</a:t>
            </a:r>
            <a:r>
              <a:rPr lang="en-US" b="1" dirty="0" smtClean="0">
                <a:solidFill>
                  <a:schemeClr val="accent1"/>
                </a:solidFill>
              </a:rPr>
              <a:t>, </a:t>
            </a:r>
            <a:r>
              <a:rPr lang="en-US" b="1" dirty="0" err="1" smtClean="0">
                <a:solidFill>
                  <a:schemeClr val="accent1"/>
                </a:solidFill>
              </a:rPr>
              <a:t>bonus_hr</a:t>
            </a:r>
            <a:r>
              <a:rPr lang="en-US" b="1" dirty="0" smtClean="0">
                <a:solidFill>
                  <a:schemeClr val="accent1"/>
                </a:solidFill>
              </a:rPr>
              <a:t>, </a:t>
            </a:r>
            <a:r>
              <a:rPr lang="en-US" b="1" dirty="0" err="1" smtClean="0">
                <a:solidFill>
                  <a:schemeClr val="accent1"/>
                </a:solidFill>
              </a:rPr>
              <a:t>bonus_clerk</a:t>
            </a:r>
            <a:r>
              <a:rPr lang="en-US" b="1" dirty="0" smtClean="0">
                <a:solidFill>
                  <a:schemeClr val="accent1"/>
                </a:solidFill>
              </a:rPr>
              <a:t>, </a:t>
            </a:r>
            <a:r>
              <a:rPr lang="en-US" b="1" dirty="0" err="1">
                <a:solidFill>
                  <a:schemeClr val="accent1"/>
                </a:solidFill>
              </a:rPr>
              <a:t>bonus_recpt</a:t>
            </a:r>
            <a:r>
              <a:rPr lang="en-US" b="1" dirty="0">
                <a:solidFill>
                  <a:schemeClr val="accent1"/>
                </a:solidFill>
              </a:rPr>
              <a:t> ,</a:t>
            </a:r>
            <a:r>
              <a:rPr lang="en-US" b="1" dirty="0" smtClean="0">
                <a:solidFill>
                  <a:schemeClr val="accent1"/>
                </a:solidFill>
              </a:rPr>
              <a:t> </a:t>
            </a:r>
            <a:r>
              <a:rPr lang="en-US" b="1" dirty="0" err="1" smtClean="0">
                <a:solidFill>
                  <a:schemeClr val="accent1"/>
                </a:solidFill>
              </a:rPr>
              <a:t>bonus_prob</a:t>
            </a:r>
            <a:r>
              <a:rPr lang="en-US" b="1" dirty="0" smtClean="0">
                <a:solidFill>
                  <a:schemeClr val="accent1"/>
                </a:solidFill>
              </a:rPr>
              <a:t>,  </a:t>
            </a:r>
            <a:r>
              <a:rPr lang="en-US" b="1" dirty="0" err="1" smtClean="0">
                <a:solidFill>
                  <a:schemeClr val="accent1"/>
                </a:solidFill>
              </a:rPr>
              <a:t>ceo_tax</a:t>
            </a:r>
            <a:r>
              <a:rPr lang="en-US" b="1" dirty="0" smtClean="0">
                <a:solidFill>
                  <a:schemeClr val="accent1"/>
                </a:solidFill>
              </a:rPr>
              <a:t>, </a:t>
            </a:r>
            <a:r>
              <a:rPr lang="en-US" b="1" dirty="0" err="1" smtClean="0">
                <a:solidFill>
                  <a:schemeClr val="accent1"/>
                </a:solidFill>
              </a:rPr>
              <a:t>asst_tax</a:t>
            </a:r>
            <a:r>
              <a:rPr lang="en-US" b="1" dirty="0" smtClean="0">
                <a:solidFill>
                  <a:schemeClr val="accent1"/>
                </a:solidFill>
              </a:rPr>
              <a:t>, </a:t>
            </a:r>
          </a:p>
          <a:p>
            <a:pPr marL="0" indent="0">
              <a:buNone/>
            </a:pPr>
            <a:r>
              <a:rPr lang="en-US" b="1" dirty="0" err="1" smtClean="0">
                <a:solidFill>
                  <a:schemeClr val="accent1"/>
                </a:solidFill>
              </a:rPr>
              <a:t>hr_tax,clerk_tax,recpt_tax,prob_tax</a:t>
            </a:r>
            <a:r>
              <a:rPr lang="en-US" b="1" dirty="0">
                <a:solidFill>
                  <a:schemeClr val="accent1"/>
                </a:solidFill>
              </a:rPr>
              <a:t>, </a:t>
            </a:r>
            <a:r>
              <a:rPr lang="en-US" b="1" dirty="0" err="1" smtClean="0">
                <a:solidFill>
                  <a:schemeClr val="accent1"/>
                </a:solidFill>
              </a:rPr>
              <a:t>net_sal_ceo</a:t>
            </a:r>
            <a:r>
              <a:rPr lang="en-US" b="1" dirty="0">
                <a:solidFill>
                  <a:schemeClr val="accent1"/>
                </a:solidFill>
              </a:rPr>
              <a:t>, </a:t>
            </a:r>
            <a:r>
              <a:rPr lang="en-US" b="1" dirty="0" err="1" smtClean="0">
                <a:solidFill>
                  <a:schemeClr val="accent1"/>
                </a:solidFill>
              </a:rPr>
              <a:t>net_sal_asst</a:t>
            </a:r>
            <a:r>
              <a:rPr lang="en-US" b="1" dirty="0">
                <a:solidFill>
                  <a:schemeClr val="accent1"/>
                </a:solidFill>
              </a:rPr>
              <a:t>, </a:t>
            </a:r>
            <a:r>
              <a:rPr lang="en-US" b="1" dirty="0" err="1" smtClean="0">
                <a:solidFill>
                  <a:schemeClr val="accent1"/>
                </a:solidFill>
              </a:rPr>
              <a:t>net_sal_hr</a:t>
            </a:r>
            <a:r>
              <a:rPr lang="en-US" b="1" dirty="0">
                <a:solidFill>
                  <a:schemeClr val="accent1"/>
                </a:solidFill>
              </a:rPr>
              <a:t>, </a:t>
            </a:r>
            <a:r>
              <a:rPr lang="en-US" b="1" dirty="0" err="1" smtClean="0">
                <a:solidFill>
                  <a:schemeClr val="accent1"/>
                </a:solidFill>
              </a:rPr>
              <a:t>net_sal_clerk</a:t>
            </a:r>
            <a:r>
              <a:rPr lang="en-US" b="1" dirty="0">
                <a:solidFill>
                  <a:schemeClr val="accent1"/>
                </a:solidFill>
              </a:rPr>
              <a:t>, </a:t>
            </a:r>
            <a:r>
              <a:rPr lang="en-US" b="1" dirty="0" err="1" smtClean="0">
                <a:solidFill>
                  <a:schemeClr val="accent1"/>
                </a:solidFill>
              </a:rPr>
              <a:t>net_sal_recpt</a:t>
            </a:r>
            <a:r>
              <a:rPr lang="en-US" b="1" dirty="0">
                <a:solidFill>
                  <a:schemeClr val="accent1"/>
                </a:solidFill>
              </a:rPr>
              <a:t>, </a:t>
            </a:r>
            <a:endParaRPr lang="en-US" b="1" dirty="0" smtClean="0">
              <a:solidFill>
                <a:schemeClr val="accent1"/>
              </a:solidFill>
            </a:endParaRPr>
          </a:p>
          <a:p>
            <a:pPr marL="0" indent="0">
              <a:buNone/>
            </a:pPr>
            <a:r>
              <a:rPr lang="en-US" b="1" dirty="0" err="1" smtClean="0">
                <a:solidFill>
                  <a:schemeClr val="accent1"/>
                </a:solidFill>
              </a:rPr>
              <a:t>net_sal_prob</a:t>
            </a:r>
            <a:r>
              <a:rPr lang="en-US" b="1" dirty="0">
                <a:solidFill>
                  <a:schemeClr val="accent1"/>
                </a:solidFill>
              </a:rPr>
              <a:t>;</a:t>
            </a:r>
          </a:p>
          <a:p>
            <a:pPr marL="0" indent="0">
              <a:buNone/>
            </a:pPr>
            <a:r>
              <a:rPr lang="en-US" sz="2800" b="1" dirty="0" err="1" smtClean="0">
                <a:solidFill>
                  <a:schemeClr val="accent1"/>
                </a:solidFill>
              </a:rPr>
              <a:t>Int</a:t>
            </a:r>
            <a:r>
              <a:rPr lang="en-US" sz="2800" b="1" dirty="0" smtClean="0">
                <a:solidFill>
                  <a:schemeClr val="accent1"/>
                </a:solidFill>
              </a:rPr>
              <a:t> type variables:</a:t>
            </a:r>
            <a:endParaRPr lang="en-US" sz="2800" b="1" dirty="0">
              <a:solidFill>
                <a:schemeClr val="accent1"/>
              </a:solidFill>
            </a:endParaRPr>
          </a:p>
          <a:p>
            <a:pPr marL="0" indent="0">
              <a:buNone/>
            </a:pPr>
            <a:r>
              <a:rPr lang="en-US" sz="1800" b="1" dirty="0">
                <a:solidFill>
                  <a:schemeClr val="accent1"/>
                </a:solidFill>
              </a:rPr>
              <a:t>c</a:t>
            </a:r>
            <a:r>
              <a:rPr lang="en-US" sz="1800" b="1" dirty="0" smtClean="0">
                <a:solidFill>
                  <a:schemeClr val="accent1"/>
                </a:solidFill>
              </a:rPr>
              <a:t>hoice, </a:t>
            </a:r>
            <a:r>
              <a:rPr lang="en-US" sz="1800" b="1" dirty="0" err="1" smtClean="0">
                <a:solidFill>
                  <a:schemeClr val="accent1"/>
                </a:solidFill>
              </a:rPr>
              <a:t>bsal_ceo,int</a:t>
            </a:r>
            <a:r>
              <a:rPr lang="en-US" sz="1800" b="1" dirty="0" smtClean="0">
                <a:solidFill>
                  <a:schemeClr val="accent1"/>
                </a:solidFill>
              </a:rPr>
              <a:t> </a:t>
            </a:r>
            <a:r>
              <a:rPr lang="en-US" sz="1800" b="1" dirty="0" err="1" smtClean="0">
                <a:solidFill>
                  <a:schemeClr val="accent1"/>
                </a:solidFill>
              </a:rPr>
              <a:t>bsal_asst</a:t>
            </a:r>
            <a:r>
              <a:rPr lang="en-US" sz="1800" b="1" dirty="0" smtClean="0">
                <a:solidFill>
                  <a:schemeClr val="accent1"/>
                </a:solidFill>
              </a:rPr>
              <a:t>, </a:t>
            </a:r>
            <a:r>
              <a:rPr lang="en-US" sz="1800" b="1" dirty="0" err="1" smtClean="0">
                <a:solidFill>
                  <a:schemeClr val="accent1"/>
                </a:solidFill>
              </a:rPr>
              <a:t>int</a:t>
            </a:r>
            <a:r>
              <a:rPr lang="en-US" sz="1800" b="1" dirty="0" smtClean="0">
                <a:solidFill>
                  <a:schemeClr val="accent1"/>
                </a:solidFill>
              </a:rPr>
              <a:t> </a:t>
            </a:r>
            <a:r>
              <a:rPr lang="en-US" sz="1800" b="1" dirty="0" err="1" smtClean="0">
                <a:solidFill>
                  <a:schemeClr val="accent1"/>
                </a:solidFill>
              </a:rPr>
              <a:t>bsal_hr</a:t>
            </a:r>
            <a:r>
              <a:rPr lang="en-US" sz="1800" b="1" dirty="0" smtClean="0">
                <a:solidFill>
                  <a:schemeClr val="accent1"/>
                </a:solidFill>
              </a:rPr>
              <a:t>, </a:t>
            </a:r>
            <a:r>
              <a:rPr lang="en-US" sz="1800" b="1" dirty="0" err="1" smtClean="0">
                <a:solidFill>
                  <a:schemeClr val="accent1"/>
                </a:solidFill>
              </a:rPr>
              <a:t>bsal_clerk</a:t>
            </a:r>
            <a:r>
              <a:rPr lang="en-US" sz="1800" b="1" dirty="0" smtClean="0">
                <a:solidFill>
                  <a:schemeClr val="accent1"/>
                </a:solidFill>
              </a:rPr>
              <a:t>, </a:t>
            </a:r>
            <a:r>
              <a:rPr lang="en-US" sz="1800" b="1" dirty="0" err="1" smtClean="0">
                <a:solidFill>
                  <a:schemeClr val="accent1"/>
                </a:solidFill>
              </a:rPr>
              <a:t>bsal_recpt</a:t>
            </a:r>
            <a:r>
              <a:rPr lang="en-US" sz="1800" b="1" dirty="0">
                <a:solidFill>
                  <a:schemeClr val="accent1"/>
                </a:solidFill>
              </a:rPr>
              <a:t>,</a:t>
            </a:r>
            <a:r>
              <a:rPr lang="en-US" sz="1800" b="1" dirty="0" smtClean="0">
                <a:solidFill>
                  <a:schemeClr val="accent1"/>
                </a:solidFill>
              </a:rPr>
              <a:t> </a:t>
            </a:r>
            <a:r>
              <a:rPr lang="en-US" sz="1800" b="1" dirty="0" err="1">
                <a:solidFill>
                  <a:schemeClr val="accent1"/>
                </a:solidFill>
              </a:rPr>
              <a:t>bsal_prob</a:t>
            </a:r>
            <a:r>
              <a:rPr lang="en-US" sz="1800" b="1" dirty="0">
                <a:solidFill>
                  <a:schemeClr val="accent1"/>
                </a:solidFill>
              </a:rPr>
              <a:t>;</a:t>
            </a:r>
            <a:endParaRPr lang="x-none" sz="2800" b="1" dirty="0">
              <a:solidFill>
                <a:schemeClr val="accent1"/>
              </a:solidFill>
            </a:endParaRPr>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normAutofit/>
          </a:bodyPr>
          <a:lstStyle/>
          <a:p>
            <a:r>
              <a:rPr lang="en-US" sz="6000" dirty="0" smtClean="0"/>
              <a:t>Variables </a:t>
            </a:r>
            <a:endParaRPr lang="en-US" sz="6000" dirty="0"/>
          </a:p>
        </p:txBody>
      </p:sp>
    </p:spTree>
    <p:extLst>
      <p:ext uri="{BB962C8B-B14F-4D97-AF65-F5344CB8AC3E}">
        <p14:creationId xmlns:p14="http://schemas.microsoft.com/office/powerpoint/2010/main" val="622994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374E6-EC6D-436A-9206-C6D7D0DA0973}"/>
              </a:ext>
            </a:extLst>
          </p:cNvPr>
          <p:cNvSpPr>
            <a:spLocks noGrp="1"/>
          </p:cNvSpPr>
          <p:nvPr>
            <p:ph type="title"/>
          </p:nvPr>
        </p:nvSpPr>
        <p:spPr>
          <a:xfrm>
            <a:off x="2444620" y="695106"/>
            <a:ext cx="4189445" cy="1096372"/>
          </a:xfrm>
        </p:spPr>
        <p:txBody>
          <a:bodyPr>
            <a:noAutofit/>
          </a:bodyPr>
          <a:lstStyle/>
          <a:p>
            <a:r>
              <a:rPr lang="en-US" sz="5400" dirty="0"/>
              <a:t>Inheritance</a:t>
            </a:r>
            <a:endParaRPr lang="x-none" sz="5400" dirty="0"/>
          </a:p>
        </p:txBody>
      </p:sp>
      <p:sp>
        <p:nvSpPr>
          <p:cNvPr id="4" name="Slide Number Placeholder 3">
            <a:extLst>
              <a:ext uri="{FF2B5EF4-FFF2-40B4-BE49-F238E27FC236}">
                <a16:creationId xmlns="" xmlns:a16="http://schemas.microsoft.com/office/drawing/2014/main" id="{2BCA8157-B510-460A-85D3-27921024FE2B}"/>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5" name="Text Placeholder 4">
            <a:extLst>
              <a:ext uri="{FF2B5EF4-FFF2-40B4-BE49-F238E27FC236}">
                <a16:creationId xmlns="" xmlns:a16="http://schemas.microsoft.com/office/drawing/2014/main" id="{EEDDEFC0-B3B7-4699-A5CF-72E96047C4BA}"/>
              </a:ext>
            </a:extLst>
          </p:cNvPr>
          <p:cNvSpPr>
            <a:spLocks noGrp="1"/>
          </p:cNvSpPr>
          <p:nvPr>
            <p:ph type="body" sz="quarter" idx="16"/>
          </p:nvPr>
        </p:nvSpPr>
        <p:spPr>
          <a:xfrm>
            <a:off x="809405" y="3252275"/>
            <a:ext cx="4189445" cy="2754986"/>
          </a:xfrm>
        </p:spPr>
        <p:txBody>
          <a:bodyPr/>
          <a:lstStyle/>
          <a:p>
            <a:r>
              <a:rPr lang="en-GB" i="1" dirty="0" smtClean="0"/>
              <a:t>Syntax for inheritance:</a:t>
            </a:r>
          </a:p>
          <a:p>
            <a:r>
              <a:rPr lang="en-GB" i="1" dirty="0" smtClean="0"/>
              <a:t>class </a:t>
            </a:r>
            <a:r>
              <a:rPr lang="en-GB" i="1" dirty="0" err="1"/>
              <a:t>Salaryinfo:public</a:t>
            </a:r>
            <a:r>
              <a:rPr lang="en-GB" i="1" dirty="0"/>
              <a:t> </a:t>
            </a:r>
            <a:r>
              <a:rPr lang="en-GB" i="1" dirty="0" err="1"/>
              <a:t>Desiginfo</a:t>
            </a:r>
            <a:endParaRPr lang="en-GB" i="1" dirty="0"/>
          </a:p>
          <a:p>
            <a:endParaRPr lang="en-US" dirty="0" smtClean="0"/>
          </a:p>
          <a:p>
            <a:r>
              <a:rPr lang="en-US" dirty="0" smtClean="0"/>
              <a:t>Here we did inheritance of the child class with the parent </a:t>
            </a:r>
            <a:r>
              <a:rPr lang="en-US" dirty="0" err="1" smtClean="0"/>
              <a:t>class,for</a:t>
            </a:r>
            <a:r>
              <a:rPr lang="en-US" dirty="0" smtClean="0"/>
              <a:t> increasing the </a:t>
            </a:r>
            <a:r>
              <a:rPr lang="en-US" dirty="0" err="1" smtClean="0"/>
              <a:t>reuseability</a:t>
            </a:r>
            <a:r>
              <a:rPr lang="en-US" dirty="0" smtClean="0"/>
              <a:t> of the program.</a:t>
            </a:r>
            <a:endParaRPr lang="x-none" dirty="0"/>
          </a:p>
        </p:txBody>
      </p:sp>
      <p:pic>
        <p:nvPicPr>
          <p:cNvPr id="8" name="Picture 7" descr="A screenshot of a cell phone&#10;&#10;Description automatically generated">
            <a:extLst>
              <a:ext uri="{FF2B5EF4-FFF2-40B4-BE49-F238E27FC236}">
                <a16:creationId xmlns="" xmlns:a16="http://schemas.microsoft.com/office/drawing/2014/main" id="{31D1B46F-F359-4ADF-A52A-07C16D33B089}"/>
              </a:ext>
            </a:extLst>
          </p:cNvPr>
          <p:cNvPicPr>
            <a:picLocks noChangeAspect="1"/>
          </p:cNvPicPr>
          <p:nvPr/>
        </p:nvPicPr>
        <p:blipFill>
          <a:blip r:embed="rId2"/>
          <a:stretch>
            <a:fillRect/>
          </a:stretch>
        </p:blipFill>
        <p:spPr>
          <a:xfrm>
            <a:off x="5404797" y="2240177"/>
            <a:ext cx="6660457" cy="2377646"/>
          </a:xfrm>
          <a:prstGeom prst="rect">
            <a:avLst/>
          </a:prstGeom>
        </p:spPr>
      </p:pic>
    </p:spTree>
    <p:extLst>
      <p:ext uri="{BB962C8B-B14F-4D97-AF65-F5344CB8AC3E}">
        <p14:creationId xmlns:p14="http://schemas.microsoft.com/office/powerpoint/2010/main" val="45163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xmlns=""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http://schemas.openxmlformats.org/package/2006/metadata/core-properties"/>
    <ds:schemaRef ds:uri="http://purl.org/dc/dcmitype/"/>
    <ds:schemaRef ds:uri="http://schemas.microsoft.com/sharepoint/v3"/>
    <ds:schemaRef ds:uri="fb0879af-3eba-417a-a55a-ffe6dcd6ca77"/>
    <ds:schemaRef ds:uri="6dc4bcd6-49db-4c07-9060-8acfc67cef9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490</Words>
  <Application>Microsoft Office PowerPoint</Application>
  <PresentationFormat>Custom</PresentationFormat>
  <Paragraphs>94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Salary Calculation System             </vt:lpstr>
      <vt:lpstr>Introduction</vt:lpstr>
      <vt:lpstr>Header files </vt:lpstr>
      <vt:lpstr>Login system</vt:lpstr>
      <vt:lpstr>Wrong Pin</vt:lpstr>
      <vt:lpstr>Classes and Functions</vt:lpstr>
      <vt:lpstr>Variables </vt:lpstr>
      <vt:lpstr>Inheritance</vt:lpstr>
      <vt:lpstr>         Designations</vt:lpstr>
      <vt:lpstr>Salary Scenario of Designations</vt:lpstr>
      <vt:lpstr>PowerPoint Presentation</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2020-09-09T06:33:28Z</dcterms:created>
  <dcterms:modified xsi:type="dcterms:W3CDTF">2020-09-10T04:06:10Z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