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bookmarkIdSeed="2">
  <p:sldMasterIdLst>
    <p:sldMasterId id="2147483672" r:id="rId4"/>
  </p:sldMasterIdLst>
  <p:notesMasterIdLst>
    <p:notesMasterId r:id="rId26"/>
  </p:notesMasterIdLst>
  <p:handoutMasterIdLst>
    <p:handoutMasterId r:id="rId27"/>
  </p:handoutMasterIdLst>
  <p:sldIdLst>
    <p:sldId id="256" r:id="rId5"/>
    <p:sldId id="261" r:id="rId6"/>
    <p:sldId id="262" r:id="rId7"/>
    <p:sldId id="263" r:id="rId8"/>
    <p:sldId id="265" r:id="rId9"/>
    <p:sldId id="264" r:id="rId10"/>
    <p:sldId id="266" r:id="rId11"/>
    <p:sldId id="267" r:id="rId12"/>
    <p:sldId id="268" r:id="rId13"/>
    <p:sldId id="269" r:id="rId14"/>
    <p:sldId id="270" r:id="rId15"/>
    <p:sldId id="271" r:id="rId16"/>
    <p:sldId id="272" r:id="rId17"/>
    <p:sldId id="274" r:id="rId18"/>
    <p:sldId id="273" r:id="rId19"/>
    <p:sldId id="275" r:id="rId20"/>
    <p:sldId id="278" r:id="rId21"/>
    <p:sldId id="279" r:id="rId22"/>
    <p:sldId id="280" r:id="rId23"/>
    <p:sldId id="277" r:id="rId24"/>
    <p:sldId id="26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7/25/2021</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7/25/2021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21</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7/25/2021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7/25/2021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7/25/2021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7/25/2021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7/25/2021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tutorialspoint.com/operating_system/os_process_scheduling_algorithms.htm" TargetMode="External"/><Relationship Id="rId7" Type="http://schemas.openxmlformats.org/officeDocument/2006/relationships/hyperlink" Target="https://www.geeksforgeeks.org/measure-execution-time-function-cpp/" TargetMode="External"/><Relationship Id="rId2" Type="http://schemas.openxmlformats.org/officeDocument/2006/relationships/hyperlink" Target="https://www.tutorialspoint.com/operating_system/os_process_scheduling.htm" TargetMode="External"/><Relationship Id="rId1" Type="http://schemas.openxmlformats.org/officeDocument/2006/relationships/slideLayout" Target="../slideLayouts/slideLayout2.xml"/><Relationship Id="rId6" Type="http://schemas.openxmlformats.org/officeDocument/2006/relationships/hyperlink" Target="https://www.tutorialspoint.com/cplusplus/cpp_files_streams.htm" TargetMode="External"/><Relationship Id="rId5" Type="http://schemas.openxmlformats.org/officeDocument/2006/relationships/hyperlink" Target="https://www.programiz.com/cpp-programming/library-function/iostream#:~:text=The%20C%2B%2B%20header%20file,%2C%20cout%2C%20clog%2C%20etc" TargetMode="External"/><Relationship Id="rId4" Type="http://schemas.openxmlformats.org/officeDocument/2006/relationships/hyperlink" Target="https://www.geeksforgeeks.org/program-for-fcfs-cpu-scheduling-set-1/"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16925" y="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3010066" y="4961693"/>
            <a:ext cx="10993549" cy="895244"/>
          </a:xfrm>
        </p:spPr>
        <p:txBody>
          <a:bodyPr>
            <a:noAutofit/>
          </a:bodyPr>
          <a:lstStyle/>
          <a:p>
            <a:r>
              <a:rPr lang="en-PK" sz="6000" dirty="0">
                <a:solidFill>
                  <a:schemeClr val="bg1"/>
                </a:solidFill>
                <a:latin typeface="Times New Roman" panose="02020603050405020304" pitchFamily="18" charset="0"/>
                <a:cs typeface="Times New Roman" panose="02020603050405020304" pitchFamily="18" charset="0"/>
              </a:rPr>
              <a:t>FCFS Scheduler</a:t>
            </a:r>
            <a:endParaRPr lang="en-US" sz="6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E7CCB-4A36-4220-B5D1-816EFC6A5C58}"/>
              </a:ext>
            </a:extLst>
          </p:cNvPr>
          <p:cNvSpPr>
            <a:spLocks noGrp="1"/>
          </p:cNvSpPr>
          <p:nvPr>
            <p:ph type="title"/>
          </p:nvPr>
        </p:nvSpPr>
        <p:spPr>
          <a:xfrm>
            <a:off x="581193" y="729658"/>
            <a:ext cx="11029616" cy="1131226"/>
          </a:xfrm>
        </p:spPr>
        <p:txBody>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Delete Student Data</a:t>
            </a:r>
            <a:br>
              <a:rPr lang="en-US"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59D0046-BBFC-463A-8EDB-94B595D648DB}"/>
              </a:ext>
            </a:extLst>
          </p:cNvPr>
          <p:cNvSpPr>
            <a:spLocks noGrp="1"/>
          </p:cNvSpPr>
          <p:nvPr>
            <p:ph type="body" idx="1"/>
          </p:nvPr>
        </p:nvSpPr>
        <p:spPr>
          <a:xfrm>
            <a:off x="581191" y="1989222"/>
            <a:ext cx="11029618" cy="600802"/>
          </a:xfrm>
        </p:spPr>
        <p:txBody>
          <a:bodyPr/>
          <a:lstStyle/>
          <a:p>
            <a:r>
              <a:rPr lang="en-US" dirty="0">
                <a:latin typeface="Times New Roman" panose="02020603050405020304" pitchFamily="18" charset="0"/>
                <a:cs typeface="Times New Roman" panose="02020603050405020304" pitchFamily="18" charset="0"/>
              </a:rPr>
              <a:t>Code</a:t>
            </a:r>
          </a:p>
        </p:txBody>
      </p:sp>
      <p:sp>
        <p:nvSpPr>
          <p:cNvPr id="4" name="Content Placeholder 3">
            <a:extLst>
              <a:ext uri="{FF2B5EF4-FFF2-40B4-BE49-F238E27FC236}">
                <a16:creationId xmlns:a16="http://schemas.microsoft.com/office/drawing/2014/main" id="{029FAD5C-04CE-4B32-9A8D-A09799E2F9EB}"/>
              </a:ext>
            </a:extLst>
          </p:cNvPr>
          <p:cNvSpPr>
            <a:spLocks noGrp="1"/>
          </p:cNvSpPr>
          <p:nvPr>
            <p:ph sz="half" idx="2"/>
          </p:nvPr>
        </p:nvSpPr>
        <p:spPr>
          <a:xfrm>
            <a:off x="581194" y="2590023"/>
            <a:ext cx="5393100" cy="3794735"/>
          </a:xfrm>
        </p:spPr>
        <p:txBody>
          <a:bodyPr>
            <a:normAutofit fontScale="40000" lnSpcReduction="20000"/>
          </a:bodyPr>
          <a:lstStyle/>
          <a:p>
            <a:pPr marL="0" marR="0">
              <a:lnSpc>
                <a:spcPct val="115000"/>
              </a:lnSpc>
              <a:spcBef>
                <a:spcPts val="0"/>
              </a:spcBef>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void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deleteStudentData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RollNumber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flag = 0;</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store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numberOfLine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if(store == 0)</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"File is empty"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return   }</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read.open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("studentData.txt");</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write.open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("temp.txt"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ios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::app);</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for(int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1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 store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read &gt;&gt; name;</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read &gt;&gt; grade;</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read &gt;&gt; marks;</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read &gt;&gt;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rollNumber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if(</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RollNumber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rollNumber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439C9189-1C2B-46D7-AE37-B2E53309CA5A}"/>
              </a:ext>
            </a:extLst>
          </p:cNvPr>
          <p:cNvSpPr>
            <a:spLocks noGrp="1"/>
          </p:cNvSpPr>
          <p:nvPr>
            <p:ph sz="quarter" idx="4"/>
          </p:nvPr>
        </p:nvSpPr>
        <p:spPr>
          <a:xfrm>
            <a:off x="6217709" y="2590023"/>
            <a:ext cx="5393100" cy="4099535"/>
          </a:xfrm>
        </p:spPr>
        <p:txBody>
          <a:bodyPr>
            <a:normAutofit fontScale="40000" lnSpcReduction="20000"/>
          </a:bodyPr>
          <a:lstStyle/>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name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rollNumber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marks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grade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 Above student record is deleted *"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flag = 1; }</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else</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write &lt;&lt; name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write &lt;&lt; grade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write &lt;&lt; marks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write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rollNumber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read.close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write.close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remove("studentData.txt");</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rename("temp.txt" , "studentData.txt")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7398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6860-C850-458B-818E-A35EDCC0EEB7}"/>
              </a:ext>
            </a:extLst>
          </p:cNvPr>
          <p:cNvSpPr>
            <a:spLocks noGrp="1"/>
          </p:cNvSpPr>
          <p:nvPr>
            <p:ph type="title"/>
          </p:nvPr>
        </p:nvSpPr>
        <p:spPr>
          <a:xfrm>
            <a:off x="581193" y="729658"/>
            <a:ext cx="11029616" cy="738195"/>
          </a:xfrm>
        </p:spPr>
        <p:txBody>
          <a:bodyPr/>
          <a:lstStyle/>
          <a:p>
            <a:pPr algn="ct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Delete Student Data</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12FD24F-5685-483F-BBE0-B8233E82F643}"/>
              </a:ext>
            </a:extLst>
          </p:cNvPr>
          <p:cNvSpPr>
            <a:spLocks noGrp="1"/>
          </p:cNvSpPr>
          <p:nvPr>
            <p:ph type="body" idx="1"/>
          </p:nvPr>
        </p:nvSpPr>
        <p:spPr>
          <a:xfrm>
            <a:off x="581193" y="2266934"/>
            <a:ext cx="5087075" cy="536005"/>
          </a:xfrm>
        </p:spPr>
        <p:txBody>
          <a:bodyPr/>
          <a:lstStyle/>
          <a:p>
            <a:r>
              <a:rPr lang="en-US" dirty="0">
                <a:latin typeface="Times New Roman" panose="02020603050405020304" pitchFamily="18" charset="0"/>
                <a:cs typeface="Times New Roman" panose="02020603050405020304" pitchFamily="18" charset="0"/>
              </a:rPr>
              <a:t>Output</a:t>
            </a:r>
          </a:p>
        </p:txBody>
      </p:sp>
      <p:pic>
        <p:nvPicPr>
          <p:cNvPr id="7" name="Content Placeholder 6">
            <a:extLst>
              <a:ext uri="{FF2B5EF4-FFF2-40B4-BE49-F238E27FC236}">
                <a16:creationId xmlns:a16="http://schemas.microsoft.com/office/drawing/2014/main" id="{A9265E0E-B0E2-48C0-8ABB-BC670E533D94}"/>
              </a:ext>
            </a:extLst>
          </p:cNvPr>
          <p:cNvPicPr>
            <a:picLocks noGrp="1"/>
          </p:cNvPicPr>
          <p:nvPr>
            <p:ph sz="half" idx="2"/>
          </p:nvPr>
        </p:nvPicPr>
        <p:blipFill rotWithShape="1">
          <a:blip r:embed="rId2" cstate="print">
            <a:extLst>
              <a:ext uri="{28A0092B-C50C-407E-A947-70E740481C1C}">
                <a14:useLocalDpi xmlns:a14="http://schemas.microsoft.com/office/drawing/2010/main" val="0"/>
              </a:ext>
            </a:extLst>
          </a:blip>
          <a:srcRect t="5895" r="61465" b="55680"/>
          <a:stretch/>
        </p:blipFill>
        <p:spPr bwMode="auto">
          <a:xfrm>
            <a:off x="1199931" y="3091918"/>
            <a:ext cx="3364048" cy="1419560"/>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C40F030B-A094-44A2-A55E-2C573E0CC13C}"/>
              </a:ext>
            </a:extLst>
          </p:cNvPr>
          <p:cNvPicPr/>
          <p:nvPr/>
        </p:nvPicPr>
        <p:blipFill rotWithShape="1">
          <a:blip r:embed="rId3" cstate="print">
            <a:extLst>
              <a:ext uri="{28A0092B-C50C-407E-A947-70E740481C1C}">
                <a14:useLocalDpi xmlns:a14="http://schemas.microsoft.com/office/drawing/2010/main" val="0"/>
              </a:ext>
            </a:extLst>
          </a:blip>
          <a:srcRect t="10418" r="60219" b="53554"/>
          <a:stretch/>
        </p:blipFill>
        <p:spPr bwMode="auto">
          <a:xfrm>
            <a:off x="1199931" y="4511478"/>
            <a:ext cx="3364048" cy="1528376"/>
          </a:xfrm>
          <a:prstGeom prst="rect">
            <a:avLst/>
          </a:prstGeom>
          <a:noFill/>
          <a:ln>
            <a:noFill/>
          </a:ln>
          <a:extLst>
            <a:ext uri="{53640926-AAD7-44D8-BBD7-CCE9431645EC}">
              <a14:shadowObscured xmlns:a14="http://schemas.microsoft.com/office/drawing/2010/main"/>
            </a:ext>
          </a:extLst>
        </p:spPr>
      </p:pic>
      <p:pic>
        <p:nvPicPr>
          <p:cNvPr id="9" name="Content Placeholder 8">
            <a:extLst>
              <a:ext uri="{FF2B5EF4-FFF2-40B4-BE49-F238E27FC236}">
                <a16:creationId xmlns:a16="http://schemas.microsoft.com/office/drawing/2014/main" id="{11EBDCAF-C3CC-41AC-858C-DC9E43A1398A}"/>
              </a:ext>
            </a:extLst>
          </p:cNvPr>
          <p:cNvPicPr>
            <a:picLocks noGrp="1"/>
          </p:cNvPicPr>
          <p:nvPr>
            <p:ph sz="quarter" idx="4"/>
          </p:nvPr>
        </p:nvPicPr>
        <p:blipFill rotWithShape="1">
          <a:blip r:embed="rId4" cstate="print">
            <a:extLst>
              <a:ext uri="{28A0092B-C50C-407E-A947-70E740481C1C}">
                <a14:useLocalDpi xmlns:a14="http://schemas.microsoft.com/office/drawing/2010/main" val="0"/>
              </a:ext>
            </a:extLst>
          </a:blip>
          <a:srcRect t="13000" r="58232" b="47410"/>
          <a:stretch/>
        </p:blipFill>
        <p:spPr bwMode="auto">
          <a:xfrm>
            <a:off x="6849979" y="3208421"/>
            <a:ext cx="3593431" cy="231808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87840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D31A4-9687-41BF-8D7A-0DC8AE9964CE}"/>
              </a:ext>
            </a:extLst>
          </p:cNvPr>
          <p:cNvSpPr>
            <a:spLocks noGrp="1"/>
          </p:cNvSpPr>
          <p:nvPr>
            <p:ph type="title"/>
          </p:nvPr>
        </p:nvSpPr>
        <p:spPr>
          <a:xfrm>
            <a:off x="581189" y="828415"/>
            <a:ext cx="11029616" cy="988332"/>
          </a:xfrm>
        </p:spPr>
        <p:txBody>
          <a:bodyPr>
            <a:normAutofit fontScale="90000"/>
          </a:bodyPr>
          <a:lstStyle/>
          <a:p>
            <a:pPr algn="ctr"/>
            <a:r>
              <a:rPr lang="en-US" sz="3200" b="1" dirty="0">
                <a:effectLst/>
                <a:latin typeface="Arial" panose="020B0604020202020204" pitchFamily="34" charset="0"/>
                <a:ea typeface="Times New Roman" panose="02020603050405020304" pitchFamily="18" charset="0"/>
                <a:cs typeface="Times New Roman" panose="02020603050405020304" pitchFamily="18" charset="0"/>
              </a:rPr>
              <a:t>Search Student Data</a:t>
            </a:r>
            <a:b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6E0C376E-4828-46D5-ABA6-157DF0D40CF5}"/>
              </a:ext>
            </a:extLst>
          </p:cNvPr>
          <p:cNvSpPr>
            <a:spLocks noGrp="1"/>
          </p:cNvSpPr>
          <p:nvPr>
            <p:ph type="body" idx="1"/>
          </p:nvPr>
        </p:nvSpPr>
        <p:spPr>
          <a:xfrm>
            <a:off x="581189" y="2050994"/>
            <a:ext cx="5393103" cy="536005"/>
          </a:xfrm>
        </p:spPr>
        <p:txBody>
          <a:bodyPr/>
          <a:lstStyle/>
          <a:p>
            <a:r>
              <a:rPr lang="en-US" dirty="0"/>
              <a:t>Code</a:t>
            </a:r>
          </a:p>
        </p:txBody>
      </p:sp>
      <p:sp>
        <p:nvSpPr>
          <p:cNvPr id="4" name="Content Placeholder 3">
            <a:extLst>
              <a:ext uri="{FF2B5EF4-FFF2-40B4-BE49-F238E27FC236}">
                <a16:creationId xmlns:a16="http://schemas.microsoft.com/office/drawing/2014/main" id="{07342B3D-14A7-4DF9-AD47-F4550B9DE936}"/>
              </a:ext>
            </a:extLst>
          </p:cNvPr>
          <p:cNvSpPr>
            <a:spLocks noGrp="1"/>
          </p:cNvSpPr>
          <p:nvPr>
            <p:ph sz="half" idx="2"/>
          </p:nvPr>
        </p:nvSpPr>
        <p:spPr>
          <a:xfrm>
            <a:off x="581192" y="2804265"/>
            <a:ext cx="5393100" cy="4018547"/>
          </a:xfrm>
        </p:spPr>
        <p:txBody>
          <a:bodyPr>
            <a:normAutofit fontScale="40000" lnSpcReduction="20000"/>
          </a:bodyPr>
          <a:lstStyle/>
          <a:p>
            <a:pPr marL="0" marR="0">
              <a:lnSpc>
                <a:spcPct val="115000"/>
              </a:lnSpc>
              <a:spcBef>
                <a:spcPts val="0"/>
              </a:spcBef>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void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searchStudent</a:t>
            </a:r>
            <a:r>
              <a:rPr lang="en-US" sz="1800" dirty="0">
                <a:effectLst/>
                <a:latin typeface="Arial" panose="020B0604020202020204" pitchFamily="34" charset="0"/>
                <a:ea typeface="Calibri" panose="020F0502020204030204" pitchFamily="34" charset="0"/>
                <a:cs typeface="Times New Roman" panose="02020603050405020304" pitchFamily="18" charset="0"/>
              </a:rPr>
              <a:t>(int index)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  flag =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read.open</a:t>
            </a:r>
            <a:r>
              <a:rPr lang="en-US" sz="1800" dirty="0">
                <a:effectLst/>
                <a:latin typeface="Arial" panose="020B0604020202020204" pitchFamily="34" charset="0"/>
                <a:ea typeface="Calibri" panose="020F0502020204030204" pitchFamily="34" charset="0"/>
                <a:cs typeface="Times New Roman" panose="02020603050405020304" pitchFamily="18" charset="0"/>
              </a:rPr>
              <a:t>("studentData.txt");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while(!</a:t>
            </a:r>
            <a:r>
              <a:rPr lang="en-US" sz="1800" dirty="0" err="1">
                <a:effectLst/>
                <a:latin typeface="Arial" panose="020B0604020202020204" pitchFamily="34" charset="0"/>
                <a:ea typeface="Calibri" panose="020F0502020204030204" pitchFamily="34" charset="0"/>
                <a:cs typeface="Times New Roman" panose="02020603050405020304" pitchFamily="18" charset="0"/>
              </a:rPr>
              <a:t>read.eof</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  read &gt;&gt; name;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read &gt;&gt; grade;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read &gt;&gt; marks;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read &gt;&gt;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rollNumber</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if(</a:t>
            </a:r>
            <a:r>
              <a:rPr lang="en-US" sz="1800" dirty="0" err="1">
                <a:effectLst/>
                <a:latin typeface="Arial" panose="020B0604020202020204" pitchFamily="34" charset="0"/>
                <a:ea typeface="Calibri" panose="020F0502020204030204" pitchFamily="34" charset="0"/>
                <a:cs typeface="Times New Roman" panose="02020603050405020304" pitchFamily="18" charset="0"/>
              </a:rPr>
              <a:t>rollNumber</a:t>
            </a:r>
            <a:r>
              <a:rPr lang="en-US" sz="1800" dirty="0">
                <a:effectLst/>
                <a:latin typeface="Arial" panose="020B0604020202020204" pitchFamily="34" charset="0"/>
                <a:ea typeface="Calibri" panose="020F0502020204030204" pitchFamily="34" charset="0"/>
                <a:cs typeface="Times New Roman" panose="02020603050405020304" pitchFamily="18" charset="0"/>
              </a:rPr>
              <a:t> == index)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cout</a:t>
            </a:r>
            <a:r>
              <a:rPr lang="en-US" sz="1800" dirty="0">
                <a:effectLst/>
                <a:latin typeface="Arial" panose="020B0604020202020204" pitchFamily="34" charset="0"/>
                <a:ea typeface="Calibri" panose="020F0502020204030204" pitchFamily="34" charset="0"/>
                <a:cs typeface="Times New Roman" panose="02020603050405020304" pitchFamily="18" charset="0"/>
              </a:rPr>
              <a:t> &lt;&lt; "Name : " &lt;&lt; name&lt;&lt;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endl</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cout</a:t>
            </a:r>
            <a:r>
              <a:rPr lang="en-US" sz="1800" dirty="0">
                <a:effectLst/>
                <a:latin typeface="Arial" panose="020B0604020202020204" pitchFamily="34" charset="0"/>
                <a:ea typeface="Calibri" panose="020F0502020204030204" pitchFamily="34" charset="0"/>
                <a:cs typeface="Times New Roman" panose="02020603050405020304" pitchFamily="18" charset="0"/>
              </a:rPr>
              <a:t> &lt;&lt; "Roll Number : " &lt;&lt;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rollNumber</a:t>
            </a:r>
            <a:r>
              <a:rPr lang="en-US" sz="1800" dirty="0">
                <a:effectLst/>
                <a:latin typeface="Arial" panose="020B0604020202020204" pitchFamily="34" charset="0"/>
                <a:ea typeface="Calibri" panose="020F0502020204030204" pitchFamily="34" charset="0"/>
                <a:cs typeface="Times New Roman" panose="02020603050405020304" pitchFamily="18" charset="0"/>
              </a:rPr>
              <a:t> &lt;&lt;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endl</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cout</a:t>
            </a:r>
            <a:r>
              <a:rPr lang="en-US" sz="1800" dirty="0">
                <a:effectLst/>
                <a:latin typeface="Arial" panose="020B0604020202020204" pitchFamily="34" charset="0"/>
                <a:ea typeface="Calibri" panose="020F0502020204030204" pitchFamily="34" charset="0"/>
                <a:cs typeface="Times New Roman" panose="02020603050405020304" pitchFamily="18" charset="0"/>
              </a:rPr>
              <a:t> &lt;&lt; "Marks : " &lt;&lt; marks &lt;&lt;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endl</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cout</a:t>
            </a:r>
            <a:r>
              <a:rPr lang="en-US" sz="1800" dirty="0">
                <a:effectLst/>
                <a:latin typeface="Arial" panose="020B0604020202020204" pitchFamily="34" charset="0"/>
                <a:ea typeface="Calibri" panose="020F0502020204030204" pitchFamily="34" charset="0"/>
                <a:cs typeface="Times New Roman" panose="02020603050405020304" pitchFamily="18" charset="0"/>
              </a:rPr>
              <a:t> &lt;&lt; "Grade : " &lt;&lt; grade &lt;&lt;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endl</a:t>
            </a:r>
            <a:r>
              <a:rPr lang="en-US" sz="18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flag =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break; } }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read.close</a:t>
            </a:r>
            <a:r>
              <a:rPr lang="en-US" sz="18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 Placeholder 4">
            <a:extLst>
              <a:ext uri="{FF2B5EF4-FFF2-40B4-BE49-F238E27FC236}">
                <a16:creationId xmlns:a16="http://schemas.microsoft.com/office/drawing/2014/main" id="{22EDAFEC-AF0D-4630-B9F4-DA19EC4EAE7A}"/>
              </a:ext>
            </a:extLst>
          </p:cNvPr>
          <p:cNvSpPr>
            <a:spLocks noGrp="1"/>
          </p:cNvSpPr>
          <p:nvPr>
            <p:ph type="body" sz="quarter" idx="3"/>
          </p:nvPr>
        </p:nvSpPr>
        <p:spPr>
          <a:xfrm>
            <a:off x="6217709" y="2033626"/>
            <a:ext cx="5393100" cy="553373"/>
          </a:xfrm>
        </p:spPr>
        <p:txBody>
          <a:bodyPr/>
          <a:lstStyle/>
          <a:p>
            <a:r>
              <a:rPr lang="en-US" dirty="0"/>
              <a:t>Output</a:t>
            </a:r>
          </a:p>
        </p:txBody>
      </p:sp>
      <p:pic>
        <p:nvPicPr>
          <p:cNvPr id="7" name="Content Placeholder 6">
            <a:extLst>
              <a:ext uri="{FF2B5EF4-FFF2-40B4-BE49-F238E27FC236}">
                <a16:creationId xmlns:a16="http://schemas.microsoft.com/office/drawing/2014/main" id="{43B66C0C-992D-4D56-9D87-6B12BF51997A}"/>
              </a:ext>
            </a:extLst>
          </p:cNvPr>
          <p:cNvPicPr>
            <a:picLocks noGrp="1"/>
          </p:cNvPicPr>
          <p:nvPr>
            <p:ph sz="quarter" idx="4"/>
          </p:nvPr>
        </p:nvPicPr>
        <p:blipFill rotWithShape="1">
          <a:blip r:embed="rId2" cstate="print">
            <a:extLst>
              <a:ext uri="{28A0092B-C50C-407E-A947-70E740481C1C}">
                <a14:useLocalDpi xmlns:a14="http://schemas.microsoft.com/office/drawing/2010/main" val="0"/>
              </a:ext>
            </a:extLst>
          </a:blip>
          <a:srcRect t="28364" r="61220" b="26470"/>
          <a:stretch/>
        </p:blipFill>
        <p:spPr bwMode="auto">
          <a:xfrm>
            <a:off x="6789453" y="2804265"/>
            <a:ext cx="3923030" cy="1456827"/>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14D65B17-BBF8-4162-91DB-1CFDB804280D}"/>
              </a:ext>
            </a:extLst>
          </p:cNvPr>
          <p:cNvPicPr/>
          <p:nvPr/>
        </p:nvPicPr>
        <p:blipFill rotWithShape="1">
          <a:blip r:embed="rId3" cstate="print">
            <a:extLst>
              <a:ext uri="{28A0092B-C50C-407E-A947-70E740481C1C}">
                <a14:useLocalDpi xmlns:a14="http://schemas.microsoft.com/office/drawing/2010/main" val="0"/>
              </a:ext>
            </a:extLst>
          </a:blip>
          <a:srcRect t="14618" r="58266" b="48318"/>
          <a:stretch/>
        </p:blipFill>
        <p:spPr bwMode="auto">
          <a:xfrm>
            <a:off x="6789453" y="4261092"/>
            <a:ext cx="3923030" cy="204343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94068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5F90-CEAD-43D8-84B0-34C83F0AC108}"/>
              </a:ext>
            </a:extLst>
          </p:cNvPr>
          <p:cNvSpPr>
            <a:spLocks noGrp="1"/>
          </p:cNvSpPr>
          <p:nvPr>
            <p:ph type="title"/>
          </p:nvPr>
        </p:nvSpPr>
        <p:spPr>
          <a:xfrm>
            <a:off x="581192" y="502782"/>
            <a:ext cx="11029616" cy="988332"/>
          </a:xfrm>
        </p:spPr>
        <p:txBody>
          <a:bodyPr/>
          <a:lstStyle/>
          <a:p>
            <a:pPr algn="ctr"/>
            <a:r>
              <a:rPr lang="en-US" sz="2800" b="1" dirty="0">
                <a:effectLst/>
                <a:latin typeface="Arial" panose="020B0604020202020204" pitchFamily="34" charset="0"/>
                <a:ea typeface="Times New Roman" panose="02020603050405020304" pitchFamily="18" charset="0"/>
                <a:cs typeface="Times New Roman" panose="02020603050405020304" pitchFamily="18" charset="0"/>
              </a:rPr>
              <a:t>number of lines &amp; get flag</a:t>
            </a:r>
            <a:endParaRPr lang="en-US" dirty="0"/>
          </a:p>
        </p:txBody>
      </p:sp>
      <p:sp>
        <p:nvSpPr>
          <p:cNvPr id="3" name="Text Placeholder 2">
            <a:extLst>
              <a:ext uri="{FF2B5EF4-FFF2-40B4-BE49-F238E27FC236}">
                <a16:creationId xmlns:a16="http://schemas.microsoft.com/office/drawing/2014/main" id="{DCE72F1C-0A3D-425C-9643-F5911DDB5E60}"/>
              </a:ext>
            </a:extLst>
          </p:cNvPr>
          <p:cNvSpPr>
            <a:spLocks noGrp="1"/>
          </p:cNvSpPr>
          <p:nvPr>
            <p:ph type="body" idx="1"/>
          </p:nvPr>
        </p:nvSpPr>
        <p:spPr>
          <a:xfrm>
            <a:off x="454082" y="1905987"/>
            <a:ext cx="5520212" cy="536005"/>
          </a:xfrm>
        </p:spPr>
        <p:txBody>
          <a:bodyPr/>
          <a:lstStyle/>
          <a:p>
            <a:r>
              <a:rPr lang="en-US" sz="1800" b="1" u="sng" dirty="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Number of Lines</a:t>
            </a: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431DBAD-41F0-4F36-B5C4-82BC2087E70E}"/>
              </a:ext>
            </a:extLst>
          </p:cNvPr>
          <p:cNvSpPr>
            <a:spLocks noGrp="1"/>
          </p:cNvSpPr>
          <p:nvPr>
            <p:ph sz="half" idx="2"/>
          </p:nvPr>
        </p:nvSpPr>
        <p:spPr>
          <a:xfrm>
            <a:off x="454082" y="2647358"/>
            <a:ext cx="5520212" cy="3213694"/>
          </a:xfrm>
        </p:spPr>
        <p:txBody>
          <a:bodyPr>
            <a:normAutofit fontScale="55000" lnSpcReduction="20000"/>
          </a:bodyPr>
          <a:lstStyle/>
          <a:p>
            <a:pPr marL="0" indent="0">
              <a:lnSpc>
                <a:spcPct val="115000"/>
              </a:lnSpc>
              <a:spcBef>
                <a:spcPts val="200"/>
              </a:spcBef>
              <a:spcAft>
                <a:spcPts val="0"/>
              </a:spcAft>
              <a:buNone/>
            </a:pPr>
            <a:r>
              <a:rPr lang="en-US" sz="2500" dirty="0">
                <a:effectLst/>
                <a:latin typeface="Arial" panose="020B0604020202020204" pitchFamily="34" charset="0"/>
                <a:ea typeface="Calibri" panose="020F0502020204030204" pitchFamily="34" charset="0"/>
                <a:cs typeface="Times New Roman" panose="02020603050405020304" pitchFamily="18" charset="0"/>
              </a:rPr>
              <a:t>This function calculates the total number of lines stored in the file and return that total number of lines which are further used in read and delete function.</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200"/>
              </a:spcBef>
              <a:spcAft>
                <a:spcPts val="0"/>
              </a:spcAft>
            </a:pPr>
            <a:endParaRPr lang="en-US" sz="2600" b="1" u="sng" dirty="0">
              <a:solidFill>
                <a:srgbClr val="1F3763"/>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200"/>
              </a:spcBef>
              <a:spcAft>
                <a:spcPts val="0"/>
              </a:spcAft>
            </a:pPr>
            <a:r>
              <a:rPr lang="en-US" sz="2600" b="1" u="sng" dirty="0">
                <a:solidFill>
                  <a:srgbClr val="1F3763"/>
                </a:solidFill>
                <a:effectLst/>
                <a:latin typeface="Arial" panose="020B0604020202020204" pitchFamily="34" charset="0"/>
                <a:ea typeface="Times New Roman" panose="02020603050405020304" pitchFamily="18" charset="0"/>
                <a:cs typeface="Times New Roman" panose="02020603050405020304" pitchFamily="18" charset="0"/>
              </a:rPr>
              <a:t>Code</a:t>
            </a:r>
            <a:endParaRPr lang="en-US" sz="2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100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int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numberOfLine</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  counter =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read.open</a:t>
            </a:r>
            <a:r>
              <a:rPr lang="en-US" sz="1800" dirty="0">
                <a:effectLst/>
                <a:latin typeface="Arial" panose="020B0604020202020204" pitchFamily="34" charset="0"/>
                <a:ea typeface="Calibri" panose="020F0502020204030204" pitchFamily="34" charset="0"/>
                <a:cs typeface="Times New Roman" panose="02020603050405020304" pitchFamily="18" charset="0"/>
              </a:rPr>
              <a:t>("studentData.txt");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while(</a:t>
            </a:r>
            <a:r>
              <a:rPr lang="en-US" sz="1800" dirty="0" err="1">
                <a:effectLst/>
                <a:latin typeface="Arial" panose="020B0604020202020204" pitchFamily="34" charset="0"/>
                <a:ea typeface="Calibri" panose="020F0502020204030204" pitchFamily="34" charset="0"/>
                <a:cs typeface="Times New Roman" panose="02020603050405020304" pitchFamily="18" charset="0"/>
              </a:rPr>
              <a:t>getline</a:t>
            </a:r>
            <a:r>
              <a:rPr lang="en-US" sz="1800" dirty="0">
                <a:effectLst/>
                <a:latin typeface="Arial" panose="020B0604020202020204" pitchFamily="34" charset="0"/>
                <a:ea typeface="Calibri" panose="020F0502020204030204" pitchFamily="34" charset="0"/>
                <a:cs typeface="Times New Roman" panose="02020603050405020304" pitchFamily="18" charset="0"/>
              </a:rPr>
              <a:t>(read ,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readData</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 counter++; }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read.close</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return counter;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 Placeholder 4">
            <a:extLst>
              <a:ext uri="{FF2B5EF4-FFF2-40B4-BE49-F238E27FC236}">
                <a16:creationId xmlns:a16="http://schemas.microsoft.com/office/drawing/2014/main" id="{35C8909F-487A-48CA-A4B8-C461721E1442}"/>
              </a:ext>
            </a:extLst>
          </p:cNvPr>
          <p:cNvSpPr>
            <a:spLocks noGrp="1"/>
          </p:cNvSpPr>
          <p:nvPr>
            <p:ph type="body" sz="quarter" idx="3"/>
          </p:nvPr>
        </p:nvSpPr>
        <p:spPr>
          <a:xfrm>
            <a:off x="6217708" y="1905987"/>
            <a:ext cx="5393100" cy="741371"/>
          </a:xfrm>
        </p:spPr>
        <p:txBody>
          <a:bodyPr/>
          <a:lstStyle/>
          <a:p>
            <a:r>
              <a:rPr lang="en-US" sz="1800" b="1" u="sng" dirty="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Get Flag</a:t>
            </a: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345FB2A5-F3DC-4973-B475-13A0499C2FBE}"/>
              </a:ext>
            </a:extLst>
          </p:cNvPr>
          <p:cNvSpPr>
            <a:spLocks noGrp="1"/>
          </p:cNvSpPr>
          <p:nvPr>
            <p:ph sz="quarter" idx="4"/>
          </p:nvPr>
        </p:nvSpPr>
        <p:spPr>
          <a:xfrm>
            <a:off x="6217708" y="2619197"/>
            <a:ext cx="5393100" cy="3213694"/>
          </a:xfrm>
        </p:spPr>
        <p:txBody>
          <a:bodyPr>
            <a:normAutofit fontScale="55000" lnSpcReduction="20000"/>
          </a:bodyPr>
          <a:lstStyle/>
          <a:p>
            <a:pPr marL="0" marR="0" indent="0">
              <a:lnSpc>
                <a:spcPct val="115000"/>
              </a:lnSpc>
              <a:spcBef>
                <a:spcPts val="0"/>
              </a:spcBef>
              <a:spcAft>
                <a:spcPts val="1000"/>
              </a:spcAft>
              <a:buNone/>
            </a:pPr>
            <a:endParaRPr lang="en-US" sz="22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endParaRPr lang="en-US" sz="2200" dirty="0">
              <a:latin typeface="Arial" panose="020B060402020202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sz="2200" dirty="0">
                <a:effectLst/>
                <a:latin typeface="Arial" panose="020B0604020202020204" pitchFamily="34" charset="0"/>
                <a:ea typeface="Calibri" panose="020F0502020204030204" pitchFamily="34" charset="0"/>
                <a:cs typeface="Times New Roman" panose="02020603050405020304" pitchFamily="18" charset="0"/>
              </a:rPr>
              <a:t>This function returns the value of flag.</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200"/>
              </a:spcBef>
              <a:spcAft>
                <a:spcPts val="0"/>
              </a:spcAft>
            </a:pPr>
            <a:r>
              <a:rPr lang="en-US" sz="2600" b="1" u="sng" dirty="0">
                <a:solidFill>
                  <a:srgbClr val="1F3763"/>
                </a:solidFill>
                <a:effectLst/>
                <a:latin typeface="Arial" panose="020B0604020202020204" pitchFamily="34" charset="0"/>
                <a:ea typeface="Times New Roman" panose="02020603050405020304" pitchFamily="18" charset="0"/>
                <a:cs typeface="Times New Roman" panose="02020603050405020304" pitchFamily="18" charset="0"/>
              </a:rPr>
              <a:t>Code</a:t>
            </a:r>
            <a:endParaRPr lang="en-US" sz="2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10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getFlag</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10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return flag;</a:t>
            </a:r>
          </a:p>
          <a:p>
            <a:pPr marL="0" indent="0">
              <a:buNone/>
            </a:pPr>
            <a:r>
              <a:rPr lang="en-US" dirty="0"/>
              <a:t>    }</a:t>
            </a:r>
          </a:p>
        </p:txBody>
      </p:sp>
    </p:spTree>
    <p:extLst>
      <p:ext uri="{BB962C8B-B14F-4D97-AF65-F5344CB8AC3E}">
        <p14:creationId xmlns:p14="http://schemas.microsoft.com/office/powerpoint/2010/main" val="1331513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73C4F-BA0C-4B71-B8A4-53FB0B1050E7}"/>
              </a:ext>
            </a:extLst>
          </p:cNvPr>
          <p:cNvSpPr>
            <a:spLocks noGrp="1"/>
          </p:cNvSpPr>
          <p:nvPr>
            <p:ph type="title"/>
          </p:nvPr>
        </p:nvSpPr>
        <p:spPr>
          <a:xfrm>
            <a:off x="581192" y="702156"/>
            <a:ext cx="11029616" cy="749655"/>
          </a:xfrm>
        </p:spPr>
        <p:txBody>
          <a:bodyPr/>
          <a:lstStyle/>
          <a:p>
            <a:pPr algn="ctr"/>
            <a:r>
              <a:rPr lang="en-US" sz="2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Algorithm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79129A-3212-4F29-8653-693D71C0B447}"/>
              </a:ext>
            </a:extLst>
          </p:cNvPr>
          <p:cNvSpPr>
            <a:spLocks noGrp="1"/>
          </p:cNvSpPr>
          <p:nvPr>
            <p:ph idx="1"/>
          </p:nvPr>
        </p:nvSpPr>
        <p:spPr>
          <a:xfrm>
            <a:off x="581191" y="2373001"/>
            <a:ext cx="11029615" cy="3678303"/>
          </a:xfrm>
        </p:spPr>
        <p:txBody>
          <a:bodyPr/>
          <a:lstStyle/>
          <a:p>
            <a:pPr marL="0" marR="0">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class is used for FCFS scheduler. It contains 4 functions.</a:t>
            </a:r>
          </a:p>
          <a:p>
            <a:pPr marL="342900" marR="0" lvl="0" indent="-342900">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Get burst time and processes</a:t>
            </a:r>
          </a:p>
          <a:p>
            <a:pPr marL="342900" marR="0" lvl="0" indent="-342900">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FCFS working</a:t>
            </a:r>
          </a:p>
          <a:p>
            <a:pPr marL="342900" marR="0" lvl="0" indent="-342900">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Display</a:t>
            </a:r>
          </a:p>
          <a:p>
            <a:pPr marL="342900" marR="0" lvl="0" indent="-342900">
              <a:lnSpc>
                <a:spcPct val="115000"/>
              </a:lnSpc>
              <a:spcBef>
                <a:spcPts val="0"/>
              </a:spcBef>
              <a:spcAft>
                <a:spcPts val="10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Get Length</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3217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6A65B-552A-47AD-8EED-89725D41ECC6}"/>
              </a:ext>
            </a:extLst>
          </p:cNvPr>
          <p:cNvSpPr>
            <a:spLocks noGrp="1"/>
          </p:cNvSpPr>
          <p:nvPr>
            <p:ph type="title"/>
          </p:nvPr>
        </p:nvSpPr>
        <p:spPr>
          <a:xfrm>
            <a:off x="581194" y="712467"/>
            <a:ext cx="11029616" cy="1138989"/>
          </a:xfrm>
        </p:spPr>
        <p:txBody>
          <a:bodyPr/>
          <a:lstStyle/>
          <a:p>
            <a:pPr algn="ctr"/>
            <a:r>
              <a:rPr lang="en-US"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Algorithm</a:t>
            </a:r>
            <a:br>
              <a:rPr lang="en-US"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E07C86D-75D3-4567-AB94-205AACF3FEB2}"/>
              </a:ext>
            </a:extLst>
          </p:cNvPr>
          <p:cNvSpPr>
            <a:spLocks noGrp="1"/>
          </p:cNvSpPr>
          <p:nvPr>
            <p:ph type="body" idx="1"/>
          </p:nvPr>
        </p:nvSpPr>
        <p:spPr/>
        <p:txBody>
          <a:bodyPr/>
          <a:lstStyle/>
          <a:p>
            <a:r>
              <a:rPr lang="en-US" sz="2400" b="1" u="sng"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Get burst time and processes</a:t>
            </a:r>
            <a:endParaRPr lang="en-US" sz="24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2A1B9DC-8EA0-49E3-A765-BD25536A93F2}"/>
              </a:ext>
            </a:extLst>
          </p:cNvPr>
          <p:cNvSpPr>
            <a:spLocks noGrp="1"/>
          </p:cNvSpPr>
          <p:nvPr>
            <p:ph sz="half" idx="2"/>
          </p:nvPr>
        </p:nvSpPr>
        <p:spPr/>
        <p:txBody>
          <a:bodyPr>
            <a:normAutofit fontScale="92500" lnSpcReduction="20000"/>
          </a:bodyPr>
          <a:lstStyle/>
          <a:p>
            <a:pPr marL="0" marR="0" algn="just">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function takes the processes and time taken by the process as the parameters and store the processes in the process array and time in the burst time array.</a:t>
            </a:r>
          </a:p>
          <a:p>
            <a:pPr marL="0" marR="0">
              <a:lnSpc>
                <a:spcPct val="115000"/>
              </a:lnSpc>
              <a:spcBef>
                <a:spcPts val="200"/>
              </a:spcBef>
              <a:spcAft>
                <a:spcPts val="0"/>
              </a:spcAft>
            </a:pPr>
            <a:r>
              <a:rPr lang="en-US" sz="1800" b="1" u="sng"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Code</a:t>
            </a:r>
            <a:endPar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void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getBurstTimeAndProcess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(string process , double time)</a:t>
            </a:r>
          </a:p>
          <a:p>
            <a:pPr marL="0" marR="0">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++length;</a:t>
            </a:r>
          </a:p>
          <a:p>
            <a:pPr marL="0" marR="0">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processes[length] = process;</a:t>
            </a:r>
          </a:p>
          <a:p>
            <a:pPr marL="0" marR="0">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burstTime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[length] = time; }</a:t>
            </a:r>
          </a:p>
          <a:p>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56012CD5-C8CB-44C6-AD91-C936487443B9}"/>
              </a:ext>
            </a:extLst>
          </p:cNvPr>
          <p:cNvSpPr>
            <a:spLocks noGrp="1"/>
          </p:cNvSpPr>
          <p:nvPr>
            <p:ph type="body" sz="quarter" idx="3"/>
          </p:nvPr>
        </p:nvSpPr>
        <p:spPr/>
        <p:txBody>
          <a:bodyPr/>
          <a:lstStyle/>
          <a:p>
            <a:r>
              <a:rPr lang="en-US" sz="2400" b="1" u="sng"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Get Length</a:t>
            </a:r>
            <a:endParaRPr lang="en-US" sz="24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3959248A-52D2-4F49-A7AF-57D71A58EAAD}"/>
              </a:ext>
            </a:extLst>
          </p:cNvPr>
          <p:cNvSpPr>
            <a:spLocks noGrp="1"/>
          </p:cNvSpPr>
          <p:nvPr>
            <p:ph sz="quarter" idx="4"/>
          </p:nvPr>
        </p:nvSpPr>
        <p:spPr/>
        <p:txBody>
          <a:bodyPr>
            <a:normAutofit fontScale="92500" lnSpcReduction="20000"/>
          </a:bodyPr>
          <a:lstStyle/>
          <a:p>
            <a:pPr marL="0" marR="0" algn="just">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function returns the length. Length is the total number of entries done in the array.</a:t>
            </a:r>
          </a:p>
          <a:p>
            <a:pPr marL="0" marR="0">
              <a:lnSpc>
                <a:spcPct val="115000"/>
              </a:lnSpc>
              <a:spcBef>
                <a:spcPts val="200"/>
              </a:spcBef>
              <a:spcAft>
                <a:spcPts val="0"/>
              </a:spcAft>
            </a:pPr>
            <a:r>
              <a:rPr lang="en-US" sz="1800" b="1" u="sng"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Code</a:t>
            </a:r>
            <a:endPar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getLength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return length;</a:t>
            </a:r>
          </a:p>
          <a:p>
            <a:pPr marL="0" marR="0">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128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CBD4-0A38-454B-99A2-A713123F71C6}"/>
              </a:ext>
            </a:extLst>
          </p:cNvPr>
          <p:cNvSpPr>
            <a:spLocks noGrp="1"/>
          </p:cNvSpPr>
          <p:nvPr>
            <p:ph type="title"/>
          </p:nvPr>
        </p:nvSpPr>
        <p:spPr>
          <a:xfrm>
            <a:off x="581193" y="729658"/>
            <a:ext cx="11029616" cy="786321"/>
          </a:xfrm>
        </p:spPr>
        <p:txBody>
          <a:bodyPr/>
          <a:lstStyle/>
          <a:p>
            <a:pPr algn="ctr"/>
            <a:r>
              <a:rPr lang="en-US" b="1" dirty="0">
                <a:latin typeface="Times New Roman" panose="02020603050405020304" pitchFamily="18" charset="0"/>
                <a:cs typeface="Times New Roman" panose="02020603050405020304" pitchFamily="18" charset="0"/>
              </a:rPr>
              <a:t>Algorithm </a:t>
            </a:r>
          </a:p>
        </p:txBody>
      </p:sp>
      <p:sp>
        <p:nvSpPr>
          <p:cNvPr id="3" name="Text Placeholder 2">
            <a:extLst>
              <a:ext uri="{FF2B5EF4-FFF2-40B4-BE49-F238E27FC236}">
                <a16:creationId xmlns:a16="http://schemas.microsoft.com/office/drawing/2014/main" id="{2016769B-6B0C-4AC0-9C40-7ACCF641A3CC}"/>
              </a:ext>
            </a:extLst>
          </p:cNvPr>
          <p:cNvSpPr>
            <a:spLocks noGrp="1"/>
          </p:cNvSpPr>
          <p:nvPr>
            <p:ph type="body" idx="1"/>
          </p:nvPr>
        </p:nvSpPr>
        <p:spPr>
          <a:xfrm>
            <a:off x="887219" y="2042310"/>
            <a:ext cx="5087075" cy="536005"/>
          </a:xfrm>
        </p:spPr>
        <p:txBody>
          <a:bodyPr/>
          <a:lstStyle/>
          <a:p>
            <a:r>
              <a:rPr lang="en-US" sz="2400" b="1" u="sng"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FCFS Working</a:t>
            </a:r>
            <a:endParaRPr lang="en-US" sz="24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74018191-DFCD-4B7D-BB1E-09E00BA0AE14}"/>
              </a:ext>
            </a:extLst>
          </p:cNvPr>
          <p:cNvSpPr>
            <a:spLocks noGrp="1"/>
          </p:cNvSpPr>
          <p:nvPr>
            <p:ph sz="half" idx="2"/>
          </p:nvPr>
        </p:nvSpPr>
        <p:spPr>
          <a:xfrm>
            <a:off x="581194" y="2595683"/>
            <a:ext cx="5393100" cy="4085853"/>
          </a:xfrm>
        </p:spPr>
        <p:txBody>
          <a:bodyPr>
            <a:normAutofit fontScale="47500" lnSpcReduction="20000"/>
          </a:bodyPr>
          <a:lstStyle/>
          <a:p>
            <a:pPr marL="0" marR="0" indent="0">
              <a:lnSpc>
                <a:spcPct val="115000"/>
              </a:lnSpc>
              <a:spcBef>
                <a:spcPts val="0"/>
              </a:spcBef>
              <a:spcAft>
                <a:spcPts val="1000"/>
              </a:spcAft>
              <a:buNone/>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In this function main working of FCFS (First Come first Serve) is done. This function take the total number of entries as the parameters.</a:t>
            </a:r>
          </a:p>
          <a:p>
            <a:pPr marL="0" marR="0">
              <a:lnSpc>
                <a:spcPct val="115000"/>
              </a:lnSpc>
              <a:spcBef>
                <a:spcPts val="200"/>
              </a:spcBef>
              <a:spcAft>
                <a:spcPts val="0"/>
              </a:spcAft>
            </a:pPr>
            <a:r>
              <a:rPr lang="en-US" sz="3400" b="1" u="sng"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Code</a:t>
            </a:r>
            <a:endParaRPr lang="en-US" sz="34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void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fcfsWorking</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(int size)</a:t>
            </a:r>
          </a:p>
          <a:p>
            <a:pPr marL="0" marR="0" indent="0">
              <a:lnSpc>
                <a:spcPct val="115000"/>
              </a:lnSpc>
              <a:spcBef>
                <a:spcPts val="0"/>
              </a:spcBef>
              <a:spcAft>
                <a:spcPts val="0"/>
              </a:spcAft>
              <a:buNone/>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waitingTime</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[0] = 0.0;</a:t>
            </a:r>
          </a:p>
          <a:p>
            <a:pPr marL="0" marR="0" indent="0">
              <a:lnSpc>
                <a:spcPct val="115000"/>
              </a:lnSpc>
              <a:spcBef>
                <a:spcPts val="0"/>
              </a:spcBef>
              <a:spcAft>
                <a:spcPts val="0"/>
              </a:spcAft>
              <a:buNone/>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for(int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 1 ;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&lt; size ;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waitingTime</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burstTime</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- 1] +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waitingTime</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- 1];</a:t>
            </a:r>
          </a:p>
          <a:p>
            <a:pPr marL="0" marR="0" indent="0">
              <a:lnSpc>
                <a:spcPct val="115000"/>
              </a:lnSpc>
              <a:spcBef>
                <a:spcPts val="0"/>
              </a:spcBef>
              <a:spcAft>
                <a:spcPts val="0"/>
              </a:spcAft>
              <a:buNone/>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for(int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 0 ;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&lt; size ;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turnAroundTime</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waitingTime</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burstTime</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5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1A0925DC-C23D-49BB-BDA1-8359B2353999}"/>
              </a:ext>
            </a:extLst>
          </p:cNvPr>
          <p:cNvSpPr>
            <a:spLocks noGrp="1"/>
          </p:cNvSpPr>
          <p:nvPr>
            <p:ph type="body" sz="quarter" idx="3"/>
          </p:nvPr>
        </p:nvSpPr>
        <p:spPr>
          <a:xfrm>
            <a:off x="6523736" y="2042310"/>
            <a:ext cx="5087073" cy="553373"/>
          </a:xfrm>
        </p:spPr>
        <p:txBody>
          <a:bodyPr/>
          <a:lstStyle/>
          <a:p>
            <a:r>
              <a:rPr lang="en-US" sz="1800" b="1" u="sng"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Display</a:t>
            </a:r>
            <a:endParaRPr lang="en-US"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29FBBA81-4DB4-425C-B973-25CA1206F396}"/>
              </a:ext>
            </a:extLst>
          </p:cNvPr>
          <p:cNvSpPr>
            <a:spLocks noGrp="1"/>
          </p:cNvSpPr>
          <p:nvPr>
            <p:ph sz="quarter" idx="4"/>
          </p:nvPr>
        </p:nvSpPr>
        <p:spPr>
          <a:xfrm>
            <a:off x="6096000" y="2604044"/>
            <a:ext cx="5393100" cy="4077492"/>
          </a:xfrm>
        </p:spPr>
        <p:txBody>
          <a:bodyPr>
            <a:normAutofit fontScale="47500" lnSpcReduction="20000"/>
          </a:bodyPr>
          <a:lstStyle/>
          <a:p>
            <a:pPr marL="0" marR="0">
              <a:lnSpc>
                <a:spcPct val="115000"/>
              </a:lnSpc>
              <a:spcBef>
                <a:spcPts val="200"/>
              </a:spcBef>
              <a:spcAft>
                <a:spcPts val="0"/>
              </a:spcAft>
            </a:pPr>
            <a:endParaRPr lang="en-US" sz="1800" b="1" u="sng"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200"/>
              </a:spcBef>
              <a:spcAft>
                <a:spcPts val="0"/>
              </a:spcAft>
            </a:pPr>
            <a:r>
              <a:rPr lang="en-US" sz="2500" b="1" u="sng"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Code</a:t>
            </a:r>
            <a:endParaRPr lang="en-US" sz="2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void display(int size)</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double average = 0.0 , sum = 0.0;</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"Process      Burst Time\t  Waiting Time \t Turn Around Time"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for(int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0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 size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processes[</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"\t\t"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burstTime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"\t\t"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waitingTime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"\t\t"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turnAroundTime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for(int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0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 size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sum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waitingTime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sum;</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average = sum / size;</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"Average waiting time is : " &lt;&lt; average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average = 0.0;</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sum = 0.0;</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for(int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0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 size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sum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turnAroundTime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sum;</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average = sum / size;</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"Average turn around time is : " &lt;&lt; average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2382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E35EF-EB9D-405B-9F0B-AE5A36911A3E}"/>
              </a:ext>
            </a:extLst>
          </p:cNvPr>
          <p:cNvSpPr>
            <a:spLocks noGrp="1"/>
          </p:cNvSpPr>
          <p:nvPr>
            <p:ph type="title"/>
          </p:nvPr>
        </p:nvSpPr>
        <p:spPr>
          <a:xfrm>
            <a:off x="492416" y="738536"/>
            <a:ext cx="11029616" cy="823934"/>
          </a:xfrm>
        </p:spPr>
        <p:txBody>
          <a:bodyPr/>
          <a:lstStyle/>
          <a:p>
            <a:pPr algn="ctr"/>
            <a:r>
              <a:rPr lang="en-US" dirty="0">
                <a:latin typeface="Times New Roman" panose="02020603050405020304" pitchFamily="18" charset="0"/>
                <a:cs typeface="Times New Roman" panose="02020603050405020304" pitchFamily="18" charset="0"/>
              </a:rPr>
              <a:t>Int main</a:t>
            </a:r>
          </a:p>
        </p:txBody>
      </p:sp>
      <p:sp>
        <p:nvSpPr>
          <p:cNvPr id="4" name="Content Placeholder 3">
            <a:extLst>
              <a:ext uri="{FF2B5EF4-FFF2-40B4-BE49-F238E27FC236}">
                <a16:creationId xmlns:a16="http://schemas.microsoft.com/office/drawing/2014/main" id="{9B998ED6-7A9B-40D7-85C2-D6F7BF477E3A}"/>
              </a:ext>
            </a:extLst>
          </p:cNvPr>
          <p:cNvSpPr>
            <a:spLocks noGrp="1"/>
          </p:cNvSpPr>
          <p:nvPr>
            <p:ph sz="half" idx="2"/>
          </p:nvPr>
        </p:nvSpPr>
        <p:spPr>
          <a:xfrm>
            <a:off x="581192" y="3178206"/>
            <a:ext cx="5514808" cy="3679794"/>
          </a:xfrm>
        </p:spPr>
        <p:txBody>
          <a:bodyPr>
            <a:normAutofit fontScale="55000" lnSpcReduction="20000"/>
          </a:bodyPr>
          <a:lstStyle/>
          <a:p>
            <a:pPr marL="0" marR="0">
              <a:lnSpc>
                <a:spcPct val="115000"/>
              </a:lnSpc>
              <a:spcBef>
                <a:spcPts val="200"/>
              </a:spcBef>
              <a:spcAft>
                <a:spcPts val="0"/>
              </a:spcAft>
            </a:pPr>
            <a:r>
              <a:rPr lang="en-US" sz="1800" b="1" u="sng"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Code</a:t>
            </a:r>
            <a:endParaRPr lang="en-US"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 main()</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Student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objStudent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Algorithum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objAlgorithum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string name = "\0" , grade = "\0";</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float marks = 0.0;</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rollNumber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0 , choice = 0 , index = 0;</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double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storedTime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0.0;</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char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nextPortion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nextPortion1;</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do</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"1. Enter Student Data"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"2. Read Student Data"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"3. Delete Student Data"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"4. Search Student "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"5. FCFS"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"0. Quit"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"Enter your choice :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&gt;&gt; choice;</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while(choice &lt; 0 || choice &gt; 5)</a:t>
            </a:r>
          </a:p>
          <a:p>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4EB47C2F-7504-497C-8D10-7D30BE2D81E1}"/>
              </a:ext>
            </a:extLst>
          </p:cNvPr>
          <p:cNvSpPr>
            <a:spLocks noGrp="1"/>
          </p:cNvSpPr>
          <p:nvPr>
            <p:ph type="body" sz="quarter" idx="3"/>
          </p:nvPr>
        </p:nvSpPr>
        <p:spPr>
          <a:xfrm>
            <a:off x="581193" y="1815934"/>
            <a:ext cx="11029616" cy="1362272"/>
          </a:xfrm>
        </p:spPr>
        <p:txBody>
          <a:bodyPr/>
          <a:lstStyle/>
          <a:p>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is the main body of the program where objects of the algorithm and student class is created and their functions are called.</a:t>
            </a: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Our main possesses a menu with 5 choices which we discuss above. </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10B0AAF3-A88B-42B2-8D22-E7D5751D34EE}"/>
              </a:ext>
            </a:extLst>
          </p:cNvPr>
          <p:cNvSpPr>
            <a:spLocks noGrp="1"/>
          </p:cNvSpPr>
          <p:nvPr>
            <p:ph sz="quarter" idx="4"/>
          </p:nvPr>
        </p:nvSpPr>
        <p:spPr>
          <a:xfrm>
            <a:off x="6095999" y="3178206"/>
            <a:ext cx="5514808" cy="3679794"/>
          </a:xfrm>
        </p:spPr>
        <p:txBody>
          <a:bodyPr>
            <a:normAutofit fontScale="55000" lnSpcReduction="20000"/>
          </a:bodyPr>
          <a:lstStyle/>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"Invalid input"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"Enter Again :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&gt;&gt; choice;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system("CLS");</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if(choice == 1)</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auto starting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high_resolution_clock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::now();</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"Enter name :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&gt;&gt; name;</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"Enter roll number :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&gt;&gt;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rollNumber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"Enter marks :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&gt;&gt; marks;</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"Enter Grade :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&gt;&gt; grade;</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objStudent.insertStudentData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(name , grade , marks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rollNumber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auto ending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high_resolution_clock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::now();</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auto duration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duration_cast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&lt;milliseconds&gt;(ending - starting);</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storedTime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duration.count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objAlgorithum.getBurstTimeAndProcess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("Insert"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storedTime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554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5DFF9-0271-42F9-99C4-A4AC652C664C}"/>
              </a:ext>
            </a:extLst>
          </p:cNvPr>
          <p:cNvSpPr>
            <a:spLocks noGrp="1"/>
          </p:cNvSpPr>
          <p:nvPr>
            <p:ph type="title"/>
          </p:nvPr>
        </p:nvSpPr>
        <p:spPr>
          <a:xfrm>
            <a:off x="581194" y="711903"/>
            <a:ext cx="11029616" cy="797301"/>
          </a:xfrm>
        </p:spPr>
        <p:txBody>
          <a:bodyPr/>
          <a:lstStyle/>
          <a:p>
            <a:pPr algn="ctr"/>
            <a:r>
              <a:rPr lang="en-US" dirty="0">
                <a:latin typeface="Times New Roman" panose="02020603050405020304" pitchFamily="18" charset="0"/>
                <a:cs typeface="Times New Roman" panose="02020603050405020304" pitchFamily="18" charset="0"/>
              </a:rPr>
              <a:t>Int main</a:t>
            </a:r>
          </a:p>
        </p:txBody>
      </p:sp>
      <p:sp>
        <p:nvSpPr>
          <p:cNvPr id="4" name="Content Placeholder 3">
            <a:extLst>
              <a:ext uri="{FF2B5EF4-FFF2-40B4-BE49-F238E27FC236}">
                <a16:creationId xmlns:a16="http://schemas.microsoft.com/office/drawing/2014/main" id="{D226C8F3-C502-4BE7-88FF-A01A38AE6D2F}"/>
              </a:ext>
            </a:extLst>
          </p:cNvPr>
          <p:cNvSpPr>
            <a:spLocks noGrp="1"/>
          </p:cNvSpPr>
          <p:nvPr>
            <p:ph sz="half" idx="2"/>
          </p:nvPr>
        </p:nvSpPr>
        <p:spPr>
          <a:xfrm>
            <a:off x="581194" y="1890944"/>
            <a:ext cx="5393100" cy="4967056"/>
          </a:xfrm>
        </p:spPr>
        <p:txBody>
          <a:bodyPr>
            <a:normAutofit fontScale="62500" lnSpcReduction="20000"/>
          </a:bodyPr>
          <a:lstStyle/>
          <a:p>
            <a:pPr marL="0" marR="0">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else if(choice == 2)</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auto starting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high_resolution_clock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::now();</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objStudent.readStudentData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auto ending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high_resolution_clock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::now();</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auto duration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duration_cast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&lt;milliseconds&gt;(ending - starting);</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storedTime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duration.count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objAlgorithum.getBurstTimeAndProcess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("Read"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storedTime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else if(choice == 3)</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auto starting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high_resolution_clock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::now();</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if(</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objStudent.numberOfLine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0)</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"File is empty"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goto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nextPortion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"Enter the Roll Number you want to delete :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&gt;&gt; index;</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objStudent.deleteStudentData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(index);</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if(</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objStudent.getFlag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0)</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"Roll Number Doesn't exists"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nextPortion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auto ending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high_resolution_clock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::now();</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auto duration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duration_cast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&lt;milliseconds&gt;(ending - starting);</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storedTime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duration.count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objAlgorithum.getBurstTimeAndProcess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("Delete"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storedTime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63BB35C9-50F1-429C-B84C-F4CD298AFF7C}"/>
              </a:ext>
            </a:extLst>
          </p:cNvPr>
          <p:cNvSpPr>
            <a:spLocks noGrp="1"/>
          </p:cNvSpPr>
          <p:nvPr>
            <p:ph sz="quarter" idx="4"/>
          </p:nvPr>
        </p:nvSpPr>
        <p:spPr>
          <a:xfrm>
            <a:off x="6217709" y="1890944"/>
            <a:ext cx="5393100" cy="4967056"/>
          </a:xfrm>
        </p:spPr>
        <p:txBody>
          <a:bodyPr>
            <a:normAutofit fontScale="62500" lnSpcReduction="20000"/>
          </a:bodyPr>
          <a:lstStyle/>
          <a:p>
            <a:pPr marL="0" marR="0">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else if(choice == 4)</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auto starting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high_resolution_clock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::now();</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if(</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objStudent.numberOfLine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0)</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"File is empty"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goto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nextPortion1;</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"Enter the Roll Number you want to search :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&gt;&gt; index;</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objStudent.searchStudent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(index);</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if(</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objStudent.getFlag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0)</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"Roll Number Doesn't exists"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nextPortion1:;</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auto ending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high_resolution_clock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::now();</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auto duration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duration_cast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&lt;milliseconds&gt;(ending - starting);</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storedTime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duration.count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objAlgorithum.getBurstTimeAndProcess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("Search"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storedTime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else if(choice == 5)</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objAlgorithum.fcfsWorking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objAlgorithum.getLength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+ 1);</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objAlgorithum.display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objAlgorithum.getLength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+ 1);</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while(choice != 0);  </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9394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3FF7-A699-43CD-AAAA-3F08A6CF5C8C}"/>
              </a:ext>
            </a:extLst>
          </p:cNvPr>
          <p:cNvSpPr>
            <a:spLocks noGrp="1"/>
          </p:cNvSpPr>
          <p:nvPr>
            <p:ph type="title"/>
          </p:nvPr>
        </p:nvSpPr>
        <p:spPr>
          <a:xfrm>
            <a:off x="581193" y="729658"/>
            <a:ext cx="11029616" cy="761791"/>
          </a:xfrm>
        </p:spPr>
        <p:txBody>
          <a:bodyPr/>
          <a:lstStyle/>
          <a:p>
            <a:pPr algn="ctr"/>
            <a:r>
              <a:rPr lang="en-US" dirty="0">
                <a:latin typeface="Times New Roman" panose="02020603050405020304" pitchFamily="18" charset="0"/>
                <a:cs typeface="Times New Roman" panose="02020603050405020304" pitchFamily="18" charset="0"/>
              </a:rPr>
              <a:t>Int main</a:t>
            </a:r>
          </a:p>
        </p:txBody>
      </p:sp>
      <p:sp>
        <p:nvSpPr>
          <p:cNvPr id="3" name="Text Placeholder 2">
            <a:extLst>
              <a:ext uri="{FF2B5EF4-FFF2-40B4-BE49-F238E27FC236}">
                <a16:creationId xmlns:a16="http://schemas.microsoft.com/office/drawing/2014/main" id="{5A7B7E19-9F44-41BD-8B93-14657742F99E}"/>
              </a:ext>
            </a:extLst>
          </p:cNvPr>
          <p:cNvSpPr>
            <a:spLocks noGrp="1"/>
          </p:cNvSpPr>
          <p:nvPr>
            <p:ph type="body" idx="1"/>
          </p:nvPr>
        </p:nvSpPr>
        <p:spPr>
          <a:xfrm>
            <a:off x="581193" y="2166152"/>
            <a:ext cx="11029616" cy="620746"/>
          </a:xfrm>
        </p:spPr>
        <p:txBody>
          <a:bodyPr/>
          <a:lstStyle/>
          <a:p>
            <a:r>
              <a:rPr lang="en-US" dirty="0"/>
              <a:t>Output</a:t>
            </a:r>
          </a:p>
        </p:txBody>
      </p:sp>
      <p:pic>
        <p:nvPicPr>
          <p:cNvPr id="7" name="Content Placeholder 6">
            <a:extLst>
              <a:ext uri="{FF2B5EF4-FFF2-40B4-BE49-F238E27FC236}">
                <a16:creationId xmlns:a16="http://schemas.microsoft.com/office/drawing/2014/main" id="{CD3E3121-A6BF-4B57-A865-C25CFDC47863}"/>
              </a:ext>
            </a:extLst>
          </p:cNvPr>
          <p:cNvPicPr>
            <a:picLocks noGrp="1"/>
          </p:cNvPicPr>
          <p:nvPr>
            <p:ph sz="half" idx="2"/>
          </p:nvPr>
        </p:nvPicPr>
        <p:blipFill rotWithShape="1">
          <a:blip r:embed="rId2" cstate="print">
            <a:extLst>
              <a:ext uri="{28A0092B-C50C-407E-A947-70E740481C1C}">
                <a14:useLocalDpi xmlns:a14="http://schemas.microsoft.com/office/drawing/2010/main" val="0"/>
              </a:ext>
            </a:extLst>
          </a:blip>
          <a:srcRect l="4646" t="16156" r="73338" b="55115"/>
          <a:stretch/>
        </p:blipFill>
        <p:spPr bwMode="auto">
          <a:xfrm>
            <a:off x="1318702" y="3063329"/>
            <a:ext cx="4229842" cy="2467460"/>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31AF60A3-0DCF-42F8-B52F-E9E341101F9D}"/>
              </a:ext>
            </a:extLst>
          </p:cNvPr>
          <p:cNvPicPr/>
          <p:nvPr/>
        </p:nvPicPr>
        <p:blipFill rotWithShape="1">
          <a:blip r:embed="rId3" cstate="print">
            <a:extLst>
              <a:ext uri="{28A0092B-C50C-407E-A947-70E740481C1C}">
                <a14:useLocalDpi xmlns:a14="http://schemas.microsoft.com/office/drawing/2010/main" val="0"/>
              </a:ext>
            </a:extLst>
          </a:blip>
          <a:srcRect l="4444" t="53674" r="74734" b="19748"/>
          <a:stretch/>
        </p:blipFill>
        <p:spPr bwMode="auto">
          <a:xfrm>
            <a:off x="6578352" y="3063330"/>
            <a:ext cx="4030463" cy="246745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1551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FB08-24A2-4E0E-BF8B-31637075871B}"/>
              </a:ext>
            </a:extLst>
          </p:cNvPr>
          <p:cNvSpPr>
            <a:spLocks noGrp="1"/>
          </p:cNvSpPr>
          <p:nvPr>
            <p:ph type="title"/>
          </p:nvPr>
        </p:nvSpPr>
        <p:spPr>
          <a:xfrm>
            <a:off x="581192" y="428133"/>
            <a:ext cx="11029616" cy="1013800"/>
          </a:xfrm>
        </p:spPr>
        <p:txBody>
          <a:bodyPr>
            <a:normAutofit/>
          </a:bodyPr>
          <a:lstStyle/>
          <a:p>
            <a:pPr algn="ctr"/>
            <a:r>
              <a:rPr lang="en-PK" dirty="0">
                <a:latin typeface="Times New Roman" panose="02020603050405020304" pitchFamily="18" charset="0"/>
                <a:cs typeface="Times New Roman" panose="02020603050405020304" pitchFamily="18" charset="0"/>
              </a:rPr>
              <a:t>Group Members</a:t>
            </a:r>
          </a:p>
        </p:txBody>
      </p:sp>
      <p:sp>
        <p:nvSpPr>
          <p:cNvPr id="3" name="Content Placeholder 2">
            <a:extLst>
              <a:ext uri="{FF2B5EF4-FFF2-40B4-BE49-F238E27FC236}">
                <a16:creationId xmlns:a16="http://schemas.microsoft.com/office/drawing/2014/main" id="{F00A7ABC-2BCB-4C69-9312-46FBD2340EAC}"/>
              </a:ext>
            </a:extLst>
          </p:cNvPr>
          <p:cNvSpPr>
            <a:spLocks noGrp="1"/>
          </p:cNvSpPr>
          <p:nvPr>
            <p:ph idx="1"/>
          </p:nvPr>
        </p:nvSpPr>
        <p:spPr>
          <a:xfrm>
            <a:off x="661402" y="2244664"/>
            <a:ext cx="11029615" cy="3678303"/>
          </a:xfrm>
        </p:spPr>
        <p:txBody>
          <a:bodyPr/>
          <a:lstStyle/>
          <a:p>
            <a:pPr marL="342900" indent="-342900">
              <a:buAutoNum type="arabicPeriod"/>
            </a:pPr>
            <a:r>
              <a:rPr lang="en-PK" dirty="0">
                <a:solidFill>
                  <a:schemeClr val="tx1"/>
                </a:solidFill>
                <a:latin typeface="Times New Roman" panose="02020603050405020304" pitchFamily="18" charset="0"/>
                <a:cs typeface="Times New Roman" panose="02020603050405020304" pitchFamily="18" charset="0"/>
              </a:rPr>
              <a:t>Muhammad Furqan Waseem (28)</a:t>
            </a:r>
          </a:p>
          <a:p>
            <a:pPr marL="342900" indent="-342900">
              <a:buAutoNum type="arabicPeriod"/>
            </a:pPr>
            <a:r>
              <a:rPr lang="en-US" dirty="0">
                <a:solidFill>
                  <a:schemeClr val="tx1"/>
                </a:solidFill>
                <a:latin typeface="Times New Roman" panose="02020603050405020304" pitchFamily="18" charset="0"/>
                <a:cs typeface="Times New Roman" panose="02020603050405020304" pitchFamily="18" charset="0"/>
              </a:rPr>
              <a:t>Syed </a:t>
            </a:r>
            <a:r>
              <a:rPr lang="en-PK" dirty="0">
                <a:solidFill>
                  <a:schemeClr val="tx1"/>
                </a:solidFill>
                <a:latin typeface="Times New Roman" panose="02020603050405020304" pitchFamily="18" charset="0"/>
                <a:cs typeface="Times New Roman" panose="02020603050405020304" pitchFamily="18" charset="0"/>
              </a:rPr>
              <a:t>Muzamil Ali Kazmi (30)</a:t>
            </a:r>
          </a:p>
          <a:p>
            <a:pPr marL="342900" indent="-342900">
              <a:buAutoNum type="arabicPeriod"/>
            </a:pPr>
            <a:r>
              <a:rPr lang="en-US" dirty="0">
                <a:solidFill>
                  <a:schemeClr val="tx1"/>
                </a:solidFill>
                <a:latin typeface="Times New Roman" panose="02020603050405020304" pitchFamily="18" charset="0"/>
                <a:cs typeface="Times New Roman" panose="02020603050405020304" pitchFamily="18" charset="0"/>
              </a:rPr>
              <a:t>Syed </a:t>
            </a:r>
            <a:r>
              <a:rPr lang="en-PK" dirty="0">
                <a:solidFill>
                  <a:schemeClr val="tx1"/>
                </a:solidFill>
                <a:latin typeface="Times New Roman" panose="02020603050405020304" pitchFamily="18" charset="0"/>
                <a:cs typeface="Times New Roman" panose="02020603050405020304" pitchFamily="18" charset="0"/>
              </a:rPr>
              <a:t>Hamza Ilyas (32)</a:t>
            </a:r>
          </a:p>
          <a:p>
            <a:pPr marL="342900" indent="-342900">
              <a:buAutoNum type="arabicPeriod"/>
            </a:pPr>
            <a:r>
              <a:rPr lang="en-US" dirty="0">
                <a:solidFill>
                  <a:schemeClr val="tx1"/>
                </a:solidFill>
                <a:latin typeface="Times New Roman" panose="02020603050405020304" pitchFamily="18" charset="0"/>
                <a:cs typeface="Times New Roman" panose="02020603050405020304" pitchFamily="18" charset="0"/>
              </a:rPr>
              <a:t>Muhammad </a:t>
            </a:r>
            <a:r>
              <a:rPr lang="en-PK" dirty="0">
                <a:solidFill>
                  <a:schemeClr val="tx1"/>
                </a:solidFill>
                <a:latin typeface="Times New Roman" panose="02020603050405020304" pitchFamily="18" charset="0"/>
                <a:cs typeface="Times New Roman" panose="02020603050405020304" pitchFamily="18" charset="0"/>
              </a:rPr>
              <a:t>Talha Sheikh (44)</a:t>
            </a:r>
          </a:p>
        </p:txBody>
      </p:sp>
    </p:spTree>
    <p:extLst>
      <p:ext uri="{BB962C8B-B14F-4D97-AF65-F5344CB8AC3E}">
        <p14:creationId xmlns:p14="http://schemas.microsoft.com/office/powerpoint/2010/main" val="4146686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D378E-FDFE-4205-8336-3C7AA9C0250E}"/>
              </a:ext>
            </a:extLst>
          </p:cNvPr>
          <p:cNvSpPr>
            <a:spLocks noGrp="1"/>
          </p:cNvSpPr>
          <p:nvPr>
            <p:ph type="title"/>
          </p:nvPr>
        </p:nvSpPr>
        <p:spPr>
          <a:xfrm>
            <a:off x="549108" y="702155"/>
            <a:ext cx="11029616" cy="1118623"/>
          </a:xfrm>
        </p:spPr>
        <p:txBody>
          <a:bodyPr/>
          <a:lstStyle/>
          <a:p>
            <a:pPr algn="ctr"/>
            <a:r>
              <a:rPr lang="en-US"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Summary &amp; references</a:t>
            </a:r>
            <a:br>
              <a:rPr lang="en-US"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5EFBB5-8641-46C9-BD42-52DE304D50C2}"/>
              </a:ext>
            </a:extLst>
          </p:cNvPr>
          <p:cNvSpPr>
            <a:spLocks noGrp="1"/>
          </p:cNvSpPr>
          <p:nvPr>
            <p:ph idx="1"/>
          </p:nvPr>
        </p:nvSpPr>
        <p:spPr>
          <a:xfrm>
            <a:off x="581192" y="1933074"/>
            <a:ext cx="11029615" cy="4764505"/>
          </a:xfrm>
        </p:spPr>
        <p:txBody>
          <a:bodyPr>
            <a:normAutofit/>
          </a:bodyPr>
          <a:lstStyle/>
          <a:p>
            <a:pPr marL="0" indent="0">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Summary:</a:t>
            </a:r>
          </a:p>
          <a:p>
            <a:pPr marL="0" indent="0">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We are working on this project since 16th of July, 2021. This project mainly based on the working of the FCFS (First Come First Serve) scheduler algorithm. There are total 4 processes in this project which are insert, read, delete and search. This project calculates the total time taken (time are calculated in milliseconds) by each process and tells the average waiting time and turn around time.</a:t>
            </a:r>
          </a:p>
          <a:p>
            <a:pPr marL="0" indent="0">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References:</a:t>
            </a:r>
          </a:p>
          <a:p>
            <a:pPr marL="342900" marR="0" lvl="0" indent="-342900">
              <a:lnSpc>
                <a:spcPct val="115000"/>
              </a:lnSpc>
              <a:spcBef>
                <a:spcPts val="0"/>
              </a:spcBef>
              <a:spcAft>
                <a:spcPts val="0"/>
              </a:spcAft>
              <a:buFont typeface="Symbol" panose="05050102010706020507" pitchFamily="18" charset="2"/>
              <a:buChar char=""/>
            </a:pPr>
            <a:r>
              <a:rPr lang="en-US" sz="16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https://www.tutorialspoint.com/operating_system/os_process_scheduling.htm</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6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https://www.tutorialspoint.com/operating_system/os_process_scheduling_algorithms.htm</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6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https://www.geeksforgeeks.org/program-for-fcfs-cpu-scheduling-set-1/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6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https://www.programiz.com/cpp-programming/library-function/iostream#:~:text=The%20C%2B%2B%20header%20file,%2C%20cout%2C%20clog%2C%20etc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0"/>
              </a:spcAft>
              <a:buFont typeface="Symbol" panose="05050102010706020507" pitchFamily="18" charset="2"/>
              <a:buChar char=""/>
            </a:pPr>
            <a:r>
              <a:rPr lang="en-US" sz="16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https://www.tutorialspoint.com/cplusplus/cpp_files_streams.htm</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sz="16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https://www.geeksforgeeks.org/measure-execution-time-function-cpp/</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2148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367161"/>
            <a:ext cx="3081576" cy="2778711"/>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96A3-FB09-4338-A2D8-C5FE701BC613}"/>
              </a:ext>
            </a:extLst>
          </p:cNvPr>
          <p:cNvSpPr>
            <a:spLocks noGrp="1"/>
          </p:cNvSpPr>
          <p:nvPr>
            <p:ph type="title"/>
          </p:nvPr>
        </p:nvSpPr>
        <p:spPr>
          <a:xfrm>
            <a:off x="581192" y="464031"/>
            <a:ext cx="11029616" cy="1013800"/>
          </a:xfrm>
        </p:spPr>
        <p:txBody>
          <a:bodyPr>
            <a:normAutofit/>
          </a:bodyPr>
          <a:lstStyle/>
          <a:p>
            <a:pPr algn="ctr"/>
            <a:r>
              <a:rPr lang="en-PK"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D05873C-3240-4628-AA89-3090483411D5}"/>
              </a:ext>
            </a:extLst>
          </p:cNvPr>
          <p:cNvSpPr>
            <a:spLocks noGrp="1"/>
          </p:cNvSpPr>
          <p:nvPr>
            <p:ph idx="1"/>
          </p:nvPr>
        </p:nvSpPr>
        <p:spPr>
          <a:xfrm>
            <a:off x="581192" y="2180496"/>
            <a:ext cx="11029615" cy="4433368"/>
          </a:xfrm>
        </p:spPr>
        <p:txBody>
          <a:bodyPr>
            <a:normAutofit/>
          </a:bodyPr>
          <a:lstStyle/>
          <a:p>
            <a:pPr marL="0" marR="0" algn="just">
              <a:lnSpc>
                <a:spcPct val="115000"/>
              </a:lnSpc>
              <a:spcBef>
                <a:spcPts val="200"/>
              </a:spcBef>
              <a:spcAft>
                <a:spcPts val="0"/>
              </a:spcAft>
            </a:pPr>
            <a:r>
              <a:rPr lang="en-US" sz="1800" b="1" u="sng"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Scheduler</a:t>
            </a:r>
            <a:endParaRPr lang="en-US"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Scheduler is the system software which handles the process handling. The main purpose of the scheduler is to select which process to run. There are three types of schedulers.</a:t>
            </a:r>
          </a:p>
          <a:p>
            <a:pPr marL="342900" marR="0" lvl="0" indent="-342900" algn="just">
              <a:lnSpc>
                <a:spcPct val="115000"/>
              </a:lnSpc>
              <a:spcBef>
                <a:spcPts val="0"/>
              </a:spcBef>
              <a:spcAft>
                <a:spcPts val="0"/>
              </a:spcAft>
              <a:buSzPts val="1200"/>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Short term scheduler</a:t>
            </a:r>
          </a:p>
          <a:p>
            <a:pPr marL="342900" marR="0" lvl="0" indent="-342900" algn="just">
              <a:lnSpc>
                <a:spcPct val="115000"/>
              </a:lnSpc>
              <a:spcBef>
                <a:spcPts val="0"/>
              </a:spcBef>
              <a:spcAft>
                <a:spcPts val="0"/>
              </a:spcAft>
              <a:buSzPts val="1200"/>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Middle term scheduler </a:t>
            </a:r>
          </a:p>
          <a:p>
            <a:pPr marL="342900" marR="0" lvl="0" indent="-342900" algn="just">
              <a:lnSpc>
                <a:spcPct val="115000"/>
              </a:lnSpc>
              <a:spcBef>
                <a:spcPts val="0"/>
              </a:spcBef>
              <a:spcAft>
                <a:spcPts val="1000"/>
              </a:spcAft>
              <a:buSzPts val="1200"/>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Long term scheduler</a:t>
            </a:r>
          </a:p>
          <a:p>
            <a:pPr marL="0" marR="0" algn="just">
              <a:lnSpc>
                <a:spcPct val="115000"/>
              </a:lnSpc>
              <a:spcBef>
                <a:spcPts val="200"/>
              </a:spcBef>
              <a:spcAft>
                <a:spcPts val="0"/>
              </a:spcAft>
            </a:pPr>
            <a:r>
              <a:rPr lang="en-US" sz="1800" b="1" u="sng"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Algorithm</a:t>
            </a:r>
            <a:endParaRPr lang="en-US"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are multiple types of scheduler algorithms.</a:t>
            </a:r>
          </a:p>
          <a:p>
            <a:pPr marL="342900" marR="0" lvl="0" indent="-342900" algn="just">
              <a:lnSpc>
                <a:spcPct val="115000"/>
              </a:lnSpc>
              <a:spcBef>
                <a:spcPts val="0"/>
              </a:spcBef>
              <a:spcAft>
                <a:spcPts val="0"/>
              </a:spcAft>
              <a:buSzPts val="1200"/>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FCFS (First Come First Serve)</a:t>
            </a:r>
          </a:p>
          <a:p>
            <a:pPr marL="342900" marR="0" lvl="0" indent="-342900" algn="just">
              <a:lnSpc>
                <a:spcPct val="115000"/>
              </a:lnSpc>
              <a:spcBef>
                <a:spcPts val="0"/>
              </a:spcBef>
              <a:spcAft>
                <a:spcPts val="0"/>
              </a:spcAft>
              <a:buSzPts val="1200"/>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SJN (Short Job Next) Scheduling</a:t>
            </a:r>
          </a:p>
          <a:p>
            <a:pPr marL="342900" marR="0" lvl="0" indent="-342900" algn="just">
              <a:lnSpc>
                <a:spcPct val="115000"/>
              </a:lnSpc>
              <a:spcBef>
                <a:spcPts val="0"/>
              </a:spcBef>
              <a:spcAft>
                <a:spcPts val="1000"/>
              </a:spcAft>
              <a:buSzPts val="1200"/>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Priority Scheduling</a:t>
            </a:r>
          </a:p>
          <a:p>
            <a:pPr marL="0" indent="0" algn="just">
              <a:buNone/>
            </a:pPr>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2414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FE9F-6083-413E-8F12-443F47D85A6B}"/>
              </a:ext>
            </a:extLst>
          </p:cNvPr>
          <p:cNvSpPr>
            <a:spLocks noGrp="1"/>
          </p:cNvSpPr>
          <p:nvPr>
            <p:ph type="title"/>
          </p:nvPr>
        </p:nvSpPr>
        <p:spPr>
          <a:xfrm>
            <a:off x="581192" y="702155"/>
            <a:ext cx="11029616" cy="1126749"/>
          </a:xfrm>
        </p:spPr>
        <p:txBody>
          <a:bodyPr>
            <a:normAutofit fontScale="90000"/>
          </a:bodyPr>
          <a:lstStyle/>
          <a:p>
            <a:pPr algn="ctr"/>
            <a:br>
              <a:rPr lang="en-US" b="1" kern="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br>
            <a:r>
              <a:rPr lang="en-US"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FCFS (First Come First Serve)</a:t>
            </a: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A71445B-5DF7-4B3C-A19F-89E457AB70C1}"/>
              </a:ext>
            </a:extLst>
          </p:cNvPr>
          <p:cNvSpPr>
            <a:spLocks noGrp="1"/>
          </p:cNvSpPr>
          <p:nvPr>
            <p:ph idx="1"/>
          </p:nvPr>
        </p:nvSpPr>
        <p:spPr>
          <a:xfrm>
            <a:off x="435864" y="1828905"/>
            <a:ext cx="11300416" cy="4445477"/>
          </a:xfrm>
        </p:spPr>
        <p:txBody>
          <a:bodyPr/>
          <a:lstStyle/>
          <a:p>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This algorithm will create the queue and store the processes in the queue than executes them turn wise. This will store the starting of the process. This is the simplest and easiest scheduler algorithm. See table (3.3) for the understanding of FCFS.</a:t>
            </a:r>
          </a:p>
          <a:p>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79A8D816-D7BB-496A-9C18-154A9CF28D1B}"/>
              </a:ext>
            </a:extLst>
          </p:cNvPr>
          <p:cNvGraphicFramePr>
            <a:graphicFrameLocks noGrp="1"/>
          </p:cNvGraphicFramePr>
          <p:nvPr>
            <p:extLst>
              <p:ext uri="{D42A27DB-BD31-4B8C-83A1-F6EECF244321}">
                <p14:modId xmlns:p14="http://schemas.microsoft.com/office/powerpoint/2010/main" val="1689583652"/>
              </p:ext>
            </p:extLst>
          </p:nvPr>
        </p:nvGraphicFramePr>
        <p:xfrm>
          <a:off x="2695853" y="3533312"/>
          <a:ext cx="6800294" cy="2741070"/>
        </p:xfrm>
        <a:graphic>
          <a:graphicData uri="http://schemas.openxmlformats.org/drawingml/2006/table">
            <a:tbl>
              <a:tblPr firstRow="1" firstCol="1" bandRow="1">
                <a:tableStyleId>{5C22544A-7EE6-4342-B048-85BDC9FD1C3A}</a:tableStyleId>
              </a:tblPr>
              <a:tblGrid>
                <a:gridCol w="1632773">
                  <a:extLst>
                    <a:ext uri="{9D8B030D-6E8A-4147-A177-3AD203B41FA5}">
                      <a16:colId xmlns:a16="http://schemas.microsoft.com/office/drawing/2014/main" val="1968099916"/>
                    </a:ext>
                  </a:extLst>
                </a:gridCol>
                <a:gridCol w="1621800">
                  <a:extLst>
                    <a:ext uri="{9D8B030D-6E8A-4147-A177-3AD203B41FA5}">
                      <a16:colId xmlns:a16="http://schemas.microsoft.com/office/drawing/2014/main" val="3068082807"/>
                    </a:ext>
                  </a:extLst>
                </a:gridCol>
                <a:gridCol w="1626920">
                  <a:extLst>
                    <a:ext uri="{9D8B030D-6E8A-4147-A177-3AD203B41FA5}">
                      <a16:colId xmlns:a16="http://schemas.microsoft.com/office/drawing/2014/main" val="2711829683"/>
                    </a:ext>
                  </a:extLst>
                </a:gridCol>
                <a:gridCol w="1918801">
                  <a:extLst>
                    <a:ext uri="{9D8B030D-6E8A-4147-A177-3AD203B41FA5}">
                      <a16:colId xmlns:a16="http://schemas.microsoft.com/office/drawing/2014/main" val="3395291279"/>
                    </a:ext>
                  </a:extLst>
                </a:gridCol>
              </a:tblGrid>
              <a:tr h="548214">
                <a:tc>
                  <a:txBody>
                    <a:bodyPr/>
                    <a:lstStyle/>
                    <a:p>
                      <a:pPr marL="0" marR="0" algn="ctr">
                        <a:lnSpc>
                          <a:spcPct val="115000"/>
                        </a:lnSpc>
                        <a:spcBef>
                          <a:spcPts val="0"/>
                        </a:spcBef>
                        <a:spcAft>
                          <a:spcPts val="1000"/>
                        </a:spcAft>
                      </a:pPr>
                      <a:r>
                        <a:rPr lang="en-US" sz="1200">
                          <a:effectLst/>
                        </a:rPr>
                        <a:t>Processes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200" dirty="0">
                          <a:effectLst/>
                        </a:rPr>
                        <a:t>Burst Time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200" dirty="0">
                          <a:effectLst/>
                        </a:rPr>
                        <a:t>Waiting Time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200">
                          <a:effectLst/>
                        </a:rPr>
                        <a:t>Turn Around 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8178557"/>
                  </a:ext>
                </a:extLst>
              </a:tr>
              <a:tr h="548214">
                <a:tc>
                  <a:txBody>
                    <a:bodyPr/>
                    <a:lstStyle/>
                    <a:p>
                      <a:pPr marL="0" marR="0" algn="ctr">
                        <a:lnSpc>
                          <a:spcPct val="115000"/>
                        </a:lnSpc>
                        <a:spcBef>
                          <a:spcPts val="0"/>
                        </a:spcBef>
                        <a:spcAft>
                          <a:spcPts val="1000"/>
                        </a:spcAft>
                      </a:pPr>
                      <a:r>
                        <a:rPr lang="en-US" sz="1200">
                          <a:effectLst/>
                        </a:rPr>
                        <a:t>P1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200" dirty="0">
                          <a:effectLst/>
                        </a:rPr>
                        <a:t>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200" dirty="0">
                          <a:effectLst/>
                        </a:rPr>
                        <a:t>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3765602"/>
                  </a:ext>
                </a:extLst>
              </a:tr>
              <a:tr h="548214">
                <a:tc>
                  <a:txBody>
                    <a:bodyPr/>
                    <a:lstStyle/>
                    <a:p>
                      <a:pPr marL="0" marR="0" algn="ctr">
                        <a:lnSpc>
                          <a:spcPct val="115000"/>
                        </a:lnSpc>
                        <a:spcBef>
                          <a:spcPts val="0"/>
                        </a:spcBef>
                        <a:spcAft>
                          <a:spcPts val="1000"/>
                        </a:spcAft>
                      </a:pPr>
                      <a:r>
                        <a:rPr lang="en-US" sz="1200" dirty="0">
                          <a:effectLst/>
                        </a:rPr>
                        <a:t>P2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200">
                          <a:effectLst/>
                        </a:rPr>
                        <a:t>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200">
                          <a:effectLst/>
                        </a:rPr>
                        <a:t>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2611341"/>
                  </a:ext>
                </a:extLst>
              </a:tr>
              <a:tr h="548214">
                <a:tc>
                  <a:txBody>
                    <a:bodyPr/>
                    <a:lstStyle/>
                    <a:p>
                      <a:pPr marL="0" marR="0" algn="ctr">
                        <a:lnSpc>
                          <a:spcPct val="115000"/>
                        </a:lnSpc>
                        <a:spcBef>
                          <a:spcPts val="0"/>
                        </a:spcBef>
                        <a:spcAft>
                          <a:spcPts val="1000"/>
                        </a:spcAft>
                      </a:pPr>
                      <a:r>
                        <a:rPr lang="en-US" sz="1200" dirty="0">
                          <a:effectLst/>
                        </a:rPr>
                        <a:t>P3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200">
                          <a:effectLst/>
                        </a:rPr>
                        <a:t>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200">
                          <a:effectLst/>
                        </a:rPr>
                        <a:t>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8376713"/>
                  </a:ext>
                </a:extLst>
              </a:tr>
              <a:tr h="548214">
                <a:tc>
                  <a:txBody>
                    <a:bodyPr/>
                    <a:lstStyle/>
                    <a:p>
                      <a:pPr marL="0" marR="0" algn="ctr">
                        <a:lnSpc>
                          <a:spcPct val="115000"/>
                        </a:lnSpc>
                        <a:spcBef>
                          <a:spcPts val="0"/>
                        </a:spcBef>
                        <a:spcAft>
                          <a:spcPts val="1000"/>
                        </a:spcAft>
                      </a:pPr>
                      <a:r>
                        <a:rPr lang="en-US" sz="1200">
                          <a:effectLst/>
                        </a:rPr>
                        <a:t>P4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200">
                          <a:effectLst/>
                        </a:rPr>
                        <a:t>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200" dirty="0">
                          <a:effectLst/>
                        </a:rPr>
                        <a:t>39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1200" dirty="0">
                          <a:effectLst/>
                        </a:rPr>
                        <a:t>94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4902678"/>
                  </a:ext>
                </a:extLst>
              </a:tr>
            </a:tbl>
          </a:graphicData>
        </a:graphic>
      </p:graphicFrame>
    </p:spTree>
    <p:extLst>
      <p:ext uri="{BB962C8B-B14F-4D97-AF65-F5344CB8AC3E}">
        <p14:creationId xmlns:p14="http://schemas.microsoft.com/office/powerpoint/2010/main" val="923095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B9FC6-34D0-4969-9A69-39F9002A8DA5}"/>
              </a:ext>
            </a:extLst>
          </p:cNvPr>
          <p:cNvSpPr>
            <a:spLocks noGrp="1"/>
          </p:cNvSpPr>
          <p:nvPr>
            <p:ph type="title"/>
          </p:nvPr>
        </p:nvSpPr>
        <p:spPr>
          <a:xfrm>
            <a:off x="581191" y="729658"/>
            <a:ext cx="11029616" cy="779546"/>
          </a:xfrm>
        </p:spPr>
        <p:txBody>
          <a:bodyPr>
            <a:normAutofit/>
          </a:bodyPr>
          <a:lstStyle/>
          <a:p>
            <a:pPr algn="ctr"/>
            <a:r>
              <a:rPr lang="en-US" sz="24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FCFS (First Come First Serve)</a:t>
            </a:r>
            <a:endParaRPr lang="en-US"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01A1223-4F1A-43A5-8484-E6EEFE3146FF}"/>
              </a:ext>
            </a:extLst>
          </p:cNvPr>
          <p:cNvSpPr>
            <a:spLocks noGrp="1"/>
          </p:cNvSpPr>
          <p:nvPr>
            <p:ph type="body" idx="1"/>
          </p:nvPr>
        </p:nvSpPr>
        <p:spPr>
          <a:xfrm>
            <a:off x="581191" y="2250892"/>
            <a:ext cx="5393103" cy="536005"/>
          </a:xfrm>
        </p:spPr>
        <p:txBody>
          <a:bodyPr/>
          <a:lstStyle/>
          <a:p>
            <a:r>
              <a:rPr lang="en-US" dirty="0">
                <a:latin typeface="Times New Roman" panose="02020603050405020304" pitchFamily="18" charset="0"/>
                <a:cs typeface="Times New Roman" panose="02020603050405020304" pitchFamily="18" charset="0"/>
              </a:rPr>
              <a:t>Working</a:t>
            </a:r>
          </a:p>
        </p:txBody>
      </p:sp>
      <p:sp>
        <p:nvSpPr>
          <p:cNvPr id="4" name="Content Placeholder 3">
            <a:extLst>
              <a:ext uri="{FF2B5EF4-FFF2-40B4-BE49-F238E27FC236}">
                <a16:creationId xmlns:a16="http://schemas.microsoft.com/office/drawing/2014/main" id="{49D46469-9259-4750-936C-4C45EE78CEE8}"/>
              </a:ext>
            </a:extLst>
          </p:cNvPr>
          <p:cNvSpPr>
            <a:spLocks noGrp="1"/>
          </p:cNvSpPr>
          <p:nvPr>
            <p:ph sz="half" idx="2"/>
          </p:nvPr>
        </p:nvSpPr>
        <p:spPr/>
        <p:txBody>
          <a:bodyPr>
            <a:normAutofit lnSpcReduction="10000"/>
          </a:bodyPr>
          <a:lstStyle/>
          <a:p>
            <a:pPr marL="0" indent="0">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In this a queue is created and processes are stored in it. CPU calculates the burst time</a:t>
            </a:r>
            <a:r>
              <a:rPr lang="en-PK" dirty="0">
                <a:effectLst/>
                <a:latin typeface="Times New Roman" panose="02020603050405020304" pitchFamily="18" charset="0"/>
                <a:ea typeface="Calibri" panose="020F0502020204030204" pitchFamily="34" charset="0"/>
                <a:cs typeface="Times New Roman" panose="02020603050405020304" pitchFamily="18" charset="0"/>
              </a:rPr>
              <a:t>. W</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aiting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time of the first process is 0 than waiting time of all the processes are the sum of the waiting and burst time of the previous process. Turn around time is the sum of current burst and waiting time.</a:t>
            </a:r>
          </a:p>
          <a:p>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341EB37A-A39A-44B4-B530-F0FD52F0A52A}"/>
              </a:ext>
            </a:extLst>
          </p:cNvPr>
          <p:cNvSpPr>
            <a:spLocks noGrp="1"/>
          </p:cNvSpPr>
          <p:nvPr>
            <p:ph type="body" sz="quarter" idx="3"/>
          </p:nvPr>
        </p:nvSpPr>
        <p:spPr>
          <a:xfrm>
            <a:off x="6217709" y="2250892"/>
            <a:ext cx="5393100" cy="553373"/>
          </a:xfrm>
        </p:spPr>
        <p:txBody>
          <a:bodyPr/>
          <a:lstStyle/>
          <a:p>
            <a:r>
              <a:rPr lang="en-US" dirty="0">
                <a:latin typeface="Times New Roman" panose="02020603050405020304" pitchFamily="18" charset="0"/>
                <a:cs typeface="Times New Roman" panose="02020603050405020304" pitchFamily="18" charset="0"/>
              </a:rPr>
              <a:t>Algorithm</a:t>
            </a:r>
          </a:p>
        </p:txBody>
      </p:sp>
      <p:sp>
        <p:nvSpPr>
          <p:cNvPr id="6" name="Content Placeholder 5">
            <a:extLst>
              <a:ext uri="{FF2B5EF4-FFF2-40B4-BE49-F238E27FC236}">
                <a16:creationId xmlns:a16="http://schemas.microsoft.com/office/drawing/2014/main" id="{584BB883-E6CE-458E-ACDF-4E857AEDF40F}"/>
              </a:ext>
            </a:extLst>
          </p:cNvPr>
          <p:cNvSpPr>
            <a:spLocks noGrp="1"/>
          </p:cNvSpPr>
          <p:nvPr>
            <p:ph sz="quarter" idx="4"/>
          </p:nvPr>
        </p:nvSpPr>
        <p:spPr/>
        <p:txBody>
          <a:bodyPr>
            <a:normAutofit lnSpcReduction="10000"/>
          </a:bodyPr>
          <a:lstStyle/>
          <a:p>
            <a:pPr marL="342900" marR="0" lvl="0" indent="-342900">
              <a:lnSpc>
                <a:spcPct val="115000"/>
              </a:lnSpc>
              <a:spcBef>
                <a:spcPts val="0"/>
              </a:spcBef>
              <a:spcAft>
                <a:spcPts val="0"/>
              </a:spcAft>
              <a:buFont typeface="Symbol" panose="05050102010706020507" pitchFamily="18" charset="2"/>
              <a:buChar char=""/>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Insert burst time of all processes</a:t>
            </a:r>
          </a:p>
          <a:p>
            <a:pPr marL="342900" marR="0" lvl="0" indent="-342900">
              <a:lnSpc>
                <a:spcPct val="115000"/>
              </a:lnSpc>
              <a:spcBef>
                <a:spcPts val="0"/>
              </a:spcBef>
              <a:spcAft>
                <a:spcPts val="0"/>
              </a:spcAft>
              <a:buFont typeface="Symbol" panose="05050102010706020507" pitchFamily="18" charset="2"/>
              <a:buChar char=""/>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The waiting time of first process is zero</a:t>
            </a:r>
          </a:p>
          <a:p>
            <a:pPr marL="342900" marR="0" lvl="0" indent="-342900">
              <a:lnSpc>
                <a:spcPct val="115000"/>
              </a:lnSpc>
              <a:spcBef>
                <a:spcPts val="0"/>
              </a:spcBef>
              <a:spcAft>
                <a:spcPts val="0"/>
              </a:spcAft>
              <a:buFont typeface="Symbol" panose="05050102010706020507" pitchFamily="18" charset="2"/>
              <a:buChar char=""/>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Find the waiting time of all the processes </a:t>
            </a:r>
          </a:p>
          <a:p>
            <a:pPr marL="0" marR="0" lvl="0" indent="0">
              <a:lnSpc>
                <a:spcPct val="115000"/>
              </a:lnSpc>
              <a:spcBef>
                <a:spcPts val="0"/>
              </a:spcBef>
              <a:spcAft>
                <a:spcPts val="0"/>
              </a:spcAft>
              <a:buNone/>
            </a:pPr>
            <a:r>
              <a:rPr lang="en-US" sz="1700" dirty="0" err="1">
                <a:effectLst/>
                <a:latin typeface="Times New Roman" panose="02020603050405020304" pitchFamily="18" charset="0"/>
                <a:ea typeface="Calibri" panose="020F0502020204030204" pitchFamily="34" charset="0"/>
                <a:cs typeface="Times New Roman" panose="02020603050405020304" pitchFamily="18" charset="0"/>
              </a:rPr>
              <a:t>waitingTime</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7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700" dirty="0" err="1">
                <a:effectLst/>
                <a:latin typeface="Times New Roman" panose="02020603050405020304" pitchFamily="18" charset="0"/>
                <a:ea typeface="Calibri" panose="020F0502020204030204" pitchFamily="34" charset="0"/>
                <a:cs typeface="Times New Roman" panose="02020603050405020304" pitchFamily="18" charset="0"/>
              </a:rPr>
              <a:t>burstTimep</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7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 – 1] + </a:t>
            </a:r>
            <a:r>
              <a:rPr lang="en-US" sz="1700" dirty="0" err="1">
                <a:effectLst/>
                <a:latin typeface="Times New Roman" panose="02020603050405020304" pitchFamily="18" charset="0"/>
                <a:ea typeface="Calibri" panose="020F0502020204030204" pitchFamily="34" charset="0"/>
                <a:cs typeface="Times New Roman" panose="02020603050405020304" pitchFamily="18" charset="0"/>
              </a:rPr>
              <a:t>waitingTime</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7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 – 1]</a:t>
            </a:r>
          </a:p>
          <a:p>
            <a:pPr marL="342900" marR="0" lvl="0" indent="-342900">
              <a:lnSpc>
                <a:spcPct val="115000"/>
              </a:lnSpc>
              <a:spcBef>
                <a:spcPts val="0"/>
              </a:spcBef>
              <a:spcAft>
                <a:spcPts val="0"/>
              </a:spcAft>
              <a:buFont typeface="Symbol" panose="05050102010706020507" pitchFamily="18" charset="2"/>
              <a:buChar char=""/>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Find the turn Around Time </a:t>
            </a:r>
          </a:p>
          <a:p>
            <a:pPr marL="151200" marR="0" indent="0">
              <a:lnSpc>
                <a:spcPct val="115000"/>
              </a:lnSpc>
              <a:spcBef>
                <a:spcPts val="0"/>
              </a:spcBef>
              <a:spcAft>
                <a:spcPts val="0"/>
              </a:spcAft>
              <a:buNone/>
            </a:pPr>
            <a:r>
              <a:rPr lang="en-US" sz="1700" dirty="0" err="1">
                <a:effectLst/>
                <a:latin typeface="Times New Roman" panose="02020603050405020304" pitchFamily="18" charset="0"/>
                <a:ea typeface="Calibri" panose="020F0502020204030204" pitchFamily="34" charset="0"/>
                <a:cs typeface="Times New Roman" panose="02020603050405020304" pitchFamily="18" charset="0"/>
              </a:rPr>
              <a:t>turnAroundTime</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7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700" dirty="0" err="1">
                <a:effectLst/>
                <a:latin typeface="Times New Roman" panose="02020603050405020304" pitchFamily="18" charset="0"/>
                <a:ea typeface="Calibri" panose="020F0502020204030204" pitchFamily="34" charset="0"/>
                <a:cs typeface="Times New Roman" panose="02020603050405020304" pitchFamily="18" charset="0"/>
              </a:rPr>
              <a:t>waitingTime</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7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700" dirty="0" err="1">
                <a:effectLst/>
                <a:latin typeface="Times New Roman" panose="02020603050405020304" pitchFamily="18" charset="0"/>
                <a:ea typeface="Calibri" panose="020F0502020204030204" pitchFamily="34" charset="0"/>
                <a:cs typeface="Times New Roman" panose="02020603050405020304" pitchFamily="18" charset="0"/>
              </a:rPr>
              <a:t>burstTimep</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7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0"/>
              </a:spcAft>
              <a:buFont typeface="Symbol" panose="05050102010706020507" pitchFamily="18" charset="2"/>
              <a:buChar char=""/>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Find average waiting time </a:t>
            </a:r>
          </a:p>
          <a:p>
            <a:pPr marL="151200" marR="0" indent="0">
              <a:lnSpc>
                <a:spcPct val="115000"/>
              </a:lnSpc>
              <a:spcBef>
                <a:spcPts val="0"/>
              </a:spcBef>
              <a:spcAft>
                <a:spcPts val="0"/>
              </a:spcAft>
              <a:buNone/>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Average = </a:t>
            </a:r>
            <a:r>
              <a:rPr lang="en-US" sz="1700" dirty="0" err="1">
                <a:effectLst/>
                <a:latin typeface="Times New Roman" panose="02020603050405020304" pitchFamily="18" charset="0"/>
                <a:ea typeface="Calibri" panose="020F0502020204030204" pitchFamily="34" charset="0"/>
                <a:cs typeface="Times New Roman" panose="02020603050405020304" pitchFamily="18" charset="0"/>
              </a:rPr>
              <a:t>totalWaitingTime</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700" dirty="0" err="1">
                <a:effectLst/>
                <a:latin typeface="Times New Roman" panose="02020603050405020304" pitchFamily="18" charset="0"/>
                <a:ea typeface="Calibri" panose="020F0502020204030204" pitchFamily="34" charset="0"/>
                <a:cs typeface="Times New Roman" panose="02020603050405020304" pitchFamily="18" charset="0"/>
              </a:rPr>
              <a:t>No.OfProcesses</a:t>
            </a:r>
            <a:endParaRPr lang="en-US"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Find the average turn around Time</a:t>
            </a:r>
          </a:p>
          <a:p>
            <a:pPr marL="151200" marR="0" indent="0">
              <a:lnSpc>
                <a:spcPct val="115000"/>
              </a:lnSpc>
              <a:spcBef>
                <a:spcPts val="0"/>
              </a:spcBef>
              <a:spcAft>
                <a:spcPts val="0"/>
              </a:spcAft>
              <a:buNone/>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Average = </a:t>
            </a:r>
            <a:r>
              <a:rPr lang="en-US" sz="1700" dirty="0" err="1">
                <a:effectLst/>
                <a:latin typeface="Times New Roman" panose="02020603050405020304" pitchFamily="18" charset="0"/>
                <a:ea typeface="Calibri" panose="020F0502020204030204" pitchFamily="34" charset="0"/>
                <a:cs typeface="Times New Roman" panose="02020603050405020304" pitchFamily="18" charset="0"/>
              </a:rPr>
              <a:t>totalTurnAroundTime</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700" dirty="0" err="1">
                <a:effectLst/>
                <a:latin typeface="Times New Roman" panose="02020603050405020304" pitchFamily="18" charset="0"/>
                <a:ea typeface="Calibri" panose="020F0502020204030204" pitchFamily="34" charset="0"/>
                <a:cs typeface="Times New Roman" panose="02020603050405020304" pitchFamily="18" charset="0"/>
              </a:rPr>
              <a:t>No.OfProcesses</a:t>
            </a:r>
            <a:endParaRPr lang="en-US"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7081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EE3D9-C4D1-4C5F-8B77-EE4E61EBC522}"/>
              </a:ext>
            </a:extLst>
          </p:cNvPr>
          <p:cNvSpPr>
            <a:spLocks noGrp="1"/>
          </p:cNvSpPr>
          <p:nvPr>
            <p:ph type="title"/>
          </p:nvPr>
        </p:nvSpPr>
        <p:spPr>
          <a:xfrm>
            <a:off x="581191" y="386094"/>
            <a:ext cx="11029616" cy="1013800"/>
          </a:xfrm>
        </p:spPr>
        <p:txBody>
          <a:bodyPr/>
          <a:lstStyle/>
          <a:p>
            <a:pPr algn="ctr"/>
            <a:r>
              <a:rPr lang="en-PK" sz="2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Class diagra</a:t>
            </a:r>
            <a:r>
              <a:rPr lang="en-PK" b="1" kern="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m</a:t>
            </a:r>
            <a:endParaRPr lang="en-US" dirty="0"/>
          </a:p>
        </p:txBody>
      </p:sp>
      <p:sp>
        <p:nvSpPr>
          <p:cNvPr id="3" name="Content Placeholder 2">
            <a:extLst>
              <a:ext uri="{FF2B5EF4-FFF2-40B4-BE49-F238E27FC236}">
                <a16:creationId xmlns:a16="http://schemas.microsoft.com/office/drawing/2014/main" id="{21316714-B6C4-465D-AFF2-9DFABB0D05A4}"/>
              </a:ext>
            </a:extLst>
          </p:cNvPr>
          <p:cNvSpPr>
            <a:spLocks noGrp="1"/>
          </p:cNvSpPr>
          <p:nvPr>
            <p:ph idx="1"/>
          </p:nvPr>
        </p:nvSpPr>
        <p:spPr>
          <a:xfrm>
            <a:off x="581192" y="1715956"/>
            <a:ext cx="11029615" cy="4849436"/>
          </a:xfrm>
        </p:spPr>
        <p:txBody>
          <a:bodyPr/>
          <a:lstStyle/>
          <a:p>
            <a:pPr marL="0" marR="0" indent="0">
              <a:lnSpc>
                <a:spcPct val="115000"/>
              </a:lnSpc>
              <a:spcBef>
                <a:spcPts val="0"/>
              </a:spcBef>
              <a:spcAft>
                <a:spcPts val="1000"/>
              </a:spcAft>
              <a:buNone/>
            </a:pPr>
            <a:r>
              <a:rPr lang="en-US" sz="1400" dirty="0">
                <a:effectLst/>
                <a:latin typeface="Arial" panose="020B0604020202020204" pitchFamily="34" charset="0"/>
                <a:ea typeface="Calibri" panose="020F0502020204030204" pitchFamily="34" charset="0"/>
                <a:cs typeface="Times New Roman" panose="02020603050405020304" pitchFamily="18" charset="0"/>
              </a:rPr>
              <a:t>Our project mainly based on the working of FCFS. We created two classes.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400" dirty="0">
                <a:effectLst/>
                <a:latin typeface="Arial" panose="020B0604020202020204" pitchFamily="34" charset="0"/>
                <a:ea typeface="Calibri" panose="020F0502020204030204" pitchFamily="34" charset="0"/>
                <a:cs typeface="Times New Roman" panose="02020603050405020304" pitchFamily="18" charset="0"/>
              </a:rPr>
              <a:t>Student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mj-lt"/>
              <a:buAutoNum type="arabicPeriod"/>
            </a:pPr>
            <a:r>
              <a:rPr lang="en-US" sz="1400" dirty="0">
                <a:effectLst/>
                <a:latin typeface="Arial" panose="020B0604020202020204" pitchFamily="34" charset="0"/>
                <a:ea typeface="Calibri" panose="020F0502020204030204" pitchFamily="34" charset="0"/>
                <a:cs typeface="Times New Roman" panose="02020603050405020304" pitchFamily="18" charset="0"/>
              </a:rPr>
              <a:t>Algorithm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endParaRPr lang="en-US" dirty="0"/>
          </a:p>
          <a:p>
            <a:endParaRPr lang="en-US" dirty="0"/>
          </a:p>
          <a:p>
            <a:endParaRPr lang="en-US" dirty="0"/>
          </a:p>
          <a:p>
            <a:pPr marL="0" indent="0">
              <a:buNone/>
            </a:pPr>
            <a:endParaRPr lang="en-US" dirty="0"/>
          </a:p>
        </p:txBody>
      </p:sp>
      <p:graphicFrame>
        <p:nvGraphicFramePr>
          <p:cNvPr id="7" name="Table 6">
            <a:extLst>
              <a:ext uri="{FF2B5EF4-FFF2-40B4-BE49-F238E27FC236}">
                <a16:creationId xmlns:a16="http://schemas.microsoft.com/office/drawing/2014/main" id="{E12DDDC5-3E48-468E-878B-F2BDF846836E}"/>
              </a:ext>
            </a:extLst>
          </p:cNvPr>
          <p:cNvGraphicFramePr>
            <a:graphicFrameLocks noGrp="1"/>
          </p:cNvGraphicFramePr>
          <p:nvPr>
            <p:extLst>
              <p:ext uri="{D42A27DB-BD31-4B8C-83A1-F6EECF244321}">
                <p14:modId xmlns:p14="http://schemas.microsoft.com/office/powerpoint/2010/main" val="4011494994"/>
              </p:ext>
            </p:extLst>
          </p:nvPr>
        </p:nvGraphicFramePr>
        <p:xfrm>
          <a:off x="3500075" y="2654875"/>
          <a:ext cx="2434833" cy="3983212"/>
        </p:xfrm>
        <a:graphic>
          <a:graphicData uri="http://schemas.openxmlformats.org/drawingml/2006/table">
            <a:tbl>
              <a:tblPr firstRow="1" firstCol="1" bandRow="1">
                <a:tableStyleId>{5C22544A-7EE6-4342-B048-85BDC9FD1C3A}</a:tableStyleId>
              </a:tblPr>
              <a:tblGrid>
                <a:gridCol w="2434833">
                  <a:extLst>
                    <a:ext uri="{9D8B030D-6E8A-4147-A177-3AD203B41FA5}">
                      <a16:colId xmlns:a16="http://schemas.microsoft.com/office/drawing/2014/main" val="319113505"/>
                    </a:ext>
                  </a:extLst>
                </a:gridCol>
              </a:tblGrid>
              <a:tr h="262406">
                <a:tc>
                  <a:txBody>
                    <a:bodyPr/>
                    <a:lstStyle/>
                    <a:p>
                      <a:pPr marL="0" marR="0" algn="ctr">
                        <a:lnSpc>
                          <a:spcPct val="115000"/>
                        </a:lnSpc>
                        <a:spcBef>
                          <a:spcPts val="0"/>
                        </a:spcBef>
                        <a:spcAft>
                          <a:spcPts val="1000"/>
                        </a:spcAft>
                      </a:pPr>
                      <a:r>
                        <a:rPr lang="en-US" sz="1100" dirty="0">
                          <a:effectLst/>
                        </a:rPr>
                        <a:t>Student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05" marR="61105" marT="0" marB="0"/>
                </a:tc>
                <a:extLst>
                  <a:ext uri="{0D108BD9-81ED-4DB2-BD59-A6C34878D82A}">
                    <a16:rowId xmlns:a16="http://schemas.microsoft.com/office/drawing/2014/main" val="1338054647"/>
                  </a:ext>
                </a:extLst>
              </a:tr>
              <a:tr h="2203359">
                <a:tc>
                  <a:txBody>
                    <a:bodyPr/>
                    <a:lstStyle/>
                    <a:p>
                      <a:pPr marL="0" marR="0">
                        <a:lnSpc>
                          <a:spcPct val="115000"/>
                        </a:lnSpc>
                        <a:spcBef>
                          <a:spcPts val="0"/>
                        </a:spcBef>
                        <a:spcAft>
                          <a:spcPts val="0"/>
                        </a:spcAft>
                      </a:pPr>
                      <a:r>
                        <a:rPr lang="en-US" sz="1100" dirty="0">
                          <a:effectLst/>
                        </a:rPr>
                        <a:t>-read : </a:t>
                      </a:r>
                      <a:r>
                        <a:rPr lang="en-US" sz="1100" dirty="0" err="1">
                          <a:effectLst/>
                        </a:rPr>
                        <a:t>ifstream</a:t>
                      </a:r>
                      <a:endParaRPr lang="en-US" sz="1000" dirty="0">
                        <a:effectLst/>
                      </a:endParaRPr>
                    </a:p>
                    <a:p>
                      <a:pPr marL="0" marR="0">
                        <a:lnSpc>
                          <a:spcPct val="115000"/>
                        </a:lnSpc>
                        <a:spcBef>
                          <a:spcPts val="0"/>
                        </a:spcBef>
                        <a:spcAft>
                          <a:spcPts val="0"/>
                        </a:spcAft>
                      </a:pPr>
                      <a:r>
                        <a:rPr lang="en-US" sz="1100" dirty="0">
                          <a:effectLst/>
                        </a:rPr>
                        <a:t>-write : </a:t>
                      </a:r>
                      <a:r>
                        <a:rPr lang="en-US" sz="1100" dirty="0" err="1">
                          <a:effectLst/>
                        </a:rPr>
                        <a:t>ofstream</a:t>
                      </a:r>
                      <a:endParaRPr lang="en-US" sz="1000" dirty="0">
                        <a:effectLst/>
                      </a:endParaRPr>
                    </a:p>
                    <a:p>
                      <a:pPr marL="0" marR="0">
                        <a:lnSpc>
                          <a:spcPct val="115000"/>
                        </a:lnSpc>
                        <a:spcBef>
                          <a:spcPts val="0"/>
                        </a:spcBef>
                        <a:spcAft>
                          <a:spcPts val="0"/>
                        </a:spcAft>
                      </a:pPr>
                      <a:r>
                        <a:rPr lang="en-US" sz="1100" dirty="0">
                          <a:effectLst/>
                        </a:rPr>
                        <a:t>-name : string</a:t>
                      </a:r>
                      <a:endParaRPr lang="en-US" sz="1000" dirty="0">
                        <a:effectLst/>
                      </a:endParaRPr>
                    </a:p>
                    <a:p>
                      <a:pPr marL="0" marR="0">
                        <a:lnSpc>
                          <a:spcPct val="115000"/>
                        </a:lnSpc>
                        <a:spcBef>
                          <a:spcPts val="0"/>
                        </a:spcBef>
                        <a:spcAft>
                          <a:spcPts val="0"/>
                        </a:spcAft>
                      </a:pPr>
                      <a:r>
                        <a:rPr lang="en-US" sz="1100" dirty="0">
                          <a:effectLst/>
                        </a:rPr>
                        <a:t>- grade : string</a:t>
                      </a:r>
                      <a:endParaRPr lang="en-US" sz="1000" dirty="0">
                        <a:effectLst/>
                      </a:endParaRPr>
                    </a:p>
                    <a:p>
                      <a:pPr marL="0" marR="0">
                        <a:lnSpc>
                          <a:spcPct val="115000"/>
                        </a:lnSpc>
                        <a:spcBef>
                          <a:spcPts val="0"/>
                        </a:spcBef>
                        <a:spcAft>
                          <a:spcPts val="0"/>
                        </a:spcAft>
                      </a:pPr>
                      <a:r>
                        <a:rPr lang="en-US" sz="1100" dirty="0">
                          <a:effectLst/>
                        </a:rPr>
                        <a:t>-</a:t>
                      </a:r>
                      <a:r>
                        <a:rPr lang="en-US" sz="1100" dirty="0" err="1">
                          <a:effectLst/>
                        </a:rPr>
                        <a:t>readData</a:t>
                      </a:r>
                      <a:r>
                        <a:rPr lang="en-US" sz="1100" dirty="0">
                          <a:effectLst/>
                        </a:rPr>
                        <a:t> : string</a:t>
                      </a:r>
                      <a:endParaRPr lang="en-US" sz="1000" dirty="0">
                        <a:effectLst/>
                      </a:endParaRPr>
                    </a:p>
                    <a:p>
                      <a:pPr marL="0" marR="0">
                        <a:lnSpc>
                          <a:spcPct val="115000"/>
                        </a:lnSpc>
                        <a:spcBef>
                          <a:spcPts val="0"/>
                        </a:spcBef>
                        <a:spcAft>
                          <a:spcPts val="0"/>
                        </a:spcAft>
                      </a:pPr>
                      <a:r>
                        <a:rPr lang="en-US" sz="1100" dirty="0">
                          <a:effectLst/>
                        </a:rPr>
                        <a:t>-marks : float</a:t>
                      </a:r>
                      <a:endParaRPr lang="en-US" sz="1000" dirty="0">
                        <a:effectLst/>
                      </a:endParaRPr>
                    </a:p>
                    <a:p>
                      <a:pPr marL="0" marR="0">
                        <a:lnSpc>
                          <a:spcPct val="115000"/>
                        </a:lnSpc>
                        <a:spcBef>
                          <a:spcPts val="0"/>
                        </a:spcBef>
                        <a:spcAft>
                          <a:spcPts val="0"/>
                        </a:spcAft>
                      </a:pPr>
                      <a:r>
                        <a:rPr lang="en-US" sz="1100" dirty="0">
                          <a:effectLst/>
                        </a:rPr>
                        <a:t>-counter : int</a:t>
                      </a:r>
                      <a:endParaRPr lang="en-US" sz="1000" dirty="0">
                        <a:effectLst/>
                      </a:endParaRPr>
                    </a:p>
                    <a:p>
                      <a:pPr marL="0" marR="0">
                        <a:lnSpc>
                          <a:spcPct val="115000"/>
                        </a:lnSpc>
                        <a:spcBef>
                          <a:spcPts val="0"/>
                        </a:spcBef>
                        <a:spcAft>
                          <a:spcPts val="0"/>
                        </a:spcAft>
                      </a:pPr>
                      <a:r>
                        <a:rPr lang="en-US" sz="1100" dirty="0">
                          <a:effectLst/>
                        </a:rPr>
                        <a:t>-store : int </a:t>
                      </a:r>
                      <a:endParaRPr lang="en-US" sz="1000" dirty="0">
                        <a:effectLst/>
                      </a:endParaRPr>
                    </a:p>
                    <a:p>
                      <a:pPr marL="0" marR="0">
                        <a:lnSpc>
                          <a:spcPct val="115000"/>
                        </a:lnSpc>
                        <a:spcBef>
                          <a:spcPts val="0"/>
                        </a:spcBef>
                        <a:spcAft>
                          <a:spcPts val="0"/>
                        </a:spcAft>
                      </a:pPr>
                      <a:r>
                        <a:rPr lang="en-US" sz="1100" dirty="0">
                          <a:effectLst/>
                        </a:rPr>
                        <a:t>-flag : int</a:t>
                      </a:r>
                      <a:endParaRPr lang="en-US" sz="1000" dirty="0">
                        <a:effectLst/>
                      </a:endParaRPr>
                    </a:p>
                    <a:p>
                      <a:pPr marL="0" marR="0">
                        <a:lnSpc>
                          <a:spcPct val="115000"/>
                        </a:lnSpc>
                        <a:spcBef>
                          <a:spcPts val="0"/>
                        </a:spcBef>
                        <a:spcAft>
                          <a:spcPts val="0"/>
                        </a:spcAft>
                      </a:pPr>
                      <a:r>
                        <a:rPr lang="en-US" sz="1100" dirty="0">
                          <a:effectLst/>
                        </a:rPr>
                        <a:t>-</a:t>
                      </a:r>
                      <a:r>
                        <a:rPr lang="en-US" sz="1100" dirty="0" err="1">
                          <a:effectLst/>
                        </a:rPr>
                        <a:t>rollNumber</a:t>
                      </a:r>
                      <a:r>
                        <a:rPr lang="en-US" sz="1100" dirty="0">
                          <a:effectLst/>
                        </a:rPr>
                        <a:t> : int</a:t>
                      </a:r>
                      <a:endParaRPr lang="en-US" sz="1000" dirty="0">
                        <a:effectLst/>
                      </a:endParaRPr>
                    </a:p>
                    <a:p>
                      <a:pPr marL="0" marR="0">
                        <a:lnSpc>
                          <a:spcPct val="115000"/>
                        </a:lnSpc>
                        <a:spcBef>
                          <a:spcPts val="0"/>
                        </a:spcBef>
                        <a:spcAft>
                          <a:spcPts val="0"/>
                        </a:spcAft>
                      </a:pPr>
                      <a:r>
                        <a:rPr lang="en-US" sz="1100" dirty="0">
                          <a:effectLst/>
                        </a:rPr>
                        <a:t>-</a:t>
                      </a:r>
                      <a:r>
                        <a:rPr lang="en-US" sz="1100" dirty="0" err="1">
                          <a:effectLst/>
                        </a:rPr>
                        <a:t>deleteCounter</a:t>
                      </a:r>
                      <a:r>
                        <a:rPr lang="en-US" sz="1100" dirty="0">
                          <a:effectLst/>
                        </a:rPr>
                        <a:t> : int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05" marR="61105" marT="0" marB="0"/>
                </a:tc>
                <a:extLst>
                  <a:ext uri="{0D108BD9-81ED-4DB2-BD59-A6C34878D82A}">
                    <a16:rowId xmlns:a16="http://schemas.microsoft.com/office/drawing/2014/main" val="910395593"/>
                  </a:ext>
                </a:extLst>
              </a:tr>
              <a:tr h="1517447">
                <a:tc>
                  <a:txBody>
                    <a:bodyPr/>
                    <a:lstStyle/>
                    <a:p>
                      <a:pPr marL="0" marR="0">
                        <a:lnSpc>
                          <a:spcPct val="115000"/>
                        </a:lnSpc>
                        <a:spcBef>
                          <a:spcPts val="0"/>
                        </a:spcBef>
                        <a:spcAft>
                          <a:spcPts val="0"/>
                        </a:spcAft>
                      </a:pPr>
                      <a:r>
                        <a:rPr lang="en-US" sz="1100" dirty="0">
                          <a:effectLst/>
                        </a:rPr>
                        <a:t>+Student()</a:t>
                      </a:r>
                      <a:endParaRPr lang="en-US" sz="1000" dirty="0">
                        <a:effectLst/>
                      </a:endParaRPr>
                    </a:p>
                    <a:p>
                      <a:pPr marL="0" marR="0">
                        <a:lnSpc>
                          <a:spcPct val="115000"/>
                        </a:lnSpc>
                        <a:spcBef>
                          <a:spcPts val="0"/>
                        </a:spcBef>
                        <a:spcAft>
                          <a:spcPts val="0"/>
                        </a:spcAft>
                      </a:pPr>
                      <a:r>
                        <a:rPr lang="en-US" sz="1100" dirty="0">
                          <a:effectLst/>
                        </a:rPr>
                        <a:t>+</a:t>
                      </a:r>
                      <a:r>
                        <a:rPr lang="en-US" sz="1100" dirty="0" err="1">
                          <a:effectLst/>
                        </a:rPr>
                        <a:t>insertStudentData</a:t>
                      </a:r>
                      <a:r>
                        <a:rPr lang="en-US" sz="1100" dirty="0">
                          <a:effectLst/>
                        </a:rPr>
                        <a:t>() : void</a:t>
                      </a:r>
                      <a:endParaRPr lang="en-US" sz="1000" dirty="0">
                        <a:effectLst/>
                      </a:endParaRPr>
                    </a:p>
                    <a:p>
                      <a:pPr marL="0" marR="0">
                        <a:lnSpc>
                          <a:spcPct val="115000"/>
                        </a:lnSpc>
                        <a:spcBef>
                          <a:spcPts val="0"/>
                        </a:spcBef>
                        <a:spcAft>
                          <a:spcPts val="0"/>
                        </a:spcAft>
                      </a:pPr>
                      <a:r>
                        <a:rPr lang="en-US" sz="1100" dirty="0">
                          <a:effectLst/>
                        </a:rPr>
                        <a:t>+</a:t>
                      </a:r>
                      <a:r>
                        <a:rPr lang="en-US" sz="1100" dirty="0" err="1">
                          <a:effectLst/>
                        </a:rPr>
                        <a:t>readStudentData</a:t>
                      </a:r>
                      <a:r>
                        <a:rPr lang="en-US" sz="1100" dirty="0">
                          <a:effectLst/>
                        </a:rPr>
                        <a:t>() : void</a:t>
                      </a:r>
                      <a:endParaRPr lang="en-US" sz="1000" dirty="0">
                        <a:effectLst/>
                      </a:endParaRPr>
                    </a:p>
                    <a:p>
                      <a:pPr marL="0" marR="0">
                        <a:lnSpc>
                          <a:spcPct val="115000"/>
                        </a:lnSpc>
                        <a:spcBef>
                          <a:spcPts val="0"/>
                        </a:spcBef>
                        <a:spcAft>
                          <a:spcPts val="0"/>
                        </a:spcAft>
                      </a:pPr>
                      <a:r>
                        <a:rPr lang="en-US" sz="1100" dirty="0">
                          <a:effectLst/>
                        </a:rPr>
                        <a:t>+</a:t>
                      </a:r>
                      <a:r>
                        <a:rPr lang="en-US" sz="1100" dirty="0" err="1">
                          <a:effectLst/>
                        </a:rPr>
                        <a:t>deleteStudentData</a:t>
                      </a:r>
                      <a:r>
                        <a:rPr lang="en-US" sz="1100" dirty="0">
                          <a:effectLst/>
                        </a:rPr>
                        <a:t>() : void</a:t>
                      </a:r>
                      <a:endParaRPr lang="en-US" sz="1000" dirty="0">
                        <a:effectLst/>
                      </a:endParaRPr>
                    </a:p>
                    <a:p>
                      <a:pPr marL="0" marR="0">
                        <a:lnSpc>
                          <a:spcPct val="115000"/>
                        </a:lnSpc>
                        <a:spcBef>
                          <a:spcPts val="0"/>
                        </a:spcBef>
                        <a:spcAft>
                          <a:spcPts val="0"/>
                        </a:spcAft>
                      </a:pPr>
                      <a:r>
                        <a:rPr lang="en-US" sz="1100" dirty="0">
                          <a:effectLst/>
                        </a:rPr>
                        <a:t>+</a:t>
                      </a:r>
                      <a:r>
                        <a:rPr lang="en-US" sz="1100" dirty="0" err="1">
                          <a:effectLst/>
                        </a:rPr>
                        <a:t>searchStudent</a:t>
                      </a:r>
                      <a:r>
                        <a:rPr lang="en-US" sz="1100" dirty="0">
                          <a:effectLst/>
                        </a:rPr>
                        <a:t>() : void</a:t>
                      </a:r>
                      <a:endParaRPr lang="en-US" sz="1000" dirty="0">
                        <a:effectLst/>
                      </a:endParaRPr>
                    </a:p>
                    <a:p>
                      <a:pPr marL="0" marR="0">
                        <a:lnSpc>
                          <a:spcPct val="115000"/>
                        </a:lnSpc>
                        <a:spcBef>
                          <a:spcPts val="0"/>
                        </a:spcBef>
                        <a:spcAft>
                          <a:spcPts val="0"/>
                        </a:spcAft>
                      </a:pPr>
                      <a:r>
                        <a:rPr lang="en-US" sz="1100" dirty="0">
                          <a:effectLst/>
                        </a:rPr>
                        <a:t>+</a:t>
                      </a:r>
                      <a:r>
                        <a:rPr lang="en-US" sz="1100" dirty="0" err="1">
                          <a:effectLst/>
                        </a:rPr>
                        <a:t>getFlag</a:t>
                      </a:r>
                      <a:r>
                        <a:rPr lang="en-US" sz="1100" dirty="0">
                          <a:effectLst/>
                        </a:rPr>
                        <a:t>() : int</a:t>
                      </a:r>
                      <a:endParaRPr lang="en-US" sz="1000" dirty="0">
                        <a:effectLst/>
                      </a:endParaRPr>
                    </a:p>
                    <a:p>
                      <a:pPr marL="0" marR="0">
                        <a:lnSpc>
                          <a:spcPct val="115000"/>
                        </a:lnSpc>
                        <a:spcBef>
                          <a:spcPts val="0"/>
                        </a:spcBef>
                        <a:spcAft>
                          <a:spcPts val="0"/>
                        </a:spcAft>
                      </a:pPr>
                      <a:r>
                        <a:rPr lang="en-US" sz="1100" dirty="0">
                          <a:effectLst/>
                        </a:rPr>
                        <a:t>+</a:t>
                      </a:r>
                      <a:r>
                        <a:rPr lang="en-US" sz="1100" dirty="0" err="1">
                          <a:effectLst/>
                        </a:rPr>
                        <a:t>numberOfLine</a:t>
                      </a:r>
                      <a:r>
                        <a:rPr lang="en-US" sz="1100" dirty="0">
                          <a:effectLst/>
                        </a:rPr>
                        <a:t>() : int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05" marR="61105" marT="0" marB="0"/>
                </a:tc>
                <a:extLst>
                  <a:ext uri="{0D108BD9-81ED-4DB2-BD59-A6C34878D82A}">
                    <a16:rowId xmlns:a16="http://schemas.microsoft.com/office/drawing/2014/main" val="1299971150"/>
                  </a:ext>
                </a:extLst>
              </a:tr>
            </a:tbl>
          </a:graphicData>
        </a:graphic>
      </p:graphicFrame>
      <p:graphicFrame>
        <p:nvGraphicFramePr>
          <p:cNvPr id="10" name="Table 9">
            <a:extLst>
              <a:ext uri="{FF2B5EF4-FFF2-40B4-BE49-F238E27FC236}">
                <a16:creationId xmlns:a16="http://schemas.microsoft.com/office/drawing/2014/main" id="{9846FEC8-C90B-40EC-91EF-1B7099E3FECA}"/>
              </a:ext>
            </a:extLst>
          </p:cNvPr>
          <p:cNvGraphicFramePr>
            <a:graphicFrameLocks noGrp="1"/>
          </p:cNvGraphicFramePr>
          <p:nvPr>
            <p:extLst>
              <p:ext uri="{D42A27DB-BD31-4B8C-83A1-F6EECF244321}">
                <p14:modId xmlns:p14="http://schemas.microsoft.com/office/powerpoint/2010/main" val="1191712117"/>
              </p:ext>
            </p:extLst>
          </p:nvPr>
        </p:nvGraphicFramePr>
        <p:xfrm>
          <a:off x="6257094" y="3200400"/>
          <a:ext cx="2957985" cy="2542030"/>
        </p:xfrm>
        <a:graphic>
          <a:graphicData uri="http://schemas.openxmlformats.org/drawingml/2006/table">
            <a:tbl>
              <a:tblPr firstRow="1" firstCol="1" bandRow="1">
                <a:tableStyleId>{5C22544A-7EE6-4342-B048-85BDC9FD1C3A}</a:tableStyleId>
              </a:tblPr>
              <a:tblGrid>
                <a:gridCol w="2957985">
                  <a:extLst>
                    <a:ext uri="{9D8B030D-6E8A-4147-A177-3AD203B41FA5}">
                      <a16:colId xmlns:a16="http://schemas.microsoft.com/office/drawing/2014/main" val="2280205944"/>
                    </a:ext>
                  </a:extLst>
                </a:gridCol>
              </a:tblGrid>
              <a:tr h="220408">
                <a:tc>
                  <a:txBody>
                    <a:bodyPr/>
                    <a:lstStyle/>
                    <a:p>
                      <a:pPr marL="0" marR="0" algn="ctr">
                        <a:lnSpc>
                          <a:spcPct val="115000"/>
                        </a:lnSpc>
                        <a:spcBef>
                          <a:spcPts val="0"/>
                        </a:spcBef>
                        <a:spcAft>
                          <a:spcPts val="1000"/>
                        </a:spcAft>
                      </a:pPr>
                      <a:r>
                        <a:rPr lang="en-US" sz="1200">
                          <a:effectLst/>
                        </a:rPr>
                        <a:t>Algorithm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5493209"/>
                  </a:ext>
                </a:extLst>
              </a:tr>
              <a:tr h="1160811">
                <a:tc>
                  <a:txBody>
                    <a:bodyPr/>
                    <a:lstStyle/>
                    <a:p>
                      <a:pPr marL="0" marR="0" algn="l">
                        <a:lnSpc>
                          <a:spcPct val="115000"/>
                        </a:lnSpc>
                        <a:spcBef>
                          <a:spcPts val="0"/>
                        </a:spcBef>
                        <a:spcAft>
                          <a:spcPts val="0"/>
                        </a:spcAft>
                      </a:pPr>
                      <a:r>
                        <a:rPr lang="en-US" sz="1200" dirty="0">
                          <a:effectLst/>
                        </a:rPr>
                        <a:t>-processes[100] :  string</a:t>
                      </a:r>
                      <a:endParaRPr lang="en-US" sz="1100" dirty="0">
                        <a:effectLst/>
                      </a:endParaRPr>
                    </a:p>
                    <a:p>
                      <a:pPr marL="0" marR="0" algn="l">
                        <a:lnSpc>
                          <a:spcPct val="115000"/>
                        </a:lnSpc>
                        <a:spcBef>
                          <a:spcPts val="0"/>
                        </a:spcBef>
                        <a:spcAft>
                          <a:spcPts val="0"/>
                        </a:spcAft>
                      </a:pPr>
                      <a:r>
                        <a:rPr lang="en-US" sz="1200" dirty="0">
                          <a:effectLst/>
                        </a:rPr>
                        <a:t>-</a:t>
                      </a:r>
                      <a:r>
                        <a:rPr lang="en-US" sz="1200" dirty="0" err="1">
                          <a:effectLst/>
                        </a:rPr>
                        <a:t>waitingTime</a:t>
                      </a:r>
                      <a:r>
                        <a:rPr lang="en-US" sz="1200" dirty="0">
                          <a:effectLst/>
                        </a:rPr>
                        <a:t>[100] :  double</a:t>
                      </a:r>
                      <a:endParaRPr lang="en-US" sz="1100" dirty="0">
                        <a:effectLst/>
                      </a:endParaRPr>
                    </a:p>
                    <a:p>
                      <a:pPr marL="0" marR="0" algn="l">
                        <a:lnSpc>
                          <a:spcPct val="115000"/>
                        </a:lnSpc>
                        <a:spcBef>
                          <a:spcPts val="0"/>
                        </a:spcBef>
                        <a:spcAft>
                          <a:spcPts val="0"/>
                        </a:spcAft>
                      </a:pPr>
                      <a:r>
                        <a:rPr lang="en-US" sz="1200" dirty="0">
                          <a:effectLst/>
                        </a:rPr>
                        <a:t>-</a:t>
                      </a:r>
                      <a:r>
                        <a:rPr lang="en-US" sz="1200" dirty="0" err="1">
                          <a:effectLst/>
                        </a:rPr>
                        <a:t>burstTime</a:t>
                      </a:r>
                      <a:r>
                        <a:rPr lang="en-US" sz="1200" dirty="0">
                          <a:effectLst/>
                        </a:rPr>
                        <a:t>[100] :  double</a:t>
                      </a:r>
                      <a:endParaRPr lang="en-US" sz="1100" dirty="0">
                        <a:effectLst/>
                      </a:endParaRPr>
                    </a:p>
                    <a:p>
                      <a:pPr marL="0" marR="0" algn="l">
                        <a:lnSpc>
                          <a:spcPct val="115000"/>
                        </a:lnSpc>
                        <a:spcBef>
                          <a:spcPts val="0"/>
                        </a:spcBef>
                        <a:spcAft>
                          <a:spcPts val="0"/>
                        </a:spcAft>
                      </a:pPr>
                      <a:r>
                        <a:rPr lang="en-US" sz="1200" dirty="0">
                          <a:effectLst/>
                        </a:rPr>
                        <a:t>-</a:t>
                      </a:r>
                      <a:r>
                        <a:rPr lang="en-US" sz="1200" dirty="0" err="1">
                          <a:effectLst/>
                        </a:rPr>
                        <a:t>turnAroundTime</a:t>
                      </a:r>
                      <a:r>
                        <a:rPr lang="en-US" sz="1200" dirty="0">
                          <a:effectLst/>
                        </a:rPr>
                        <a:t>[100] :  double</a:t>
                      </a:r>
                      <a:endParaRPr lang="en-US" sz="1100" dirty="0">
                        <a:effectLst/>
                      </a:endParaRPr>
                    </a:p>
                    <a:p>
                      <a:pPr marL="0" marR="0" algn="l">
                        <a:lnSpc>
                          <a:spcPct val="115000"/>
                        </a:lnSpc>
                        <a:spcBef>
                          <a:spcPts val="0"/>
                        </a:spcBef>
                        <a:spcAft>
                          <a:spcPts val="0"/>
                        </a:spcAft>
                      </a:pPr>
                      <a:r>
                        <a:rPr lang="en-US" sz="1200" dirty="0">
                          <a:effectLst/>
                        </a:rPr>
                        <a:t>-length : int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9148639"/>
                  </a:ext>
                </a:extLst>
              </a:tr>
              <a:tr h="1160811">
                <a:tc>
                  <a:txBody>
                    <a:bodyPr/>
                    <a:lstStyle/>
                    <a:p>
                      <a:pPr marL="0" marR="0" algn="l">
                        <a:lnSpc>
                          <a:spcPct val="115000"/>
                        </a:lnSpc>
                        <a:spcBef>
                          <a:spcPts val="0"/>
                        </a:spcBef>
                        <a:spcAft>
                          <a:spcPts val="0"/>
                        </a:spcAft>
                      </a:pPr>
                      <a:r>
                        <a:rPr lang="en-US" sz="1200" dirty="0">
                          <a:effectLst/>
                        </a:rPr>
                        <a:t>+Algorithm() : void</a:t>
                      </a:r>
                      <a:endParaRPr lang="en-US" sz="1100" dirty="0">
                        <a:effectLst/>
                      </a:endParaRPr>
                    </a:p>
                    <a:p>
                      <a:pPr marL="0" marR="0" algn="l">
                        <a:lnSpc>
                          <a:spcPct val="115000"/>
                        </a:lnSpc>
                        <a:spcBef>
                          <a:spcPts val="0"/>
                        </a:spcBef>
                        <a:spcAft>
                          <a:spcPts val="0"/>
                        </a:spcAft>
                      </a:pPr>
                      <a:r>
                        <a:rPr lang="en-US" sz="1200" dirty="0">
                          <a:effectLst/>
                        </a:rPr>
                        <a:t>+</a:t>
                      </a:r>
                      <a:r>
                        <a:rPr lang="en-US" sz="1200" dirty="0" err="1">
                          <a:effectLst/>
                        </a:rPr>
                        <a:t>getBurstTimeAndProcess</a:t>
                      </a:r>
                      <a:r>
                        <a:rPr lang="en-US" sz="1200" dirty="0">
                          <a:effectLst/>
                        </a:rPr>
                        <a:t>() : void</a:t>
                      </a:r>
                      <a:endParaRPr lang="en-US" sz="1100" dirty="0">
                        <a:effectLst/>
                      </a:endParaRPr>
                    </a:p>
                    <a:p>
                      <a:pPr marL="0" marR="0" algn="l">
                        <a:lnSpc>
                          <a:spcPct val="115000"/>
                        </a:lnSpc>
                        <a:spcBef>
                          <a:spcPts val="0"/>
                        </a:spcBef>
                        <a:spcAft>
                          <a:spcPts val="0"/>
                        </a:spcAft>
                      </a:pPr>
                      <a:r>
                        <a:rPr lang="en-US" sz="1200" dirty="0">
                          <a:effectLst/>
                        </a:rPr>
                        <a:t>+</a:t>
                      </a:r>
                      <a:r>
                        <a:rPr lang="en-US" sz="1200" dirty="0" err="1">
                          <a:effectLst/>
                        </a:rPr>
                        <a:t>fcfsWorking</a:t>
                      </a:r>
                      <a:r>
                        <a:rPr lang="en-US" sz="1200" dirty="0">
                          <a:effectLst/>
                        </a:rPr>
                        <a:t>() : void</a:t>
                      </a:r>
                      <a:endParaRPr lang="en-US" sz="1100" dirty="0">
                        <a:effectLst/>
                      </a:endParaRPr>
                    </a:p>
                    <a:p>
                      <a:pPr marL="0" marR="0" algn="l">
                        <a:lnSpc>
                          <a:spcPct val="115000"/>
                        </a:lnSpc>
                        <a:spcBef>
                          <a:spcPts val="0"/>
                        </a:spcBef>
                        <a:spcAft>
                          <a:spcPts val="0"/>
                        </a:spcAft>
                      </a:pPr>
                      <a:r>
                        <a:rPr lang="en-US" sz="1200" dirty="0">
                          <a:effectLst/>
                        </a:rPr>
                        <a:t>+display() : void</a:t>
                      </a:r>
                      <a:endParaRPr lang="en-US" sz="1100" dirty="0">
                        <a:effectLst/>
                      </a:endParaRPr>
                    </a:p>
                    <a:p>
                      <a:pPr marL="0" marR="0" algn="l">
                        <a:lnSpc>
                          <a:spcPct val="115000"/>
                        </a:lnSpc>
                        <a:spcBef>
                          <a:spcPts val="0"/>
                        </a:spcBef>
                        <a:spcAft>
                          <a:spcPts val="0"/>
                        </a:spcAft>
                      </a:pPr>
                      <a:r>
                        <a:rPr lang="en-US" sz="1200" dirty="0">
                          <a:effectLst/>
                        </a:rPr>
                        <a:t>+</a:t>
                      </a:r>
                      <a:r>
                        <a:rPr lang="en-US" sz="1200" dirty="0" err="1">
                          <a:effectLst/>
                        </a:rPr>
                        <a:t>getLength</a:t>
                      </a:r>
                      <a:r>
                        <a:rPr lang="en-US" sz="1200" dirty="0">
                          <a:effectLst/>
                        </a:rPr>
                        <a:t>() : int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0337256"/>
                  </a:ext>
                </a:extLst>
              </a:tr>
            </a:tbl>
          </a:graphicData>
        </a:graphic>
      </p:graphicFrame>
    </p:spTree>
    <p:extLst>
      <p:ext uri="{BB962C8B-B14F-4D97-AF65-F5344CB8AC3E}">
        <p14:creationId xmlns:p14="http://schemas.microsoft.com/office/powerpoint/2010/main" val="1692032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9E1EE-DDE9-4498-80C9-B16BE036B8E1}"/>
              </a:ext>
            </a:extLst>
          </p:cNvPr>
          <p:cNvSpPr>
            <a:spLocks noGrp="1"/>
          </p:cNvSpPr>
          <p:nvPr>
            <p:ph type="title"/>
          </p:nvPr>
        </p:nvSpPr>
        <p:spPr>
          <a:xfrm>
            <a:off x="581193" y="502783"/>
            <a:ext cx="11029616" cy="988332"/>
          </a:xfrm>
        </p:spPr>
        <p:txBody>
          <a:bodyPr/>
          <a:lstStyle/>
          <a:p>
            <a:pPr algn="ctr"/>
            <a:r>
              <a:rPr lang="en-US" sz="2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FCFS (First Come First Serve)</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409BDA1-C8D1-46CD-8D46-9F578DD9978D}"/>
              </a:ext>
            </a:extLst>
          </p:cNvPr>
          <p:cNvSpPr>
            <a:spLocks noGrp="1"/>
          </p:cNvSpPr>
          <p:nvPr>
            <p:ph type="body" idx="1"/>
          </p:nvPr>
        </p:nvSpPr>
        <p:spPr>
          <a:xfrm>
            <a:off x="581191" y="2250892"/>
            <a:ext cx="5393103" cy="536005"/>
          </a:xfrm>
        </p:spPr>
        <p:txBody>
          <a:bodyPr/>
          <a:lstStyle/>
          <a:p>
            <a:r>
              <a:rPr lang="en-US" dirty="0">
                <a:latin typeface="Times New Roman" panose="02020603050405020304" pitchFamily="18" charset="0"/>
                <a:cs typeface="Times New Roman" panose="02020603050405020304" pitchFamily="18" charset="0"/>
              </a:rPr>
              <a:t>Libraries</a:t>
            </a:r>
          </a:p>
        </p:txBody>
      </p:sp>
      <p:sp>
        <p:nvSpPr>
          <p:cNvPr id="4" name="Content Placeholder 3">
            <a:extLst>
              <a:ext uri="{FF2B5EF4-FFF2-40B4-BE49-F238E27FC236}">
                <a16:creationId xmlns:a16="http://schemas.microsoft.com/office/drawing/2014/main" id="{5E22876F-7899-47B1-BB29-649628792F09}"/>
              </a:ext>
            </a:extLst>
          </p:cNvPr>
          <p:cNvSpPr>
            <a:spLocks noGrp="1"/>
          </p:cNvSpPr>
          <p:nvPr>
            <p:ph sz="half" idx="2"/>
          </p:nvPr>
        </p:nvSpPr>
        <p:spPr/>
        <p:txBody>
          <a:bodyPr/>
          <a:lstStyle/>
          <a:p>
            <a:pPr marL="0" marR="0">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project we used following libraries</a:t>
            </a:r>
          </a:p>
          <a:p>
            <a:pPr marL="342900" marR="0" lvl="0" indent="-342900">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Iostream   (For Input &amp; Output)</a:t>
            </a:r>
          </a:p>
          <a:p>
            <a:pPr marL="342900" marR="0" lvl="0" indent="-342900">
              <a:lnSpc>
                <a:spcPct val="115000"/>
              </a:lnSpc>
              <a:spcBef>
                <a:spcPts val="0"/>
              </a:spcBef>
              <a:spcAft>
                <a:spcPts val="0"/>
              </a:spcAft>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Fstream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 File Handling)</a:t>
            </a:r>
          </a:p>
          <a:p>
            <a:pPr marL="342900" marR="0" lvl="0" indent="-342900">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Chrono      (For Time Handling)</a:t>
            </a:r>
          </a:p>
          <a:p>
            <a:pPr marL="342900" marR="0" lvl="0" indent="-342900">
              <a:lnSpc>
                <a:spcPct val="115000"/>
              </a:lnSpc>
              <a:spcBef>
                <a:spcPts val="0"/>
              </a:spcBef>
              <a:spcAft>
                <a:spcPts val="0"/>
              </a:spcAft>
              <a:buFont typeface="+mj-lt"/>
              <a:buAutoNum type="arabicPeriod"/>
            </a:pPr>
            <a:r>
              <a:rPr lang="en-US" dirty="0" err="1">
                <a:latin typeface="Times New Roman" panose="02020603050405020304" pitchFamily="18" charset="0"/>
                <a:ea typeface="Calibri" panose="020F0502020204030204" pitchFamily="34" charset="0"/>
                <a:cs typeface="Times New Roman" panose="02020603050405020304" pitchFamily="18" charset="0"/>
              </a:rPr>
              <a:t>S</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tdlib.h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 Clearing Screen)</a:t>
            </a:r>
          </a:p>
          <a:p>
            <a:pPr marL="342900" marR="0" lvl="0" indent="-342900">
              <a:lnSpc>
                <a:spcPct val="115000"/>
              </a:lnSpc>
              <a:spcBef>
                <a:spcPts val="0"/>
              </a:spcBef>
              <a:spcAft>
                <a:spcPts val="10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Algorithm   (For Count Function)</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20EF317A-4FCE-44B0-8677-04514CCA38EB}"/>
              </a:ext>
            </a:extLst>
          </p:cNvPr>
          <p:cNvSpPr>
            <a:spLocks noGrp="1"/>
          </p:cNvSpPr>
          <p:nvPr>
            <p:ph type="body" sz="quarter" idx="3"/>
          </p:nvPr>
        </p:nvSpPr>
        <p:spPr>
          <a:xfrm>
            <a:off x="6217709" y="2250892"/>
            <a:ext cx="5393100" cy="553373"/>
          </a:xfrm>
        </p:spPr>
        <p:txBody>
          <a:bodyPr/>
          <a:lstStyle/>
          <a:p>
            <a:r>
              <a:rPr lang="en-US" dirty="0">
                <a:latin typeface="Times New Roman" panose="02020603050405020304" pitchFamily="18" charset="0"/>
                <a:cs typeface="Times New Roman" panose="02020603050405020304" pitchFamily="18" charset="0"/>
              </a:rPr>
              <a:t>Class Student</a:t>
            </a:r>
          </a:p>
        </p:txBody>
      </p:sp>
      <p:sp>
        <p:nvSpPr>
          <p:cNvPr id="6" name="Content Placeholder 5">
            <a:extLst>
              <a:ext uri="{FF2B5EF4-FFF2-40B4-BE49-F238E27FC236}">
                <a16:creationId xmlns:a16="http://schemas.microsoft.com/office/drawing/2014/main" id="{E39FB5B2-FEF2-4C44-BBE0-6FC2097B11CE}"/>
              </a:ext>
            </a:extLst>
          </p:cNvPr>
          <p:cNvSpPr>
            <a:spLocks noGrp="1"/>
          </p:cNvSpPr>
          <p:nvPr>
            <p:ph sz="quarter" idx="4"/>
          </p:nvPr>
        </p:nvSpPr>
        <p:spPr/>
        <p:txBody>
          <a:bodyPr/>
          <a:lstStyle/>
          <a:p>
            <a:pPr marL="0" marR="0">
              <a:lnSpc>
                <a:spcPct val="115000"/>
              </a:lnSpc>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Student class contains 6 functions </a:t>
            </a:r>
          </a:p>
          <a:p>
            <a:pPr marL="342900" marR="0" lvl="0" indent="-342900">
              <a:lnSpc>
                <a:spcPct val="115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Insert Student Data</a:t>
            </a:r>
          </a:p>
          <a:p>
            <a:pPr marL="342900" marR="0" lvl="0" indent="-342900">
              <a:lnSpc>
                <a:spcPct val="115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Read Student Data</a:t>
            </a:r>
          </a:p>
          <a:p>
            <a:pPr marL="342900" marR="0" lvl="0" indent="-342900">
              <a:lnSpc>
                <a:spcPct val="115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Delete Student Data</a:t>
            </a:r>
          </a:p>
          <a:p>
            <a:pPr marL="342900" marR="0" lvl="0" indent="-342900">
              <a:lnSpc>
                <a:spcPct val="115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Search for Student Data</a:t>
            </a:r>
          </a:p>
          <a:p>
            <a:pPr marL="342900" marR="0" lvl="0" indent="-342900">
              <a:lnSpc>
                <a:spcPct val="115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Number of lines</a:t>
            </a:r>
          </a:p>
          <a:p>
            <a:pPr marL="342900" marR="0" lvl="0" indent="-342900">
              <a:lnSpc>
                <a:spcPct val="115000"/>
              </a:lnSpc>
              <a:spcBef>
                <a:spcPts val="0"/>
              </a:spcBef>
              <a:spcAft>
                <a:spcPts val="100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Get Flag</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346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40FF5-8E71-4678-ACA5-8DE52B397207}"/>
              </a:ext>
            </a:extLst>
          </p:cNvPr>
          <p:cNvSpPr>
            <a:spLocks noGrp="1"/>
          </p:cNvSpPr>
          <p:nvPr>
            <p:ph type="title"/>
          </p:nvPr>
        </p:nvSpPr>
        <p:spPr>
          <a:xfrm>
            <a:off x="581193" y="673768"/>
            <a:ext cx="11029616" cy="1147012"/>
          </a:xfrm>
        </p:spPr>
        <p:txBody>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Insert Student Data</a:t>
            </a:r>
            <a:br>
              <a:rPr lang="en-US" sz="1800" b="1" u="sng"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3DA7171-E389-4589-B42C-4229344A9673}"/>
              </a:ext>
            </a:extLst>
          </p:cNvPr>
          <p:cNvSpPr>
            <a:spLocks noGrp="1"/>
          </p:cNvSpPr>
          <p:nvPr>
            <p:ph type="body" idx="1"/>
          </p:nvPr>
        </p:nvSpPr>
        <p:spPr>
          <a:xfrm>
            <a:off x="517023" y="1982889"/>
            <a:ext cx="5393103" cy="536005"/>
          </a:xfrm>
        </p:spPr>
        <p:txBody>
          <a:bodyPr/>
          <a:lstStyle/>
          <a:p>
            <a:r>
              <a:rPr lang="en-US" dirty="0">
                <a:latin typeface="Times New Roman" panose="02020603050405020304" pitchFamily="18" charset="0"/>
                <a:cs typeface="Times New Roman" panose="02020603050405020304" pitchFamily="18" charset="0"/>
              </a:rPr>
              <a:t>Code </a:t>
            </a:r>
          </a:p>
        </p:txBody>
      </p:sp>
      <p:sp>
        <p:nvSpPr>
          <p:cNvPr id="4" name="Content Placeholder 3">
            <a:extLst>
              <a:ext uri="{FF2B5EF4-FFF2-40B4-BE49-F238E27FC236}">
                <a16:creationId xmlns:a16="http://schemas.microsoft.com/office/drawing/2014/main" id="{88DA5C45-E18A-43BD-9D6A-067648BCA235}"/>
              </a:ext>
            </a:extLst>
          </p:cNvPr>
          <p:cNvSpPr>
            <a:spLocks noGrp="1"/>
          </p:cNvSpPr>
          <p:nvPr>
            <p:ph sz="half" idx="2"/>
          </p:nvPr>
        </p:nvSpPr>
        <p:spPr>
          <a:xfrm>
            <a:off x="581194" y="2536262"/>
            <a:ext cx="5393100" cy="4201889"/>
          </a:xfrm>
        </p:spPr>
        <p:txBody>
          <a:bodyPr>
            <a:normAutofit fontScale="62500" lnSpcReduction="20000"/>
          </a:bodyPr>
          <a:lstStyle/>
          <a:p>
            <a:pPr marL="0" marR="0">
              <a:lnSpc>
                <a:spcPct val="115000"/>
              </a:lnSpc>
              <a:spcBef>
                <a:spcPts val="0"/>
              </a:spcBef>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void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insertStudentData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(string Name , string Grade , float Marks , int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RollNumber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name = Name;</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grade = Grade;</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marks = Marks;</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rollNumber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RollNumber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write.open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("studentData.txt"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ios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::app);</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write &lt;&lt; name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write &lt;&lt; grade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write &lt;&lt; marks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write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rollNumber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write.close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FBA54EFA-1A54-4254-9178-3E52A7ACA262}"/>
              </a:ext>
            </a:extLst>
          </p:cNvPr>
          <p:cNvSpPr>
            <a:spLocks noGrp="1"/>
          </p:cNvSpPr>
          <p:nvPr>
            <p:ph type="body" sz="quarter" idx="3"/>
          </p:nvPr>
        </p:nvSpPr>
        <p:spPr>
          <a:xfrm>
            <a:off x="6096000" y="1982889"/>
            <a:ext cx="5393100" cy="553373"/>
          </a:xfrm>
        </p:spPr>
        <p:txBody>
          <a:bodyPr/>
          <a:lstStyle/>
          <a:p>
            <a:r>
              <a:rPr lang="en-US" dirty="0">
                <a:latin typeface="Times New Roman" panose="02020603050405020304" pitchFamily="18" charset="0"/>
                <a:cs typeface="Times New Roman" panose="02020603050405020304" pitchFamily="18" charset="0"/>
              </a:rPr>
              <a:t>Output </a:t>
            </a:r>
          </a:p>
        </p:txBody>
      </p:sp>
      <p:pic>
        <p:nvPicPr>
          <p:cNvPr id="11" name="Content Placeholder 10">
            <a:extLst>
              <a:ext uri="{FF2B5EF4-FFF2-40B4-BE49-F238E27FC236}">
                <a16:creationId xmlns:a16="http://schemas.microsoft.com/office/drawing/2014/main" id="{E44B0C90-C4AC-4C4E-B78D-A4DEE824DCB8}"/>
              </a:ext>
            </a:extLst>
          </p:cNvPr>
          <p:cNvPicPr>
            <a:picLocks noGrp="1"/>
          </p:cNvPicPr>
          <p:nvPr>
            <p:ph sz="quarter" idx="4"/>
          </p:nvPr>
        </p:nvPicPr>
        <p:blipFill rotWithShape="1">
          <a:blip r:embed="rId2" cstate="print">
            <a:extLst>
              <a:ext uri="{28A0092B-C50C-407E-A947-70E740481C1C}">
                <a14:useLocalDpi xmlns:a14="http://schemas.microsoft.com/office/drawing/2010/main" val="0"/>
              </a:ext>
            </a:extLst>
          </a:blip>
          <a:srcRect r="70299" b="45673"/>
          <a:stretch/>
        </p:blipFill>
        <p:spPr bwMode="auto">
          <a:xfrm>
            <a:off x="7031115" y="3517248"/>
            <a:ext cx="3453413" cy="219109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74920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53E80-93FA-4304-9872-7ADBEFF0E955}"/>
              </a:ext>
            </a:extLst>
          </p:cNvPr>
          <p:cNvSpPr>
            <a:spLocks noGrp="1"/>
          </p:cNvSpPr>
          <p:nvPr>
            <p:ph type="title"/>
          </p:nvPr>
        </p:nvSpPr>
        <p:spPr>
          <a:xfrm>
            <a:off x="581193" y="729658"/>
            <a:ext cx="11029616" cy="1115184"/>
          </a:xfrm>
        </p:spPr>
        <p:txBody>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Read Student Data</a:t>
            </a:r>
            <a:br>
              <a:rPr lang="en-US"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8154C48-4BC9-4CAF-B087-43A0F91C6874}"/>
              </a:ext>
            </a:extLst>
          </p:cNvPr>
          <p:cNvSpPr>
            <a:spLocks noGrp="1"/>
          </p:cNvSpPr>
          <p:nvPr>
            <p:ph type="body" idx="1"/>
          </p:nvPr>
        </p:nvSpPr>
        <p:spPr>
          <a:xfrm>
            <a:off x="581189" y="1993125"/>
            <a:ext cx="5393103" cy="536005"/>
          </a:xfrm>
        </p:spPr>
        <p:txBody>
          <a:bodyPr/>
          <a:lstStyle/>
          <a:p>
            <a:r>
              <a:rPr lang="en-US" dirty="0">
                <a:latin typeface="Times New Roman" panose="02020603050405020304" pitchFamily="18" charset="0"/>
                <a:cs typeface="Times New Roman" panose="02020603050405020304" pitchFamily="18" charset="0"/>
              </a:rPr>
              <a:t>Code </a:t>
            </a:r>
          </a:p>
        </p:txBody>
      </p:sp>
      <p:sp>
        <p:nvSpPr>
          <p:cNvPr id="4" name="Content Placeholder 3">
            <a:extLst>
              <a:ext uri="{FF2B5EF4-FFF2-40B4-BE49-F238E27FC236}">
                <a16:creationId xmlns:a16="http://schemas.microsoft.com/office/drawing/2014/main" id="{4CEFB9B5-231B-44B9-BEB5-7792CA05B94E}"/>
              </a:ext>
            </a:extLst>
          </p:cNvPr>
          <p:cNvSpPr>
            <a:spLocks noGrp="1"/>
          </p:cNvSpPr>
          <p:nvPr>
            <p:ph sz="half" idx="2"/>
          </p:nvPr>
        </p:nvSpPr>
        <p:spPr>
          <a:xfrm>
            <a:off x="581194" y="2573495"/>
            <a:ext cx="5393100" cy="3836184"/>
          </a:xfrm>
        </p:spPr>
        <p:txBody>
          <a:bodyPr>
            <a:normAutofit fontScale="40000" lnSpcReduction="20000"/>
          </a:bodyPr>
          <a:lstStyle/>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void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readStudentData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store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numberOfLine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if(store ==</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"File is empty"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return;   }</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read.open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("studentData.txt");</a:t>
            </a:r>
          </a:p>
          <a:p>
            <a:pPr marL="0" marR="0" indent="0">
              <a:lnSpc>
                <a:spcPct val="115000"/>
              </a:lnSpc>
              <a:spcBef>
                <a:spcPts val="0"/>
              </a:spcBef>
              <a:spcAft>
                <a:spcPts val="1000"/>
              </a:spcAft>
              <a:buNone/>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"Name" &lt;&lt; "\t" &lt;&lt; "Roll Number" &lt;&lt; "\t" &lt;&lt; "Marks" &lt;&lt; "\t" &lt;&lt; "Grade"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for(int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1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 store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read &gt;&gt; name;</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read &gt;&gt; grade;</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read &gt;&gt; marks;</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read &gt;&gt;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rollNumber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name &lt;&lt; "  \t   "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rollNumber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&lt;&lt; "   \t  " &lt;&lt; marks &lt;&lt; " \t " &lt;&lt; grade &lt;&lt;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read.close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8FF84FCD-371B-49A4-88C1-1B44728E10DC}"/>
              </a:ext>
            </a:extLst>
          </p:cNvPr>
          <p:cNvSpPr>
            <a:spLocks noGrp="1"/>
          </p:cNvSpPr>
          <p:nvPr>
            <p:ph type="body" sz="quarter" idx="3"/>
          </p:nvPr>
        </p:nvSpPr>
        <p:spPr>
          <a:xfrm>
            <a:off x="6217709" y="2020121"/>
            <a:ext cx="5393100" cy="553373"/>
          </a:xfrm>
        </p:spPr>
        <p:txBody>
          <a:bodyPr/>
          <a:lstStyle/>
          <a:p>
            <a:r>
              <a:rPr lang="en-US" dirty="0">
                <a:latin typeface="Times New Roman" panose="02020603050405020304" pitchFamily="18" charset="0"/>
                <a:cs typeface="Times New Roman" panose="02020603050405020304" pitchFamily="18" charset="0"/>
              </a:rPr>
              <a:t>Output</a:t>
            </a:r>
          </a:p>
        </p:txBody>
      </p:sp>
      <p:pic>
        <p:nvPicPr>
          <p:cNvPr id="7" name="Content Placeholder 6">
            <a:extLst>
              <a:ext uri="{FF2B5EF4-FFF2-40B4-BE49-F238E27FC236}">
                <a16:creationId xmlns:a16="http://schemas.microsoft.com/office/drawing/2014/main" id="{B3C4B8FA-CF89-47D3-870E-B415EC284709}"/>
              </a:ext>
            </a:extLst>
          </p:cNvPr>
          <p:cNvPicPr>
            <a:picLocks noGrp="1"/>
          </p:cNvPicPr>
          <p:nvPr>
            <p:ph sz="quarter" idx="4"/>
          </p:nvPr>
        </p:nvPicPr>
        <p:blipFill rotWithShape="1">
          <a:blip r:embed="rId2" cstate="print">
            <a:extLst>
              <a:ext uri="{28A0092B-C50C-407E-A947-70E740481C1C}">
                <a14:useLocalDpi xmlns:a14="http://schemas.microsoft.com/office/drawing/2010/main" val="0"/>
              </a:ext>
            </a:extLst>
          </a:blip>
          <a:srcRect r="59993" b="45890"/>
          <a:stretch/>
        </p:blipFill>
        <p:spPr bwMode="auto">
          <a:xfrm>
            <a:off x="6817895" y="3224464"/>
            <a:ext cx="3729789" cy="264694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8804490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4D6DDB-133E-44E2-B636-39185D690A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AA5B70-631E-4F47-874A-FBE55E5170D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F1C31AD-A7B7-4945-9E95-3D67796743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2744</Words>
  <Application>Microsoft Office PowerPoint</Application>
  <PresentationFormat>Widescreen</PresentationFormat>
  <Paragraphs>419</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Gill Sans MT</vt:lpstr>
      <vt:lpstr>Symbol</vt:lpstr>
      <vt:lpstr>Times New Roman</vt:lpstr>
      <vt:lpstr>Wingdings 2</vt:lpstr>
      <vt:lpstr>Dividend</vt:lpstr>
      <vt:lpstr>FCFS Scheduler</vt:lpstr>
      <vt:lpstr>Group Members</vt:lpstr>
      <vt:lpstr>Introduction</vt:lpstr>
      <vt:lpstr> FCFS (First Come First Serve) </vt:lpstr>
      <vt:lpstr>FCFS (First Come First Serve)</vt:lpstr>
      <vt:lpstr>Class diagram</vt:lpstr>
      <vt:lpstr>FCFS (First Come First Serve)</vt:lpstr>
      <vt:lpstr>Insert Student Data </vt:lpstr>
      <vt:lpstr>Read Student Data </vt:lpstr>
      <vt:lpstr>Delete Student Data </vt:lpstr>
      <vt:lpstr>Delete Student Data</vt:lpstr>
      <vt:lpstr>Search Student Data </vt:lpstr>
      <vt:lpstr>number of lines &amp; get flag</vt:lpstr>
      <vt:lpstr>Algorithm</vt:lpstr>
      <vt:lpstr>Algorithm </vt:lpstr>
      <vt:lpstr>Algorithm </vt:lpstr>
      <vt:lpstr>Int main</vt:lpstr>
      <vt:lpstr>Int main</vt:lpstr>
      <vt:lpstr>Int main</vt:lpstr>
      <vt:lpstr>Summary &amp; 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2021-07-24T07:10:29Z</dcterms:created>
  <dcterms:modified xsi:type="dcterms:W3CDTF">2021-07-25T10:42:09Z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