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3716000" cx="24423675"/>
  <p:notesSz cx="24423675" cy="13716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92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92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b439bbd7c_0_29:notes"/>
          <p:cNvSpPr txBox="1"/>
          <p:nvPr>
            <p:ph idx="1" type="body"/>
          </p:nvPr>
        </p:nvSpPr>
        <p:spPr>
          <a:xfrm>
            <a:off x="2442350" y="6515100"/>
            <a:ext cx="19539000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0b439bbd7c_0_29:notes"/>
          <p:cNvSpPr/>
          <p:nvPr>
            <p:ph idx="2" type="sldImg"/>
          </p:nvPr>
        </p:nvSpPr>
        <p:spPr>
          <a:xfrm>
            <a:off x="4071425" y="1028700"/>
            <a:ext cx="162831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b439bbd7c_0_3:notes"/>
          <p:cNvSpPr txBox="1"/>
          <p:nvPr>
            <p:ph idx="1" type="body"/>
          </p:nvPr>
        </p:nvSpPr>
        <p:spPr>
          <a:xfrm>
            <a:off x="2442350" y="6515100"/>
            <a:ext cx="19539000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0b439bbd7c_0_3:notes"/>
          <p:cNvSpPr/>
          <p:nvPr>
            <p:ph idx="2" type="sldImg"/>
          </p:nvPr>
        </p:nvSpPr>
        <p:spPr>
          <a:xfrm>
            <a:off x="4071425" y="1028700"/>
            <a:ext cx="162831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2442350" y="6515100"/>
            <a:ext cx="19538925" cy="6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4071425" y="1028700"/>
            <a:ext cx="1628325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Q3U00XVTJ8229pGnWTbKEPUskzGuEYl8/view" TargetMode="External"/><Relationship Id="rId6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9" Type="http://schemas.openxmlformats.org/officeDocument/2006/relationships/hyperlink" Target="http://drive.google.com/file/d/133DB8cKSeSNQX3D-UczQaZoch-SQytMZ/view" TargetMode="External"/><Relationship Id="rId5" Type="http://schemas.openxmlformats.org/officeDocument/2006/relationships/hyperlink" Target="http://drive.google.com/file/d/1g8mJ_aEvCKM7di4uM1796TubgAja6VHt/view" TargetMode="External"/><Relationship Id="rId6" Type="http://schemas.openxmlformats.org/officeDocument/2006/relationships/image" Target="../media/image30.jpg"/><Relationship Id="rId7" Type="http://schemas.openxmlformats.org/officeDocument/2006/relationships/hyperlink" Target="http://drive.google.com/file/d/1W1pqI0F76bnYz-kzjkAyC9wBPscBdpj-/view" TargetMode="External"/><Relationship Id="rId8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f7cJ_qoexpBZ7jNphnCO5hlEpRPqOd7E/view" TargetMode="External"/><Relationship Id="rId10" Type="http://schemas.openxmlformats.org/officeDocument/2006/relationships/image" Target="../media/image33.jp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9" Type="http://schemas.openxmlformats.org/officeDocument/2006/relationships/hyperlink" Target="http://drive.google.com/file/d/1ym_MkTaxgrdr6e1jcYVaqHPFr0Gf6Gji/view" TargetMode="External"/><Relationship Id="rId5" Type="http://schemas.openxmlformats.org/officeDocument/2006/relationships/hyperlink" Target="http://drive.google.com/file/d/1QUN4RKVWX9gvVhyRhxGBtqjupQRb4X8N/view" TargetMode="External"/><Relationship Id="rId6" Type="http://schemas.openxmlformats.org/officeDocument/2006/relationships/image" Target="../media/image27.jpg"/><Relationship Id="rId7" Type="http://schemas.openxmlformats.org/officeDocument/2006/relationships/hyperlink" Target="http://drive.google.com/file/d/1vB2SfW3eiqi2mh9G9SDZms8Gr-arj22F/view" TargetMode="External"/><Relationship Id="rId8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jpg"/><Relationship Id="rId11" Type="http://schemas.openxmlformats.org/officeDocument/2006/relationships/image" Target="../media/image5.png"/><Relationship Id="rId22" Type="http://schemas.openxmlformats.org/officeDocument/2006/relationships/image" Target="../media/image24.jpg"/><Relationship Id="rId10" Type="http://schemas.openxmlformats.org/officeDocument/2006/relationships/image" Target="../media/image4.png"/><Relationship Id="rId21" Type="http://schemas.openxmlformats.org/officeDocument/2006/relationships/image" Target="../media/image26.jpg"/><Relationship Id="rId13" Type="http://schemas.openxmlformats.org/officeDocument/2006/relationships/image" Target="../media/image37.png"/><Relationship Id="rId24" Type="http://schemas.openxmlformats.org/officeDocument/2006/relationships/image" Target="../media/image21.jpg"/><Relationship Id="rId12" Type="http://schemas.openxmlformats.org/officeDocument/2006/relationships/image" Target="../media/image22.png"/><Relationship Id="rId23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5" Type="http://schemas.openxmlformats.org/officeDocument/2006/relationships/image" Target="../media/image18.png"/><Relationship Id="rId14" Type="http://schemas.openxmlformats.org/officeDocument/2006/relationships/image" Target="../media/image7.png"/><Relationship Id="rId17" Type="http://schemas.openxmlformats.org/officeDocument/2006/relationships/image" Target="../media/image2.png"/><Relationship Id="rId16" Type="http://schemas.openxmlformats.org/officeDocument/2006/relationships/image" Target="../media/image10.png"/><Relationship Id="rId5" Type="http://schemas.openxmlformats.org/officeDocument/2006/relationships/image" Target="../media/image1.png"/><Relationship Id="rId19" Type="http://schemas.openxmlformats.org/officeDocument/2006/relationships/image" Target="../media/image17.png"/><Relationship Id="rId6" Type="http://schemas.openxmlformats.org/officeDocument/2006/relationships/image" Target="../media/image8.png"/><Relationship Id="rId18" Type="http://schemas.openxmlformats.org/officeDocument/2006/relationships/image" Target="../media/image6.png"/><Relationship Id="rId7" Type="http://schemas.openxmlformats.org/officeDocument/2006/relationships/image" Target="../media/image35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3"/>
          <p:cNvGrpSpPr/>
          <p:nvPr/>
        </p:nvGrpSpPr>
        <p:grpSpPr>
          <a:xfrm>
            <a:off x="2848600" y="10471825"/>
            <a:ext cx="7417800" cy="2280000"/>
            <a:chOff x="17019050" y="2489200"/>
            <a:chExt cx="7417800" cy="2280000"/>
          </a:xfrm>
        </p:grpSpPr>
        <p:sp>
          <p:nvSpPr>
            <p:cNvPr id="12" name="Google Shape;12;p3"/>
            <p:cNvSpPr/>
            <p:nvPr/>
          </p:nvSpPr>
          <p:spPr>
            <a:xfrm>
              <a:off x="17019050" y="2489200"/>
              <a:ext cx="7417800" cy="2280000"/>
            </a:xfrm>
            <a:prstGeom prst="roundRect">
              <a:avLst>
                <a:gd fmla="val 14751" name="adj"/>
              </a:avLst>
            </a:prstGeom>
            <a:solidFill>
              <a:srgbClr val="06E1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17527107" y="2667000"/>
              <a:ext cx="52158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ontserrat"/>
                <a:buNone/>
              </a:pPr>
              <a:r>
                <a:rPr b="0" i="0" lang="ru-RU" sz="48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команда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17527101" y="3338175"/>
              <a:ext cx="6350400" cy="13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Montserrat"/>
                <a:buNone/>
              </a:pPr>
              <a:r>
                <a:rPr b="1" i="0" lang="ru-RU" sz="8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SWAG</a:t>
              </a:r>
              <a:endParaRPr b="0" i="0" sz="8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3"/>
          <p:cNvGrpSpPr/>
          <p:nvPr/>
        </p:nvGrpSpPr>
        <p:grpSpPr>
          <a:xfrm>
            <a:off x="12638300" y="2127200"/>
            <a:ext cx="3803101" cy="1117500"/>
            <a:chOff x="-437350" y="4305300"/>
            <a:chExt cx="3803101" cy="1117500"/>
          </a:xfrm>
        </p:grpSpPr>
        <p:sp>
          <p:nvSpPr>
            <p:cNvPr id="16" name="Google Shape;16;p3"/>
            <p:cNvSpPr/>
            <p:nvPr/>
          </p:nvSpPr>
          <p:spPr>
            <a:xfrm>
              <a:off x="-437349" y="4305300"/>
              <a:ext cx="3803100" cy="1117500"/>
            </a:xfrm>
            <a:prstGeom prst="roundRect">
              <a:avLst>
                <a:gd fmla="val 17182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437350" y="4483100"/>
              <a:ext cx="38031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800"/>
                <a:buFont typeface="Montserrat"/>
                <a:buNone/>
              </a:pPr>
              <a:r>
                <a:rPr b="1" i="0" lang="ru-RU" sz="48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15.10/2024</a:t>
              </a:r>
              <a:endParaRPr b="0" i="0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762048" y="571500"/>
            <a:ext cx="10513692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-588890" y="736550"/>
            <a:ext cx="13088766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CJM ПОЛЬЗОВАТЕЛЯ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2"/>
          <p:cNvGrpSpPr/>
          <p:nvPr/>
        </p:nvGrpSpPr>
        <p:grpSpPr>
          <a:xfrm>
            <a:off x="990649" y="2792895"/>
            <a:ext cx="4969076" cy="3024336"/>
            <a:chOff x="762050" y="2755900"/>
            <a:chExt cx="6286800" cy="2193000"/>
          </a:xfrm>
        </p:grpSpPr>
        <p:sp>
          <p:nvSpPr>
            <p:cNvPr id="192" name="Google Shape;192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6667228" y="2817374"/>
            <a:ext cx="4969076" cy="3024336"/>
            <a:chOff x="762050" y="2755900"/>
            <a:chExt cx="6286800" cy="2193000"/>
          </a:xfrm>
        </p:grpSpPr>
        <p:sp>
          <p:nvSpPr>
            <p:cNvPr id="195" name="Google Shape;195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2"/>
          <p:cNvGrpSpPr/>
          <p:nvPr/>
        </p:nvGrpSpPr>
        <p:grpSpPr>
          <a:xfrm>
            <a:off x="12343807" y="2727316"/>
            <a:ext cx="4969076" cy="3024336"/>
            <a:chOff x="762050" y="2755900"/>
            <a:chExt cx="6286800" cy="2193000"/>
          </a:xfrm>
        </p:grpSpPr>
        <p:sp>
          <p:nvSpPr>
            <p:cNvPr id="198" name="Google Shape;198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12"/>
          <p:cNvGrpSpPr/>
          <p:nvPr/>
        </p:nvGrpSpPr>
        <p:grpSpPr>
          <a:xfrm>
            <a:off x="17972484" y="6858000"/>
            <a:ext cx="4969076" cy="3024336"/>
            <a:chOff x="762050" y="2755900"/>
            <a:chExt cx="6286800" cy="2193000"/>
          </a:xfrm>
        </p:grpSpPr>
        <p:sp>
          <p:nvSpPr>
            <p:cNvPr id="201" name="Google Shape;201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2"/>
          <p:cNvGrpSpPr/>
          <p:nvPr/>
        </p:nvGrpSpPr>
        <p:grpSpPr>
          <a:xfrm>
            <a:off x="990649" y="6844561"/>
            <a:ext cx="4969076" cy="3024336"/>
            <a:chOff x="762050" y="2755900"/>
            <a:chExt cx="6286800" cy="2193000"/>
          </a:xfrm>
        </p:grpSpPr>
        <p:sp>
          <p:nvSpPr>
            <p:cNvPr id="204" name="Google Shape;204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2"/>
          <p:cNvGrpSpPr/>
          <p:nvPr/>
        </p:nvGrpSpPr>
        <p:grpSpPr>
          <a:xfrm>
            <a:off x="6667228" y="6869040"/>
            <a:ext cx="4969076" cy="3024336"/>
            <a:chOff x="762050" y="2755900"/>
            <a:chExt cx="6286800" cy="2193000"/>
          </a:xfrm>
        </p:grpSpPr>
        <p:sp>
          <p:nvSpPr>
            <p:cNvPr id="207" name="Google Shape;207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12"/>
          <p:cNvGrpSpPr/>
          <p:nvPr/>
        </p:nvGrpSpPr>
        <p:grpSpPr>
          <a:xfrm>
            <a:off x="12343807" y="6778982"/>
            <a:ext cx="4969076" cy="3024336"/>
            <a:chOff x="762050" y="2755900"/>
            <a:chExt cx="6286800" cy="2193000"/>
          </a:xfrm>
        </p:grpSpPr>
        <p:sp>
          <p:nvSpPr>
            <p:cNvPr id="210" name="Google Shape;210;p12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2"/>
          <p:cNvSpPr/>
          <p:nvPr/>
        </p:nvSpPr>
        <p:spPr>
          <a:xfrm rot="-5400000">
            <a:off x="5831510" y="3873386"/>
            <a:ext cx="735333" cy="9361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 rot="-5400000">
            <a:off x="11508089" y="3837011"/>
            <a:ext cx="735333" cy="9361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/>
          <p:nvPr/>
        </p:nvSpPr>
        <p:spPr>
          <a:xfrm rot="-5400000">
            <a:off x="5831510" y="7823097"/>
            <a:ext cx="735333" cy="9361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 rot="-5400000">
            <a:off x="11508089" y="7823098"/>
            <a:ext cx="735333" cy="9361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 rot="-5400000">
            <a:off x="17136766" y="7806538"/>
            <a:ext cx="735333" cy="9361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2"/>
          <p:cNvCxnSpPr>
            <a:stCxn id="198" idx="2"/>
            <a:endCxn id="204" idx="0"/>
          </p:cNvCxnSpPr>
          <p:nvPr/>
        </p:nvCxnSpPr>
        <p:spPr>
          <a:xfrm rot="5400000">
            <a:off x="8605295" y="621502"/>
            <a:ext cx="1092900" cy="11353200"/>
          </a:xfrm>
          <a:prstGeom prst="curvedConnector3">
            <a:avLst>
              <a:gd fmla="val 33267" name="adj1"/>
            </a:avLst>
          </a:prstGeom>
          <a:noFill/>
          <a:ln cap="flat" cmpd="sng" w="38100">
            <a:solidFill>
              <a:srgbClr val="53DBBA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18" name="Google Shape;218;p12"/>
          <p:cNvSpPr txBox="1"/>
          <p:nvPr/>
        </p:nvSpPr>
        <p:spPr>
          <a:xfrm>
            <a:off x="2023548" y="3626645"/>
            <a:ext cx="343632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заходит на сайт и видит главные новости и предстоящие события клуба.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1251984" y="3724663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7830448" y="3697101"/>
            <a:ext cx="34363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или вход в личный кабинет через упрощенную форму.</a:t>
            </a:r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7058884" y="3795119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13494209" y="3533509"/>
            <a:ext cx="343632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Просмотр профилей игроков, новостей или календаря матчей, с возможностью участия в обсуждениях.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12719216" y="3821270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2202204" y="7637842"/>
            <a:ext cx="343632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Покупка клубной атрибутики через интегрированный интернет-магазин.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1430640" y="7735860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7830448" y="7662220"/>
            <a:ext cx="34363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Запись на матч и чекин с целью начисления баллов.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7058884" y="7760238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13384205" y="7568027"/>
            <a:ext cx="343632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накопленных баллов для получения скидок или доступа к эксклюзивным материалам.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12612641" y="7666045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19119457" y="7574129"/>
            <a:ext cx="343632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Участие в голосованиях и опросах для дополнительного вовлечения в жизнь клуба.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18347893" y="7672147"/>
            <a:ext cx="37002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6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/>
          <p:nvPr/>
        </p:nvSpPr>
        <p:spPr>
          <a:xfrm>
            <a:off x="762049" y="571500"/>
            <a:ext cx="13105980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-677588" y="736550"/>
            <a:ext cx="1584176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ВАШЕ ВИДЕНИЕ УЛУЧШЕНИЯ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38" name="Google Shape;2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3"/>
          <p:cNvGrpSpPr/>
          <p:nvPr/>
        </p:nvGrpSpPr>
        <p:grpSpPr>
          <a:xfrm>
            <a:off x="762048" y="2897560"/>
            <a:ext cx="22886827" cy="7302506"/>
            <a:chOff x="762050" y="2755900"/>
            <a:chExt cx="6286800" cy="2193000"/>
          </a:xfrm>
        </p:grpSpPr>
        <p:sp>
          <p:nvSpPr>
            <p:cNvPr id="240" name="Google Shape;240;p13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/>
        </p:nvSpPr>
        <p:spPr>
          <a:xfrm>
            <a:off x="1311359" y="3473624"/>
            <a:ext cx="1255667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дальнейшего улучшения платформы мы видим возможности интеграции с социальными сетями и мессенджерами для уведомлений и взаимодействия, а также разработку мобильного приложения для еще большего удобства болельщиков. Планируется внедрение системы рекомендаций новостей и матчей на основе поведения пользователей, а также расширение программы лояльности с включением дополнительных активностей и вознаграждений.</a:t>
            </a: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712713">
            <a:off x="16631374" y="2082893"/>
            <a:ext cx="4129931" cy="798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>
            <a:off x="762049" y="571500"/>
            <a:ext cx="9289555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-2621804" y="736550"/>
            <a:ext cx="1584176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0" name="Google Shape;25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 title="1 index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301" y="3933050"/>
            <a:ext cx="14774275" cy="692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 txBox="1"/>
          <p:nvPr/>
        </p:nvSpPr>
        <p:spPr>
          <a:xfrm>
            <a:off x="762050" y="2273675"/>
            <a:ext cx="2333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latin typeface="Montserrat SemiBold"/>
                <a:ea typeface="Montserrat SemiBold"/>
                <a:cs typeface="Montserrat SemiBold"/>
                <a:sym typeface="Montserrat SemiBold"/>
              </a:rPr>
              <a:t>Ссылка на видео RUTUBE: </a:t>
            </a:r>
            <a:r>
              <a:rPr lang="ru-RU" sz="2500">
                <a:latin typeface="Montserrat SemiBold"/>
                <a:ea typeface="Montserrat SemiBold"/>
                <a:cs typeface="Montserrat SemiBold"/>
                <a:sym typeface="Montserrat SemiBold"/>
              </a:rPr>
              <a:t>https://rutube.ru/video/private/b103b25c3ba98b00b740e6ffc033a612/?r=wd&amp;p=liRomE92zOS01aM2pWdezQ</a:t>
            </a:r>
            <a:endParaRPr sz="25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762050" y="2843075"/>
            <a:ext cx="7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(в случае, если плеер не загружается)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/>
          <p:nvPr/>
        </p:nvSpPr>
        <p:spPr>
          <a:xfrm>
            <a:off x="762049" y="571500"/>
            <a:ext cx="9289500" cy="10413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-2621804" y="736550"/>
            <a:ext cx="1584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60" name="Google Shape;2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5" title="2 new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50" y="2001775"/>
            <a:ext cx="10904424" cy="51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 title="3 team and player_page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13250" y="2001775"/>
            <a:ext cx="10904419" cy="511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10720550" y="736550"/>
            <a:ext cx="168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https://rutube.ru/video/private/b103b25c3ba98b00b740e6ffc033a612/?r=wd&amp;p=liRomE92zOS01aM2pWdezQ</a:t>
            </a:r>
            <a:endParaRPr/>
          </a:p>
        </p:txBody>
      </p:sp>
      <p:pic>
        <p:nvPicPr>
          <p:cNvPr id="264" name="Google Shape;264;p15" title="8post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15025" y="7502200"/>
            <a:ext cx="10904424" cy="51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/>
          <p:nvPr/>
        </p:nvSpPr>
        <p:spPr>
          <a:xfrm>
            <a:off x="762049" y="571500"/>
            <a:ext cx="9289500" cy="10413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-2621804" y="736550"/>
            <a:ext cx="15841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71" name="Google Shape;2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 title="5 matche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48050" y="2001700"/>
            <a:ext cx="11449003" cy="5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 title="6 auth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48050" y="7777775"/>
            <a:ext cx="11448998" cy="5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 title="7 profile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050" y="2001700"/>
            <a:ext cx="11448998" cy="536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 title="4 shop and product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2050" y="7777775"/>
            <a:ext cx="11448998" cy="5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7"/>
          <p:cNvGrpSpPr/>
          <p:nvPr/>
        </p:nvGrpSpPr>
        <p:grpSpPr>
          <a:xfrm>
            <a:off x="2819575" y="4368800"/>
            <a:ext cx="15502925" cy="4991100"/>
            <a:chOff x="2819575" y="4368800"/>
            <a:chExt cx="15502925" cy="4991100"/>
          </a:xfrm>
        </p:grpSpPr>
        <p:sp>
          <p:nvSpPr>
            <p:cNvPr id="281" name="Google Shape;281;p17"/>
            <p:cNvSpPr/>
            <p:nvPr/>
          </p:nvSpPr>
          <p:spPr>
            <a:xfrm>
              <a:off x="2819575" y="4368800"/>
              <a:ext cx="15502800" cy="4991100"/>
            </a:xfrm>
            <a:prstGeom prst="roundRect">
              <a:avLst>
                <a:gd fmla="val 10260" name="adj"/>
              </a:avLst>
            </a:prstGeom>
            <a:solidFill>
              <a:srgbClr val="FF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327600" y="5207000"/>
              <a:ext cx="14994900" cy="32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0"/>
                <a:buFont typeface="Arial"/>
                <a:buNone/>
              </a:pPr>
              <a:r>
                <a:rPr b="1" i="0" lang="ru-RU" sz="14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СПАСИБО </a:t>
              </a:r>
              <a:br>
                <a:rPr b="1" i="0" lang="ru-RU" sz="14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b="1" i="0" lang="ru-RU" sz="14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 ВНИМАНИЕ</a:t>
              </a:r>
              <a:endParaRPr b="1" i="0" sz="1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90323" y="12853033"/>
            <a:ext cx="248" cy="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" name="Google Shape;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91725" y="12967655"/>
            <a:ext cx="76937" cy="77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" name="Google Shape;2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07160" y="12851923"/>
            <a:ext cx="76937" cy="77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38596" y="12867990"/>
            <a:ext cx="44899" cy="45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7" name="Google Shape;2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91725" y="12736196"/>
            <a:ext cx="76937" cy="77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8" name="Google Shape;2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760165" y="12720098"/>
            <a:ext cx="339932" cy="340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" name="Google Shape;2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267713" y="12764263"/>
            <a:ext cx="221160" cy="2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" name="Google Shape;3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462975" y="12764201"/>
            <a:ext cx="252726" cy="2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" name="Google Shape;3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744773" y="12764263"/>
            <a:ext cx="221160" cy="2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2" name="Google Shape;3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940036" y="12764201"/>
            <a:ext cx="252726" cy="2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3" name="Google Shape;33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2220619" y="12763531"/>
            <a:ext cx="212230" cy="25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" name="Google Shape;3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962053" y="12763500"/>
            <a:ext cx="253295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" name="Google Shape;3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2517574" y="12763500"/>
            <a:ext cx="22603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6" name="Google Shape;36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2772422" y="12767438"/>
            <a:ext cx="201873" cy="24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" name="Google Shape;37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3242202" y="12767407"/>
            <a:ext cx="206437" cy="250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8" name="Google Shape;38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3478370" y="12767438"/>
            <a:ext cx="170506" cy="2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812851" y="5664200"/>
            <a:ext cx="4369073" cy="549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812850" y="10410375"/>
            <a:ext cx="436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</a:pPr>
            <a:r>
              <a:rPr b="1" i="0" lang="ru-RU" sz="26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Марилова Полина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12851" y="10880272"/>
            <a:ext cx="4453745" cy="3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</a:pPr>
            <a:r>
              <a:rPr b="0" i="0" lang="ru-RU" sz="20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frontend разработчик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435939" y="5664200"/>
            <a:ext cx="4369073" cy="549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5435950" y="10410375"/>
            <a:ext cx="436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</a:pPr>
            <a:r>
              <a:rPr b="1" i="0" lang="ru-RU" sz="26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Халимов Мухаммед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5435939" y="10880272"/>
            <a:ext cx="4453745" cy="3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</a:pPr>
            <a:r>
              <a:rPr b="0" i="0" lang="ru-RU" sz="20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backend разработчик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0059028" y="5664200"/>
            <a:ext cx="4369073" cy="549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0059025" y="10410375"/>
            <a:ext cx="432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</a:pPr>
            <a:r>
              <a:rPr b="1" i="0" lang="ru-RU" sz="26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Карпов Никита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059028" y="10880272"/>
            <a:ext cx="4453745" cy="3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</a:pPr>
            <a:r>
              <a:rPr b="0" i="0" lang="ru-RU" sz="20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DevRel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14682116" y="5664200"/>
            <a:ext cx="4369073" cy="549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4682125" y="10410375"/>
            <a:ext cx="432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</a:pPr>
            <a:r>
              <a:rPr b="1" i="0" lang="ru-RU" sz="26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Овичинников Кирилл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4682116" y="10880272"/>
            <a:ext cx="4453745" cy="3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</a:pPr>
            <a:r>
              <a:rPr b="0" i="0" lang="ru-RU" sz="20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backend разработчик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9305205" y="5664200"/>
            <a:ext cx="4369073" cy="549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9305200" y="10410375"/>
            <a:ext cx="432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</a:pPr>
            <a:r>
              <a:rPr b="1" i="0" lang="ru-RU" sz="26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Щербаков Илья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9305205" y="10880272"/>
            <a:ext cx="4453745" cy="364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</a:pPr>
            <a:r>
              <a:rPr b="0" i="0" lang="ru-RU" sz="2000" u="none" cap="none" strike="noStrike">
                <a:solidFill>
                  <a:srgbClr val="26534B"/>
                </a:solidFill>
                <a:latin typeface="Montserrat"/>
                <a:ea typeface="Montserrat"/>
                <a:cs typeface="Montserrat"/>
                <a:sym typeface="Montserrat"/>
              </a:rPr>
              <a:t>frontend разработчик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>
            <a:off x="762050" y="2120900"/>
            <a:ext cx="6286800" cy="2193000"/>
            <a:chOff x="762050" y="2755900"/>
            <a:chExt cx="6286800" cy="2193000"/>
          </a:xfrm>
        </p:grpSpPr>
        <p:sp>
          <p:nvSpPr>
            <p:cNvPr id="55" name="Google Shape;55;p4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rPr b="1" i="0" lang="ru-RU" sz="2400" u="none" cap="none" strike="noStrike">
                  <a:solidFill>
                    <a:srgbClr val="26534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ТРЕК No1 </a:t>
              </a:r>
              <a: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b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b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Разработка веб-платформы </a:t>
              </a:r>
              <a:b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ru-RU" sz="2400" u="none" cap="none" strike="noStrike">
                  <a:solidFill>
                    <a:srgbClr val="26534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для ФК и болельщиков футбола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4"/>
          <p:cNvSpPr/>
          <p:nvPr/>
        </p:nvSpPr>
        <p:spPr>
          <a:xfrm>
            <a:off x="762050" y="571500"/>
            <a:ext cx="7562700" cy="10413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62050" y="749300"/>
            <a:ext cx="74799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SWAG</a:t>
            </a:r>
            <a:endParaRPr b="1" i="0" sz="4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4"/>
          <p:cNvPicPr preferRelativeResize="0"/>
          <p:nvPr>
            <p:ph idx="2" type="pic"/>
          </p:nvPr>
        </p:nvPicPr>
        <p:blipFill rotWithShape="1">
          <a:blip r:embed="rId20">
            <a:alphaModFix/>
          </a:blip>
          <a:srcRect b="9963" l="0" r="0" t="9963"/>
          <a:stretch/>
        </p:blipFill>
        <p:spPr>
          <a:xfrm>
            <a:off x="812800" y="5664200"/>
            <a:ext cx="4368800" cy="4645025"/>
          </a:xfrm>
          <a:prstGeom prst="roundRect">
            <a:avLst>
              <a:gd fmla="val 6371" name="adj"/>
            </a:avLst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>
            <p:ph idx="3" type="pic"/>
          </p:nvPr>
        </p:nvPicPr>
        <p:blipFill rotWithShape="1">
          <a:blip r:embed="rId21">
            <a:alphaModFix/>
          </a:blip>
          <a:srcRect b="9963" l="0" r="0" t="9963"/>
          <a:stretch/>
        </p:blipFill>
        <p:spPr>
          <a:xfrm>
            <a:off x="5435600" y="5664200"/>
            <a:ext cx="4368800" cy="4645025"/>
          </a:xfrm>
          <a:prstGeom prst="roundRect">
            <a:avLst>
              <a:gd fmla="val 6371" name="adj"/>
            </a:avLst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>
            <p:ph idx="4" type="pic"/>
          </p:nvPr>
        </p:nvPicPr>
        <p:blipFill rotWithShape="1">
          <a:blip r:embed="rId22">
            <a:alphaModFix/>
          </a:blip>
          <a:srcRect b="9976" l="0" r="0" t="9977"/>
          <a:stretch/>
        </p:blipFill>
        <p:spPr>
          <a:xfrm>
            <a:off x="10058400" y="5664200"/>
            <a:ext cx="4370388" cy="4645025"/>
          </a:xfrm>
          <a:prstGeom prst="roundRect">
            <a:avLst>
              <a:gd fmla="val 6371" name="adj"/>
            </a:avLst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>
            <p:ph idx="5" type="pic"/>
          </p:nvPr>
        </p:nvPicPr>
        <p:blipFill rotWithShape="1">
          <a:blip r:embed="rId23">
            <a:alphaModFix/>
          </a:blip>
          <a:srcRect b="9963" l="0" r="0" t="9963"/>
          <a:stretch/>
        </p:blipFill>
        <p:spPr>
          <a:xfrm>
            <a:off x="14682788" y="5664200"/>
            <a:ext cx="4368800" cy="4645025"/>
          </a:xfrm>
          <a:prstGeom prst="roundRect">
            <a:avLst>
              <a:gd fmla="val 6371" name="adj"/>
            </a:avLst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>
            <p:ph idx="6" type="pic"/>
          </p:nvPr>
        </p:nvPicPr>
        <p:blipFill rotWithShape="1">
          <a:blip r:embed="rId24">
            <a:alphaModFix/>
          </a:blip>
          <a:srcRect b="9963" l="0" r="0" t="9963"/>
          <a:stretch/>
        </p:blipFill>
        <p:spPr>
          <a:xfrm>
            <a:off x="19305588" y="5664200"/>
            <a:ext cx="4368800" cy="4645025"/>
          </a:xfrm>
          <a:prstGeom prst="roundRect">
            <a:avLst>
              <a:gd fmla="val 637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762048" y="571500"/>
            <a:ext cx="5401124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-588890" y="736550"/>
            <a:ext cx="8103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5"/>
          <p:cNvGrpSpPr/>
          <p:nvPr/>
        </p:nvGrpSpPr>
        <p:grpSpPr>
          <a:xfrm>
            <a:off x="744909" y="2537520"/>
            <a:ext cx="22886827" cy="7302506"/>
            <a:chOff x="762050" y="2755900"/>
            <a:chExt cx="6286800" cy="2193000"/>
          </a:xfrm>
        </p:grpSpPr>
        <p:sp>
          <p:nvSpPr>
            <p:cNvPr id="72" name="Google Shape;72;p5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5"/>
          <p:cNvSpPr txBox="1"/>
          <p:nvPr/>
        </p:nvSpPr>
        <p:spPr>
          <a:xfrm>
            <a:off x="1428130" y="3051496"/>
            <a:ext cx="21890432" cy="4789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400"/>
              <a:buFont typeface="Montserrat"/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Современные футбольные клубы сталкиваются с проблемой поддержания активной и постоянной связи с болельщиками, особенно в условиях роста онлайн-аудитории. Фанаты часто недополучают актуальную информацию, теряют возможность интерактивного участия, а программы лояльности не всегда стимулируют достаточную активность. Это приводит к снижению интереса болельщиков и уменьшению их вовлеченности, что сказывается на доходах клуба, посещаемости матчей и продажах мерча</a:t>
            </a:r>
            <a:endParaRPr b="0" i="0" sz="3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762048" y="571500"/>
            <a:ext cx="7709381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762200" y="749300"/>
            <a:ext cx="7709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81" name="Google Shape;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6"/>
          <p:cNvGrpSpPr/>
          <p:nvPr/>
        </p:nvGrpSpPr>
        <p:grpSpPr>
          <a:xfrm>
            <a:off x="768430" y="2404554"/>
            <a:ext cx="22886827" cy="8526642"/>
            <a:chOff x="762050" y="2755900"/>
            <a:chExt cx="6286800" cy="2193000"/>
          </a:xfrm>
        </p:grpSpPr>
        <p:sp>
          <p:nvSpPr>
            <p:cNvPr id="83" name="Google Shape;83;p6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6"/>
          <p:cNvSpPr txBox="1"/>
          <p:nvPr/>
        </p:nvSpPr>
        <p:spPr>
          <a:xfrm>
            <a:off x="1575121" y="2844894"/>
            <a:ext cx="21273444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Разработанная веб-платформа для футбольного клуба "Кокос Групп" объединяет все ключевые функции для взаимодействия с болельщиками. Платформа включает главную страницу с новостями и анонсами матчей, календарь матчей с трансляциями, страницу команды с профилями игроков, интегрированный интернет-магазин, а также раздел "О клубе" с историей и информацией о партнерах. Особенностью является программа лояльности, позволяющая фанатам накапливать баллы за активное участие (например, посещение матчей и чекины) и обменивать их на клубные товары и скидки. Личный кабинет болельщика предоставляет пользователю удобный интерфейс для управления профилем, отслеживания баллов и истории заказов. Административная панель позволяет клубу легко управлять контентом и взаимодействовать с фанатами.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762049" y="571500"/>
            <a:ext cx="6193212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-677588" y="736550"/>
            <a:ext cx="8928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2" name="Google Shape;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7"/>
          <p:cNvGrpSpPr/>
          <p:nvPr/>
        </p:nvGrpSpPr>
        <p:grpSpPr>
          <a:xfrm>
            <a:off x="680426" y="2521423"/>
            <a:ext cx="22886827" cy="1857214"/>
            <a:chOff x="762050" y="2755900"/>
            <a:chExt cx="6286800" cy="2193000"/>
          </a:xfrm>
        </p:grpSpPr>
        <p:sp>
          <p:nvSpPr>
            <p:cNvPr id="94" name="Google Shape;94;p7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7"/>
          <p:cNvSpPr txBox="1"/>
          <p:nvPr/>
        </p:nvSpPr>
        <p:spPr>
          <a:xfrm>
            <a:off x="928561" y="2553765"/>
            <a:ext cx="22566565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Укрепление связи с фанатами</a:t>
            </a:r>
            <a:r>
              <a:rPr b="0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Платформа обеспечивает регулярное взаимодействие клуба и болельщиков через новости, форумы, онлайн-мероприятия и опросы.</a:t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1225159" y="284778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7"/>
          <p:cNvGrpSpPr/>
          <p:nvPr/>
        </p:nvGrpSpPr>
        <p:grpSpPr>
          <a:xfrm>
            <a:off x="683366" y="4892025"/>
            <a:ext cx="22886827" cy="1857214"/>
            <a:chOff x="762050" y="2755900"/>
            <a:chExt cx="6286800" cy="2193000"/>
          </a:xfrm>
        </p:grpSpPr>
        <p:sp>
          <p:nvSpPr>
            <p:cNvPr id="99" name="Google Shape;99;p7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" name="Google Shape;101;p7"/>
          <p:cNvSpPr txBox="1"/>
          <p:nvPr/>
        </p:nvSpPr>
        <p:spPr>
          <a:xfrm>
            <a:off x="931501" y="4924367"/>
            <a:ext cx="22566565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Интерактивные возможности</a:t>
            </a:r>
            <a:r>
              <a:rPr b="0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Прямые трансляции матчей с интеграцией комментариев из соцсетей, возможность оставлять отзывы и участвовать в обсуждениях</a:t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228099" y="5218382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3" name="Google Shape;103;p7"/>
          <p:cNvGrpSpPr/>
          <p:nvPr/>
        </p:nvGrpSpPr>
        <p:grpSpPr>
          <a:xfrm>
            <a:off x="680426" y="7358453"/>
            <a:ext cx="22886827" cy="1857214"/>
            <a:chOff x="762050" y="2755900"/>
            <a:chExt cx="6286800" cy="2193000"/>
          </a:xfrm>
        </p:grpSpPr>
        <p:sp>
          <p:nvSpPr>
            <p:cNvPr id="104" name="Google Shape;104;p7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" name="Google Shape;106;p7"/>
          <p:cNvSpPr txBox="1"/>
          <p:nvPr/>
        </p:nvSpPr>
        <p:spPr>
          <a:xfrm>
            <a:off x="928561" y="7390795"/>
            <a:ext cx="22566565" cy="2491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Удобство использования</a:t>
            </a:r>
            <a:r>
              <a:rPr b="0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Личный кабинет с управлением заказами, подписками и баллами, а также мобильная версия для доступа с любых устройств.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1225159" y="768481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>
            <a:off x="694319" y="9898442"/>
            <a:ext cx="22886827" cy="1857214"/>
            <a:chOff x="762050" y="2755900"/>
            <a:chExt cx="6286800" cy="2193000"/>
          </a:xfrm>
        </p:grpSpPr>
        <p:sp>
          <p:nvSpPr>
            <p:cNvPr id="109" name="Google Shape;109;p7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1" name="Google Shape;111;p7"/>
          <p:cNvSpPr txBox="1"/>
          <p:nvPr/>
        </p:nvSpPr>
        <p:spPr>
          <a:xfrm>
            <a:off x="942454" y="9930784"/>
            <a:ext cx="22566565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Маркетплейс</a:t>
            </a:r>
            <a:r>
              <a:rPr b="0" i="0" lang="ru-RU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Официальный магазин клуба интегрирован в платформу, что упрощает процесс покупки клубной атрибутики и увеличивает доходы от продаж. 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1239052" y="10224799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762048" y="571500"/>
            <a:ext cx="11521804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5965" y="809328"/>
            <a:ext cx="1303397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ЭКОНОМИЧЕСКАЯ ЭФФЕКТИВНОСТЬ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8"/>
          <p:cNvGrpSpPr/>
          <p:nvPr/>
        </p:nvGrpSpPr>
        <p:grpSpPr>
          <a:xfrm>
            <a:off x="680426" y="2521423"/>
            <a:ext cx="22886827" cy="1857214"/>
            <a:chOff x="762050" y="2755900"/>
            <a:chExt cx="6286800" cy="2193000"/>
          </a:xfrm>
        </p:grpSpPr>
        <p:sp>
          <p:nvSpPr>
            <p:cNvPr id="121" name="Google Shape;121;p8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3" name="Google Shape;123;p8"/>
          <p:cNvSpPr txBox="1"/>
          <p:nvPr/>
        </p:nvSpPr>
        <p:spPr>
          <a:xfrm>
            <a:off x="1857123" y="2521423"/>
            <a:ext cx="21638003" cy="165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Рост доходов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за счет увеличения продаж через онлайн-магазин, где фанаты могут использовать накопленные баллы для скидок на продукцию клуба.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1225159" y="284778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8"/>
          <p:cNvGrpSpPr/>
          <p:nvPr/>
        </p:nvGrpSpPr>
        <p:grpSpPr>
          <a:xfrm>
            <a:off x="683366" y="4892025"/>
            <a:ext cx="22886827" cy="1857214"/>
            <a:chOff x="762050" y="2755900"/>
            <a:chExt cx="6286800" cy="2193000"/>
          </a:xfrm>
        </p:grpSpPr>
        <p:sp>
          <p:nvSpPr>
            <p:cNvPr id="126" name="Google Shape;126;p8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8"/>
          <p:cNvSpPr txBox="1"/>
          <p:nvPr/>
        </p:nvSpPr>
        <p:spPr>
          <a:xfrm>
            <a:off x="1857124" y="4987851"/>
            <a:ext cx="21338466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Увеличение посещаемости матчей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благодаря активации программы лояльности и возможностям чекина, что мотивирует болельщиков чаще посещать матчи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228099" y="5218382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680426" y="7358452"/>
            <a:ext cx="22886827" cy="4230417"/>
            <a:chOff x="762050" y="2755900"/>
            <a:chExt cx="6286800" cy="2193000"/>
          </a:xfrm>
        </p:grpSpPr>
        <p:sp>
          <p:nvSpPr>
            <p:cNvPr id="131" name="Google Shape;131;p8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" name="Google Shape;133;p8"/>
          <p:cNvSpPr txBox="1"/>
          <p:nvPr/>
        </p:nvSpPr>
        <p:spPr>
          <a:xfrm>
            <a:off x="1857123" y="7439627"/>
            <a:ext cx="22566565" cy="2491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Развитие активной фан-базы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Увеличение числа активных пользователей, что способствует росту аудитории и последующему расширению маркетинговых возможностей для партнеров клуба.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1225159" y="768481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762048" y="571500"/>
            <a:ext cx="8785500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-605580" y="736550"/>
            <a:ext cx="11481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ПРОДУКТА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2855" y="6182173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9"/>
          <p:cNvGrpSpPr/>
          <p:nvPr/>
        </p:nvGrpSpPr>
        <p:grpSpPr>
          <a:xfrm>
            <a:off x="748848" y="2249488"/>
            <a:ext cx="22886827" cy="7302506"/>
            <a:chOff x="762050" y="2755900"/>
            <a:chExt cx="6286800" cy="2193000"/>
          </a:xfrm>
        </p:grpSpPr>
        <p:sp>
          <p:nvSpPr>
            <p:cNvPr id="143" name="Google Shape;143;p9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9"/>
          <p:cNvSpPr txBox="1"/>
          <p:nvPr/>
        </p:nvSpPr>
        <p:spPr>
          <a:xfrm>
            <a:off x="1432069" y="2763464"/>
            <a:ext cx="2201302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Платформа построена на базе микросервисной архитектуры с использованием Django для серверной части, которая управляет базой данных и обработкой бизнес-логики, и JavaScript для фронтенд-части, создающей динамичные и отзывчивые пользовательские интерфейсы. Используются контейнерные технологии Docker для изоляции сервисов и упрощения деплоя.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/>
          <p:nvPr/>
        </p:nvSpPr>
        <p:spPr>
          <a:xfrm>
            <a:off x="762048" y="571500"/>
            <a:ext cx="15410236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762200" y="749300"/>
            <a:ext cx="15338076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БЕЗОПАСНОСТЬ АРХИТЕКТУРЫ ПРИЛОЖЕНИЯ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0"/>
          <p:cNvGrpSpPr/>
          <p:nvPr/>
        </p:nvGrpSpPr>
        <p:grpSpPr>
          <a:xfrm>
            <a:off x="680426" y="2521423"/>
            <a:ext cx="22886827" cy="1857214"/>
            <a:chOff x="762050" y="2755900"/>
            <a:chExt cx="6286800" cy="2193000"/>
          </a:xfrm>
        </p:grpSpPr>
        <p:sp>
          <p:nvSpPr>
            <p:cNvPr id="154" name="Google Shape;154;p10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6" name="Google Shape;156;p10"/>
          <p:cNvSpPr txBox="1"/>
          <p:nvPr/>
        </p:nvSpPr>
        <p:spPr>
          <a:xfrm>
            <a:off x="1776474" y="2625928"/>
            <a:ext cx="22566565" cy="82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SSL-шифрование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всех данных для защиты информации пользователей.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225159" y="284778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8" name="Google Shape;158;p10"/>
          <p:cNvGrpSpPr/>
          <p:nvPr/>
        </p:nvGrpSpPr>
        <p:grpSpPr>
          <a:xfrm>
            <a:off x="683366" y="4892025"/>
            <a:ext cx="22886827" cy="1857214"/>
            <a:chOff x="762050" y="2755900"/>
            <a:chExt cx="6286800" cy="2193000"/>
          </a:xfrm>
        </p:grpSpPr>
        <p:sp>
          <p:nvSpPr>
            <p:cNvPr id="159" name="Google Shape;159;p10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1" name="Google Shape;161;p10"/>
          <p:cNvSpPr txBox="1"/>
          <p:nvPr/>
        </p:nvSpPr>
        <p:spPr>
          <a:xfrm>
            <a:off x="1914700" y="4812714"/>
            <a:ext cx="19067689" cy="165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аутентификации и управления доступом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для защиты админ-панели и пользовательских данных.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1228099" y="5218382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" name="Google Shape;163;p10"/>
          <p:cNvGrpSpPr/>
          <p:nvPr/>
        </p:nvGrpSpPr>
        <p:grpSpPr>
          <a:xfrm>
            <a:off x="680426" y="7358453"/>
            <a:ext cx="22886827" cy="1857214"/>
            <a:chOff x="762050" y="2755900"/>
            <a:chExt cx="6286800" cy="2193000"/>
          </a:xfrm>
        </p:grpSpPr>
        <p:sp>
          <p:nvSpPr>
            <p:cNvPr id="164" name="Google Shape;164;p10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6" name="Google Shape;166;p10"/>
          <p:cNvSpPr txBox="1"/>
          <p:nvPr/>
        </p:nvSpPr>
        <p:spPr>
          <a:xfrm>
            <a:off x="2039233" y="7393282"/>
            <a:ext cx="18381524" cy="165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от DDoS-атак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использованием современных инструментов фильтрации трафика и нагрузки.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225159" y="7684810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694319" y="9898442"/>
            <a:ext cx="22886827" cy="1857214"/>
            <a:chOff x="762050" y="2755900"/>
            <a:chExt cx="6286800" cy="2193000"/>
          </a:xfrm>
        </p:grpSpPr>
        <p:sp>
          <p:nvSpPr>
            <p:cNvPr id="169" name="Google Shape;169;p10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1" name="Google Shape;171;p10"/>
          <p:cNvSpPr txBox="1"/>
          <p:nvPr/>
        </p:nvSpPr>
        <p:spPr>
          <a:xfrm>
            <a:off x="1788950" y="9995441"/>
            <a:ext cx="21778304" cy="166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Регулярное обновление системы безопасности</a:t>
            </a: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для защиты от известных уязвимостей и угроз.</a:t>
            </a:r>
            <a:endParaRPr b="0" i="0" sz="3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1239052" y="10224799"/>
            <a:ext cx="504056" cy="504056"/>
          </a:xfrm>
          <a:prstGeom prst="ellipse">
            <a:avLst/>
          </a:prstGeom>
          <a:solidFill>
            <a:srgbClr val="53D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762048" y="571500"/>
            <a:ext cx="7709381" cy="1041400"/>
          </a:xfrm>
          <a:prstGeom prst="roundRect">
            <a:avLst>
              <a:gd fmla="val 18439" name="adj"/>
            </a:avLst>
          </a:prstGeom>
          <a:solidFill>
            <a:srgbClr val="F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762200" y="749300"/>
            <a:ext cx="77094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</a:pPr>
            <a:r>
              <a:rPr b="1" i="0" lang="ru-RU" sz="4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МАСШТАБИРУЕМОСТЬ</a:t>
            </a:r>
            <a:endParaRPr b="0" i="0" sz="4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79" name="Google Shape;1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6890" y="12636500"/>
            <a:ext cx="2971985" cy="50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1"/>
          <p:cNvGrpSpPr/>
          <p:nvPr/>
        </p:nvGrpSpPr>
        <p:grpSpPr>
          <a:xfrm>
            <a:off x="762048" y="2825552"/>
            <a:ext cx="22886827" cy="7302506"/>
            <a:chOff x="762050" y="2755900"/>
            <a:chExt cx="6286800" cy="2193000"/>
          </a:xfrm>
        </p:grpSpPr>
        <p:sp>
          <p:nvSpPr>
            <p:cNvPr id="181" name="Google Shape;181;p11"/>
            <p:cNvSpPr/>
            <p:nvPr/>
          </p:nvSpPr>
          <p:spPr>
            <a:xfrm>
              <a:off x="762050" y="2755900"/>
              <a:ext cx="6286800" cy="2193000"/>
            </a:xfrm>
            <a:prstGeom prst="roundRect">
              <a:avLst>
                <a:gd fmla="val 10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270075" y="3009900"/>
              <a:ext cx="5372399" cy="17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534B"/>
                </a:buClr>
                <a:buSzPts val="2400"/>
                <a:buFont typeface="Montserrat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1"/>
          <p:cNvSpPr txBox="1"/>
          <p:nvPr/>
        </p:nvSpPr>
        <p:spPr>
          <a:xfrm>
            <a:off x="1445172" y="3441680"/>
            <a:ext cx="2178389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Платформа разработана с учетом возможности увеличения нагрузки в периоды пикового трафика, таких как дни матчей или крупные события. Микросервисная архитектура позволяет гибко масштабировать отдельные компоненты, обеспечивая бесперебойную работу сайта даже при увеличении числа активных пользователей. Использование балансировки нагрузки и распределения ресурсов между контейнерами позволяет эффективно управлять производительностью.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