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aleway"/>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fntdata"/><Relationship Id="rId20" Type="http://schemas.openxmlformats.org/officeDocument/2006/relationships/slide" Target="slides/slide15.xml"/><Relationship Id="rId42" Type="http://schemas.openxmlformats.org/officeDocument/2006/relationships/font" Target="fonts/Raleway-boldItalic.fntdata"/><Relationship Id="rId41" Type="http://schemas.openxmlformats.org/officeDocument/2006/relationships/font" Target="fonts/Raleway-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aleway-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37c4f427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37c4f427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7c4f4274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37c4f4274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37c4f4274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37c4f4274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378ff58078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378ff58078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78ff58078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78ff58078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378ff58078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378ff58078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37e6a7c70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37e6a7c70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37e6a7c700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37e6a7c700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37e6a7c700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37e6a7c700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a9493da2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3a9493da2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378ff58078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378ff58078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37e6a7c700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37e6a7c700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37e6a7c700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37e6a7c700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37e6a7c700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37e6a7c700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37e6a7c700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37e6a7c700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37e6a7c700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37e6a7c700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37e6a7c700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37e6a7c700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37e6a7c700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37e6a7c700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37e6a7c700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37e6a7c700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37e6a7c700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37e6a7c700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37e6a7c700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37e6a7c700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378ff58078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378ff58078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37e6a7c700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37e6a7c700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37e6a7c700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37e6a7c700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39f21913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39f21913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37e6a7c700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37e6a7c700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378ff58078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378ff58078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378ff58078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378ff58078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37c5d3e25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37c5d3e25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37c5d3e25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37c5d3e25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37c5d3e25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37c5d3e25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378ff58078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378ff58078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64500" y="354375"/>
            <a:ext cx="8414100" cy="663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b="1" u="sng">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64500" y="1152475"/>
            <a:ext cx="8414100" cy="362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957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280">
                <a:solidFill>
                  <a:schemeClr val="lt1"/>
                </a:solidFill>
                <a:latin typeface="Comic Sans MS"/>
                <a:ea typeface="Comic Sans MS"/>
                <a:cs typeface="Comic Sans MS"/>
                <a:sym typeface="Comic Sans MS"/>
              </a:rPr>
              <a:t>Leaf Disease </a:t>
            </a:r>
            <a:r>
              <a:rPr lang="en" sz="4280">
                <a:solidFill>
                  <a:schemeClr val="lt1"/>
                </a:solidFill>
                <a:latin typeface="Comic Sans MS"/>
                <a:ea typeface="Comic Sans MS"/>
                <a:cs typeface="Comic Sans MS"/>
                <a:sym typeface="Comic Sans MS"/>
              </a:rPr>
              <a:t>Detection</a:t>
            </a:r>
            <a:r>
              <a:rPr lang="en" sz="4280">
                <a:solidFill>
                  <a:schemeClr val="lt1"/>
                </a:solidFill>
                <a:latin typeface="Comic Sans MS"/>
                <a:ea typeface="Comic Sans MS"/>
                <a:cs typeface="Comic Sans MS"/>
                <a:sym typeface="Comic Sans MS"/>
              </a:rPr>
              <a:t> And Remedy Suggestion </a:t>
            </a:r>
            <a:endParaRPr sz="4280">
              <a:solidFill>
                <a:schemeClr val="lt1"/>
              </a:solidFill>
              <a:latin typeface="Comic Sans MS"/>
              <a:ea typeface="Comic Sans MS"/>
              <a:cs typeface="Comic Sans MS"/>
              <a:sym typeface="Comic Sans MS"/>
            </a:endParaRPr>
          </a:p>
          <a:p>
            <a:pPr indent="0" lvl="0" marL="0" rtl="0" algn="ctr">
              <a:spcBef>
                <a:spcPts val="0"/>
              </a:spcBef>
              <a:spcAft>
                <a:spcPts val="0"/>
              </a:spcAft>
              <a:buSzPts val="990"/>
              <a:buNone/>
            </a:pPr>
            <a:r>
              <a:rPr lang="en" sz="2980">
                <a:solidFill>
                  <a:schemeClr val="lt1"/>
                </a:solidFill>
                <a:latin typeface="Comic Sans MS"/>
                <a:ea typeface="Comic Sans MS"/>
                <a:cs typeface="Comic Sans MS"/>
                <a:sym typeface="Comic Sans MS"/>
              </a:rPr>
              <a:t>Using Deep Learning</a:t>
            </a:r>
            <a:endParaRPr sz="280">
              <a:solidFill>
                <a:schemeClr val="lt1"/>
              </a:solidFill>
              <a:latin typeface="Comic Sans MS"/>
              <a:ea typeface="Comic Sans MS"/>
              <a:cs typeface="Comic Sans MS"/>
              <a:sym typeface="Comic Sans MS"/>
            </a:endParaRPr>
          </a:p>
        </p:txBody>
      </p:sp>
      <p:sp>
        <p:nvSpPr>
          <p:cNvPr id="55" name="Google Shape;55;p13"/>
          <p:cNvSpPr txBox="1"/>
          <p:nvPr>
            <p:ph idx="1" type="subTitle"/>
          </p:nvPr>
        </p:nvSpPr>
        <p:spPr>
          <a:xfrm>
            <a:off x="3593100" y="3969000"/>
            <a:ext cx="1957800" cy="1174500"/>
          </a:xfrm>
          <a:prstGeom prst="rect">
            <a:avLst/>
          </a:prstGeom>
        </p:spPr>
        <p:txBody>
          <a:bodyPr anchorCtr="0" anchor="t" bIns="91425" lIns="91425" spcFirstLastPara="1" rIns="91425" wrap="square" tIns="91425">
            <a:normAutofit/>
          </a:bodyPr>
          <a:lstStyle/>
          <a:p>
            <a:pPr indent="0" lvl="0" marL="0" rtl="0" algn="ctr">
              <a:lnSpc>
                <a:spcPct val="90000"/>
              </a:lnSpc>
              <a:spcBef>
                <a:spcPts val="0"/>
              </a:spcBef>
              <a:spcAft>
                <a:spcPts val="0"/>
              </a:spcAft>
              <a:buSzPts val="1018"/>
              <a:buNone/>
            </a:pPr>
            <a:r>
              <a:rPr lang="en" sz="1400">
                <a:solidFill>
                  <a:srgbClr val="000000"/>
                </a:solidFill>
                <a:latin typeface="Raleway"/>
                <a:ea typeface="Raleway"/>
                <a:cs typeface="Raleway"/>
                <a:sym typeface="Raleway"/>
              </a:rPr>
              <a:t>Team Members :</a:t>
            </a:r>
            <a:endParaRPr sz="1400">
              <a:solidFill>
                <a:srgbClr val="000000"/>
              </a:solidFill>
              <a:latin typeface="Raleway"/>
              <a:ea typeface="Raleway"/>
              <a:cs typeface="Raleway"/>
              <a:sym typeface="Raleway"/>
            </a:endParaRPr>
          </a:p>
          <a:p>
            <a:pPr indent="0" lvl="0" marL="0" rtl="0" algn="ctr">
              <a:lnSpc>
                <a:spcPct val="90000"/>
              </a:lnSpc>
              <a:spcBef>
                <a:spcPts val="0"/>
              </a:spcBef>
              <a:spcAft>
                <a:spcPts val="0"/>
              </a:spcAft>
              <a:buClr>
                <a:schemeClr val="dk1"/>
              </a:buClr>
              <a:buSzPts val="1018"/>
              <a:buFont typeface="Arial"/>
              <a:buNone/>
            </a:pPr>
            <a:r>
              <a:rPr b="1" lang="en" sz="1400">
                <a:solidFill>
                  <a:srgbClr val="000000"/>
                </a:solidFill>
                <a:latin typeface="Raleway"/>
                <a:ea typeface="Raleway"/>
                <a:cs typeface="Raleway"/>
                <a:sym typeface="Raleway"/>
              </a:rPr>
              <a:t>Arjun A</a:t>
            </a:r>
            <a:endParaRPr b="1" sz="1400">
              <a:solidFill>
                <a:srgbClr val="000000"/>
              </a:solidFill>
              <a:latin typeface="Raleway"/>
              <a:ea typeface="Raleway"/>
              <a:cs typeface="Raleway"/>
              <a:sym typeface="Raleway"/>
            </a:endParaRPr>
          </a:p>
          <a:p>
            <a:pPr indent="0" lvl="0" marL="0" rtl="0" algn="ctr">
              <a:lnSpc>
                <a:spcPct val="90000"/>
              </a:lnSpc>
              <a:spcBef>
                <a:spcPts val="0"/>
              </a:spcBef>
              <a:spcAft>
                <a:spcPts val="0"/>
              </a:spcAft>
              <a:buClr>
                <a:schemeClr val="dk1"/>
              </a:buClr>
              <a:buSzPts val="1018"/>
              <a:buFont typeface="Arial"/>
              <a:buNone/>
            </a:pPr>
            <a:r>
              <a:rPr b="1" lang="en" sz="1400">
                <a:solidFill>
                  <a:srgbClr val="000000"/>
                </a:solidFill>
                <a:latin typeface="Raleway"/>
                <a:ea typeface="Raleway"/>
                <a:cs typeface="Raleway"/>
                <a:sym typeface="Raleway"/>
              </a:rPr>
              <a:t>Jonathan John</a:t>
            </a:r>
            <a:endParaRPr b="1" sz="1400">
              <a:solidFill>
                <a:srgbClr val="000000"/>
              </a:solidFill>
              <a:latin typeface="Raleway"/>
              <a:ea typeface="Raleway"/>
              <a:cs typeface="Raleway"/>
              <a:sym typeface="Raleway"/>
            </a:endParaRPr>
          </a:p>
          <a:p>
            <a:pPr indent="0" lvl="0" marL="0" rtl="0" algn="ctr">
              <a:lnSpc>
                <a:spcPct val="90000"/>
              </a:lnSpc>
              <a:spcBef>
                <a:spcPts val="0"/>
              </a:spcBef>
              <a:spcAft>
                <a:spcPts val="0"/>
              </a:spcAft>
              <a:buClr>
                <a:schemeClr val="dk1"/>
              </a:buClr>
              <a:buSzPts val="1018"/>
              <a:buFont typeface="Arial"/>
              <a:buNone/>
            </a:pPr>
            <a:r>
              <a:rPr b="1" lang="en" sz="1400">
                <a:solidFill>
                  <a:srgbClr val="000000"/>
                </a:solidFill>
                <a:latin typeface="Raleway"/>
                <a:ea typeface="Raleway"/>
                <a:cs typeface="Raleway"/>
                <a:sym typeface="Raleway"/>
              </a:rPr>
              <a:t>Muhammad Jalal</a:t>
            </a:r>
            <a:endParaRPr b="1" sz="1400">
              <a:solidFill>
                <a:srgbClr val="000000"/>
              </a:solidFill>
              <a:latin typeface="Raleway"/>
              <a:ea typeface="Raleway"/>
              <a:cs typeface="Raleway"/>
              <a:sym typeface="Raleway"/>
            </a:endParaRPr>
          </a:p>
          <a:p>
            <a:pPr indent="0" lvl="0" marL="0" rtl="0" algn="ctr">
              <a:lnSpc>
                <a:spcPct val="90000"/>
              </a:lnSpc>
              <a:spcBef>
                <a:spcPts val="0"/>
              </a:spcBef>
              <a:spcAft>
                <a:spcPts val="0"/>
              </a:spcAft>
              <a:buSzPts val="1018"/>
              <a:buNone/>
            </a:pPr>
            <a:r>
              <a:rPr b="1" lang="en" sz="1400">
                <a:solidFill>
                  <a:srgbClr val="000000"/>
                </a:solidFill>
                <a:latin typeface="Raleway"/>
                <a:ea typeface="Raleway"/>
                <a:cs typeface="Raleway"/>
                <a:sym typeface="Raleway"/>
              </a:rPr>
              <a:t>Najeeb</a:t>
            </a:r>
            <a:endParaRPr b="1" sz="1400">
              <a:solidFill>
                <a:srgbClr val="000000"/>
              </a:solidFill>
              <a:latin typeface="Raleway"/>
              <a:ea typeface="Raleway"/>
              <a:cs typeface="Raleway"/>
              <a:sym typeface="Raleway"/>
            </a:endParaRPr>
          </a:p>
        </p:txBody>
      </p:sp>
      <p:sp>
        <p:nvSpPr>
          <p:cNvPr id="56" name="Google Shape;56;p13"/>
          <p:cNvSpPr txBox="1"/>
          <p:nvPr/>
        </p:nvSpPr>
        <p:spPr>
          <a:xfrm>
            <a:off x="2506500" y="3568800"/>
            <a:ext cx="4131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latin typeface="Raleway"/>
                <a:ea typeface="Raleway"/>
                <a:cs typeface="Raleway"/>
                <a:sym typeface="Raleway"/>
              </a:rPr>
              <a:t>Guided By: </a:t>
            </a:r>
            <a:r>
              <a:rPr b="1" lang="en">
                <a:solidFill>
                  <a:schemeClr val="dk2"/>
                </a:solidFill>
                <a:latin typeface="Raleway"/>
                <a:ea typeface="Raleway"/>
                <a:cs typeface="Raleway"/>
                <a:sym typeface="Raleway"/>
              </a:rPr>
              <a:t>Mrs. Naseena 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2"/>
          <p:cNvPicPr preferRelativeResize="0"/>
          <p:nvPr/>
        </p:nvPicPr>
        <p:blipFill>
          <a:blip r:embed="rId3">
            <a:alphaModFix/>
          </a:blip>
          <a:stretch>
            <a:fillRect/>
          </a:stretch>
        </p:blipFill>
        <p:spPr>
          <a:xfrm>
            <a:off x="1188888" y="1279625"/>
            <a:ext cx="6766226" cy="2584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64500" y="354375"/>
            <a:ext cx="8414100" cy="66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 Requirements </a:t>
            </a:r>
            <a:endParaRPr/>
          </a:p>
        </p:txBody>
      </p:sp>
      <p:sp>
        <p:nvSpPr>
          <p:cNvPr id="124" name="Google Shape;124;p23"/>
          <p:cNvSpPr txBox="1"/>
          <p:nvPr>
            <p:ph idx="1" type="body"/>
          </p:nvPr>
        </p:nvSpPr>
        <p:spPr>
          <a:xfrm>
            <a:off x="364500" y="1152475"/>
            <a:ext cx="8414100" cy="362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b="1" lang="en">
                <a:solidFill>
                  <a:schemeClr val="dk2"/>
                </a:solidFill>
              </a:rPr>
              <a:t>Hardware Requirements :</a:t>
            </a:r>
            <a:endParaRPr b="1">
              <a:solidFill>
                <a:schemeClr val="dk2"/>
              </a:solidFill>
            </a:endParaRPr>
          </a:p>
          <a:p>
            <a:pPr indent="-317500" lvl="1" marL="914400" rtl="0" algn="l">
              <a:spcBef>
                <a:spcPts val="0"/>
              </a:spcBef>
              <a:spcAft>
                <a:spcPts val="0"/>
              </a:spcAft>
              <a:buClr>
                <a:schemeClr val="dk2"/>
              </a:buClr>
              <a:buSzPts val="1400"/>
              <a:buChar char="○"/>
            </a:pPr>
            <a:r>
              <a:rPr b="1" lang="en">
                <a:solidFill>
                  <a:schemeClr val="dk2"/>
                </a:solidFill>
              </a:rPr>
              <a:t>CPU:</a:t>
            </a:r>
            <a:r>
              <a:rPr lang="en">
                <a:solidFill>
                  <a:schemeClr val="dk2"/>
                </a:solidFill>
              </a:rPr>
              <a:t> Intel Core I3 or above</a:t>
            </a:r>
            <a:endParaRPr>
              <a:solidFill>
                <a:schemeClr val="dk2"/>
              </a:solidFill>
            </a:endParaRPr>
          </a:p>
          <a:p>
            <a:pPr indent="-317500" lvl="1" marL="914400" rtl="0" algn="l">
              <a:spcBef>
                <a:spcPts val="0"/>
              </a:spcBef>
              <a:spcAft>
                <a:spcPts val="0"/>
              </a:spcAft>
              <a:buClr>
                <a:schemeClr val="dk2"/>
              </a:buClr>
              <a:buSzPts val="1400"/>
              <a:buChar char="○"/>
            </a:pPr>
            <a:r>
              <a:rPr b="1" lang="en">
                <a:solidFill>
                  <a:schemeClr val="dk2"/>
                </a:solidFill>
              </a:rPr>
              <a:t>Operation Speed:</a:t>
            </a:r>
            <a:r>
              <a:rPr lang="en">
                <a:solidFill>
                  <a:schemeClr val="dk2"/>
                </a:solidFill>
              </a:rPr>
              <a:t> 2.0 GHz or above</a:t>
            </a:r>
            <a:endParaRPr>
              <a:solidFill>
                <a:schemeClr val="dk2"/>
              </a:solidFill>
            </a:endParaRPr>
          </a:p>
          <a:p>
            <a:pPr indent="-317500" lvl="1" marL="914400" rtl="0" algn="l">
              <a:spcBef>
                <a:spcPts val="0"/>
              </a:spcBef>
              <a:spcAft>
                <a:spcPts val="0"/>
              </a:spcAft>
              <a:buClr>
                <a:schemeClr val="dk2"/>
              </a:buClr>
              <a:buSzPts val="1400"/>
              <a:buChar char="○"/>
            </a:pPr>
            <a:r>
              <a:rPr b="1" lang="en">
                <a:solidFill>
                  <a:schemeClr val="dk2"/>
                </a:solidFill>
              </a:rPr>
              <a:t>RAM:</a:t>
            </a:r>
            <a:r>
              <a:rPr lang="en">
                <a:solidFill>
                  <a:schemeClr val="dk2"/>
                </a:solidFill>
              </a:rPr>
              <a:t> 4GB or above</a:t>
            </a:r>
            <a:endParaRPr>
              <a:solidFill>
                <a:schemeClr val="dk2"/>
              </a:solidFill>
            </a:endParaRPr>
          </a:p>
          <a:p>
            <a:pPr indent="0" lvl="0" marL="0" rtl="0" algn="l">
              <a:spcBef>
                <a:spcPts val="1200"/>
              </a:spcBef>
              <a:spcAft>
                <a:spcPts val="0"/>
              </a:spcAft>
              <a:buNone/>
            </a:pPr>
            <a:r>
              <a:t/>
            </a:r>
            <a:endParaRPr>
              <a:solidFill>
                <a:schemeClr val="dk2"/>
              </a:solidFill>
            </a:endParaRPr>
          </a:p>
          <a:p>
            <a:pPr indent="-342900" lvl="0" marL="457200" rtl="0" algn="l">
              <a:spcBef>
                <a:spcPts val="1200"/>
              </a:spcBef>
              <a:spcAft>
                <a:spcPts val="0"/>
              </a:spcAft>
              <a:buClr>
                <a:schemeClr val="dk2"/>
              </a:buClr>
              <a:buSzPts val="1800"/>
              <a:buChar char="●"/>
            </a:pPr>
            <a:r>
              <a:rPr b="1" lang="en">
                <a:solidFill>
                  <a:schemeClr val="dk2"/>
                </a:solidFill>
              </a:rPr>
              <a:t>Software Requirements</a:t>
            </a:r>
            <a:endParaRPr b="1">
              <a:solidFill>
                <a:schemeClr val="dk2"/>
              </a:solidFill>
            </a:endParaRPr>
          </a:p>
          <a:p>
            <a:pPr indent="-317500" lvl="1" marL="914400" rtl="0" algn="l">
              <a:spcBef>
                <a:spcPts val="0"/>
              </a:spcBef>
              <a:spcAft>
                <a:spcPts val="0"/>
              </a:spcAft>
              <a:buClr>
                <a:schemeClr val="dk2"/>
              </a:buClr>
              <a:buSzPts val="1400"/>
              <a:buChar char="○"/>
            </a:pPr>
            <a:r>
              <a:rPr b="1" lang="en">
                <a:solidFill>
                  <a:schemeClr val="dk2"/>
                </a:solidFill>
              </a:rPr>
              <a:t>OS:</a:t>
            </a:r>
            <a:r>
              <a:rPr lang="en">
                <a:solidFill>
                  <a:schemeClr val="dk2"/>
                </a:solidFill>
              </a:rPr>
              <a:t> Windows</a:t>
            </a:r>
            <a:endParaRPr>
              <a:solidFill>
                <a:schemeClr val="dk2"/>
              </a:solidFill>
            </a:endParaRPr>
          </a:p>
          <a:p>
            <a:pPr indent="-317500" lvl="1" marL="914400" rtl="0" algn="l">
              <a:spcBef>
                <a:spcPts val="0"/>
              </a:spcBef>
              <a:spcAft>
                <a:spcPts val="0"/>
              </a:spcAft>
              <a:buClr>
                <a:schemeClr val="dk2"/>
              </a:buClr>
              <a:buSzPts val="1400"/>
              <a:buChar char="○"/>
            </a:pPr>
            <a:r>
              <a:rPr b="1" lang="en">
                <a:solidFill>
                  <a:schemeClr val="dk2"/>
                </a:solidFill>
              </a:rPr>
              <a:t>Development Language:</a:t>
            </a:r>
            <a:r>
              <a:rPr lang="en">
                <a:solidFill>
                  <a:schemeClr val="dk2"/>
                </a:solidFill>
              </a:rPr>
              <a:t> Python 3.9.1</a:t>
            </a:r>
            <a:endParaRPr>
              <a:solidFill>
                <a:schemeClr val="dk2"/>
              </a:solidFill>
            </a:endParaRPr>
          </a:p>
          <a:p>
            <a:pPr indent="-317500" lvl="1" marL="914400" rtl="0" algn="l">
              <a:spcBef>
                <a:spcPts val="0"/>
              </a:spcBef>
              <a:spcAft>
                <a:spcPts val="0"/>
              </a:spcAft>
              <a:buClr>
                <a:schemeClr val="dk2"/>
              </a:buClr>
              <a:buSzPts val="1400"/>
              <a:buChar char="○"/>
            </a:pPr>
            <a:r>
              <a:rPr b="1" lang="en">
                <a:solidFill>
                  <a:schemeClr val="dk2"/>
                </a:solidFill>
              </a:rPr>
              <a:t>IDE:</a:t>
            </a:r>
            <a:r>
              <a:rPr lang="en">
                <a:solidFill>
                  <a:schemeClr val="dk2"/>
                </a:solidFill>
              </a:rPr>
              <a:t> Visual Studio Code</a:t>
            </a:r>
            <a:endParaRPr>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64500" y="354375"/>
            <a:ext cx="8414100" cy="66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Technologies Used</a:t>
            </a:r>
            <a:endParaRPr/>
          </a:p>
        </p:txBody>
      </p:sp>
      <p:sp>
        <p:nvSpPr>
          <p:cNvPr id="130" name="Google Shape;130;p24"/>
          <p:cNvSpPr txBox="1"/>
          <p:nvPr>
            <p:ph idx="1" type="body"/>
          </p:nvPr>
        </p:nvSpPr>
        <p:spPr>
          <a:xfrm>
            <a:off x="364500" y="1152475"/>
            <a:ext cx="8414100" cy="362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900">
                <a:solidFill>
                  <a:schemeClr val="dk2"/>
                </a:solidFill>
              </a:rPr>
              <a:t>Languages :</a:t>
            </a:r>
            <a:endParaRPr sz="1900">
              <a:solidFill>
                <a:schemeClr val="dk2"/>
              </a:solidFill>
            </a:endParaRPr>
          </a:p>
          <a:p>
            <a:pPr indent="-328453" lvl="0" marL="457200" rtl="0" algn="l">
              <a:spcBef>
                <a:spcPts val="1200"/>
              </a:spcBef>
              <a:spcAft>
                <a:spcPts val="0"/>
              </a:spcAft>
              <a:buClr>
                <a:schemeClr val="dk2"/>
              </a:buClr>
              <a:buSzPct val="100000"/>
              <a:buChar char="●"/>
            </a:pPr>
            <a:r>
              <a:rPr b="1" lang="en" sz="1700" u="sng">
                <a:solidFill>
                  <a:schemeClr val="dk2"/>
                </a:solidFill>
              </a:rPr>
              <a:t>Python</a:t>
            </a:r>
            <a:r>
              <a:rPr b="1" lang="en" sz="1700">
                <a:solidFill>
                  <a:schemeClr val="dk2"/>
                </a:solidFill>
              </a:rPr>
              <a:t> : </a:t>
            </a:r>
            <a:r>
              <a:rPr lang="en" sz="1700">
                <a:solidFill>
                  <a:schemeClr val="dk2"/>
                </a:solidFill>
              </a:rPr>
              <a:t>It is the programming language used in our project.It is a dynamic language which helps to write the code in fewer lines.The standard library offers all the things needed to build our complex applications.</a:t>
            </a:r>
            <a:endParaRPr sz="1700">
              <a:solidFill>
                <a:schemeClr val="dk2"/>
              </a:solidFill>
            </a:endParaRPr>
          </a:p>
          <a:p>
            <a:pPr indent="0" lvl="0" marL="0" rtl="0" algn="l">
              <a:spcBef>
                <a:spcPts val="1200"/>
              </a:spcBef>
              <a:spcAft>
                <a:spcPts val="0"/>
              </a:spcAft>
              <a:buNone/>
            </a:pPr>
            <a:r>
              <a:t/>
            </a:r>
            <a:endParaRPr sz="1700">
              <a:solidFill>
                <a:schemeClr val="dk2"/>
              </a:solidFill>
            </a:endParaRPr>
          </a:p>
          <a:p>
            <a:pPr indent="0" lvl="0" marL="0" rtl="0" algn="l">
              <a:spcBef>
                <a:spcPts val="1200"/>
              </a:spcBef>
              <a:spcAft>
                <a:spcPts val="0"/>
              </a:spcAft>
              <a:buNone/>
            </a:pPr>
            <a:r>
              <a:rPr lang="en" sz="1850">
                <a:solidFill>
                  <a:schemeClr val="dk2"/>
                </a:solidFill>
              </a:rPr>
              <a:t>Tools :</a:t>
            </a:r>
            <a:endParaRPr sz="1850">
              <a:solidFill>
                <a:schemeClr val="dk2"/>
              </a:solidFill>
            </a:endParaRPr>
          </a:p>
          <a:p>
            <a:pPr indent="-328453" lvl="0" marL="457200" rtl="0" algn="l">
              <a:spcBef>
                <a:spcPts val="1200"/>
              </a:spcBef>
              <a:spcAft>
                <a:spcPts val="0"/>
              </a:spcAft>
              <a:buClr>
                <a:schemeClr val="dk2"/>
              </a:buClr>
              <a:buSzPct val="100000"/>
              <a:buChar char="●"/>
            </a:pPr>
            <a:r>
              <a:rPr b="1" lang="en" sz="1700" u="sng">
                <a:solidFill>
                  <a:schemeClr val="dk2"/>
                </a:solidFill>
              </a:rPr>
              <a:t>Google Colab</a:t>
            </a:r>
            <a:r>
              <a:rPr b="1" lang="en" sz="1700">
                <a:solidFill>
                  <a:schemeClr val="dk2"/>
                </a:solidFill>
              </a:rPr>
              <a:t> : </a:t>
            </a:r>
            <a:r>
              <a:rPr lang="en" sz="1700">
                <a:solidFill>
                  <a:schemeClr val="dk2"/>
                </a:solidFill>
              </a:rPr>
              <a:t>Colaboratory, or “Colab” for short, is a product from Google Research. Colab allows anybody to write and execute arbitrary python code through the browser, and is especially well suited to machine learning, data analysis and education.</a:t>
            </a:r>
            <a:r>
              <a:rPr lang="en" sz="1700" u="sng">
                <a:solidFill>
                  <a:schemeClr val="dk2"/>
                </a:solidFill>
              </a:rPr>
              <a:t> </a:t>
            </a:r>
            <a:endParaRPr sz="1700" u="sng">
              <a:solidFill>
                <a:schemeClr val="dk2"/>
              </a:solidFill>
            </a:endParaRPr>
          </a:p>
          <a:p>
            <a:pPr indent="0" lvl="0" marL="0" rtl="0" algn="l">
              <a:spcBef>
                <a:spcPts val="1200"/>
              </a:spcBef>
              <a:spcAft>
                <a:spcPts val="1200"/>
              </a:spcAft>
              <a:buNone/>
            </a:pPr>
            <a:r>
              <a:t/>
            </a:r>
            <a:endParaRPr>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idx="1" type="body"/>
          </p:nvPr>
        </p:nvSpPr>
        <p:spPr>
          <a:xfrm>
            <a:off x="364500" y="1152475"/>
            <a:ext cx="8414100" cy="3626400"/>
          </a:xfrm>
          <a:prstGeom prst="rect">
            <a:avLst/>
          </a:prstGeom>
        </p:spPr>
        <p:txBody>
          <a:bodyPr anchorCtr="0" anchor="t" bIns="91425" lIns="91425" spcFirstLastPara="1" rIns="91425" wrap="square" tIns="91425">
            <a:normAutofit/>
          </a:bodyPr>
          <a:lstStyle/>
          <a:p>
            <a:pPr indent="-327025" lvl="0" marL="457200" rtl="0" algn="l">
              <a:lnSpc>
                <a:spcPct val="105000"/>
              </a:lnSpc>
              <a:spcBef>
                <a:spcPts val="0"/>
              </a:spcBef>
              <a:spcAft>
                <a:spcPts val="0"/>
              </a:spcAft>
              <a:buClr>
                <a:schemeClr val="dk2"/>
              </a:buClr>
              <a:buSzPts val="1550"/>
              <a:buChar char="●"/>
            </a:pPr>
            <a:r>
              <a:rPr b="1" lang="en" sz="1550" u="sng">
                <a:solidFill>
                  <a:schemeClr val="dk2"/>
                </a:solidFill>
              </a:rPr>
              <a:t>Tensorflow</a:t>
            </a:r>
            <a:r>
              <a:rPr b="1" lang="en" sz="1550">
                <a:solidFill>
                  <a:schemeClr val="dk2"/>
                </a:solidFill>
              </a:rPr>
              <a:t> :</a:t>
            </a:r>
            <a:r>
              <a:rPr lang="en" sz="1550">
                <a:solidFill>
                  <a:schemeClr val="dk2"/>
                </a:solidFill>
              </a:rPr>
              <a:t> TensorFlow is a free and open-source software library for machine learning and artificial intelligence. It provides a collection of workflows to develop and train models using Python, and to easily deploy in the cloud, on-prem, in the browser, or on-device no matter what language is used.</a:t>
            </a:r>
            <a:endParaRPr sz="1550">
              <a:solidFill>
                <a:schemeClr val="dk2"/>
              </a:solidFill>
            </a:endParaRPr>
          </a:p>
          <a:p>
            <a:pPr indent="0" lvl="0" marL="457200" rtl="0" algn="l">
              <a:lnSpc>
                <a:spcPct val="105000"/>
              </a:lnSpc>
              <a:spcBef>
                <a:spcPts val="0"/>
              </a:spcBef>
              <a:spcAft>
                <a:spcPts val="0"/>
              </a:spcAft>
              <a:buNone/>
            </a:pPr>
            <a:r>
              <a:t/>
            </a:r>
            <a:endParaRPr sz="1550">
              <a:solidFill>
                <a:schemeClr val="dk2"/>
              </a:solidFill>
            </a:endParaRPr>
          </a:p>
          <a:p>
            <a:pPr indent="-327025" lvl="0" marL="457200" rtl="0" algn="l">
              <a:lnSpc>
                <a:spcPct val="105000"/>
              </a:lnSpc>
              <a:spcBef>
                <a:spcPts val="0"/>
              </a:spcBef>
              <a:spcAft>
                <a:spcPts val="0"/>
              </a:spcAft>
              <a:buClr>
                <a:schemeClr val="dk2"/>
              </a:buClr>
              <a:buSzPts val="1550"/>
              <a:buChar char="●"/>
            </a:pPr>
            <a:r>
              <a:rPr b="1" lang="en" sz="1550" u="sng">
                <a:solidFill>
                  <a:schemeClr val="dk2"/>
                </a:solidFill>
              </a:rPr>
              <a:t>OpenCV</a:t>
            </a:r>
            <a:r>
              <a:rPr b="1" lang="en" sz="1550">
                <a:solidFill>
                  <a:schemeClr val="dk2"/>
                </a:solidFill>
              </a:rPr>
              <a:t> :</a:t>
            </a:r>
            <a:r>
              <a:rPr lang="en" sz="1550">
                <a:solidFill>
                  <a:schemeClr val="dk2"/>
                </a:solidFill>
              </a:rPr>
              <a:t> OpenCV is a tool for image processing and performing computer vision tasks. It is an open-source library that can be used to perform tasks like face detection, objection tracking, landmark detection, and much more. It supports multiple languages including python, java C++.</a:t>
            </a:r>
            <a:endParaRPr sz="1550">
              <a:solidFill>
                <a:schemeClr val="dk2"/>
              </a:solidFill>
            </a:endParaRPr>
          </a:p>
          <a:p>
            <a:pPr indent="0" lvl="0" marL="457200" rtl="0" algn="l">
              <a:lnSpc>
                <a:spcPct val="105000"/>
              </a:lnSpc>
              <a:spcBef>
                <a:spcPts val="0"/>
              </a:spcBef>
              <a:spcAft>
                <a:spcPts val="0"/>
              </a:spcAft>
              <a:buNone/>
            </a:pPr>
            <a:r>
              <a:t/>
            </a:r>
            <a:endParaRPr sz="1550">
              <a:solidFill>
                <a:schemeClr val="dk2"/>
              </a:solidFill>
            </a:endParaRPr>
          </a:p>
          <a:p>
            <a:pPr indent="-329194" lvl="0" marL="457200" rtl="0" algn="l">
              <a:lnSpc>
                <a:spcPct val="105000"/>
              </a:lnSpc>
              <a:spcBef>
                <a:spcPts val="0"/>
              </a:spcBef>
              <a:spcAft>
                <a:spcPts val="0"/>
              </a:spcAft>
              <a:buClr>
                <a:schemeClr val="dk2"/>
              </a:buClr>
              <a:buSzPts val="1584"/>
              <a:buChar char="●"/>
            </a:pPr>
            <a:r>
              <a:rPr b="1" lang="en" sz="1584" u="sng">
                <a:solidFill>
                  <a:schemeClr val="dk2"/>
                </a:solidFill>
              </a:rPr>
              <a:t>Keras</a:t>
            </a:r>
            <a:r>
              <a:rPr b="1" lang="en" sz="1584">
                <a:solidFill>
                  <a:schemeClr val="dk2"/>
                </a:solidFill>
              </a:rPr>
              <a:t> : </a:t>
            </a:r>
            <a:r>
              <a:rPr lang="en" sz="1584">
                <a:solidFill>
                  <a:schemeClr val="dk2"/>
                </a:solidFill>
              </a:rPr>
              <a:t>Keras is a high-level, deep learning API developed by Google for implementing neural networks. It is written in Python and is used to make the implementation of neural networks easy. It also supports multiple backend neural network computation.</a:t>
            </a:r>
            <a:endParaRPr sz="1584">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idx="1" type="body"/>
          </p:nvPr>
        </p:nvSpPr>
        <p:spPr>
          <a:xfrm>
            <a:off x="364500" y="1152475"/>
            <a:ext cx="8414100" cy="3626400"/>
          </a:xfrm>
          <a:prstGeom prst="rect">
            <a:avLst/>
          </a:prstGeom>
        </p:spPr>
        <p:txBody>
          <a:bodyPr anchorCtr="0" anchor="t" bIns="91425" lIns="91425" spcFirstLastPara="1" rIns="91425" wrap="square" tIns="91425">
            <a:normAutofit/>
          </a:bodyPr>
          <a:lstStyle/>
          <a:p>
            <a:pPr indent="-327025" lvl="0" marL="457200" rtl="0" algn="l">
              <a:lnSpc>
                <a:spcPct val="105000"/>
              </a:lnSpc>
              <a:spcBef>
                <a:spcPts val="1000"/>
              </a:spcBef>
              <a:spcAft>
                <a:spcPts val="1200"/>
              </a:spcAft>
              <a:buClr>
                <a:schemeClr val="dk2"/>
              </a:buClr>
              <a:buSzPts val="1550"/>
              <a:buChar char="●"/>
            </a:pPr>
            <a:r>
              <a:rPr b="1" lang="en" sz="1550" u="sng">
                <a:solidFill>
                  <a:schemeClr val="dk2"/>
                </a:solidFill>
              </a:rPr>
              <a:t>Flask</a:t>
            </a:r>
            <a:r>
              <a:rPr b="1" lang="en" sz="1550">
                <a:solidFill>
                  <a:schemeClr val="dk2"/>
                </a:solidFill>
              </a:rPr>
              <a:t> :</a:t>
            </a:r>
            <a:r>
              <a:rPr lang="en" sz="1550">
                <a:solidFill>
                  <a:schemeClr val="dk2"/>
                </a:solidFill>
              </a:rPr>
              <a:t> Flask is a micro web framework written in Python. It is classified as a microframework because it does not require particular tools or libraries. Flask is based on the Werkzeg WSGI toolkit and the Jinja2 template engine.</a:t>
            </a:r>
            <a:endParaRPr sz="155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64500" y="354375"/>
            <a:ext cx="8414100" cy="66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a:t>
            </a:r>
            <a:endParaRPr/>
          </a:p>
        </p:txBody>
      </p:sp>
      <p:pic>
        <p:nvPicPr>
          <p:cNvPr id="146" name="Google Shape;146;p27"/>
          <p:cNvPicPr preferRelativeResize="0"/>
          <p:nvPr/>
        </p:nvPicPr>
        <p:blipFill>
          <a:blip r:embed="rId3">
            <a:alphaModFix/>
          </a:blip>
          <a:stretch>
            <a:fillRect/>
          </a:stretch>
        </p:blipFill>
        <p:spPr>
          <a:xfrm>
            <a:off x="1995475" y="1341650"/>
            <a:ext cx="5153025" cy="3248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idx="1" type="body"/>
          </p:nvPr>
        </p:nvSpPr>
        <p:spPr>
          <a:xfrm>
            <a:off x="364500" y="1152475"/>
            <a:ext cx="8414100" cy="3626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750">
                <a:solidFill>
                  <a:schemeClr val="dk2"/>
                </a:solidFill>
              </a:rPr>
              <a:t>Materials:</a:t>
            </a:r>
            <a:endParaRPr sz="1750">
              <a:solidFill>
                <a:schemeClr val="dk2"/>
              </a:solidFill>
            </a:endParaRPr>
          </a:p>
          <a:p>
            <a:pPr indent="-327025" lvl="0" marL="457200" rtl="0" algn="l">
              <a:lnSpc>
                <a:spcPct val="105000"/>
              </a:lnSpc>
              <a:spcBef>
                <a:spcPts val="1200"/>
              </a:spcBef>
              <a:spcAft>
                <a:spcPts val="0"/>
              </a:spcAft>
              <a:buClr>
                <a:schemeClr val="dk2"/>
              </a:buClr>
              <a:buSzPts val="1550"/>
              <a:buChar char="●"/>
            </a:pPr>
            <a:r>
              <a:rPr b="1" lang="en" sz="1550" u="sng">
                <a:solidFill>
                  <a:schemeClr val="dk2"/>
                </a:solidFill>
              </a:rPr>
              <a:t>Plant village Dataset</a:t>
            </a:r>
            <a:r>
              <a:rPr b="1" lang="en" sz="1550">
                <a:solidFill>
                  <a:schemeClr val="dk2"/>
                </a:solidFill>
              </a:rPr>
              <a:t> : </a:t>
            </a:r>
            <a:r>
              <a:rPr lang="en" sz="1550">
                <a:solidFill>
                  <a:schemeClr val="dk2"/>
                </a:solidFill>
              </a:rPr>
              <a:t>The Plant village dataset consists of 17500 plant images. The images are divided into 15000 training images and 2500 testing images.</a:t>
            </a:r>
            <a:endParaRPr sz="1550">
              <a:solidFill>
                <a:schemeClr val="dk2"/>
              </a:solidFill>
            </a:endParaRPr>
          </a:p>
          <a:p>
            <a:pPr indent="0" lvl="0" marL="457200" rtl="0" algn="l">
              <a:lnSpc>
                <a:spcPct val="105000"/>
              </a:lnSpc>
              <a:spcBef>
                <a:spcPts val="1200"/>
              </a:spcBef>
              <a:spcAft>
                <a:spcPts val="0"/>
              </a:spcAft>
              <a:buNone/>
            </a:pPr>
            <a:r>
              <a:t/>
            </a:r>
            <a:endParaRPr sz="1550">
              <a:solidFill>
                <a:schemeClr val="dk2"/>
              </a:solidFill>
            </a:endParaRPr>
          </a:p>
          <a:p>
            <a:pPr indent="0" lvl="0" marL="0" rtl="0" algn="l">
              <a:lnSpc>
                <a:spcPct val="105000"/>
              </a:lnSpc>
              <a:spcBef>
                <a:spcPts val="1200"/>
              </a:spcBef>
              <a:spcAft>
                <a:spcPts val="0"/>
              </a:spcAft>
              <a:buNone/>
            </a:pPr>
            <a:r>
              <a:rPr lang="en" sz="1750">
                <a:solidFill>
                  <a:schemeClr val="dk2"/>
                </a:solidFill>
              </a:rPr>
              <a:t>Input Plant Image:</a:t>
            </a:r>
            <a:endParaRPr sz="1750">
              <a:solidFill>
                <a:schemeClr val="dk2"/>
              </a:solidFill>
            </a:endParaRPr>
          </a:p>
          <a:p>
            <a:pPr indent="-327025" lvl="0" marL="457200" rtl="0" algn="l">
              <a:lnSpc>
                <a:spcPct val="105000"/>
              </a:lnSpc>
              <a:spcBef>
                <a:spcPts val="1200"/>
              </a:spcBef>
              <a:spcAft>
                <a:spcPts val="0"/>
              </a:spcAft>
              <a:buClr>
                <a:schemeClr val="dk2"/>
              </a:buClr>
              <a:buSzPts val="1550"/>
              <a:buChar char="●"/>
            </a:pPr>
            <a:r>
              <a:rPr lang="en" sz="1550">
                <a:solidFill>
                  <a:schemeClr val="dk2"/>
                </a:solidFill>
              </a:rPr>
              <a:t>The plant image with size 256px X 256px is given as an input. The image is read using openCV function </a:t>
            </a:r>
            <a:r>
              <a:rPr b="1" lang="en" sz="1550">
                <a:solidFill>
                  <a:schemeClr val="dk2"/>
                </a:solidFill>
              </a:rPr>
              <a:t>imread()</a:t>
            </a:r>
            <a:r>
              <a:rPr lang="en" sz="1550">
                <a:solidFill>
                  <a:schemeClr val="dk2"/>
                </a:solidFill>
              </a:rPr>
              <a:t> which returns a 2D or 3D matrix of the input image based on the number of color channels present in the image.</a:t>
            </a:r>
            <a:endParaRPr sz="1550">
              <a:solidFill>
                <a:schemeClr val="dk2"/>
              </a:solidFill>
            </a:endParaRPr>
          </a:p>
          <a:p>
            <a:pPr indent="-327025" lvl="1" marL="914400" rtl="0" algn="l">
              <a:lnSpc>
                <a:spcPct val="105000"/>
              </a:lnSpc>
              <a:spcBef>
                <a:spcPts val="0"/>
              </a:spcBef>
              <a:spcAft>
                <a:spcPts val="0"/>
              </a:spcAft>
              <a:buClr>
                <a:schemeClr val="dk2"/>
              </a:buClr>
              <a:buSzPts val="1550"/>
              <a:buChar char="○"/>
            </a:pPr>
            <a:r>
              <a:rPr b="1" lang="en" sz="1550">
                <a:solidFill>
                  <a:schemeClr val="dk2"/>
                </a:solidFill>
              </a:rPr>
              <a:t>img1 = cv2.imread('/content/drive/MyDrive/plantvillage\_019.png')</a:t>
            </a:r>
            <a:endParaRPr b="1" sz="1550">
              <a:solidFill>
                <a:schemeClr val="dk2"/>
              </a:solidFill>
            </a:endParaRPr>
          </a:p>
          <a:p>
            <a:pPr indent="0" lvl="0" marL="457200" rtl="0" algn="l">
              <a:spcBef>
                <a:spcPts val="1200"/>
              </a:spcBef>
              <a:spcAft>
                <a:spcPts val="1200"/>
              </a:spcAft>
              <a:buNone/>
            </a:pPr>
            <a:r>
              <a:t/>
            </a:r>
            <a:endParaRPr>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idx="1" type="body"/>
          </p:nvPr>
        </p:nvSpPr>
        <p:spPr>
          <a:xfrm>
            <a:off x="364500" y="1152475"/>
            <a:ext cx="8414100" cy="3626400"/>
          </a:xfrm>
          <a:prstGeom prst="rect">
            <a:avLst/>
          </a:prstGeom>
        </p:spPr>
        <p:txBody>
          <a:bodyPr anchorCtr="0" anchor="t" bIns="91425" lIns="91425" spcFirstLastPara="1" rIns="91425" wrap="square" tIns="91425">
            <a:normAutofit fontScale="92500" lnSpcReduction="20000"/>
          </a:bodyPr>
          <a:lstStyle/>
          <a:p>
            <a:pPr indent="0" lvl="0" marL="0" rtl="0" algn="l">
              <a:lnSpc>
                <a:spcPct val="105000"/>
              </a:lnSpc>
              <a:spcBef>
                <a:spcPts val="0"/>
              </a:spcBef>
              <a:spcAft>
                <a:spcPts val="0"/>
              </a:spcAft>
              <a:buNone/>
            </a:pPr>
            <a:r>
              <a:rPr lang="en" sz="1750">
                <a:solidFill>
                  <a:schemeClr val="dk2"/>
                </a:solidFill>
              </a:rPr>
              <a:t>Pre-Processing :</a:t>
            </a:r>
            <a:endParaRPr sz="1750">
              <a:solidFill>
                <a:schemeClr val="dk2"/>
              </a:solidFill>
            </a:endParaRPr>
          </a:p>
          <a:p>
            <a:pPr indent="-319643" lvl="0" marL="457200" rtl="0" algn="l">
              <a:lnSpc>
                <a:spcPct val="105000"/>
              </a:lnSpc>
              <a:spcBef>
                <a:spcPts val="1200"/>
              </a:spcBef>
              <a:spcAft>
                <a:spcPts val="0"/>
              </a:spcAft>
              <a:buClr>
                <a:schemeClr val="dk2"/>
              </a:buClr>
              <a:buSzPct val="100000"/>
              <a:buChar char="●"/>
            </a:pPr>
            <a:r>
              <a:rPr b="1" lang="en" sz="1550" u="sng">
                <a:solidFill>
                  <a:schemeClr val="dk2"/>
                </a:solidFill>
              </a:rPr>
              <a:t>Brightness correction</a:t>
            </a:r>
            <a:r>
              <a:rPr b="1" lang="en" sz="1550">
                <a:solidFill>
                  <a:schemeClr val="dk2"/>
                </a:solidFill>
              </a:rPr>
              <a:t> :</a:t>
            </a:r>
            <a:r>
              <a:rPr lang="en" sz="1550">
                <a:solidFill>
                  <a:schemeClr val="dk2"/>
                </a:solidFill>
              </a:rPr>
              <a:t> To adjust the brightness of an image, we change the value of all pixels by a constant. Adding a positive constant to all of the image pixel values makes the image brighter. Similarly, we can subtract a positive constant from all of the pixel values to make the image darker.</a:t>
            </a:r>
            <a:endParaRPr sz="1550">
              <a:solidFill>
                <a:schemeClr val="dk2"/>
              </a:solidFill>
            </a:endParaRPr>
          </a:p>
          <a:p>
            <a:pPr indent="0" lvl="0" marL="457200" rtl="0" algn="l">
              <a:lnSpc>
                <a:spcPct val="105000"/>
              </a:lnSpc>
              <a:spcBef>
                <a:spcPts val="1200"/>
              </a:spcBef>
              <a:spcAft>
                <a:spcPts val="0"/>
              </a:spcAft>
              <a:buNone/>
            </a:pPr>
            <a:r>
              <a:t/>
            </a:r>
            <a:endParaRPr sz="1550">
              <a:solidFill>
                <a:schemeClr val="dk2"/>
              </a:solidFill>
            </a:endParaRPr>
          </a:p>
          <a:p>
            <a:pPr indent="-319643" lvl="0" marL="457200" rtl="0" algn="l">
              <a:lnSpc>
                <a:spcPct val="105000"/>
              </a:lnSpc>
              <a:spcBef>
                <a:spcPts val="1200"/>
              </a:spcBef>
              <a:spcAft>
                <a:spcPts val="0"/>
              </a:spcAft>
              <a:buClr>
                <a:schemeClr val="dk2"/>
              </a:buClr>
              <a:buSzPct val="100000"/>
              <a:buChar char="●"/>
            </a:pPr>
            <a:r>
              <a:rPr b="1" lang="en" sz="1550" u="sng">
                <a:solidFill>
                  <a:schemeClr val="dk2"/>
                </a:solidFill>
              </a:rPr>
              <a:t>Geometric Transformation</a:t>
            </a:r>
            <a:r>
              <a:rPr b="1" lang="en" sz="1550">
                <a:solidFill>
                  <a:schemeClr val="dk2"/>
                </a:solidFill>
              </a:rPr>
              <a:t> :</a:t>
            </a:r>
            <a:r>
              <a:rPr lang="en" sz="1550">
                <a:solidFill>
                  <a:schemeClr val="dk2"/>
                </a:solidFill>
              </a:rPr>
              <a:t> Geometric transforms permit the elimination of geometric distortion that occurs when an image is captured. A geometric transform is vector function T that maps the pixel (x,y) to a new position (x',y').</a:t>
            </a:r>
            <a:endParaRPr b="1" sz="1550" u="sng">
              <a:solidFill>
                <a:schemeClr val="dk2"/>
              </a:solidFill>
            </a:endParaRPr>
          </a:p>
          <a:p>
            <a:pPr indent="0" lvl="0" marL="457200" rtl="0" algn="l">
              <a:lnSpc>
                <a:spcPct val="105000"/>
              </a:lnSpc>
              <a:spcBef>
                <a:spcPts val="1200"/>
              </a:spcBef>
              <a:spcAft>
                <a:spcPts val="0"/>
              </a:spcAft>
              <a:buNone/>
            </a:pPr>
            <a:r>
              <a:t/>
            </a:r>
            <a:endParaRPr b="1" sz="1550" u="sng">
              <a:solidFill>
                <a:schemeClr val="dk2"/>
              </a:solidFill>
            </a:endParaRPr>
          </a:p>
          <a:p>
            <a:pPr indent="-319643" lvl="0" marL="457200" rtl="0" algn="l">
              <a:lnSpc>
                <a:spcPct val="105000"/>
              </a:lnSpc>
              <a:spcBef>
                <a:spcPts val="1200"/>
              </a:spcBef>
              <a:spcAft>
                <a:spcPts val="0"/>
              </a:spcAft>
              <a:buClr>
                <a:schemeClr val="dk2"/>
              </a:buClr>
              <a:buSzPct val="100000"/>
              <a:buChar char="●"/>
            </a:pPr>
            <a:r>
              <a:rPr b="1" lang="en" sz="1550" u="sng">
                <a:solidFill>
                  <a:schemeClr val="dk2"/>
                </a:solidFill>
              </a:rPr>
              <a:t>Noise removal</a:t>
            </a:r>
            <a:r>
              <a:rPr b="1" lang="en" sz="1550">
                <a:solidFill>
                  <a:schemeClr val="dk2"/>
                </a:solidFill>
              </a:rPr>
              <a:t> : </a:t>
            </a:r>
            <a:r>
              <a:rPr lang="en" sz="1550">
                <a:solidFill>
                  <a:schemeClr val="dk2"/>
                </a:solidFill>
              </a:rPr>
              <a:t>The plant images could be affected by the salt and pepper noise and gaussian white noise. Filters such as the gaussian filter is used to remove from plant images. </a:t>
            </a:r>
            <a:endParaRPr sz="1550">
              <a:solidFill>
                <a:schemeClr val="dk2"/>
              </a:solidFill>
            </a:endParaRPr>
          </a:p>
          <a:p>
            <a:pPr indent="0" lvl="0" marL="457200" rtl="0" algn="l">
              <a:spcBef>
                <a:spcPts val="1200"/>
              </a:spcBef>
              <a:spcAft>
                <a:spcPts val="1200"/>
              </a:spcAft>
              <a:buNone/>
            </a:pPr>
            <a:r>
              <a:t/>
            </a:r>
            <a:endParaRPr>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idx="1" type="body"/>
          </p:nvPr>
        </p:nvSpPr>
        <p:spPr>
          <a:xfrm>
            <a:off x="364500" y="1152475"/>
            <a:ext cx="8414100" cy="3626400"/>
          </a:xfrm>
          <a:prstGeom prst="rect">
            <a:avLst/>
          </a:prstGeom>
        </p:spPr>
        <p:txBody>
          <a:bodyPr anchorCtr="0" anchor="t" bIns="91425" lIns="91425" spcFirstLastPara="1" rIns="91425" wrap="square" tIns="91425">
            <a:normAutofit fontScale="70000"/>
          </a:bodyPr>
          <a:lstStyle/>
          <a:p>
            <a:pPr indent="-327045" lvl="0" marL="457200" rtl="0" algn="l">
              <a:lnSpc>
                <a:spcPct val="105000"/>
              </a:lnSpc>
              <a:spcBef>
                <a:spcPts val="0"/>
              </a:spcBef>
              <a:spcAft>
                <a:spcPts val="0"/>
              </a:spcAft>
              <a:buClr>
                <a:schemeClr val="dk2"/>
              </a:buClr>
              <a:buSzPct val="100000"/>
              <a:buChar char="●"/>
            </a:pPr>
            <a:r>
              <a:rPr b="1" lang="en" sz="2214" u="sng">
                <a:solidFill>
                  <a:schemeClr val="dk2"/>
                </a:solidFill>
              </a:rPr>
              <a:t>Cropping</a:t>
            </a:r>
            <a:r>
              <a:rPr b="1" lang="en" sz="2214">
                <a:solidFill>
                  <a:schemeClr val="dk2"/>
                </a:solidFill>
              </a:rPr>
              <a:t> : </a:t>
            </a:r>
            <a:r>
              <a:rPr lang="en" sz="2214">
                <a:solidFill>
                  <a:schemeClr val="dk2"/>
                </a:solidFill>
              </a:rPr>
              <a:t>The input image with size 256×256 will be cropped to 224x224 dimension. Then for further processing, only cropped images will be given as an input image. This may lead to information loss, But with removal of region that is not required for plant disease detection will lead to reduce computation time and increase the accuracy .</a:t>
            </a:r>
            <a:endParaRPr sz="2214">
              <a:solidFill>
                <a:schemeClr val="dk2"/>
              </a:solidFill>
            </a:endParaRPr>
          </a:p>
          <a:p>
            <a:pPr indent="0" lvl="0" marL="457200" rtl="0" algn="l">
              <a:lnSpc>
                <a:spcPct val="105000"/>
              </a:lnSpc>
              <a:spcBef>
                <a:spcPts val="1200"/>
              </a:spcBef>
              <a:spcAft>
                <a:spcPts val="0"/>
              </a:spcAft>
              <a:buNone/>
            </a:pPr>
            <a:r>
              <a:t/>
            </a:r>
            <a:endParaRPr sz="1550">
              <a:solidFill>
                <a:schemeClr val="dk2"/>
              </a:solidFill>
            </a:endParaRPr>
          </a:p>
          <a:p>
            <a:pPr indent="0" lvl="0" marL="0" rtl="0" algn="l">
              <a:lnSpc>
                <a:spcPct val="105000"/>
              </a:lnSpc>
              <a:spcBef>
                <a:spcPts val="1200"/>
              </a:spcBef>
              <a:spcAft>
                <a:spcPts val="0"/>
              </a:spcAft>
              <a:buNone/>
            </a:pPr>
            <a:r>
              <a:rPr lang="en" sz="2535">
                <a:solidFill>
                  <a:schemeClr val="dk2"/>
                </a:solidFill>
              </a:rPr>
              <a:t>Designing CNN Structure :</a:t>
            </a:r>
            <a:endParaRPr sz="2535">
              <a:solidFill>
                <a:schemeClr val="dk2"/>
              </a:solidFill>
            </a:endParaRPr>
          </a:p>
          <a:p>
            <a:pPr indent="-326390" lvl="0" marL="457200" rtl="0" algn="l">
              <a:lnSpc>
                <a:spcPct val="105000"/>
              </a:lnSpc>
              <a:spcBef>
                <a:spcPts val="1200"/>
              </a:spcBef>
              <a:spcAft>
                <a:spcPts val="0"/>
              </a:spcAft>
              <a:buClr>
                <a:schemeClr val="dk2"/>
              </a:buClr>
              <a:buSzPct val="100000"/>
              <a:buChar char="●"/>
            </a:pPr>
            <a:r>
              <a:rPr b="1" lang="en" sz="2200" u="sng">
                <a:solidFill>
                  <a:schemeClr val="dk2"/>
                </a:solidFill>
              </a:rPr>
              <a:t>Densenet 201</a:t>
            </a:r>
            <a:r>
              <a:rPr b="1" lang="en" sz="2200">
                <a:solidFill>
                  <a:schemeClr val="dk2"/>
                </a:solidFill>
              </a:rPr>
              <a:t> :</a:t>
            </a:r>
            <a:r>
              <a:rPr lang="en" sz="2200">
                <a:solidFill>
                  <a:schemeClr val="dk2"/>
                </a:solidFill>
              </a:rPr>
              <a:t> DenseNet-201 is a convolutional neural network that is 201 layers deep. You can load a pre-trained version of the network trained on more than a million images from the ImageNet database . The pretrained network can classify images into 1000 object categories, such as keyboard, mouse, pencil, and many animals.</a:t>
            </a:r>
            <a:endParaRPr sz="2200">
              <a:solidFill>
                <a:schemeClr val="dk2"/>
              </a:solidFill>
            </a:endParaRPr>
          </a:p>
          <a:p>
            <a:pPr indent="-326390" lvl="1" marL="914400" rtl="0" algn="l">
              <a:lnSpc>
                <a:spcPct val="105000"/>
              </a:lnSpc>
              <a:spcBef>
                <a:spcPts val="0"/>
              </a:spcBef>
              <a:spcAft>
                <a:spcPts val="0"/>
              </a:spcAft>
              <a:buClr>
                <a:schemeClr val="dk2"/>
              </a:buClr>
              <a:buSzPct val="100000"/>
              <a:buChar char="○"/>
            </a:pPr>
            <a:r>
              <a:rPr b="1" lang="en" sz="2200">
                <a:solidFill>
                  <a:schemeClr val="dk2"/>
                </a:solidFill>
              </a:rPr>
              <a:t>base_model = DenseNet201(include_top=False, input_shape=(224,224,3), weights='imagenet',pooling="avg")</a:t>
            </a:r>
            <a:endParaRPr sz="22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64500" y="354375"/>
            <a:ext cx="8414100" cy="66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CNN</a:t>
            </a:r>
            <a:endParaRPr/>
          </a:p>
        </p:txBody>
      </p:sp>
      <p:pic>
        <p:nvPicPr>
          <p:cNvPr id="167" name="Google Shape;167;p31"/>
          <p:cNvPicPr preferRelativeResize="0"/>
          <p:nvPr/>
        </p:nvPicPr>
        <p:blipFill>
          <a:blip r:embed="rId3">
            <a:alphaModFix/>
          </a:blip>
          <a:stretch>
            <a:fillRect/>
          </a:stretch>
        </p:blipFill>
        <p:spPr>
          <a:xfrm>
            <a:off x="641000" y="1204925"/>
            <a:ext cx="7863950" cy="3427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64500" y="354375"/>
            <a:ext cx="8414100" cy="66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62" name="Google Shape;62;p14"/>
          <p:cNvSpPr txBox="1"/>
          <p:nvPr>
            <p:ph idx="1" type="body"/>
          </p:nvPr>
        </p:nvSpPr>
        <p:spPr>
          <a:xfrm>
            <a:off x="364500" y="1152475"/>
            <a:ext cx="8414100" cy="362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solidFill>
                  <a:schemeClr val="dk2"/>
                </a:solidFill>
              </a:rPr>
              <a:t>Various diseases in plants are one of the major threats to food security which also affect the farmer’s livelihoods which depend on healthy crops. For optimum yield, the crops should be healthy, therefore some highly technical method to be used for periodic monitoring of crop.</a:t>
            </a:r>
            <a:endParaRPr>
              <a:solidFill>
                <a:schemeClr val="dk2"/>
              </a:solidFill>
            </a:endParaRPr>
          </a:p>
          <a:p>
            <a:pPr indent="0" lvl="0" marL="0" rtl="0" algn="l">
              <a:spcBef>
                <a:spcPts val="1200"/>
              </a:spcBef>
              <a:spcAft>
                <a:spcPts val="0"/>
              </a:spcAft>
              <a:buNone/>
            </a:pPr>
            <a:r>
              <a:t/>
            </a:r>
            <a:endParaRPr>
              <a:solidFill>
                <a:schemeClr val="dk2"/>
              </a:solidFill>
            </a:endParaRPr>
          </a:p>
          <a:p>
            <a:pPr indent="0" lvl="0" marL="0" rtl="0" algn="l">
              <a:spcBef>
                <a:spcPts val="1200"/>
              </a:spcBef>
              <a:spcAft>
                <a:spcPts val="0"/>
              </a:spcAft>
              <a:buNone/>
            </a:pPr>
            <a:r>
              <a:rPr lang="en">
                <a:solidFill>
                  <a:schemeClr val="dk2"/>
                </a:solidFill>
              </a:rPr>
              <a:t>The combination of increasing global smartphone and advances in computer vision made possible by deep learning and image processing, which made possible for diagnosing diseases and for suggesting a proper remedy.</a:t>
            </a:r>
            <a:endParaRPr>
              <a:solidFill>
                <a:schemeClr val="dk2"/>
              </a:solidFill>
            </a:endParaRPr>
          </a:p>
          <a:p>
            <a:pPr indent="0" lvl="0" marL="0" rtl="0" algn="l">
              <a:spcBef>
                <a:spcPts val="1200"/>
              </a:spcBef>
              <a:spcAft>
                <a:spcPts val="0"/>
              </a:spcAft>
              <a:buNone/>
            </a:pPr>
            <a:r>
              <a:t/>
            </a:r>
            <a:endParaRPr>
              <a:solidFill>
                <a:schemeClr val="dk2"/>
              </a:solidFill>
            </a:endParaRPr>
          </a:p>
          <a:p>
            <a:pPr indent="0" lvl="0" marL="0" rtl="0" algn="l">
              <a:spcBef>
                <a:spcPts val="1200"/>
              </a:spcBef>
              <a:spcAft>
                <a:spcPts val="0"/>
              </a:spcAft>
              <a:buNone/>
            </a:pPr>
            <a:r>
              <a:rPr lang="en">
                <a:solidFill>
                  <a:schemeClr val="dk2"/>
                </a:solidFill>
              </a:rPr>
              <a:t>This project is mainly being developed for the agricultural practices and hence  being a helping hand for farmers.</a:t>
            </a:r>
            <a:endParaRPr>
              <a:solidFill>
                <a:schemeClr val="dk2"/>
              </a:solidFill>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idx="1" type="body"/>
          </p:nvPr>
        </p:nvSpPr>
        <p:spPr>
          <a:xfrm>
            <a:off x="364500" y="1152475"/>
            <a:ext cx="8414100" cy="3626400"/>
          </a:xfrm>
          <a:prstGeom prst="rect">
            <a:avLst/>
          </a:prstGeom>
        </p:spPr>
        <p:txBody>
          <a:bodyPr anchorCtr="0" anchor="t" bIns="91425" lIns="91425" spcFirstLastPara="1" rIns="91425" wrap="square" tIns="91425">
            <a:normAutofit lnSpcReduction="20000"/>
          </a:bodyPr>
          <a:lstStyle/>
          <a:p>
            <a:pPr indent="-327025" lvl="0" marL="457200" rtl="0" algn="l">
              <a:lnSpc>
                <a:spcPct val="105000"/>
              </a:lnSpc>
              <a:spcBef>
                <a:spcPts val="0"/>
              </a:spcBef>
              <a:spcAft>
                <a:spcPts val="0"/>
              </a:spcAft>
              <a:buClr>
                <a:schemeClr val="dk2"/>
              </a:buClr>
              <a:buSzPts val="1550"/>
              <a:buChar char="●"/>
            </a:pPr>
            <a:r>
              <a:rPr b="1" lang="en" sz="1550" u="sng">
                <a:solidFill>
                  <a:schemeClr val="dk2"/>
                </a:solidFill>
              </a:rPr>
              <a:t>Convolution Layer</a:t>
            </a:r>
            <a:r>
              <a:rPr b="1" lang="en" sz="1550">
                <a:solidFill>
                  <a:schemeClr val="dk2"/>
                </a:solidFill>
              </a:rPr>
              <a:t> : </a:t>
            </a:r>
            <a:r>
              <a:rPr lang="en" sz="1550">
                <a:solidFill>
                  <a:schemeClr val="dk2"/>
                </a:solidFill>
              </a:rPr>
              <a:t>Convolutional layers are the major building blocks used in convolutional neural networks.A convolution is the simple application of a filter to an input that results in an activation. Repeated application of the same filter to an input results in a map of activations called a feature map, indicating the locations and strength of a detected feature in an input, such as an image.</a:t>
            </a:r>
            <a:r>
              <a:rPr b="1" lang="en" sz="1550">
                <a:solidFill>
                  <a:schemeClr val="dk2"/>
                </a:solidFill>
              </a:rPr>
              <a:t> </a:t>
            </a:r>
            <a:endParaRPr b="1" sz="1550">
              <a:solidFill>
                <a:schemeClr val="dk2"/>
              </a:solidFill>
            </a:endParaRPr>
          </a:p>
          <a:p>
            <a:pPr indent="0" lvl="0" marL="457200" rtl="0" algn="l">
              <a:lnSpc>
                <a:spcPct val="105000"/>
              </a:lnSpc>
              <a:spcBef>
                <a:spcPts val="0"/>
              </a:spcBef>
              <a:spcAft>
                <a:spcPts val="0"/>
              </a:spcAft>
              <a:buNone/>
            </a:pPr>
            <a:r>
              <a:t/>
            </a:r>
            <a:endParaRPr b="1" sz="1550">
              <a:solidFill>
                <a:schemeClr val="dk2"/>
              </a:solidFill>
            </a:endParaRPr>
          </a:p>
          <a:p>
            <a:pPr indent="-327025" lvl="0" marL="457200" rtl="0" algn="l">
              <a:lnSpc>
                <a:spcPct val="105000"/>
              </a:lnSpc>
              <a:spcBef>
                <a:spcPts val="0"/>
              </a:spcBef>
              <a:spcAft>
                <a:spcPts val="0"/>
              </a:spcAft>
              <a:buClr>
                <a:schemeClr val="dk2"/>
              </a:buClr>
              <a:buSzPts val="1550"/>
              <a:buChar char="●"/>
            </a:pPr>
            <a:r>
              <a:rPr b="1" lang="en" sz="1550" u="sng">
                <a:solidFill>
                  <a:schemeClr val="dk2"/>
                </a:solidFill>
              </a:rPr>
              <a:t>Avg</a:t>
            </a:r>
            <a:r>
              <a:rPr b="1" lang="en" sz="1550" u="sng">
                <a:solidFill>
                  <a:schemeClr val="dk2"/>
                </a:solidFill>
              </a:rPr>
              <a:t>-Pooling</a:t>
            </a:r>
            <a:r>
              <a:rPr b="1" lang="en" sz="1550" u="sng">
                <a:solidFill>
                  <a:schemeClr val="dk2"/>
                </a:solidFill>
              </a:rPr>
              <a:t> Layer</a:t>
            </a:r>
            <a:r>
              <a:rPr b="1" lang="en" sz="1550">
                <a:solidFill>
                  <a:schemeClr val="dk2"/>
                </a:solidFill>
              </a:rPr>
              <a:t> : </a:t>
            </a:r>
            <a:r>
              <a:rPr lang="en" sz="1550">
                <a:solidFill>
                  <a:schemeClr val="dk2"/>
                </a:solidFill>
              </a:rPr>
              <a:t>Avg-pooling is a pooling operation that selects the average element from the region of the feature map covered by the filter. Thus, the output after avg-pooling layer would be a feature map containing the most prominent features of the previous feature map.</a:t>
            </a:r>
            <a:endParaRPr sz="1550">
              <a:solidFill>
                <a:schemeClr val="dk2"/>
              </a:solidFill>
            </a:endParaRPr>
          </a:p>
          <a:p>
            <a:pPr indent="0" lvl="0" marL="457200" rtl="0" algn="l">
              <a:lnSpc>
                <a:spcPct val="105000"/>
              </a:lnSpc>
              <a:spcBef>
                <a:spcPts val="0"/>
              </a:spcBef>
              <a:spcAft>
                <a:spcPts val="0"/>
              </a:spcAft>
              <a:buNone/>
            </a:pPr>
            <a:r>
              <a:t/>
            </a:r>
            <a:endParaRPr sz="1550">
              <a:solidFill>
                <a:schemeClr val="dk2"/>
              </a:solidFill>
            </a:endParaRPr>
          </a:p>
          <a:p>
            <a:pPr indent="-327025" lvl="0" marL="457200" rtl="0" algn="l">
              <a:lnSpc>
                <a:spcPct val="105000"/>
              </a:lnSpc>
              <a:spcBef>
                <a:spcPts val="0"/>
              </a:spcBef>
              <a:spcAft>
                <a:spcPts val="0"/>
              </a:spcAft>
              <a:buClr>
                <a:schemeClr val="dk2"/>
              </a:buClr>
              <a:buSzPts val="1550"/>
              <a:buChar char="●"/>
            </a:pPr>
            <a:r>
              <a:rPr b="1" lang="en" sz="1550" u="sng">
                <a:solidFill>
                  <a:schemeClr val="dk2"/>
                </a:solidFill>
              </a:rPr>
              <a:t>Relu Activation Function</a:t>
            </a:r>
            <a:r>
              <a:rPr b="1" lang="en" sz="1550">
                <a:solidFill>
                  <a:schemeClr val="dk2"/>
                </a:solidFill>
              </a:rPr>
              <a:t> : </a:t>
            </a:r>
            <a:r>
              <a:rPr lang="en" sz="1550">
                <a:solidFill>
                  <a:schemeClr val="dk2"/>
                </a:solidFill>
              </a:rPr>
              <a:t>The rectified linear activation function or ReLU for short is a piecewise linear function that will output the input directly if it is positive, otherwise, it will output zero. It has become the default activation function for many types of neural networks because a model that uses it is easier to train and often achieves better performance.</a:t>
            </a:r>
            <a:endParaRPr sz="1550">
              <a:solidFill>
                <a:schemeClr val="dk2"/>
              </a:solidFill>
            </a:endParaRPr>
          </a:p>
          <a:p>
            <a:pPr indent="-327025" lvl="1" marL="914400" rtl="0" algn="l">
              <a:lnSpc>
                <a:spcPct val="105000"/>
              </a:lnSpc>
              <a:spcBef>
                <a:spcPts val="0"/>
              </a:spcBef>
              <a:spcAft>
                <a:spcPts val="0"/>
              </a:spcAft>
              <a:buClr>
                <a:schemeClr val="dk2"/>
              </a:buClr>
              <a:buSzPts val="1550"/>
              <a:buChar char="○"/>
            </a:pPr>
            <a:r>
              <a:rPr b="1" lang="en" sz="1550">
                <a:solidFill>
                  <a:schemeClr val="dk2"/>
                </a:solidFill>
              </a:rPr>
              <a:t>x = Dense(256,activation = "relu")(x)</a:t>
            </a:r>
            <a:endParaRPr b="1" sz="155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idx="1" type="body"/>
          </p:nvPr>
        </p:nvSpPr>
        <p:spPr>
          <a:xfrm>
            <a:off x="364500" y="1152475"/>
            <a:ext cx="8414100" cy="3626400"/>
          </a:xfrm>
          <a:prstGeom prst="rect">
            <a:avLst/>
          </a:prstGeom>
        </p:spPr>
        <p:txBody>
          <a:bodyPr anchorCtr="0" anchor="t" bIns="91425" lIns="91425" spcFirstLastPara="1" rIns="91425" wrap="square" tIns="91425">
            <a:normAutofit/>
          </a:bodyPr>
          <a:lstStyle/>
          <a:p>
            <a:pPr indent="-327025" lvl="0" marL="457200" rtl="0" algn="l">
              <a:lnSpc>
                <a:spcPct val="105000"/>
              </a:lnSpc>
              <a:spcBef>
                <a:spcPts val="0"/>
              </a:spcBef>
              <a:spcAft>
                <a:spcPts val="0"/>
              </a:spcAft>
              <a:buClr>
                <a:schemeClr val="dk2"/>
              </a:buClr>
              <a:buSzPts val="1550"/>
              <a:buChar char="●"/>
            </a:pPr>
            <a:r>
              <a:rPr b="1" lang="en" sz="1550" u="sng">
                <a:solidFill>
                  <a:schemeClr val="dk2"/>
                </a:solidFill>
              </a:rPr>
              <a:t>Softmax Activation Function</a:t>
            </a:r>
            <a:r>
              <a:rPr b="1" lang="en" sz="1550">
                <a:solidFill>
                  <a:schemeClr val="dk2"/>
                </a:solidFill>
              </a:rPr>
              <a:t> : </a:t>
            </a:r>
            <a:r>
              <a:rPr lang="en" sz="1550">
                <a:solidFill>
                  <a:schemeClr val="dk2"/>
                </a:solidFill>
              </a:rPr>
              <a:t>Softmax is a mathematical function that converts a vector of numbers into a vector of probabilities, where the probabilities of each value are proportional to the relative scale of each value in the vector.</a:t>
            </a:r>
            <a:endParaRPr sz="1550">
              <a:solidFill>
                <a:schemeClr val="dk2"/>
              </a:solidFill>
            </a:endParaRPr>
          </a:p>
          <a:p>
            <a:pPr indent="0" lvl="0" marL="457200" rtl="0" algn="l">
              <a:lnSpc>
                <a:spcPct val="105000"/>
              </a:lnSpc>
              <a:spcBef>
                <a:spcPts val="1200"/>
              </a:spcBef>
              <a:spcAft>
                <a:spcPts val="0"/>
              </a:spcAft>
              <a:buNone/>
            </a:pPr>
            <a:r>
              <a:t/>
            </a:r>
            <a:endParaRPr sz="1550">
              <a:solidFill>
                <a:schemeClr val="dk2"/>
              </a:solidFill>
            </a:endParaRPr>
          </a:p>
          <a:p>
            <a:pPr indent="0" lvl="0" marL="0" rtl="0" algn="l">
              <a:lnSpc>
                <a:spcPct val="105000"/>
              </a:lnSpc>
              <a:spcBef>
                <a:spcPts val="1200"/>
              </a:spcBef>
              <a:spcAft>
                <a:spcPts val="0"/>
              </a:spcAft>
              <a:buNone/>
            </a:pPr>
            <a:r>
              <a:rPr lang="en" sz="1750">
                <a:solidFill>
                  <a:schemeClr val="dk2"/>
                </a:solidFill>
              </a:rPr>
              <a:t>Model Training :</a:t>
            </a:r>
            <a:endParaRPr sz="1750">
              <a:solidFill>
                <a:schemeClr val="dk2"/>
              </a:solidFill>
            </a:endParaRPr>
          </a:p>
          <a:p>
            <a:pPr indent="-327025" lvl="0" marL="457200" rtl="0" algn="l">
              <a:lnSpc>
                <a:spcPct val="105000"/>
              </a:lnSpc>
              <a:spcBef>
                <a:spcPts val="1200"/>
              </a:spcBef>
              <a:spcAft>
                <a:spcPts val="0"/>
              </a:spcAft>
              <a:buClr>
                <a:schemeClr val="dk2"/>
              </a:buClr>
              <a:buSzPts val="1550"/>
              <a:buChar char="●"/>
            </a:pPr>
            <a:r>
              <a:rPr lang="en" sz="1550">
                <a:solidFill>
                  <a:schemeClr val="dk2"/>
                </a:solidFill>
              </a:rPr>
              <a:t>To train the model </a:t>
            </a:r>
            <a:r>
              <a:rPr b="1" lang="en" sz="1550">
                <a:solidFill>
                  <a:schemeClr val="dk2"/>
                </a:solidFill>
              </a:rPr>
              <a:t>model.fit()</a:t>
            </a:r>
            <a:r>
              <a:rPr lang="en" sz="1550">
                <a:solidFill>
                  <a:schemeClr val="dk2"/>
                </a:solidFill>
              </a:rPr>
              <a:t> is used. To use this function we need to pass in the training data ,batch_size and epochs. the data set is split into 80% for training and 20% for testing.</a:t>
            </a:r>
            <a:endParaRPr sz="1550">
              <a:solidFill>
                <a:schemeClr val="dk2"/>
              </a:solidFill>
            </a:endParaRPr>
          </a:p>
          <a:p>
            <a:pPr indent="-327025" lvl="1" marL="914400" rtl="0" algn="l">
              <a:lnSpc>
                <a:spcPct val="105000"/>
              </a:lnSpc>
              <a:spcBef>
                <a:spcPts val="0"/>
              </a:spcBef>
              <a:spcAft>
                <a:spcPts val="0"/>
              </a:spcAft>
              <a:buClr>
                <a:schemeClr val="dk2"/>
              </a:buClr>
              <a:buSzPts val="1550"/>
              <a:buChar char="○"/>
            </a:pPr>
            <a:r>
              <a:rPr b="1" lang="en" sz="1550">
                <a:solidFill>
                  <a:schemeClr val="dk2"/>
                </a:solidFill>
              </a:rPr>
              <a:t>hist = model.fit(training_set_aug, epochs=30, callbacks=[callback])</a:t>
            </a:r>
            <a:endParaRPr b="1" sz="155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idx="1" type="body"/>
          </p:nvPr>
        </p:nvSpPr>
        <p:spPr>
          <a:xfrm>
            <a:off x="364500" y="1152475"/>
            <a:ext cx="8414100" cy="3626400"/>
          </a:xfrm>
          <a:prstGeom prst="rect">
            <a:avLst/>
          </a:prstGeom>
        </p:spPr>
        <p:txBody>
          <a:bodyPr anchorCtr="0" anchor="t" bIns="91425" lIns="91425" spcFirstLastPara="1" rIns="91425" wrap="square" tIns="91425">
            <a:normAutofit lnSpcReduction="10000"/>
          </a:bodyPr>
          <a:lstStyle/>
          <a:p>
            <a:pPr indent="0" lvl="0" marL="0" rtl="0" algn="l">
              <a:lnSpc>
                <a:spcPct val="105000"/>
              </a:lnSpc>
              <a:spcBef>
                <a:spcPts val="0"/>
              </a:spcBef>
              <a:spcAft>
                <a:spcPts val="0"/>
              </a:spcAft>
              <a:buNone/>
            </a:pPr>
            <a:r>
              <a:rPr lang="en" sz="1750">
                <a:solidFill>
                  <a:schemeClr val="dk2"/>
                </a:solidFill>
              </a:rPr>
              <a:t>Testing :</a:t>
            </a:r>
            <a:endParaRPr sz="1750">
              <a:solidFill>
                <a:schemeClr val="dk2"/>
              </a:solidFill>
            </a:endParaRPr>
          </a:p>
          <a:p>
            <a:pPr indent="-327025" lvl="0" marL="457200" rtl="0" algn="l">
              <a:lnSpc>
                <a:spcPct val="105000"/>
              </a:lnSpc>
              <a:spcBef>
                <a:spcPts val="1200"/>
              </a:spcBef>
              <a:spcAft>
                <a:spcPts val="0"/>
              </a:spcAft>
              <a:buClr>
                <a:schemeClr val="dk2"/>
              </a:buClr>
              <a:buSzPts val="1550"/>
              <a:buChar char="●"/>
            </a:pPr>
            <a:r>
              <a:rPr lang="en" sz="1550">
                <a:solidFill>
                  <a:schemeClr val="dk2"/>
                </a:solidFill>
              </a:rPr>
              <a:t>The trained model is tested for predicting the results.the image to be tested is preprocessed and converted to an array . the trained model and its weights will be loaded  and </a:t>
            </a:r>
            <a:r>
              <a:rPr b="1" lang="en" sz="1550">
                <a:solidFill>
                  <a:schemeClr val="dk2"/>
                </a:solidFill>
              </a:rPr>
              <a:t>model.predict()</a:t>
            </a:r>
            <a:r>
              <a:rPr lang="en" sz="1550">
                <a:solidFill>
                  <a:schemeClr val="dk2"/>
                </a:solidFill>
              </a:rPr>
              <a:t> will be able to predict the class of a the image.</a:t>
            </a:r>
            <a:endParaRPr sz="1550">
              <a:solidFill>
                <a:schemeClr val="dk2"/>
              </a:solidFill>
            </a:endParaRPr>
          </a:p>
          <a:p>
            <a:pPr indent="0" lvl="0" marL="457200" rtl="0" algn="l">
              <a:lnSpc>
                <a:spcPct val="105000"/>
              </a:lnSpc>
              <a:spcBef>
                <a:spcPts val="1200"/>
              </a:spcBef>
              <a:spcAft>
                <a:spcPts val="0"/>
              </a:spcAft>
              <a:buNone/>
            </a:pPr>
            <a:r>
              <a:t/>
            </a:r>
            <a:endParaRPr sz="1550">
              <a:solidFill>
                <a:schemeClr val="dk2"/>
              </a:solidFill>
            </a:endParaRPr>
          </a:p>
          <a:p>
            <a:pPr indent="0" lvl="0" marL="0" rtl="0" algn="l">
              <a:lnSpc>
                <a:spcPct val="105000"/>
              </a:lnSpc>
              <a:spcBef>
                <a:spcPts val="1200"/>
              </a:spcBef>
              <a:spcAft>
                <a:spcPts val="0"/>
              </a:spcAft>
              <a:buNone/>
            </a:pPr>
            <a:r>
              <a:rPr lang="en" sz="1750">
                <a:solidFill>
                  <a:schemeClr val="dk2"/>
                </a:solidFill>
              </a:rPr>
              <a:t>Integrating The Model With A Web Application :</a:t>
            </a:r>
            <a:endParaRPr sz="1750">
              <a:solidFill>
                <a:schemeClr val="dk2"/>
              </a:solidFill>
            </a:endParaRPr>
          </a:p>
          <a:p>
            <a:pPr indent="-327025" lvl="0" marL="457200" rtl="0" algn="l">
              <a:lnSpc>
                <a:spcPct val="105000"/>
              </a:lnSpc>
              <a:spcBef>
                <a:spcPts val="1200"/>
              </a:spcBef>
              <a:spcAft>
                <a:spcPts val="0"/>
              </a:spcAft>
              <a:buClr>
                <a:schemeClr val="dk2"/>
              </a:buClr>
              <a:buSzPts val="1550"/>
              <a:buChar char="●"/>
            </a:pPr>
            <a:r>
              <a:rPr lang="en" sz="1550">
                <a:solidFill>
                  <a:schemeClr val="dk2"/>
                </a:solidFill>
              </a:rPr>
              <a:t>In order for the user to easily interact with the model and view results, a user interface is required. We have developed a web application using Flask which is a micro web framework written in Python. It is classified as a micro framework because it does not require particular tools or libraries.</a:t>
            </a:r>
            <a:endParaRPr sz="1550">
              <a:solidFill>
                <a:schemeClr val="dk2"/>
              </a:solidFill>
            </a:endParaRPr>
          </a:p>
          <a:p>
            <a:pPr indent="0" lvl="0" marL="0" rtl="0" algn="l">
              <a:lnSpc>
                <a:spcPct val="105000"/>
              </a:lnSpc>
              <a:spcBef>
                <a:spcPts val="1200"/>
              </a:spcBef>
              <a:spcAft>
                <a:spcPts val="1200"/>
              </a:spcAft>
              <a:buNone/>
            </a:pPr>
            <a:r>
              <a:t/>
            </a:r>
            <a:endParaRPr sz="175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5"/>
          <p:cNvSpPr txBox="1"/>
          <p:nvPr>
            <p:ph idx="1" type="body"/>
          </p:nvPr>
        </p:nvSpPr>
        <p:spPr>
          <a:xfrm>
            <a:off x="364950" y="822075"/>
            <a:ext cx="8414100" cy="362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50">
                <a:solidFill>
                  <a:schemeClr val="dk2"/>
                </a:solidFill>
              </a:rPr>
              <a:t>Detecting Plant Leaf Disease :</a:t>
            </a:r>
            <a:endParaRPr sz="1750">
              <a:solidFill>
                <a:schemeClr val="dk2"/>
              </a:solidFill>
            </a:endParaRPr>
          </a:p>
          <a:p>
            <a:pPr indent="-327025" lvl="0" marL="457200" rtl="0" algn="l">
              <a:spcBef>
                <a:spcPts val="1200"/>
              </a:spcBef>
              <a:spcAft>
                <a:spcPts val="0"/>
              </a:spcAft>
              <a:buClr>
                <a:schemeClr val="dk2"/>
              </a:buClr>
              <a:buSzPts val="1550"/>
              <a:buChar char="●"/>
            </a:pPr>
            <a:r>
              <a:rPr lang="en" sz="1550">
                <a:solidFill>
                  <a:schemeClr val="dk2"/>
                </a:solidFill>
              </a:rPr>
              <a:t>The trained model is loaded using </a:t>
            </a:r>
            <a:r>
              <a:rPr b="1" lang="en" sz="1550">
                <a:solidFill>
                  <a:schemeClr val="dk2"/>
                </a:solidFill>
              </a:rPr>
              <a:t>Load_model</a:t>
            </a:r>
            <a:r>
              <a:rPr lang="en" sz="1550">
                <a:solidFill>
                  <a:schemeClr val="dk2"/>
                </a:solidFill>
              </a:rPr>
              <a:t>. The image to be tested is preprocessed and converted to an array. Using </a:t>
            </a:r>
            <a:r>
              <a:rPr b="1" lang="en" sz="1550">
                <a:solidFill>
                  <a:schemeClr val="dk2"/>
                </a:solidFill>
              </a:rPr>
              <a:t>model.predict()</a:t>
            </a:r>
            <a:r>
              <a:rPr lang="en" sz="1550">
                <a:solidFill>
                  <a:schemeClr val="dk2"/>
                </a:solidFill>
              </a:rPr>
              <a:t> will be able to predict the class of the disease the image belongs to and corresponding remedy of the detected disease will also be displayed.</a:t>
            </a:r>
            <a:endParaRPr sz="1550">
              <a:solidFill>
                <a:schemeClr val="dk2"/>
              </a:solidFill>
            </a:endParaRPr>
          </a:p>
          <a:p>
            <a:pPr indent="0" lvl="0" marL="457200" rtl="0" algn="l">
              <a:spcBef>
                <a:spcPts val="1200"/>
              </a:spcBef>
              <a:spcAft>
                <a:spcPts val="0"/>
              </a:spcAft>
              <a:buNone/>
            </a:pPr>
            <a:r>
              <a:t/>
            </a:r>
            <a:endParaRPr sz="1550">
              <a:solidFill>
                <a:schemeClr val="dk2"/>
              </a:solidFill>
            </a:endParaRPr>
          </a:p>
          <a:p>
            <a:pPr indent="0" lvl="0" marL="0" rtl="0" algn="l">
              <a:spcBef>
                <a:spcPts val="1200"/>
              </a:spcBef>
              <a:spcAft>
                <a:spcPts val="0"/>
              </a:spcAft>
              <a:buNone/>
            </a:pPr>
            <a:r>
              <a:rPr lang="en" sz="1750">
                <a:solidFill>
                  <a:schemeClr val="dk2"/>
                </a:solidFill>
              </a:rPr>
              <a:t>Remedial Suggestion :</a:t>
            </a:r>
            <a:endParaRPr sz="1750">
              <a:solidFill>
                <a:schemeClr val="dk2"/>
              </a:solidFill>
            </a:endParaRPr>
          </a:p>
          <a:p>
            <a:pPr indent="-339725" lvl="0" marL="457200" rtl="0" algn="l">
              <a:spcBef>
                <a:spcPts val="1200"/>
              </a:spcBef>
              <a:spcAft>
                <a:spcPts val="0"/>
              </a:spcAft>
              <a:buClr>
                <a:schemeClr val="dk2"/>
              </a:buClr>
              <a:buSzPts val="1750"/>
              <a:buChar char="●"/>
            </a:pPr>
            <a:r>
              <a:t/>
            </a:r>
            <a:endParaRPr sz="1750">
              <a:solidFill>
                <a:schemeClr val="dk2"/>
              </a:solidFill>
            </a:endParaRPr>
          </a:p>
        </p:txBody>
      </p:sp>
      <p:pic>
        <p:nvPicPr>
          <p:cNvPr id="188" name="Google Shape;188;p35"/>
          <p:cNvPicPr preferRelativeResize="0"/>
          <p:nvPr/>
        </p:nvPicPr>
        <p:blipFill>
          <a:blip r:embed="rId3">
            <a:alphaModFix/>
          </a:blip>
          <a:stretch>
            <a:fillRect/>
          </a:stretch>
        </p:blipFill>
        <p:spPr>
          <a:xfrm>
            <a:off x="1271674" y="3771500"/>
            <a:ext cx="6600651" cy="962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6"/>
          <p:cNvSpPr txBox="1"/>
          <p:nvPr>
            <p:ph type="title"/>
          </p:nvPr>
        </p:nvSpPr>
        <p:spPr>
          <a:xfrm>
            <a:off x="364500" y="354375"/>
            <a:ext cx="8414100" cy="66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Experimental Results</a:t>
            </a:r>
            <a:endParaRPr/>
          </a:p>
        </p:txBody>
      </p:sp>
      <p:sp>
        <p:nvSpPr>
          <p:cNvPr id="194" name="Google Shape;194;p36"/>
          <p:cNvSpPr txBox="1"/>
          <p:nvPr>
            <p:ph idx="1" type="body"/>
          </p:nvPr>
        </p:nvSpPr>
        <p:spPr>
          <a:xfrm>
            <a:off x="364500" y="1152475"/>
            <a:ext cx="8414100" cy="362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2"/>
              </a:buClr>
              <a:buSzPts val="1500"/>
              <a:buChar char="●"/>
            </a:pPr>
            <a:r>
              <a:rPr lang="en" sz="1500">
                <a:solidFill>
                  <a:schemeClr val="dk2"/>
                </a:solidFill>
              </a:rPr>
              <a:t>Initial page of the website which prompts the user to input an image from the dataset.</a:t>
            </a:r>
            <a:endParaRPr sz="1500">
              <a:solidFill>
                <a:schemeClr val="dk2"/>
              </a:solidFill>
            </a:endParaRPr>
          </a:p>
        </p:txBody>
      </p:sp>
      <p:pic>
        <p:nvPicPr>
          <p:cNvPr id="195" name="Google Shape;195;p36"/>
          <p:cNvPicPr preferRelativeResize="0"/>
          <p:nvPr/>
        </p:nvPicPr>
        <p:blipFill>
          <a:blip r:embed="rId3">
            <a:alphaModFix/>
          </a:blip>
          <a:stretch>
            <a:fillRect/>
          </a:stretch>
        </p:blipFill>
        <p:spPr>
          <a:xfrm>
            <a:off x="1844863" y="1587125"/>
            <a:ext cx="5453376" cy="30675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7"/>
          <p:cNvSpPr txBox="1"/>
          <p:nvPr>
            <p:ph idx="1" type="body"/>
          </p:nvPr>
        </p:nvSpPr>
        <p:spPr>
          <a:xfrm>
            <a:off x="364500" y="1152475"/>
            <a:ext cx="8414100" cy="362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2"/>
              </a:buClr>
              <a:buSzPts val="1500"/>
              <a:buChar char="●"/>
            </a:pPr>
            <a:r>
              <a:rPr lang="en" sz="1500">
                <a:solidFill>
                  <a:schemeClr val="dk2"/>
                </a:solidFill>
              </a:rPr>
              <a:t>The uploaded image is identified for a particular disease and  remedies are suggested in order to make it healthy.</a:t>
            </a:r>
            <a:endParaRPr sz="1500">
              <a:solidFill>
                <a:schemeClr val="dk2"/>
              </a:solidFill>
            </a:endParaRPr>
          </a:p>
          <a:p>
            <a:pPr indent="0" lvl="0" marL="457200" rtl="0" algn="l">
              <a:spcBef>
                <a:spcPts val="1200"/>
              </a:spcBef>
              <a:spcAft>
                <a:spcPts val="1200"/>
              </a:spcAft>
              <a:buNone/>
            </a:pPr>
            <a:r>
              <a:t/>
            </a:r>
            <a:endParaRPr sz="1500">
              <a:solidFill>
                <a:schemeClr val="dk2"/>
              </a:solidFill>
            </a:endParaRPr>
          </a:p>
        </p:txBody>
      </p:sp>
      <p:pic>
        <p:nvPicPr>
          <p:cNvPr id="201" name="Google Shape;201;p37"/>
          <p:cNvPicPr preferRelativeResize="0"/>
          <p:nvPr/>
        </p:nvPicPr>
        <p:blipFill>
          <a:blip r:embed="rId3">
            <a:alphaModFix/>
          </a:blip>
          <a:stretch>
            <a:fillRect/>
          </a:stretch>
        </p:blipFill>
        <p:spPr>
          <a:xfrm>
            <a:off x="1925589" y="1801675"/>
            <a:ext cx="5292826" cy="2977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ph idx="1" type="body"/>
          </p:nvPr>
        </p:nvSpPr>
        <p:spPr>
          <a:xfrm>
            <a:off x="364500" y="1152475"/>
            <a:ext cx="8414100" cy="362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2"/>
              </a:buClr>
              <a:buSzPts val="1500"/>
              <a:buChar char="●"/>
            </a:pPr>
            <a:r>
              <a:rPr lang="en" sz="1500">
                <a:solidFill>
                  <a:schemeClr val="dk2"/>
                </a:solidFill>
              </a:rPr>
              <a:t>The uploaded image is identified to be healthy.</a:t>
            </a:r>
            <a:endParaRPr sz="1500">
              <a:solidFill>
                <a:schemeClr val="dk2"/>
              </a:solidFill>
            </a:endParaRPr>
          </a:p>
          <a:p>
            <a:pPr indent="0" lvl="0" marL="457200" rtl="0" algn="l">
              <a:spcBef>
                <a:spcPts val="1200"/>
              </a:spcBef>
              <a:spcAft>
                <a:spcPts val="1200"/>
              </a:spcAft>
              <a:buNone/>
            </a:pPr>
            <a:r>
              <a:t/>
            </a:r>
            <a:endParaRPr sz="1500">
              <a:solidFill>
                <a:schemeClr val="dk2"/>
              </a:solidFill>
            </a:endParaRPr>
          </a:p>
        </p:txBody>
      </p:sp>
      <p:pic>
        <p:nvPicPr>
          <p:cNvPr id="207" name="Google Shape;207;p38"/>
          <p:cNvPicPr preferRelativeResize="0"/>
          <p:nvPr/>
        </p:nvPicPr>
        <p:blipFill>
          <a:blip r:embed="rId3">
            <a:alphaModFix/>
          </a:blip>
          <a:stretch>
            <a:fillRect/>
          </a:stretch>
        </p:blipFill>
        <p:spPr>
          <a:xfrm>
            <a:off x="1765276" y="1621825"/>
            <a:ext cx="5612550" cy="31570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364500" y="354375"/>
            <a:ext cx="8414100" cy="66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Performance Evaluation</a:t>
            </a:r>
            <a:endParaRPr/>
          </a:p>
        </p:txBody>
      </p:sp>
      <p:pic>
        <p:nvPicPr>
          <p:cNvPr id="213" name="Google Shape;213;p39"/>
          <p:cNvPicPr preferRelativeResize="0"/>
          <p:nvPr/>
        </p:nvPicPr>
        <p:blipFill>
          <a:blip r:embed="rId3">
            <a:alphaModFix/>
          </a:blip>
          <a:stretch>
            <a:fillRect/>
          </a:stretch>
        </p:blipFill>
        <p:spPr>
          <a:xfrm>
            <a:off x="816525" y="1371890"/>
            <a:ext cx="3689825" cy="2857225"/>
          </a:xfrm>
          <a:prstGeom prst="rect">
            <a:avLst/>
          </a:prstGeom>
          <a:noFill/>
          <a:ln>
            <a:noFill/>
          </a:ln>
        </p:spPr>
      </p:pic>
      <p:pic>
        <p:nvPicPr>
          <p:cNvPr id="214" name="Google Shape;214;p39"/>
          <p:cNvPicPr preferRelativeResize="0"/>
          <p:nvPr/>
        </p:nvPicPr>
        <p:blipFill>
          <a:blip r:embed="rId4">
            <a:alphaModFix/>
          </a:blip>
          <a:stretch>
            <a:fillRect/>
          </a:stretch>
        </p:blipFill>
        <p:spPr>
          <a:xfrm>
            <a:off x="4807550" y="1386076"/>
            <a:ext cx="3689825" cy="2828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0"/>
          <p:cNvSpPr txBox="1"/>
          <p:nvPr>
            <p:ph type="title"/>
          </p:nvPr>
        </p:nvSpPr>
        <p:spPr>
          <a:xfrm>
            <a:off x="364500" y="354375"/>
            <a:ext cx="8414100" cy="66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Existing System</a:t>
            </a:r>
            <a:endParaRPr/>
          </a:p>
        </p:txBody>
      </p:sp>
      <p:sp>
        <p:nvSpPr>
          <p:cNvPr id="220" name="Google Shape;220;p40"/>
          <p:cNvSpPr txBox="1"/>
          <p:nvPr>
            <p:ph idx="1" type="body"/>
          </p:nvPr>
        </p:nvSpPr>
        <p:spPr>
          <a:xfrm>
            <a:off x="364500" y="1152475"/>
            <a:ext cx="8414100" cy="3626400"/>
          </a:xfrm>
          <a:prstGeom prst="rect">
            <a:avLst/>
          </a:prstGeom>
        </p:spPr>
        <p:txBody>
          <a:bodyPr anchorCtr="0" anchor="t" bIns="91425" lIns="91425" spcFirstLastPara="1" rIns="91425" wrap="square" tIns="91425">
            <a:noAutofit/>
          </a:bodyPr>
          <a:lstStyle/>
          <a:p>
            <a:pPr indent="-314493" lvl="0" marL="457200" rtl="0" algn="l">
              <a:lnSpc>
                <a:spcPct val="115000"/>
              </a:lnSpc>
              <a:spcBef>
                <a:spcPts val="0"/>
              </a:spcBef>
              <a:spcAft>
                <a:spcPts val="0"/>
              </a:spcAft>
              <a:buClr>
                <a:schemeClr val="dk2"/>
              </a:buClr>
              <a:buSzPts val="1353"/>
              <a:buChar char="●"/>
            </a:pPr>
            <a:r>
              <a:rPr b="1" lang="en" sz="1352">
                <a:solidFill>
                  <a:schemeClr val="dk2"/>
                </a:solidFill>
              </a:rPr>
              <a:t>AGRIO :</a:t>
            </a:r>
            <a:endParaRPr b="1" sz="1352">
              <a:solidFill>
                <a:schemeClr val="dk2"/>
              </a:solidFill>
            </a:endParaRPr>
          </a:p>
          <a:p>
            <a:pPr indent="-301793" lvl="1" marL="914400" rtl="0" algn="l">
              <a:lnSpc>
                <a:spcPct val="115000"/>
              </a:lnSpc>
              <a:spcBef>
                <a:spcPts val="0"/>
              </a:spcBef>
              <a:spcAft>
                <a:spcPts val="0"/>
              </a:spcAft>
              <a:buClr>
                <a:schemeClr val="dk2"/>
              </a:buClr>
              <a:buSzPts val="1153"/>
              <a:buChar char="○"/>
            </a:pPr>
            <a:r>
              <a:rPr lang="en" sz="1152">
                <a:solidFill>
                  <a:schemeClr val="dk2"/>
                </a:solidFill>
              </a:rPr>
              <a:t>Agrio is an AI-based plant disease identification app. </a:t>
            </a:r>
            <a:endParaRPr sz="1152">
              <a:solidFill>
                <a:schemeClr val="dk2"/>
              </a:solidFill>
            </a:endParaRPr>
          </a:p>
          <a:p>
            <a:pPr indent="-301793" lvl="1" marL="914400" rtl="0" algn="l">
              <a:lnSpc>
                <a:spcPct val="115000"/>
              </a:lnSpc>
              <a:spcBef>
                <a:spcPts val="0"/>
              </a:spcBef>
              <a:spcAft>
                <a:spcPts val="0"/>
              </a:spcAft>
              <a:buClr>
                <a:schemeClr val="dk2"/>
              </a:buClr>
              <a:buSzPts val="1153"/>
              <a:buChar char="○"/>
            </a:pPr>
            <a:r>
              <a:rPr lang="en" sz="1152">
                <a:solidFill>
                  <a:schemeClr val="dk2"/>
                </a:solidFill>
              </a:rPr>
              <a:t>The app uses images uploaded by users to match with data available with the app’s database and then provides the accurate details of the plant disease treatment.</a:t>
            </a:r>
            <a:endParaRPr sz="1152">
              <a:solidFill>
                <a:schemeClr val="dk2"/>
              </a:solidFill>
            </a:endParaRPr>
          </a:p>
          <a:p>
            <a:pPr indent="-314493" lvl="0" marL="457200" rtl="0" algn="l">
              <a:lnSpc>
                <a:spcPct val="115000"/>
              </a:lnSpc>
              <a:spcBef>
                <a:spcPts val="0"/>
              </a:spcBef>
              <a:spcAft>
                <a:spcPts val="0"/>
              </a:spcAft>
              <a:buClr>
                <a:schemeClr val="dk2"/>
              </a:buClr>
              <a:buSzPts val="1353"/>
              <a:buChar char="●"/>
            </a:pPr>
            <a:r>
              <a:rPr b="1" lang="en" sz="1352">
                <a:solidFill>
                  <a:schemeClr val="dk2"/>
                </a:solidFill>
              </a:rPr>
              <a:t>CROP DOCTOR :</a:t>
            </a:r>
            <a:endParaRPr b="1" sz="1352">
              <a:solidFill>
                <a:schemeClr val="dk2"/>
              </a:solidFill>
            </a:endParaRPr>
          </a:p>
          <a:p>
            <a:pPr indent="-301793" lvl="1" marL="914400" rtl="0" algn="l">
              <a:lnSpc>
                <a:spcPct val="115000"/>
              </a:lnSpc>
              <a:spcBef>
                <a:spcPts val="0"/>
              </a:spcBef>
              <a:spcAft>
                <a:spcPts val="0"/>
              </a:spcAft>
              <a:buClr>
                <a:schemeClr val="dk2"/>
              </a:buClr>
              <a:buSzPts val="1153"/>
              <a:buChar char="○"/>
            </a:pPr>
            <a:r>
              <a:rPr lang="en" sz="1152">
                <a:solidFill>
                  <a:schemeClr val="dk2"/>
                </a:solidFill>
              </a:rPr>
              <a:t>OS – Android</a:t>
            </a:r>
            <a:endParaRPr sz="1152">
              <a:solidFill>
                <a:schemeClr val="dk2"/>
              </a:solidFill>
            </a:endParaRPr>
          </a:p>
          <a:p>
            <a:pPr indent="-301793" lvl="1" marL="914400" rtl="0" algn="l">
              <a:lnSpc>
                <a:spcPct val="115000"/>
              </a:lnSpc>
              <a:spcBef>
                <a:spcPts val="0"/>
              </a:spcBef>
              <a:spcAft>
                <a:spcPts val="0"/>
              </a:spcAft>
              <a:buClr>
                <a:schemeClr val="dk2"/>
              </a:buClr>
              <a:buSzPts val="1153"/>
              <a:buChar char="○"/>
            </a:pPr>
            <a:r>
              <a:rPr lang="en" sz="1152">
                <a:solidFill>
                  <a:schemeClr val="dk2"/>
                </a:solidFill>
              </a:rPr>
              <a:t>Built by Govt. of India</a:t>
            </a:r>
            <a:endParaRPr sz="1152">
              <a:solidFill>
                <a:schemeClr val="dk2"/>
              </a:solidFill>
            </a:endParaRPr>
          </a:p>
          <a:p>
            <a:pPr indent="-301793" lvl="1" marL="914400" rtl="0" algn="l">
              <a:lnSpc>
                <a:spcPct val="115000"/>
              </a:lnSpc>
              <a:spcBef>
                <a:spcPts val="0"/>
              </a:spcBef>
              <a:spcAft>
                <a:spcPts val="0"/>
              </a:spcAft>
              <a:buClr>
                <a:schemeClr val="dk2"/>
              </a:buClr>
              <a:buSzPts val="1153"/>
              <a:buChar char="○"/>
            </a:pPr>
            <a:r>
              <a:rPr lang="en" sz="1152">
                <a:solidFill>
                  <a:schemeClr val="dk2"/>
                </a:solidFill>
              </a:rPr>
              <a:t>Farmers can query the information with image from various nutrient deficiencies, disease, insect-affected for obtaining the solution as required.</a:t>
            </a:r>
            <a:endParaRPr sz="1152">
              <a:solidFill>
                <a:schemeClr val="dk2"/>
              </a:solidFill>
            </a:endParaRPr>
          </a:p>
          <a:p>
            <a:pPr indent="0" lvl="0" marL="0" rtl="0" algn="l">
              <a:lnSpc>
                <a:spcPct val="95000"/>
              </a:lnSpc>
              <a:spcBef>
                <a:spcPts val="1200"/>
              </a:spcBef>
              <a:spcAft>
                <a:spcPts val="0"/>
              </a:spcAft>
              <a:buSzPts val="275"/>
              <a:buNone/>
            </a:pPr>
            <a:r>
              <a:t/>
            </a:r>
            <a:endParaRPr sz="400">
              <a:solidFill>
                <a:schemeClr val="dk2"/>
              </a:solidFill>
            </a:endParaRPr>
          </a:p>
          <a:p>
            <a:pPr indent="0" lvl="0" marL="0" rtl="0" algn="l">
              <a:lnSpc>
                <a:spcPct val="95000"/>
              </a:lnSpc>
              <a:spcBef>
                <a:spcPts val="1200"/>
              </a:spcBef>
              <a:spcAft>
                <a:spcPts val="0"/>
              </a:spcAft>
              <a:buSzPts val="275"/>
              <a:buNone/>
            </a:pPr>
            <a:r>
              <a:rPr b="1" lang="en" sz="425">
                <a:solidFill>
                  <a:schemeClr val="dk2"/>
                </a:solidFill>
              </a:rPr>
              <a:t>		</a:t>
            </a:r>
            <a:endParaRPr b="1" sz="425">
              <a:solidFill>
                <a:schemeClr val="dk2"/>
              </a:solidFill>
            </a:endParaRPr>
          </a:p>
          <a:p>
            <a:pPr indent="0" lvl="0" marL="0" rtl="0" algn="l">
              <a:lnSpc>
                <a:spcPct val="95000"/>
              </a:lnSpc>
              <a:spcBef>
                <a:spcPts val="1200"/>
              </a:spcBef>
              <a:spcAft>
                <a:spcPts val="1200"/>
              </a:spcAft>
              <a:buSzPts val="275"/>
              <a:buNone/>
            </a:pPr>
            <a:r>
              <a:rPr b="1" lang="en" sz="425">
                <a:solidFill>
                  <a:schemeClr val="dk2"/>
                </a:solidFill>
              </a:rPr>
              <a:t>	</a:t>
            </a:r>
            <a:endParaRPr b="1" sz="425">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1"/>
          <p:cNvSpPr txBox="1"/>
          <p:nvPr>
            <p:ph type="title"/>
          </p:nvPr>
        </p:nvSpPr>
        <p:spPr>
          <a:xfrm>
            <a:off x="364500" y="354375"/>
            <a:ext cx="8414100" cy="66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Our System Differ</a:t>
            </a:r>
            <a:endParaRPr/>
          </a:p>
        </p:txBody>
      </p:sp>
      <p:sp>
        <p:nvSpPr>
          <p:cNvPr id="226" name="Google Shape;226;p41"/>
          <p:cNvSpPr txBox="1"/>
          <p:nvPr>
            <p:ph idx="1" type="body"/>
          </p:nvPr>
        </p:nvSpPr>
        <p:spPr>
          <a:xfrm>
            <a:off x="364500" y="1152475"/>
            <a:ext cx="8414100" cy="362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lang="en">
                <a:solidFill>
                  <a:schemeClr val="dk2"/>
                </a:solidFill>
              </a:rPr>
              <a:t>It is a web based application.</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Provides the suggestions and remedies for the treatment for the diseased plants.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While some existing applications are paid, our system is a free application.</a:t>
            </a:r>
            <a:endParaRPr>
              <a:solidFill>
                <a:schemeClr val="dk2"/>
              </a:solidFill>
            </a:endParaRPr>
          </a:p>
          <a:p>
            <a:pPr indent="0" lvl="0" marL="457200" rtl="0" algn="l">
              <a:spcBef>
                <a:spcPts val="1200"/>
              </a:spcBef>
              <a:spcAft>
                <a:spcPts val="1200"/>
              </a:spcAft>
              <a:buNone/>
            </a:pPr>
            <a:r>
              <a:t/>
            </a:r>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64500" y="354375"/>
            <a:ext cx="8414100" cy="66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OBJECTIVES</a:t>
            </a:r>
            <a:endParaRPr/>
          </a:p>
        </p:txBody>
      </p:sp>
      <p:sp>
        <p:nvSpPr>
          <p:cNvPr id="68" name="Google Shape;68;p15"/>
          <p:cNvSpPr txBox="1"/>
          <p:nvPr>
            <p:ph idx="1" type="body"/>
          </p:nvPr>
        </p:nvSpPr>
        <p:spPr>
          <a:xfrm>
            <a:off x="364500" y="1152475"/>
            <a:ext cx="8414100" cy="362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lang="en">
                <a:solidFill>
                  <a:schemeClr val="dk2"/>
                </a:solidFill>
              </a:rPr>
              <a:t>To develop  a web based application  that responds to inputs.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Provide list of remedies for reviving the diseased plant or its future occurrences </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To modify the existing solution more efficiently to solve this problem in more genuine way.</a:t>
            </a:r>
            <a:endParaRPr>
              <a:solidFill>
                <a:schemeClr val="dk2"/>
              </a:solidFill>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2"/>
          <p:cNvSpPr txBox="1"/>
          <p:nvPr>
            <p:ph type="title"/>
          </p:nvPr>
        </p:nvSpPr>
        <p:spPr>
          <a:xfrm>
            <a:off x="364500" y="354375"/>
            <a:ext cx="8414100" cy="66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a:t>
            </a:r>
            <a:endParaRPr/>
          </a:p>
        </p:txBody>
      </p:sp>
      <p:sp>
        <p:nvSpPr>
          <p:cNvPr id="232" name="Google Shape;232;p42"/>
          <p:cNvSpPr txBox="1"/>
          <p:nvPr>
            <p:ph idx="1" type="body"/>
          </p:nvPr>
        </p:nvSpPr>
        <p:spPr>
          <a:xfrm>
            <a:off x="364500" y="1152475"/>
            <a:ext cx="8414100" cy="362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lang="en">
                <a:solidFill>
                  <a:schemeClr val="dk2"/>
                </a:solidFill>
              </a:rPr>
              <a:t>The system deals with the detection of  leaf diseases only.</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The model may not be 100% accurate and face from overfitting issue.</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Dependent on Dataset.</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Internet access should be available while using the application.</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Dataset doesn’t contain all types of plants and diseases.</a:t>
            </a:r>
            <a:endParaRPr>
              <a:solidFill>
                <a:schemeClr val="dk2"/>
              </a:solidFill>
            </a:endParaRPr>
          </a:p>
          <a:p>
            <a:pPr indent="0" lvl="0" marL="457200" rtl="0" algn="l">
              <a:spcBef>
                <a:spcPts val="1200"/>
              </a:spcBef>
              <a:spcAft>
                <a:spcPts val="0"/>
              </a:spcAft>
              <a:buNone/>
            </a:pPr>
            <a:r>
              <a:t/>
            </a:r>
            <a:endParaRPr>
              <a:solidFill>
                <a:schemeClr val="dk2"/>
              </a:solidFill>
            </a:endParaRPr>
          </a:p>
          <a:p>
            <a:pPr indent="0" lvl="0" marL="457200" rtl="0" algn="l">
              <a:spcBef>
                <a:spcPts val="1200"/>
              </a:spcBef>
              <a:spcAft>
                <a:spcPts val="1200"/>
              </a:spcAft>
              <a:buNone/>
            </a:pPr>
            <a:r>
              <a:t/>
            </a:r>
            <a:endParaRPr>
              <a:solidFill>
                <a:schemeClr val="dk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3"/>
          <p:cNvSpPr txBox="1"/>
          <p:nvPr>
            <p:ph type="title"/>
          </p:nvPr>
        </p:nvSpPr>
        <p:spPr>
          <a:xfrm>
            <a:off x="364500" y="354375"/>
            <a:ext cx="8414100" cy="66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t>
            </a:r>
            <a:endParaRPr/>
          </a:p>
        </p:txBody>
      </p:sp>
      <p:sp>
        <p:nvSpPr>
          <p:cNvPr id="238" name="Google Shape;238;p43"/>
          <p:cNvSpPr txBox="1"/>
          <p:nvPr>
            <p:ph idx="1" type="body"/>
          </p:nvPr>
        </p:nvSpPr>
        <p:spPr>
          <a:xfrm>
            <a:off x="364500" y="1152475"/>
            <a:ext cx="8414100" cy="362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2"/>
              </a:buClr>
              <a:buSzPts val="1700"/>
              <a:buChar char="●"/>
            </a:pPr>
            <a:r>
              <a:rPr lang="en" sz="1700">
                <a:solidFill>
                  <a:schemeClr val="dk2"/>
                </a:solidFill>
              </a:rPr>
              <a:t>There are number of ways by which we can detect disease of plants and suggest remedies for them. Each has some pros as well as limitations .On one hand visual analysis is least expensive and simple method, it is not as efficient and reliable. Image processing is a technique which is most spoken for very high accuracy and least time consumption are major advantages offered. </a:t>
            </a:r>
            <a:endParaRPr sz="1700">
              <a:solidFill>
                <a:schemeClr val="dk2"/>
              </a:solidFill>
            </a:endParaRPr>
          </a:p>
          <a:p>
            <a:pPr indent="0" lvl="0" marL="0" rtl="0" algn="l">
              <a:spcBef>
                <a:spcPts val="1200"/>
              </a:spcBef>
              <a:spcAft>
                <a:spcPts val="0"/>
              </a:spcAft>
              <a:buNone/>
            </a:pPr>
            <a:r>
              <a:t/>
            </a:r>
            <a:endParaRPr sz="1700">
              <a:solidFill>
                <a:schemeClr val="dk2"/>
              </a:solidFill>
            </a:endParaRPr>
          </a:p>
          <a:p>
            <a:pPr indent="-336550" lvl="0" marL="457200" rtl="0" algn="l">
              <a:spcBef>
                <a:spcPts val="1200"/>
              </a:spcBef>
              <a:spcAft>
                <a:spcPts val="0"/>
              </a:spcAft>
              <a:buClr>
                <a:schemeClr val="dk2"/>
              </a:buClr>
              <a:buSzPts val="1700"/>
              <a:buChar char="●"/>
            </a:pPr>
            <a:r>
              <a:rPr lang="en" sz="1700">
                <a:solidFill>
                  <a:schemeClr val="dk2"/>
                </a:solidFill>
              </a:rPr>
              <a:t>Recognizing the disease accurately and efficiently is mainly the purpose of the proposed approach. The experimental results indicate that the proposed approach is a valuable approach, which can significantly support an accurate detection of leaf diseases in a little computational effort.</a:t>
            </a:r>
            <a:endParaRPr sz="1700">
              <a:solidFill>
                <a:schemeClr val="dk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4"/>
          <p:cNvSpPr txBox="1"/>
          <p:nvPr>
            <p:ph type="title"/>
          </p:nvPr>
        </p:nvSpPr>
        <p:spPr>
          <a:xfrm>
            <a:off x="364500" y="354375"/>
            <a:ext cx="8414100" cy="66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44" name="Google Shape;244;p44"/>
          <p:cNvSpPr txBox="1"/>
          <p:nvPr>
            <p:ph idx="1" type="body"/>
          </p:nvPr>
        </p:nvSpPr>
        <p:spPr>
          <a:xfrm>
            <a:off x="364500" y="1152475"/>
            <a:ext cx="8414100" cy="362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chemeClr val="dk2"/>
                </a:solidFill>
              </a:rPr>
              <a:t>[1] A. Anderla D. Culibrk by S. Slado jevic, M. Arsenovic and D. Stefanovic. Deep neural networks based recognition of plant diseases by leaf image classification. Hindawi, 4, 2016.</a:t>
            </a:r>
            <a:endParaRPr sz="1700">
              <a:solidFill>
                <a:schemeClr val="dk2"/>
              </a:solidFill>
            </a:endParaRPr>
          </a:p>
          <a:p>
            <a:pPr indent="0" lvl="0" marL="0" rtl="0" algn="l">
              <a:spcBef>
                <a:spcPts val="1200"/>
              </a:spcBef>
              <a:spcAft>
                <a:spcPts val="0"/>
              </a:spcAft>
              <a:buNone/>
            </a:pPr>
            <a:r>
              <a:rPr lang="en" sz="1700">
                <a:solidFill>
                  <a:schemeClr val="dk2"/>
                </a:solidFill>
              </a:rPr>
              <a:t>[2] J. Ubbens and I. Stavness. Corrigendum: deep plant phenomics: a deep learning platform for complex plant phenotyping tasks. frontiersin.org, 2018.</a:t>
            </a:r>
            <a:endParaRPr sz="1700">
              <a:solidFill>
                <a:schemeClr val="dk2"/>
              </a:solidFill>
            </a:endParaRPr>
          </a:p>
          <a:p>
            <a:pPr indent="0" lvl="0" marL="0" rtl="0" algn="l">
              <a:spcBef>
                <a:spcPts val="1200"/>
              </a:spcBef>
              <a:spcAft>
                <a:spcPts val="0"/>
              </a:spcAft>
              <a:buNone/>
            </a:pPr>
            <a:r>
              <a:rPr lang="en" sz="1700">
                <a:solidFill>
                  <a:schemeClr val="dk2"/>
                </a:solidFill>
              </a:rPr>
              <a:t>[3] J. Potgieter M. H. Saleem, S. Khanchi and K. M. Arif. Image-based plant disease identification by deep learning meta-architectures. mdpi, 2020.</a:t>
            </a:r>
            <a:endParaRPr sz="1700">
              <a:solidFill>
                <a:schemeClr val="dk2"/>
              </a:solidFill>
            </a:endParaRPr>
          </a:p>
          <a:p>
            <a:pPr indent="0" lvl="0" marL="0" rtl="0" algn="l">
              <a:spcBef>
                <a:spcPts val="1200"/>
              </a:spcBef>
              <a:spcAft>
                <a:spcPts val="1200"/>
              </a:spcAft>
              <a:buNone/>
            </a:pPr>
            <a:r>
              <a:t/>
            </a:r>
            <a:endParaRPr>
              <a:solidFill>
                <a:schemeClr val="dk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8" name="Shape 248"/>
        <p:cNvGrpSpPr/>
        <p:nvPr/>
      </p:nvGrpSpPr>
      <p:grpSpPr>
        <a:xfrm>
          <a:off x="0" y="0"/>
          <a:ext cx="0" cy="0"/>
          <a:chOff x="0" y="0"/>
          <a:chExt cx="0" cy="0"/>
        </a:xfrm>
      </p:grpSpPr>
      <p:sp>
        <p:nvSpPr>
          <p:cNvPr id="249" name="Google Shape;249;p45"/>
          <p:cNvSpPr txBox="1"/>
          <p:nvPr>
            <p:ph type="ctrTitle"/>
          </p:nvPr>
        </p:nvSpPr>
        <p:spPr>
          <a:xfrm>
            <a:off x="311700" y="2159850"/>
            <a:ext cx="8520600" cy="82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280">
                <a:solidFill>
                  <a:schemeClr val="lt1"/>
                </a:solidFill>
                <a:latin typeface="Comic Sans MS"/>
                <a:ea typeface="Comic Sans MS"/>
                <a:cs typeface="Comic Sans MS"/>
                <a:sym typeface="Comic Sans MS"/>
              </a:rPr>
              <a:t>Thank You </a:t>
            </a:r>
            <a:endParaRPr sz="4280">
              <a:solidFill>
                <a:schemeClr val="lt1"/>
              </a:solidFill>
              <a:latin typeface="Comic Sans MS"/>
              <a:ea typeface="Comic Sans MS"/>
              <a:cs typeface="Comic Sans MS"/>
              <a:sym typeface="Comic Sans MS"/>
            </a:endParaRPr>
          </a:p>
          <a:p>
            <a:pPr indent="0" lvl="0" marL="0" rtl="0" algn="ctr">
              <a:spcBef>
                <a:spcPts val="0"/>
              </a:spcBef>
              <a:spcAft>
                <a:spcPts val="0"/>
              </a:spcAft>
              <a:buSzPts val="990"/>
              <a:buNone/>
            </a:pPr>
            <a:r>
              <a:t/>
            </a:r>
            <a:endParaRPr sz="280">
              <a:solidFill>
                <a:schemeClr val="lt1"/>
              </a:solidFill>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64500" y="354375"/>
            <a:ext cx="8414100" cy="66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74" name="Google Shape;74;p16"/>
          <p:cNvSpPr txBox="1"/>
          <p:nvPr>
            <p:ph idx="1" type="body"/>
          </p:nvPr>
        </p:nvSpPr>
        <p:spPr>
          <a:xfrm>
            <a:off x="364500" y="1152475"/>
            <a:ext cx="8414100" cy="362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lang="en">
                <a:solidFill>
                  <a:schemeClr val="dk2"/>
                </a:solidFill>
              </a:rPr>
              <a:t>There are various  diseases affecting plants. These diseases include bacterial , viral , fungal etc. Also farmers may not  proper information about the symptoms and its remedies.   </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Hence we decided to develop a system with minimal technical constraints to identify the disease of a leaf and give suggestions for its cure.</a:t>
            </a:r>
            <a:endParaRPr>
              <a:solidFill>
                <a:schemeClr val="dk2"/>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64500" y="354375"/>
            <a:ext cx="8414100" cy="66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Review</a:t>
            </a:r>
            <a:endParaRPr/>
          </a:p>
        </p:txBody>
      </p:sp>
      <p:sp>
        <p:nvSpPr>
          <p:cNvPr id="80" name="Google Shape;80;p17"/>
          <p:cNvSpPr txBox="1"/>
          <p:nvPr>
            <p:ph idx="1" type="body"/>
          </p:nvPr>
        </p:nvSpPr>
        <p:spPr>
          <a:xfrm>
            <a:off x="364500" y="1152475"/>
            <a:ext cx="8414100" cy="362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Font typeface="Comic Sans MS"/>
              <a:buChar char="●"/>
            </a:pPr>
            <a:r>
              <a:rPr b="1" lang="en">
                <a:solidFill>
                  <a:schemeClr val="dk2"/>
                </a:solidFill>
              </a:rPr>
              <a:t>“Deep neural networks based recognition of plant diseases by leaf image classification” </a:t>
            </a:r>
            <a:r>
              <a:rPr lang="en">
                <a:solidFill>
                  <a:schemeClr val="dk2"/>
                </a:solidFill>
              </a:rPr>
              <a:t>by S. Slado Jevic, M. Arsenovic, A. Anderla, D. Culibrk, and D. Stefanovic</a:t>
            </a:r>
            <a:endParaRPr>
              <a:solidFill>
                <a:schemeClr val="dk2"/>
              </a:solidFill>
            </a:endParaRPr>
          </a:p>
          <a:p>
            <a:pPr indent="0" lvl="0" marL="457200" rtl="0" algn="l">
              <a:spcBef>
                <a:spcPts val="1200"/>
              </a:spcBef>
              <a:spcAft>
                <a:spcPts val="1200"/>
              </a:spcAft>
              <a:buNone/>
            </a:pPr>
            <a:r>
              <a:rPr lang="en">
                <a:solidFill>
                  <a:schemeClr val="dk2"/>
                </a:solidFill>
              </a:rPr>
              <a:t>Presents the need to provide adequate data that can be used to identify the diseases accurately without confusing the ones that are closely related. The changes in weather, global warming, and other impacts have led to many diseases that have not been documented.</a:t>
            </a:r>
            <a:endParaRPr>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364500" y="1152475"/>
            <a:ext cx="8414100" cy="362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Font typeface="Comic Sans MS"/>
              <a:buChar char="●"/>
            </a:pPr>
            <a:r>
              <a:rPr b="1" lang="en">
                <a:solidFill>
                  <a:schemeClr val="dk2"/>
                </a:solidFill>
              </a:rPr>
              <a:t>“Corrigendum: deep plant phenomics: a deep learning platform for complex plant phenotyping tasks” </a:t>
            </a:r>
            <a:r>
              <a:rPr lang="en">
                <a:solidFill>
                  <a:schemeClr val="dk2"/>
                </a:solidFill>
              </a:rPr>
              <a:t>by J. Ubbens and I. Stavness</a:t>
            </a:r>
            <a:endParaRPr>
              <a:solidFill>
                <a:schemeClr val="dk2"/>
              </a:solidFill>
            </a:endParaRPr>
          </a:p>
          <a:p>
            <a:pPr indent="0" lvl="0" marL="457200" rtl="0" algn="l">
              <a:spcBef>
                <a:spcPts val="1200"/>
              </a:spcBef>
              <a:spcAft>
                <a:spcPts val="1200"/>
              </a:spcAft>
              <a:buNone/>
            </a:pPr>
            <a:r>
              <a:rPr lang="en">
                <a:solidFill>
                  <a:schemeClr val="dk2"/>
                </a:solidFill>
              </a:rPr>
              <a:t>Presents the need to understand the phenotypes used in detecting diseases.a phenotype would be any observable characteristic or trait of a disease, such as morphology, development, biochemical or physiological properties, or behavior, without any implication of a mechanism . A clinical phenotype would be the presentation of a disease in a given individual. The phenotype used in the detection of diseases is usually a result of climate and weather.</a:t>
            </a:r>
            <a:endParaRPr>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364500" y="1152475"/>
            <a:ext cx="8414100" cy="362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Font typeface="Comic Sans MS"/>
              <a:buChar char="●"/>
            </a:pPr>
            <a:r>
              <a:rPr b="1" lang="en">
                <a:solidFill>
                  <a:schemeClr val="dk2"/>
                </a:solidFill>
              </a:rPr>
              <a:t>“Image-based plant disease identification by deep learning meta-architectures” </a:t>
            </a:r>
            <a:r>
              <a:rPr lang="en">
                <a:solidFill>
                  <a:schemeClr val="dk2"/>
                </a:solidFill>
              </a:rPr>
              <a:t>by M. H. Saleem, S. Khanchi, J. Potgieter, and K. M. Arif</a:t>
            </a:r>
            <a:endParaRPr>
              <a:solidFill>
                <a:schemeClr val="dk2"/>
              </a:solidFill>
            </a:endParaRPr>
          </a:p>
          <a:p>
            <a:pPr indent="0" lvl="0" marL="457200" rtl="0" algn="l">
              <a:spcBef>
                <a:spcPts val="1200"/>
              </a:spcBef>
              <a:spcAft>
                <a:spcPts val="1200"/>
              </a:spcAft>
              <a:buNone/>
            </a:pPr>
            <a:r>
              <a:rPr lang="en">
                <a:solidFill>
                  <a:schemeClr val="dk2"/>
                </a:solidFill>
              </a:rPr>
              <a:t>Proposes a new approach aimed to the application of deep convolutional generative adversarial networks that help in the identification and analysis of the images. The contribution of the adversarial networks increases the accuracy of the detection process.The use of CNN methods could also be effective in dealing with the inaccuracy and slow identification processes of the diseases.</a:t>
            </a:r>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64500" y="354375"/>
            <a:ext cx="8414100" cy="663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Model</a:t>
            </a:r>
            <a:endParaRPr/>
          </a:p>
          <a:p>
            <a:pPr indent="0" lvl="0" marL="0" rtl="0" algn="l">
              <a:spcBef>
                <a:spcPts val="0"/>
              </a:spcBef>
              <a:spcAft>
                <a:spcPts val="0"/>
              </a:spcAft>
              <a:buNone/>
            </a:pPr>
            <a:r>
              <a:t/>
            </a:r>
            <a:endParaRPr/>
          </a:p>
        </p:txBody>
      </p:sp>
      <p:sp>
        <p:nvSpPr>
          <p:cNvPr id="96" name="Google Shape;96;p20"/>
          <p:cNvSpPr txBox="1"/>
          <p:nvPr>
            <p:ph idx="1" type="body"/>
          </p:nvPr>
        </p:nvSpPr>
        <p:spPr>
          <a:xfrm>
            <a:off x="364500" y="1152475"/>
            <a:ext cx="8414100" cy="362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lang="en">
                <a:solidFill>
                  <a:schemeClr val="dk2"/>
                </a:solidFill>
              </a:rPr>
              <a:t>The main purpose of proposed system is to detect the diseases of plant leaves by using feature extraction methods where features such as shape, color, and texture are taken into consideration. </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Convolutional neural network (CNN), a machine learning technique is used in classifying the plant leaves into healthy or diseased and if it is a diseased plant leaf, CNN will give the name of that particular disease. </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Suggesting remedies for particular disease is made which will help in growing healthy plants and improve the productivity.</a:t>
            </a:r>
            <a:endParaRPr>
              <a:solidFill>
                <a:schemeClr val="dk2"/>
              </a:solidFil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64500" y="354375"/>
            <a:ext cx="8414100" cy="66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 Flow Diagrams</a:t>
            </a:r>
            <a:endParaRPr/>
          </a:p>
        </p:txBody>
      </p:sp>
      <p:sp>
        <p:nvSpPr>
          <p:cNvPr id="102" name="Google Shape;102;p21"/>
          <p:cNvSpPr txBox="1"/>
          <p:nvPr>
            <p:ph idx="1" type="body"/>
          </p:nvPr>
        </p:nvSpPr>
        <p:spPr>
          <a:xfrm>
            <a:off x="364500" y="1152475"/>
            <a:ext cx="8414100" cy="362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
        <p:nvSpPr>
          <p:cNvPr id="103" name="Google Shape;103;p21"/>
          <p:cNvSpPr/>
          <p:nvPr/>
        </p:nvSpPr>
        <p:spPr>
          <a:xfrm>
            <a:off x="718875" y="2192100"/>
            <a:ext cx="1407300" cy="759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1"/>
          <p:cNvSpPr txBox="1"/>
          <p:nvPr/>
        </p:nvSpPr>
        <p:spPr>
          <a:xfrm>
            <a:off x="718875" y="2371650"/>
            <a:ext cx="1407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User</a:t>
            </a:r>
            <a:endParaRPr b="1"/>
          </a:p>
        </p:txBody>
      </p:sp>
      <p:cxnSp>
        <p:nvCxnSpPr>
          <p:cNvPr id="105" name="Google Shape;105;p21"/>
          <p:cNvCxnSpPr>
            <a:endCxn id="106" idx="2"/>
          </p:cNvCxnSpPr>
          <p:nvPr/>
        </p:nvCxnSpPr>
        <p:spPr>
          <a:xfrm>
            <a:off x="2126288" y="2566425"/>
            <a:ext cx="1352400" cy="2700"/>
          </a:xfrm>
          <a:prstGeom prst="straightConnector1">
            <a:avLst/>
          </a:prstGeom>
          <a:noFill/>
          <a:ln cap="flat" cmpd="sng" w="9525">
            <a:solidFill>
              <a:schemeClr val="dk2"/>
            </a:solidFill>
            <a:prstDash val="solid"/>
            <a:round/>
            <a:headEnd len="med" w="med" type="none"/>
            <a:tailEnd len="med" w="med" type="triangle"/>
          </a:ln>
        </p:spPr>
      </p:cxnSp>
      <p:sp>
        <p:nvSpPr>
          <p:cNvPr id="106" name="Google Shape;106;p21"/>
          <p:cNvSpPr/>
          <p:nvPr/>
        </p:nvSpPr>
        <p:spPr>
          <a:xfrm>
            <a:off x="3478688" y="2189475"/>
            <a:ext cx="1407300" cy="759300"/>
          </a:xfrm>
          <a:prstGeom prst="flowChartConnector">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1"/>
          <p:cNvSpPr txBox="1"/>
          <p:nvPr/>
        </p:nvSpPr>
        <p:spPr>
          <a:xfrm>
            <a:off x="3620450" y="2371650"/>
            <a:ext cx="112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System</a:t>
            </a:r>
            <a:endParaRPr b="1"/>
          </a:p>
        </p:txBody>
      </p:sp>
      <p:cxnSp>
        <p:nvCxnSpPr>
          <p:cNvPr id="108" name="Google Shape;108;p21"/>
          <p:cNvCxnSpPr>
            <a:stCxn id="106" idx="6"/>
            <a:endCxn id="109" idx="1"/>
          </p:cNvCxnSpPr>
          <p:nvPr/>
        </p:nvCxnSpPr>
        <p:spPr>
          <a:xfrm>
            <a:off x="4885988" y="2569125"/>
            <a:ext cx="2130600" cy="2700"/>
          </a:xfrm>
          <a:prstGeom prst="straightConnector1">
            <a:avLst/>
          </a:prstGeom>
          <a:noFill/>
          <a:ln cap="flat" cmpd="sng" w="9525">
            <a:solidFill>
              <a:schemeClr val="dk2"/>
            </a:solidFill>
            <a:prstDash val="solid"/>
            <a:round/>
            <a:headEnd len="med" w="med" type="none"/>
            <a:tailEnd len="med" w="med" type="triangle"/>
          </a:ln>
        </p:spPr>
      </p:cxnSp>
      <p:sp>
        <p:nvSpPr>
          <p:cNvPr id="110" name="Google Shape;110;p21"/>
          <p:cNvSpPr/>
          <p:nvPr/>
        </p:nvSpPr>
        <p:spPr>
          <a:xfrm>
            <a:off x="7016625" y="2192100"/>
            <a:ext cx="1407300" cy="759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1"/>
          <p:cNvSpPr txBox="1"/>
          <p:nvPr/>
        </p:nvSpPr>
        <p:spPr>
          <a:xfrm>
            <a:off x="7016625" y="2371650"/>
            <a:ext cx="1407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User</a:t>
            </a:r>
            <a:endParaRPr b="1"/>
          </a:p>
        </p:txBody>
      </p:sp>
      <p:sp>
        <p:nvSpPr>
          <p:cNvPr id="111" name="Google Shape;111;p21"/>
          <p:cNvSpPr txBox="1"/>
          <p:nvPr/>
        </p:nvSpPr>
        <p:spPr>
          <a:xfrm>
            <a:off x="2179638" y="2308950"/>
            <a:ext cx="12456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Plant Leaf Image</a:t>
            </a:r>
            <a:endParaRPr sz="1100"/>
          </a:p>
        </p:txBody>
      </p:sp>
      <p:sp>
        <p:nvSpPr>
          <p:cNvPr id="112" name="Google Shape;112;p21"/>
          <p:cNvSpPr txBox="1"/>
          <p:nvPr/>
        </p:nvSpPr>
        <p:spPr>
          <a:xfrm>
            <a:off x="5067875" y="2308950"/>
            <a:ext cx="16251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Predicts Disease </a:t>
            </a:r>
            <a:endParaRPr sz="1100"/>
          </a:p>
          <a:p>
            <a:pPr indent="0" lvl="0" marL="0" rtl="0" algn="l">
              <a:spcBef>
                <a:spcPts val="0"/>
              </a:spcBef>
              <a:spcAft>
                <a:spcPts val="0"/>
              </a:spcAft>
              <a:buNone/>
            </a:pPr>
            <a:r>
              <a:t/>
            </a:r>
            <a:endParaRPr/>
          </a:p>
        </p:txBody>
      </p:sp>
      <p:sp>
        <p:nvSpPr>
          <p:cNvPr id="113" name="Google Shape;113;p21"/>
          <p:cNvSpPr txBox="1"/>
          <p:nvPr/>
        </p:nvSpPr>
        <p:spPr>
          <a:xfrm>
            <a:off x="5137475" y="2470425"/>
            <a:ext cx="1485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Suggests Remedy</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