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93" r:id="rId3"/>
    <p:sldId id="284" r:id="rId4"/>
    <p:sldId id="292" r:id="rId5"/>
    <p:sldId id="300" r:id="rId6"/>
    <p:sldId id="305" r:id="rId7"/>
    <p:sldId id="319" r:id="rId8"/>
    <p:sldId id="317" r:id="rId9"/>
    <p:sldId id="320" r:id="rId10"/>
    <p:sldId id="321" r:id="rId11"/>
    <p:sldId id="322" r:id="rId12"/>
    <p:sldId id="309" r:id="rId13"/>
    <p:sldId id="318" r:id="rId14"/>
    <p:sldId id="310" r:id="rId15"/>
    <p:sldId id="294" r:id="rId16"/>
    <p:sldId id="286" r:id="rId17"/>
    <p:sldId id="288" r:id="rId18"/>
    <p:sldId id="290" r:id="rId19"/>
    <p:sldId id="312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F561-FB9C-4E93-BCAF-9E44E4C1C69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76B0-F32C-46C9-8206-0156EABF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476B0-F32C-46C9-8206-0156EABFAE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B5E4-A5E0-42BB-9DD0-1EC82EFD7EB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3600-9B9B-466E-A121-34D2500009E7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D8B-8D61-4FE9-9945-0B09EB453C41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20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BC-9D48-46E5-9915-56320D70FD59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561-573B-495F-A7EE-7AF554D729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9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84D5-2A92-461D-96A7-DB95F8C38B4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47C-F446-4486-BF94-DCA1BD0523F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5036-C3DD-4D44-B478-26B67F5EDA8B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246F-3C93-49D9-80DE-76543623290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8E9D-2BD1-469E-9170-00A3986FEF5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448-9500-4555-A8A7-FB8C00CF4BFA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8BA-EED9-497E-996A-BF645B6755F1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EF7-85B7-4165-8B87-D5E15E76A24F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B2FC-8C8D-405E-92F8-FEDB2D38F7F2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4EDE-2B2A-42E4-9249-F2752098B88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4053-D62C-4055-9F74-9D05A98B77C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67C1-1FF9-4612-A2C7-20E686343E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a-read.com/satellite-communication-system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gi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gi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gi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" y="1135162"/>
            <a:ext cx="8869104" cy="2641599"/>
          </a:xfrm>
        </p:spPr>
        <p:txBody>
          <a:bodyPr>
            <a:noAutofit/>
          </a:bodyPr>
          <a:lstStyle/>
          <a:p>
            <a:r>
              <a:rPr lang="en-US" dirty="0"/>
              <a:t>ECSE 436: Lempel-Ziv</a:t>
            </a:r>
            <a:r>
              <a:rPr lang="en-US" sz="5400" dirty="0"/>
              <a:t> COMPRESSION ALGORITHMS for INFROMATION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01" y="4119760"/>
            <a:ext cx="7766936" cy="2357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AUTHORS: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CHROUK KASEM: 260 512 917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MUHAMMAD TAHA: 260 505 597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SUPEVISOR: PROFESSOR JAN BAJCSY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174586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96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3" y="1914563"/>
            <a:ext cx="5334000" cy="400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7" y="1914563"/>
            <a:ext cx="5334000" cy="4000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performs better than the last one with probability of 0 of 0.90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02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Markov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" y="2040862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43" y="2040862"/>
            <a:ext cx="5334000" cy="4000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Markov sources aren’t compressed using Lempel-Ziv although there is a very large probability of match, which generally implies that source should ideally compress to entropy H(X) for an infinitely large n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150595" y="625412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73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4880"/>
            <a:ext cx="10716486" cy="4460156"/>
          </a:xfrm>
        </p:spPr>
        <p:txBody>
          <a:bodyPr>
            <a:normAutofit/>
          </a:bodyPr>
          <a:lstStyle/>
          <a:p>
            <a:r>
              <a:rPr lang="en-CA" sz="3100" dirty="0">
                <a:latin typeface="Calibri" panose="020F0502020204030204" pitchFamily="34" charset="0"/>
              </a:rPr>
              <a:t>Learnt and implemented adaptive Lempel-Ziv compression</a:t>
            </a:r>
          </a:p>
          <a:p>
            <a:r>
              <a:rPr lang="en-CA" sz="3100" dirty="0">
                <a:latin typeface="Calibri" panose="020F0502020204030204" pitchFamily="34" charset="0"/>
              </a:rPr>
              <a:t>Learnt design and implementation of signal processing functions in MATLAB</a:t>
            </a:r>
          </a:p>
          <a:p>
            <a:r>
              <a:rPr lang="en-CA" sz="3100" dirty="0">
                <a:latin typeface="Calibri" panose="020F0502020204030204" pitchFamily="34" charset="0"/>
              </a:rPr>
              <a:t>The size of the pointer plays a huge role in compression; optimal size of match(n) was found to be around 25 for large source files.</a:t>
            </a:r>
          </a:p>
          <a:p>
            <a:r>
              <a:rPr lang="en-CA" sz="3100" dirty="0">
                <a:latin typeface="Calibri" panose="020F0502020204030204" pitchFamily="34" charset="0"/>
              </a:rPr>
              <a:t>Further implementation includes done into extending this algorithm to variable length matches. </a:t>
            </a:r>
            <a:endParaRPr lang="en-CA" sz="2900" dirty="0">
              <a:latin typeface="Calibri" panose="020F0502020204030204" pitchFamily="34" charset="0"/>
            </a:endParaRPr>
          </a:p>
          <a:p>
            <a:endParaRPr lang="en-CA" sz="2400" dirty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76000" y="623234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4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689"/>
            <a:ext cx="9381066" cy="4512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	S. W. 2002, "Historical notes: History [of data compression]," 2002. [Online]. 	Available: https://www.wolframscience.com/reference/notes/1069b. 	</a:t>
            </a:r>
          </a:p>
          <a:p>
            <a:pPr marL="0" indent="0">
              <a:buNone/>
            </a:pPr>
            <a:r>
              <a:rPr lang="en-US" dirty="0"/>
              <a:t>[2] 	R. T. Snodgrass, </a:t>
            </a:r>
            <a:r>
              <a:rPr lang="en-US" i="1" dirty="0"/>
              <a:t>Radio Receiving for Beginners</a:t>
            </a:r>
            <a:r>
              <a:rPr lang="en-US" dirty="0"/>
              <a:t>, V. F. Camp, Ed. New York: 	The 	MacMillan Company, 1992.</a:t>
            </a:r>
          </a:p>
          <a:p>
            <a:pPr marL="0" indent="0">
              <a:buNone/>
            </a:pPr>
            <a:r>
              <a:rPr lang="en-US" dirty="0"/>
              <a:t>[3]	A-Read, "Satellite communication systems," in A Read. [Online]. Available: 	</a:t>
            </a:r>
            <a:r>
              <a:rPr lang="en-US" dirty="0">
                <a:hlinkClick r:id="rId2"/>
              </a:rPr>
              <a:t>http://www.a-read.com/satellite-communication-systems/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[4]	Bell Labs, "Claude Elwood Shannon 1916-2001," in </a:t>
            </a:r>
            <a:r>
              <a:rPr lang="en-US" i="1" dirty="0"/>
              <a:t>wikipedia.com</a:t>
            </a:r>
            <a:r>
              <a:rPr lang="en-US" dirty="0"/>
              <a:t>, 2011.	 	[Online]. Available: http://it-science.net/images/shannon.small.jpg. 	</a:t>
            </a:r>
          </a:p>
          <a:p>
            <a:pPr marL="0" indent="0">
              <a:buNone/>
            </a:pPr>
            <a:r>
              <a:rPr lang="en-US" dirty="0"/>
              <a:t>[5]	J. G. </a:t>
            </a:r>
            <a:r>
              <a:rPr lang="en-US" dirty="0" err="1"/>
              <a:t>Proakis</a:t>
            </a:r>
            <a:r>
              <a:rPr lang="en-US" dirty="0"/>
              <a:t>, </a:t>
            </a:r>
            <a:r>
              <a:rPr lang="en-US" i="1" dirty="0"/>
              <a:t>Communication Systems Engineering</a:t>
            </a:r>
            <a:r>
              <a:rPr lang="en-US" dirty="0"/>
              <a:t>, M. </a:t>
            </a:r>
            <a:r>
              <a:rPr lang="en-US" dirty="0" err="1"/>
              <a:t>Salehi</a:t>
            </a:r>
            <a:r>
              <a:rPr lang="en-US" dirty="0"/>
              <a:t>, Ed., 2nd ed. 	Pearson, 2001.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38709" y="607934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13</a:t>
            </a:fld>
            <a:endParaRPr lang="en-US" sz="20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18800" y="5192553"/>
            <a:ext cx="4954401" cy="14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153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CA" dirty="0"/>
              <a:t> 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/>
              <a:t>Used MATLAB to code these functions.</a:t>
            </a:r>
          </a:p>
          <a:p>
            <a:r>
              <a:rPr lang="en-CA" dirty="0"/>
              <a:t>Reason for choosing MATLAB: </a:t>
            </a:r>
          </a:p>
          <a:p>
            <a:pPr lvl="1"/>
            <a:r>
              <a:rPr lang="en-CA" dirty="0"/>
              <a:t>It’s extensive Math Library.</a:t>
            </a:r>
          </a:p>
          <a:p>
            <a:pPr lvl="1"/>
            <a:r>
              <a:rPr lang="en-CA" dirty="0"/>
              <a:t>Easy to deal with vectors and matrices </a:t>
            </a:r>
          </a:p>
          <a:p>
            <a:r>
              <a:rPr lang="en-CA" dirty="0"/>
              <a:t>Implementation on other programming languages, for example C or JAVA, will be very simple after coding on MATLAB.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Encoder/Decoder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00508" y="2127598"/>
          <a:ext cx="9921331" cy="335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Visio" r:id="rId3" imgW="6831252" imgH="2312601" progId="Visio.Drawing.15">
                  <p:embed/>
                </p:oleObj>
              </mc:Choice>
              <mc:Fallback>
                <p:oleObj name="Visio" r:id="rId3" imgW="6831252" imgH="231260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508" y="2127598"/>
                        <a:ext cx="9921331" cy="3359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Encoder/Decoder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61944" y="1742204"/>
          <a:ext cx="9668111" cy="356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Visio" r:id="rId3" imgW="8858276" imgH="3272721" progId="Visio.Drawing.15">
                  <p:embed/>
                </p:oleObj>
              </mc:Choice>
              <mc:Fallback>
                <p:oleObj name="Visio" r:id="rId3" imgW="8858276" imgH="3272721" progId="Visio.Drawing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944" y="1742204"/>
                        <a:ext cx="9668111" cy="3562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Communication Systems Architecture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64556" y="1690688"/>
          <a:ext cx="78628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Visio" r:id="rId3" imgW="6181809" imgH="2914768" progId="Visio.Drawing.15">
                  <p:embed/>
                </p:oleObj>
              </mc:Choice>
              <mc:Fallback>
                <p:oleObj name="Visio" r:id="rId3" imgW="6181809" imgH="2914768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4556" y="1690688"/>
                        <a:ext cx="7862888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Encoding: 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1" y="1647508"/>
            <a:ext cx="9260160" cy="39088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CA" dirty="0"/>
              <a:t>Overview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51" y="1251236"/>
            <a:ext cx="10879988" cy="549101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b="1" dirty="0"/>
              <a:t>Introduction</a:t>
            </a:r>
          </a:p>
          <a:p>
            <a:pPr lvl="1"/>
            <a:r>
              <a:rPr lang="en-CA" sz="2000" dirty="0"/>
              <a:t>Background </a:t>
            </a:r>
          </a:p>
          <a:p>
            <a:pPr lvl="1"/>
            <a:r>
              <a:rPr lang="en-CA" sz="2000" dirty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Lempel-Ziv Compression Algorithm </a:t>
            </a:r>
          </a:p>
          <a:p>
            <a:pPr lvl="1"/>
            <a:r>
              <a:rPr lang="en-CA" sz="2000" dirty="0"/>
              <a:t>Theory</a:t>
            </a:r>
          </a:p>
          <a:p>
            <a:pPr lvl="1"/>
            <a:r>
              <a:rPr lang="en-CA" sz="2000" dirty="0"/>
              <a:t>Extension	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Implementation and Results</a:t>
            </a:r>
            <a:endParaRPr lang="en-CA" sz="2000" dirty="0"/>
          </a:p>
          <a:p>
            <a:pPr lvl="1"/>
            <a:r>
              <a:rPr lang="en-CA" sz="2000" dirty="0"/>
              <a:t>Implementation</a:t>
            </a:r>
          </a:p>
          <a:p>
            <a:pPr lvl="1"/>
            <a:r>
              <a:rPr lang="en-CA" sz="2000" dirty="0"/>
              <a:t>Results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02319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2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Semester’s Timeline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50749"/>
              </p:ext>
            </p:extLst>
          </p:nvPr>
        </p:nvGraphicFramePr>
        <p:xfrm>
          <a:off x="459149" y="1539754"/>
          <a:ext cx="11252200" cy="407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Visio" r:id="rId3" imgW="11953994" imgH="3581431" progId="Visio.Drawing.15">
                  <p:embed/>
                </p:oleObj>
              </mc:Choice>
              <mc:Fallback>
                <p:oleObj name="Visio" r:id="rId3" imgW="11953994" imgH="35814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49" y="1539754"/>
                        <a:ext cx="11252200" cy="407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93127"/>
            <a:ext cx="8743504" cy="1971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Compression: </a:t>
            </a:r>
          </a:p>
          <a:p>
            <a:pPr marL="0" indent="0">
              <a:buNone/>
            </a:pPr>
            <a:r>
              <a:rPr lang="en-US" sz="3200" b="1" dirty="0"/>
              <a:t>- Saves Bandwidth				- Saves disk storage space</a:t>
            </a:r>
          </a:p>
          <a:p>
            <a:pPr marL="0" indent="0">
              <a:buNone/>
            </a:pPr>
            <a:r>
              <a:rPr lang="en-US" sz="3200" b="1" dirty="0"/>
              <a:t>- Lowers transmission time 		-Improves transmission efficiency 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12130" y="597014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3</a:t>
            </a:fld>
            <a:endParaRPr lang="en-US" sz="2000"/>
          </a:p>
        </p:txBody>
      </p:sp>
      <p:sp>
        <p:nvSpPr>
          <p:cNvPr id="5" name="Right Arrow 4"/>
          <p:cNvSpPr/>
          <p:nvPr/>
        </p:nvSpPr>
        <p:spPr>
          <a:xfrm>
            <a:off x="4737044" y="2455738"/>
            <a:ext cx="973062" cy="65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7334" y="1372190"/>
            <a:ext cx="10788942" cy="192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In 2011, EMC cloud computing company estimated that the data in the world is: </a:t>
            </a:r>
          </a:p>
          <a:p>
            <a:r>
              <a:rPr lang="en-US" sz="3600" dirty="0"/>
              <a:t>1.8 Zettabytes </a:t>
            </a:r>
            <a:r>
              <a:rPr lang="en-US" sz="3900" b="1" dirty="0"/>
              <a:t>					</a:t>
            </a:r>
            <a:r>
              <a:rPr lang="en-US" sz="4800" b="1" dirty="0"/>
              <a:t>1.8 × 10 </a:t>
            </a:r>
            <a:r>
              <a:rPr lang="en-US" sz="4800" b="1" baseline="30000" dirty="0"/>
              <a:t>21 </a:t>
            </a: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1022" y="3104248"/>
            <a:ext cx="10779283" cy="1721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200" dirty="0"/>
          </a:p>
          <a:p>
            <a:r>
              <a:rPr lang="en-US" sz="3200" dirty="0"/>
              <a:t>A survey in 2014 concluded that every minute, 72 hours of video content is uploaded on YouTube and Google receives over 4 million search queries.  </a:t>
            </a:r>
          </a:p>
          <a:p>
            <a:pPr marL="0" indent="0">
              <a:buFont typeface="Wingdings 3" charset="2"/>
              <a:buNone/>
            </a:pP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r>
              <a:rPr lang="en-CA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8734"/>
            <a:ext cx="8127999" cy="877963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The modern data compression is based on Claude Shannon’s paper “A Mathematical Theory of Communication” published in 1948. [1]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65" y="1930400"/>
            <a:ext cx="2743200" cy="34956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2956"/>
              </p:ext>
            </p:extLst>
          </p:nvPr>
        </p:nvGraphicFramePr>
        <p:xfrm>
          <a:off x="677332" y="4139366"/>
          <a:ext cx="801366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03">
                  <a:extLst>
                    <a:ext uri="{9D8B030D-6E8A-4147-A177-3AD203B41FA5}">
                      <a16:colId xmlns:a16="http://schemas.microsoft.com/office/drawing/2014/main" val="894281930"/>
                    </a:ext>
                  </a:extLst>
                </a:gridCol>
                <a:gridCol w="1987595">
                  <a:extLst>
                    <a:ext uri="{9D8B030D-6E8A-4147-A177-3AD203B41FA5}">
                      <a16:colId xmlns:a16="http://schemas.microsoft.com/office/drawing/2014/main" val="3590018555"/>
                    </a:ext>
                  </a:extLst>
                </a:gridCol>
                <a:gridCol w="183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968">
                  <a:extLst>
                    <a:ext uri="{9D8B030D-6E8A-4147-A177-3AD203B41FA5}">
                      <a16:colId xmlns:a16="http://schemas.microsoft.com/office/drawing/2014/main" val="3094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Huffman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Run-Length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Lempel</a:t>
                      </a:r>
                      <a:r>
                        <a:rPr lang="en-CA" baseline="0" dirty="0"/>
                        <a:t>-Ziv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Turbo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r>
                        <a:rPr lang="en-CA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Black</a:t>
                      </a:r>
                      <a:r>
                        <a:rPr lang="en-CA" baseline="0" dirty="0"/>
                        <a:t> and white scans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3G/4G mobile communications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Fax</a:t>
                      </a:r>
                      <a:r>
                        <a:rPr lang="en-CA" baseline="0" dirty="0"/>
                        <a:t> Machines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Satellite</a:t>
                      </a:r>
                      <a:r>
                        <a:rPr lang="en-CA" baseline="0" dirty="0"/>
                        <a:t> Communications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82365" y="55442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Claude Elwood Shannon (1916–2001) 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2" y="5940173"/>
            <a:ext cx="559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Applications of compression codes [5]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042226" y="6190604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4</a:t>
            </a:fld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600" dirty="0"/>
                  <a:t>Shannon source coding theorem: H(X) ≤ E(L)</a:t>
                </a:r>
              </a:p>
              <a:p>
                <a:r>
                  <a:rPr lang="en-CA" sz="2600" dirty="0"/>
                  <a:t>Kraft’s inequality must be satisfied by any </a:t>
                </a:r>
                <a:r>
                  <a:rPr lang="en-CA" sz="2600" b="1" dirty="0"/>
                  <a:t>Uniquely Decodable Code</a:t>
                </a:r>
                <a:r>
                  <a:rPr lang="en-CA" sz="2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>
                    <a:latin typeface="Calibri" panose="020F0502020204030204" pitchFamily="34" charset="0"/>
                  </a:rPr>
                  <a:t>Equation</a:t>
                </a:r>
                <a14:m>
                  <m:oMath xmlns:m="http://schemas.openxmlformats.org/officeDocument/2006/math">
                    <m:r>
                      <a:rPr lang="en-CA" sz="280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CA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CA" sz="26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  <a:blipFill>
                <a:blip r:embed="rId4"/>
                <a:stretch>
                  <a:fillRect l="-600" t="-7661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616" y="406400"/>
            <a:ext cx="8596668" cy="1015280"/>
          </a:xfrm>
        </p:spPr>
        <p:txBody>
          <a:bodyPr/>
          <a:lstStyle/>
          <a:p>
            <a:r>
              <a:rPr lang="en-CA" dirty="0"/>
              <a:t>1. Introduction: Project Objectives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616" y="1421680"/>
            <a:ext cx="10895830" cy="171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b="1" dirty="0"/>
              <a:t>Main Objective: </a:t>
            </a:r>
            <a:r>
              <a:rPr lang="en-CA" sz="2400" dirty="0"/>
              <a:t>Implement, evaluate and test Lempel-Ziv data compression algorithm </a:t>
            </a:r>
          </a:p>
          <a:p>
            <a:r>
              <a:rPr lang="en-CA" sz="2400" dirty="0"/>
              <a:t>Identified the following algorithms for designing:</a:t>
            </a:r>
          </a:p>
          <a:p>
            <a:pPr marL="0" indent="0">
              <a:buFont typeface="Wingdings 3" charset="2"/>
              <a:buNone/>
            </a:pPr>
            <a:endParaRPr lang="en-CA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31570" y="628650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616" y="3036814"/>
            <a:ext cx="10895830" cy="34478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dirty="0"/>
              <a:t>Adaptive fixed window with fixed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 Adaptive sliding window with fixed length match encoder and decoder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Adaptive sliding window with variable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Simulations with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sizes of windows/matches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input sizes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Sources: </a:t>
            </a:r>
            <a:r>
              <a:rPr lang="en-CA" sz="2200" dirty="0" err="1"/>
              <a:t>i.i.d</a:t>
            </a:r>
            <a:r>
              <a:rPr lang="en-CA" sz="2200" dirty="0"/>
              <a:t>. and Markov Sources </a:t>
            </a:r>
          </a:p>
          <a:p>
            <a:pPr marL="0" indent="0">
              <a:buNone/>
            </a:pP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4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86" y="393039"/>
            <a:ext cx="8596668" cy="1060174"/>
          </a:xfrm>
        </p:spPr>
        <p:txBody>
          <a:bodyPr/>
          <a:lstStyle/>
          <a:p>
            <a:r>
              <a:rPr lang="en-CA" dirty="0"/>
              <a:t>2.1 Lempel-Ziv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951898" y="6116597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6</a:t>
            </a:fld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593907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93907" y="4080495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76088" y="4407774"/>
            <a:ext cx="3548542" cy="318782"/>
            <a:chOff x="2583809" y="3204594"/>
            <a:chExt cx="3548542" cy="3187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ket 20"/>
            <p:cNvSpPr/>
            <p:nvPr/>
          </p:nvSpPr>
          <p:spPr>
            <a:xfrm rot="5400000">
              <a:off x="5803163" y="3068354"/>
              <a:ext cx="142505" cy="515871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flipH="1">
              <a:off x="5863905" y="3397542"/>
              <a:ext cx="0" cy="125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H(X) =P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×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+ (1-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)×</a:t>
                </a:r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/>
              </a:p>
              <a:p>
                <a:r>
                  <a:rPr lang="en-CA" sz="2400" dirty="0"/>
                  <a:t>Window size given by: W = n</a:t>
                </a:r>
                <a:r>
                  <a:rPr lang="en-CA" sz="2400" baseline="30000" dirty="0"/>
                  <a:t>2 </a:t>
                </a:r>
                <a:r>
                  <a:rPr lang="en-CA" sz="2400" dirty="0"/>
                  <a:t>2</a:t>
                </a:r>
                <a:r>
                  <a:rPr lang="en-CA" sz="2400" baseline="30000" dirty="0"/>
                  <a:t>nH(X)</a:t>
                </a:r>
                <a:r>
                  <a:rPr lang="en-CA" sz="2400" dirty="0"/>
                  <a:t> </a:t>
                </a:r>
              </a:p>
              <a:p>
                <a:r>
                  <a:rPr lang="en-CA" sz="2400" dirty="0"/>
                  <a:t>An example of adaptive Lempel-Ziv compression with n = 3,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 = 0.6 and P</a:t>
                </a:r>
                <a:r>
                  <a:rPr lang="en-CA" sz="2400" baseline="-25000" dirty="0"/>
                  <a:t>1</a:t>
                </a:r>
                <a:r>
                  <a:rPr lang="en-CA" sz="2400" dirty="0"/>
                  <a:t> = 0.4, assuming window size of 21</a:t>
                </a:r>
                <a:r>
                  <a:rPr lang="en-CA" sz="2400" baseline="30000" dirty="0"/>
                  <a:t>1</a:t>
                </a:r>
                <a:r>
                  <a:rPr lang="en-CA" sz="2400" dirty="0"/>
                  <a:t>:  </a:t>
                </a: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861786" y="4726556"/>
            <a:ext cx="3382393" cy="933867"/>
            <a:chOff x="3861786" y="4726556"/>
            <a:chExt cx="3382393" cy="93386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5 (01001)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9797" y="6363187"/>
            <a:ext cx="1136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The window size using the formula W = n</a:t>
            </a:r>
            <a:r>
              <a:rPr lang="en-CA" sz="1200" baseline="30000" dirty="0"/>
              <a:t>2 </a:t>
            </a:r>
            <a:r>
              <a:rPr lang="en-CA" sz="1200" dirty="0"/>
              <a:t>2</a:t>
            </a:r>
            <a:r>
              <a:rPr lang="en-CA" sz="1200" baseline="30000" dirty="0"/>
              <a:t>nH(X)</a:t>
            </a:r>
            <a:r>
              <a:rPr lang="en-CA" sz="1200" dirty="0"/>
              <a:t> with P</a:t>
            </a:r>
            <a:r>
              <a:rPr lang="en-CA" sz="1200" baseline="-25000" dirty="0"/>
              <a:t>0</a:t>
            </a:r>
            <a:r>
              <a:rPr lang="en-CA" sz="1200" dirty="0"/>
              <a:t> = 0.6 and P</a:t>
            </a:r>
            <a:r>
              <a:rPr lang="en-CA" sz="1200" baseline="-25000" dirty="0"/>
              <a:t>1</a:t>
            </a:r>
            <a:r>
              <a:rPr lang="en-CA" sz="1200" dirty="0"/>
              <a:t> = 0.4 gives W = 70; it’s not used in the example for illustrative reasons.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21484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12885" y="4374217"/>
            <a:ext cx="4660777" cy="318782"/>
            <a:chOff x="2583809" y="3204594"/>
            <a:chExt cx="3490558" cy="318782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ket 39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33433" y="4751616"/>
            <a:ext cx="3382393" cy="933867"/>
            <a:chOff x="3861786" y="4726556"/>
            <a:chExt cx="3382393" cy="93386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1 (00001)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85588" y="5417552"/>
            <a:ext cx="768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Encoded output = 1 0 1 0 0 1 1 0 0 0 1 1 0 0 0 1 1 0 1 1 1 </a:t>
            </a:r>
          </a:p>
        </p:txBody>
      </p:sp>
      <p:sp>
        <p:nvSpPr>
          <p:cNvPr id="53" name="Left Bracket 52"/>
          <p:cNvSpPr/>
          <p:nvPr/>
        </p:nvSpPr>
        <p:spPr>
          <a:xfrm rot="16200000">
            <a:off x="6700263" y="3409591"/>
            <a:ext cx="224059" cy="2207067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58936" y="4794401"/>
            <a:ext cx="1997476" cy="39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5" grpId="0" animBg="1"/>
      <p:bldP spid="35" grpId="1" animBg="1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Lempel-Ziv Algorithm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6" y="2772211"/>
            <a:ext cx="7711657" cy="809113"/>
          </a:xfrm>
        </p:spPr>
        <p:txBody>
          <a:bodyPr>
            <a:noAutofit/>
          </a:bodyPr>
          <a:lstStyle/>
          <a:p>
            <a:r>
              <a:rPr lang="en-CA" sz="2400" dirty="0"/>
              <a:t>Find matches beyond or below size of match(n):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Captures evolving source statistics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32971" y="6102322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006" y="1651369"/>
            <a:ext cx="8352777" cy="110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Sliding window implementation extended from version 3 implementation 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058309" y="4493212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835" y="4367566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3166622" y="4761822"/>
            <a:ext cx="4379757" cy="318782"/>
            <a:chOff x="2583809" y="3204594"/>
            <a:chExt cx="3280096" cy="31878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ket 9"/>
            <p:cNvSpPr/>
            <p:nvPr/>
          </p:nvSpPr>
          <p:spPr>
            <a:xfrm rot="5400000">
              <a:off x="5728557" y="3169969"/>
              <a:ext cx="50277" cy="220418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83809" y="3523376"/>
              <a:ext cx="31403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flipH="1">
              <a:off x="5724180" y="3305317"/>
              <a:ext cx="29516" cy="218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51877" y="4708551"/>
            <a:ext cx="4660777" cy="318782"/>
            <a:chOff x="2583809" y="3204594"/>
            <a:chExt cx="3490558" cy="31878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931634" y="5184559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79516" y="5191292"/>
            <a:ext cx="406482" cy="2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674" y="5539666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5181" y="5519333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0225" y="5996747"/>
            <a:ext cx="5459871" cy="3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Encode codeword to : [Flag, Pointer, Length] </a:t>
            </a:r>
          </a:p>
        </p:txBody>
      </p:sp>
    </p:spTree>
    <p:extLst>
      <p:ext uri="{BB962C8B-B14F-4D97-AF65-F5344CB8AC3E}">
        <p14:creationId xmlns:p14="http://schemas.microsoft.com/office/powerpoint/2010/main" val="2607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Implementation and Test Results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03984" y="620142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99197" y="1687652"/>
            <a:ext cx="204186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Encoder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2472" y="1687652"/>
            <a:ext cx="210824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Decoder </a:t>
            </a: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4041061" y="2380110"/>
            <a:ext cx="2691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8668" y="2078269"/>
            <a:ext cx="2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 Free Channel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26007" y="2380110"/>
            <a:ext cx="187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007" y="1943754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9253" y="2010778"/>
            <a:ext cx="331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Decompressed lossless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40716" y="2380110"/>
            <a:ext cx="288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" y="3520854"/>
            <a:ext cx="4060921" cy="304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3522278"/>
            <a:ext cx="4060921" cy="30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" y="2001035"/>
            <a:ext cx="5276898" cy="3957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35" y="2001035"/>
            <a:ext cx="5276896" cy="39576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Although the probability of matches is high for n= 2, 5, 10, the pointer is larger than the original symbol size</a:t>
            </a:r>
          </a:p>
        </p:txBody>
      </p:sp>
      <p:sp>
        <p:nvSpPr>
          <p:cNvPr id="8" name="Slide Number Placeholder 12"/>
          <p:cNvSpPr txBox="1">
            <a:spLocks/>
          </p:cNvSpPr>
          <p:nvPr/>
        </p:nvSpPr>
        <p:spPr>
          <a:xfrm>
            <a:off x="11303578" y="63142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4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2781</TotalTime>
  <Words>825</Words>
  <Application>Microsoft Office PowerPoint</Application>
  <PresentationFormat>Widescreen</PresentationFormat>
  <Paragraphs>135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Facet</vt:lpstr>
      <vt:lpstr>Visio</vt:lpstr>
      <vt:lpstr>ECSE 436: Lempel-Ziv COMPRESSION ALGORITHMS for INFROMATION SOURCES</vt:lpstr>
      <vt:lpstr>Overview   </vt:lpstr>
      <vt:lpstr>1. Introduction: Background</vt:lpstr>
      <vt:lpstr>1. Introduction: Background</vt:lpstr>
      <vt:lpstr>1. Introduction: Project Objectives </vt:lpstr>
      <vt:lpstr>2.1 Lempel-Ziv Algorithm</vt:lpstr>
      <vt:lpstr>2.2 Lempel-Ziv Algorithm Extension </vt:lpstr>
      <vt:lpstr>3. Implementation and Test Results </vt:lpstr>
      <vt:lpstr>Testing Results </vt:lpstr>
      <vt:lpstr>Testing Results </vt:lpstr>
      <vt:lpstr>Testing Results </vt:lpstr>
      <vt:lpstr>3. Conclusion</vt:lpstr>
      <vt:lpstr>5. References</vt:lpstr>
      <vt:lpstr>Backup Slides</vt:lpstr>
      <vt:lpstr>  Software Used</vt:lpstr>
      <vt:lpstr>Source Encoder/Decoder</vt:lpstr>
      <vt:lpstr>Channel Encoder/Decoder</vt:lpstr>
      <vt:lpstr>Universal Communication Systems Architecture  </vt:lpstr>
      <vt:lpstr>Huffman Encoding: Practical Example</vt:lpstr>
      <vt:lpstr>Semester’s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Presentation</dc:title>
  <dc:creator>Shorouq Kassem</dc:creator>
  <cp:lastModifiedBy>Chrouk Kasem</cp:lastModifiedBy>
  <cp:revision>223</cp:revision>
  <dcterms:created xsi:type="dcterms:W3CDTF">2016-03-28T17:26:37Z</dcterms:created>
  <dcterms:modified xsi:type="dcterms:W3CDTF">2016-12-14T09:27:23Z</dcterms:modified>
</cp:coreProperties>
</file>