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4663610b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4663610b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663610b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663610b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4663610b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4663610b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4663610b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4663610b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c45cef9c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c45cef9c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4663610b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4663610b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4663610b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4663610b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4663610b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4663610b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4663610b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4663610b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4663610b2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4663610b2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c1a41c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c1a41c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45cef9c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45cef9c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4663610b2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4663610b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4663610b2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4663610b2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4663610b2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4663610b2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4663610b2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4663610b2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c45cef9c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c45cef9c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4663610b2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4663610b2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c45cef9c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c45cef9c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4663610b2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4663610b2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4663610b2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4663610b2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4663610b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4663610b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4663610b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4663610b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4663610b2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4663610b2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4663610b2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4663610b2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c45cef9c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c45cef9c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4663610b2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4663610b2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4663610b2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4663610b2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4663610b2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4663610b2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4663610b2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4663610b2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a41450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a41450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6021f3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6021f3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4663610b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4663610b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a414507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a414507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c45cef9c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c45cef9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a414507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a414507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a414507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a414507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a4145074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a4145074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a6021f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a6021f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c45cef9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c45cef9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a414507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a414507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a4145074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a4145074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a4145074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a4145074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4663610b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4663610b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a4145074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a4145074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4663610b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4663610b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4663610b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4663610b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c45cef9c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c45cef9c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4663610b2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4663610b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689650"/>
            <a:ext cx="8520600" cy="1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Research Papers Presentation</a:t>
            </a:r>
            <a:endParaRPr b="1" sz="3200"/>
          </a:p>
          <a:p>
            <a:pPr indent="0" lvl="0" marL="0" rtl="0" algn="l">
              <a:spcBef>
                <a:spcPts val="1000"/>
              </a:spcBef>
              <a:spcAft>
                <a:spcPts val="0"/>
              </a:spcAft>
              <a:buNone/>
            </a:pPr>
            <a:r>
              <a:rPr b="1" lang="en" sz="3000"/>
              <a:t>									</a:t>
            </a:r>
            <a:r>
              <a:rPr b="1" lang="en" sz="2300"/>
              <a:t>Team:</a:t>
            </a:r>
            <a:endParaRPr b="1" sz="2300"/>
          </a:p>
          <a:p>
            <a:pPr indent="0" lvl="0" marL="0" rtl="0" algn="ctr">
              <a:spcBef>
                <a:spcPts val="0"/>
              </a:spcBef>
              <a:spcAft>
                <a:spcPts val="0"/>
              </a:spcAft>
              <a:buNone/>
            </a:pPr>
            <a:r>
              <a:rPr b="1" lang="en" sz="2300"/>
              <a:t>                                                     Muhammad Tahir K214503</a:t>
            </a:r>
            <a:endParaRPr b="1" sz="2300"/>
          </a:p>
          <a:p>
            <a:pPr indent="0" lvl="0" marL="0" rtl="0" algn="ctr">
              <a:spcBef>
                <a:spcPts val="0"/>
              </a:spcBef>
              <a:spcAft>
                <a:spcPts val="0"/>
              </a:spcAft>
              <a:buNone/>
            </a:pPr>
            <a:r>
              <a:rPr b="1" lang="en" sz="2300"/>
              <a:t>                                                     Insha Javed          K213279</a:t>
            </a:r>
            <a:endParaRPr b="1" sz="2300"/>
          </a:p>
          <a:p>
            <a:pPr indent="0" lvl="0" marL="0" rtl="0" algn="ctr">
              <a:spcBef>
                <a:spcPts val="0"/>
              </a:spcBef>
              <a:spcAft>
                <a:spcPts val="0"/>
              </a:spcAft>
              <a:buNone/>
            </a:pPr>
            <a:r>
              <a:rPr b="1" lang="en" sz="2300"/>
              <a:t>                                           </a:t>
            </a:r>
            <a:r>
              <a:rPr b="1" lang="en" sz="2300"/>
              <a:t>          </a:t>
            </a:r>
            <a:r>
              <a:rPr b="1" lang="en" sz="2300"/>
              <a:t>Sabika Shameel   K214606</a:t>
            </a:r>
            <a:endParaRPr b="1" sz="2300"/>
          </a:p>
          <a:p>
            <a:pPr indent="0" lvl="0" marL="0" rtl="0" algn="ctr">
              <a:spcBef>
                <a:spcPts val="0"/>
              </a:spcBef>
              <a:spcAft>
                <a:spcPts val="0"/>
              </a:spcAft>
              <a:buNone/>
            </a:pPr>
            <a:r>
              <a:t/>
            </a:r>
            <a:endParaRPr b="1" sz="3200"/>
          </a:p>
        </p:txBody>
      </p:sp>
      <p:sp>
        <p:nvSpPr>
          <p:cNvPr id="55" name="Google Shape;55;p13"/>
          <p:cNvSpPr txBox="1"/>
          <p:nvPr>
            <p:ph type="ctrTitle"/>
          </p:nvPr>
        </p:nvSpPr>
        <p:spPr>
          <a:xfrm>
            <a:off x="359708" y="1096000"/>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550"/>
              <a:t>INFORMATION SECURITY</a:t>
            </a:r>
            <a:endParaRPr b="1" sz="3550"/>
          </a:p>
          <a:p>
            <a:pPr indent="0" lvl="0" marL="0" rtl="0" algn="l">
              <a:spcBef>
                <a:spcPts val="0"/>
              </a:spcBef>
              <a:spcAft>
                <a:spcPts val="0"/>
              </a:spcAft>
              <a:buNone/>
            </a:pPr>
            <a:r>
              <a:t/>
            </a:r>
            <a:endParaRPr b="1" sz="3550"/>
          </a:p>
          <a:p>
            <a:pPr indent="0" lvl="0" marL="0" rtl="0" algn="l">
              <a:spcBef>
                <a:spcPts val="0"/>
              </a:spcBef>
              <a:spcAft>
                <a:spcPts val="0"/>
              </a:spcAft>
              <a:buClr>
                <a:schemeClr val="dk1"/>
              </a:buClr>
              <a:buSzPct val="30985"/>
              <a:buFont typeface="Arial"/>
              <a:buNone/>
            </a:pPr>
            <a:r>
              <a:rPr b="1" lang="en" sz="3550">
                <a:solidFill>
                  <a:schemeClr val="dk2"/>
                </a:solidFill>
              </a:rPr>
              <a:t>SafeThings: 8th Workshop on the Internet of Safe Things</a:t>
            </a:r>
            <a:endParaRPr sz="3550">
              <a:solidFill>
                <a:schemeClr val="dk2"/>
              </a:solidFill>
            </a:endParaRPr>
          </a:p>
          <a:p>
            <a:pPr indent="0" lvl="0" marL="0" rtl="0" algn="l">
              <a:spcBef>
                <a:spcPts val="0"/>
              </a:spcBef>
              <a:spcAft>
                <a:spcPts val="0"/>
              </a:spcAft>
              <a:buClr>
                <a:schemeClr val="dk1"/>
              </a:buClr>
              <a:buSzPct val="30985"/>
              <a:buFont typeface="Arial"/>
              <a:buNone/>
            </a:pPr>
            <a:r>
              <a:t/>
            </a:r>
            <a:endParaRPr sz="3550">
              <a:solidFill>
                <a:schemeClr val="dk2"/>
              </a:solidFill>
            </a:endParaRPr>
          </a:p>
        </p:txBody>
      </p:sp>
      <p:pic>
        <p:nvPicPr>
          <p:cNvPr id="56" name="Google Shape;56;p13"/>
          <p:cNvPicPr preferRelativeResize="0"/>
          <p:nvPr/>
        </p:nvPicPr>
        <p:blipFill>
          <a:blip r:embed="rId3">
            <a:alphaModFix/>
          </a:blip>
          <a:stretch>
            <a:fillRect/>
          </a:stretch>
        </p:blipFill>
        <p:spPr>
          <a:xfrm>
            <a:off x="7284112" y="0"/>
            <a:ext cx="1859888" cy="123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398300" y="439300"/>
            <a:ext cx="7334250" cy="39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52400" y="152400"/>
            <a:ext cx="8839203" cy="46695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2150850"/>
            <a:ext cx="8691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Research Paper 02: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Seamlessly Insecure: Uncovering Outsider Access Risks in AiDot-Controlled Matter Devices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21" name="Google Shape;12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Matter protocol has been heralded as a unifying standard for IoT device interoperability, prioritizing security and seamless user experiences. However, this paper uncovers significant vulnerabilities in AiDot-controlled Matter-enabled devices, particularly within their implementation of Device Management Channels (DMCs). These flaws allow adversaries to bypass Matter's robust security and gain unauthorized access without requiring physical device access, Wi-Fi credentials, or user knowledge. The paper highlights the critical need for improved security practices in IoT ecosystems as Matter adoption grows across critical devices like smart locks and cameras.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6"/>
          <p:cNvPicPr preferRelativeResize="0"/>
          <p:nvPr/>
        </p:nvPicPr>
        <p:blipFill>
          <a:blip r:embed="rId3">
            <a:alphaModFix/>
          </a:blip>
          <a:stretch>
            <a:fillRect/>
          </a:stretch>
        </p:blipFill>
        <p:spPr>
          <a:xfrm>
            <a:off x="109325" y="290900"/>
            <a:ext cx="8420724" cy="2997200"/>
          </a:xfrm>
          <a:prstGeom prst="rect">
            <a:avLst/>
          </a:prstGeom>
          <a:noFill/>
          <a:ln>
            <a:noFill/>
          </a:ln>
        </p:spPr>
      </p:pic>
      <p:pic>
        <p:nvPicPr>
          <p:cNvPr id="127" name="Google Shape;127;p26"/>
          <p:cNvPicPr preferRelativeResize="0"/>
          <p:nvPr/>
        </p:nvPicPr>
        <p:blipFill>
          <a:blip r:embed="rId4">
            <a:alphaModFix/>
          </a:blip>
          <a:stretch>
            <a:fillRect/>
          </a:stretch>
        </p:blipFill>
        <p:spPr>
          <a:xfrm>
            <a:off x="187225" y="3161726"/>
            <a:ext cx="4095750" cy="1381125"/>
          </a:xfrm>
          <a:prstGeom prst="rect">
            <a:avLst/>
          </a:prstGeom>
          <a:noFill/>
          <a:ln>
            <a:noFill/>
          </a:ln>
        </p:spPr>
      </p:pic>
      <p:pic>
        <p:nvPicPr>
          <p:cNvPr id="128" name="Google Shape;128;p26"/>
          <p:cNvPicPr preferRelativeResize="0"/>
          <p:nvPr/>
        </p:nvPicPr>
        <p:blipFill>
          <a:blip r:embed="rId5">
            <a:alphaModFix/>
          </a:blip>
          <a:stretch>
            <a:fillRect/>
          </a:stretch>
        </p:blipFill>
        <p:spPr>
          <a:xfrm>
            <a:off x="4486325" y="677675"/>
            <a:ext cx="4541800" cy="3473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Objectives</a:t>
            </a:r>
            <a:endParaRPr b="1"/>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 </a:t>
            </a:r>
            <a:r>
              <a:rPr lang="en"/>
              <a:t>Identify and demonstrate vulnerabilities in the implementation of Matter-enabled devices, particularly concerning unenrolled DMCs. </a:t>
            </a:r>
            <a:endParaRPr/>
          </a:p>
          <a:p>
            <a:pPr indent="0" lvl="0" marL="0" rtl="0" algn="l">
              <a:spcBef>
                <a:spcPts val="1200"/>
              </a:spcBef>
              <a:spcAft>
                <a:spcPts val="0"/>
              </a:spcAft>
              <a:buNone/>
            </a:pPr>
            <a:r>
              <a:rPr b="1" lang="en"/>
              <a:t>2. </a:t>
            </a:r>
            <a:r>
              <a:rPr lang="en"/>
              <a:t>Evaluate the feasibility of unauthorized outsider access attacks on Matter devices. </a:t>
            </a:r>
            <a:endParaRPr/>
          </a:p>
          <a:p>
            <a:pPr indent="0" lvl="0" marL="0" rtl="0" algn="l">
              <a:spcBef>
                <a:spcPts val="1200"/>
              </a:spcBef>
              <a:spcAft>
                <a:spcPts val="0"/>
              </a:spcAft>
              <a:buNone/>
            </a:pPr>
            <a:r>
              <a:rPr b="1" lang="en"/>
              <a:t>3. </a:t>
            </a:r>
            <a:r>
              <a:rPr lang="en"/>
              <a:t>Advocate for manufacturer-level interventions to mitigate identified security risks. </a:t>
            </a:r>
            <a:endParaRPr/>
          </a:p>
          <a:p>
            <a:pPr indent="0" lvl="0" marL="0" rtl="0" algn="l">
              <a:spcBef>
                <a:spcPts val="1200"/>
              </a:spcBef>
              <a:spcAft>
                <a:spcPts val="1200"/>
              </a:spcAft>
              <a:buNone/>
            </a:pPr>
            <a:r>
              <a:rPr b="1" lang="en"/>
              <a:t>4. </a:t>
            </a:r>
            <a:r>
              <a:rPr lang="en"/>
              <a:t>Extend the discussion beyond insider threats to include outsider attacks enabled by flawed implementations.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1. Threat Scenario and Adversary Model: </a:t>
            </a:r>
            <a:r>
              <a:rPr lang="en" sz="1400"/>
              <a:t>The researchers envisioned an adversary with no prior access to the smart home, its Wi-Fi credentials, or its devices. This adversary exploits unenrolled DMCs through the AiDot app. </a:t>
            </a:r>
            <a:endParaRPr sz="1400"/>
          </a:p>
          <a:p>
            <a:pPr indent="0" lvl="0" marL="0" rtl="0" algn="l">
              <a:spcBef>
                <a:spcPts val="1200"/>
              </a:spcBef>
              <a:spcAft>
                <a:spcPts val="0"/>
              </a:spcAft>
              <a:buNone/>
            </a:pPr>
            <a:r>
              <a:rPr b="1" lang="en" sz="1400"/>
              <a:t>2. Experimental Setup: </a:t>
            </a:r>
            <a:r>
              <a:rPr lang="en" sz="1400"/>
              <a:t>Tested 15 commercially available IoT devices, including AiDot-controlled Matter devices and others from brands like TP-Link and Sengled. Simulated attack conditions from up to 30 feet away, using tools like the AiDot app to detect and pair with devices. Focused on determining the ease of unauthorized pairing and control via DMC vulnerabilities. </a:t>
            </a:r>
            <a:endParaRPr sz="1400"/>
          </a:p>
          <a:p>
            <a:pPr indent="0" lvl="0" marL="0" rtl="0" algn="l">
              <a:spcBef>
                <a:spcPts val="1200"/>
              </a:spcBef>
              <a:spcAft>
                <a:spcPts val="0"/>
              </a:spcAft>
              <a:buNone/>
            </a:pPr>
            <a:r>
              <a:rPr b="1" lang="en" sz="1400"/>
              <a:t>3. Evaluation Metrics: </a:t>
            </a:r>
            <a:r>
              <a:rPr lang="en" sz="1400"/>
              <a:t>Devices were assessed based on their resistance to unauthorized access, considering factors like pairing prerequisites (e.g., QR code, physical access) and whether existing connections were disrupted. </a:t>
            </a:r>
            <a:endParaRPr sz="1400"/>
          </a:p>
          <a:p>
            <a:pPr indent="0" lvl="0" marL="0" rtl="0" algn="l">
              <a:spcBef>
                <a:spcPts val="1200"/>
              </a:spcBef>
              <a:spcAft>
                <a:spcPts val="1200"/>
              </a:spcAft>
              <a:buNone/>
            </a:pPr>
            <a:r>
              <a:rPr b="1" lang="en" sz="1400"/>
              <a:t>4. Ethical Considerations:</a:t>
            </a:r>
            <a:r>
              <a:rPr lang="en" sz="1400"/>
              <a:t> Experiments were conducted using owned devices, with no external devices or networks compromised.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146" name="Google Shape;146;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1. Vulnerable Devices: </a:t>
            </a:r>
            <a:r>
              <a:rPr lang="en"/>
              <a:t>5 out of 15 Matter-enabled devices, all AiDot-controlled, were highly vulnerable to outsider access. These devices failed to close their DMCs after pairing, allowing an adversary to pair and control them via the AiDot app. </a:t>
            </a:r>
            <a:endParaRPr/>
          </a:p>
          <a:p>
            <a:pPr indent="0" lvl="0" marL="0" rtl="0" algn="l">
              <a:spcBef>
                <a:spcPts val="1200"/>
              </a:spcBef>
              <a:spcAft>
                <a:spcPts val="0"/>
              </a:spcAft>
              <a:buNone/>
            </a:pPr>
            <a:r>
              <a:rPr b="1" lang="en"/>
              <a:t>2. Resistant Devices: </a:t>
            </a:r>
            <a:r>
              <a:rPr lang="en"/>
              <a:t>Non-AiDot Matter devices exhibited stronger security, often requiring physical access, QR codes, or Wi-Fi credentials to enable pairing. Some devices had securely closed pairing windows post-setup, making unauthorized access infeasible. </a:t>
            </a:r>
            <a:endParaRPr/>
          </a:p>
          <a:p>
            <a:pPr indent="0" lvl="0" marL="0" rtl="0" algn="l">
              <a:spcBef>
                <a:spcPts val="1200"/>
              </a:spcBef>
              <a:spcAft>
                <a:spcPts val="0"/>
              </a:spcAft>
              <a:buNone/>
            </a:pPr>
            <a:r>
              <a:rPr b="1" lang="en"/>
              <a:t>3. Attack Implications: </a:t>
            </a:r>
            <a:r>
              <a:rPr lang="en"/>
              <a:t>Adversaries could remotely control devices, monitor activity, and retrieve sensitive network information. Potential risks include manipulation of smart locks, tampering with security cameras, and unauthorized device operation. </a:t>
            </a:r>
            <a:endParaRPr/>
          </a:p>
          <a:p>
            <a:pPr indent="0" lvl="0" marL="0" rtl="0" algn="l">
              <a:spcBef>
                <a:spcPts val="1200"/>
              </a:spcBef>
              <a:spcAft>
                <a:spcPts val="1200"/>
              </a:spcAft>
              <a:buNone/>
            </a:pPr>
            <a:r>
              <a:rPr b="1" lang="en"/>
              <a:t>4. Manufacturer Oversight: </a:t>
            </a:r>
            <a:r>
              <a:rPr lang="en"/>
              <a:t>The vulnerabilities stem from manufacturers failing to close pairing windows or enforce commissioning prerequisites. Rapid deployment of Matter devices without rigorous security testing exacerbates these risks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Strengths</a:t>
            </a:r>
            <a:endParaRPr b="1"/>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 Timely and Relevant:</a:t>
            </a:r>
            <a:r>
              <a:rPr lang="en"/>
              <a:t> The study addresses critical security gaps as Matter adoption expands, offering actionable insights for improving IoT device security. </a:t>
            </a:r>
            <a:endParaRPr/>
          </a:p>
          <a:p>
            <a:pPr indent="0" lvl="0" marL="0" rtl="0" algn="l">
              <a:spcBef>
                <a:spcPts val="1200"/>
              </a:spcBef>
              <a:spcAft>
                <a:spcPts val="0"/>
              </a:spcAft>
              <a:buNone/>
            </a:pPr>
            <a:r>
              <a:rPr b="1" lang="en"/>
              <a:t>2. Clear Demonstration: </a:t>
            </a:r>
            <a:r>
              <a:rPr lang="en"/>
              <a:t>Practical experiments validate the feasibility of outsider attacks, emphasizing real-world implications. </a:t>
            </a:r>
            <a:endParaRPr/>
          </a:p>
          <a:p>
            <a:pPr indent="0" lvl="0" marL="0" rtl="0" algn="l">
              <a:spcBef>
                <a:spcPts val="1200"/>
              </a:spcBef>
              <a:spcAft>
                <a:spcPts val="0"/>
              </a:spcAft>
              <a:buNone/>
            </a:pPr>
            <a:r>
              <a:rPr b="1" lang="en"/>
              <a:t>3. Focus on Outsider Threats: </a:t>
            </a:r>
            <a:r>
              <a:rPr lang="en"/>
              <a:t>By shifting the focus from insider risks, the paper highlights a less-explored yet equally critical attack vector. </a:t>
            </a:r>
            <a:endParaRPr/>
          </a:p>
          <a:p>
            <a:pPr indent="0" lvl="0" marL="0" rtl="0" algn="l">
              <a:spcBef>
                <a:spcPts val="1200"/>
              </a:spcBef>
              <a:spcAft>
                <a:spcPts val="1200"/>
              </a:spcAft>
              <a:buNone/>
            </a:pPr>
            <a:r>
              <a:rPr b="1" lang="en"/>
              <a:t>4. Actionable Recommendations:</a:t>
            </a:r>
            <a:r>
              <a:rPr lang="en"/>
              <a:t> The proposed mitigations are realistic and directly address the identified vulnerabilities.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158" name="Google Shape;158;p31"/>
          <p:cNvSpPr txBox="1"/>
          <p:nvPr>
            <p:ph idx="1" type="body"/>
          </p:nvPr>
        </p:nvSpPr>
        <p:spPr>
          <a:xfrm>
            <a:off x="311700" y="1152475"/>
            <a:ext cx="8520600" cy="391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Close Pairing Windows: Ensure that DMCs are securely closed immediately after pairing to prevent unauthorized access. </a:t>
            </a:r>
            <a:endParaRPr/>
          </a:p>
          <a:p>
            <a:pPr indent="0" lvl="0" marL="0" rtl="0" algn="l">
              <a:spcBef>
                <a:spcPts val="1200"/>
              </a:spcBef>
              <a:spcAft>
                <a:spcPts val="0"/>
              </a:spcAft>
              <a:buNone/>
            </a:pPr>
            <a:r>
              <a:rPr lang="en"/>
              <a:t>2. Enforce Single Active DMC: Restrict devices to operate via a single channel (e.g., Matter over Wi-Fi or Thread) at any given time. </a:t>
            </a:r>
            <a:endParaRPr/>
          </a:p>
          <a:p>
            <a:pPr indent="0" lvl="0" marL="0" rtl="0" algn="l">
              <a:spcBef>
                <a:spcPts val="1200"/>
              </a:spcBef>
              <a:spcAft>
                <a:spcPts val="0"/>
              </a:spcAft>
              <a:buNone/>
            </a:pPr>
            <a:r>
              <a:rPr lang="en"/>
              <a:t>3. Implement Commissioning Prerequisites: o Require QR codes, physical device access, or Wi-Fi credentials for pairing. o Remove QR code stickers after setup to prevent misuse. </a:t>
            </a:r>
            <a:endParaRPr/>
          </a:p>
          <a:p>
            <a:pPr indent="0" lvl="0" marL="0" rtl="0" algn="l">
              <a:spcBef>
                <a:spcPts val="1200"/>
              </a:spcBef>
              <a:spcAft>
                <a:spcPts val="0"/>
              </a:spcAft>
              <a:buNone/>
            </a:pPr>
            <a:r>
              <a:rPr lang="en"/>
              <a:t>4. Discontinue Manufacturer Apps: Avoid using proprietary apps for Matter devices to eliminate redundant pairing options. </a:t>
            </a:r>
            <a:endParaRPr/>
          </a:p>
          <a:p>
            <a:pPr indent="0" lvl="0" marL="0" rtl="0" algn="l">
              <a:spcBef>
                <a:spcPts val="1200"/>
              </a:spcBef>
              <a:spcAft>
                <a:spcPts val="1200"/>
              </a:spcAft>
              <a:buNone/>
            </a:pPr>
            <a:r>
              <a:rPr lang="en"/>
              <a:t>5. Enhanced Security Protocols: Integrate centralized access control systems like CGuard to monitor and manage DMC access.</a:t>
            </a:r>
            <a:endParaRPr/>
          </a:p>
        </p:txBody>
      </p:sp>
      <p:pic>
        <p:nvPicPr>
          <p:cNvPr id="159" name="Google Shape;159;p31"/>
          <p:cNvPicPr preferRelativeResize="0"/>
          <p:nvPr/>
        </p:nvPicPr>
        <p:blipFill>
          <a:blip r:embed="rId3">
            <a:alphaModFix/>
          </a:blip>
          <a:stretch>
            <a:fillRect/>
          </a:stretch>
        </p:blipFill>
        <p:spPr>
          <a:xfrm>
            <a:off x="0" y="240517"/>
            <a:ext cx="9144001" cy="46624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11325"/>
            <a:ext cx="8520600" cy="956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0985"/>
              <a:buFont typeface="Arial"/>
              <a:buNone/>
            </a:pPr>
            <a:r>
              <a:rPr b="1" lang="en" sz="3550">
                <a:solidFill>
                  <a:schemeClr val="dk2"/>
                </a:solidFill>
              </a:rPr>
              <a:t>SafeThings: 8th Workshop on the Internet of Safe Things</a:t>
            </a:r>
            <a:endParaRPr/>
          </a:p>
        </p:txBody>
      </p:sp>
      <p:sp>
        <p:nvSpPr>
          <p:cNvPr id="62" name="Google Shape;62;p14"/>
          <p:cNvSpPr txBox="1"/>
          <p:nvPr>
            <p:ph idx="1" type="subTitle"/>
          </p:nvPr>
        </p:nvSpPr>
        <p:spPr>
          <a:xfrm>
            <a:off x="311700" y="2019100"/>
            <a:ext cx="8520600" cy="79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aseline="30000" lang="en" sz="2840">
                <a:solidFill>
                  <a:srgbClr val="272525"/>
                </a:solidFill>
              </a:rPr>
              <a:t>Welcome to the 8th annual SafeThings workshop, focused on the Internet of Safe Things, a crucial area of research for cybersecurity professionals. The SafeThings workshop brings together researchers and practitioners from around the world to discuss emerging challenges and solutions in the field of secure and trustworthy IoT devices.</a:t>
            </a:r>
            <a:endParaRPr baseline="30000" sz="32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152400" y="-4600"/>
            <a:ext cx="9985333"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2150850"/>
            <a:ext cx="8691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Research Paper 03:</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Intercepting Bluetooth Traffic from Wearable Health Devices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Smart wearable devices, such as blood pressure monitors, oximeters, and smartwatches, have become integral to modern health tracking and monitoring. These devices collect sensitive health data, such as blood oxygen levels, heart rate, and stress levels, which they transmit to smartphones via </a:t>
            </a:r>
            <a:r>
              <a:rPr b="1" lang="en" sz="1500">
                <a:solidFill>
                  <a:schemeClr val="dk1"/>
                </a:solidFill>
              </a:rPr>
              <a:t>Bluetooth Low Energy (BLE)</a:t>
            </a:r>
            <a:r>
              <a:rPr lang="en" sz="1500">
                <a:solidFill>
                  <a:schemeClr val="dk1"/>
                </a:solidFill>
              </a:rPr>
              <a:t>. BLE is preferred due to its low power consumption and short-range communication capabilities, making it ideal for lightweight IoT devices.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While prior research has largely focused on </a:t>
            </a:r>
            <a:r>
              <a:rPr b="1" lang="en" sz="1500">
                <a:solidFill>
                  <a:schemeClr val="dk1"/>
                </a:solidFill>
              </a:rPr>
              <a:t>passive attacks</a:t>
            </a:r>
            <a:r>
              <a:rPr lang="en" sz="1500">
                <a:solidFill>
                  <a:schemeClr val="dk1"/>
                </a:solidFill>
              </a:rPr>
              <a:t> (observing traffic patterns to infer user activities), this study explores </a:t>
            </a:r>
            <a:r>
              <a:rPr b="1" lang="en" sz="1500">
                <a:solidFill>
                  <a:schemeClr val="dk1"/>
                </a:solidFill>
              </a:rPr>
              <a:t>active attacks</a:t>
            </a:r>
            <a:r>
              <a:rPr lang="en" sz="1500">
                <a:solidFill>
                  <a:schemeClr val="dk1"/>
                </a:solidFill>
              </a:rPr>
              <a:t>, particularly </a:t>
            </a:r>
            <a:r>
              <a:rPr b="1" lang="en" sz="1500">
                <a:solidFill>
                  <a:schemeClr val="dk1"/>
                </a:solidFill>
              </a:rPr>
              <a:t>Man-in-the-Middle (MITM)</a:t>
            </a:r>
            <a:r>
              <a:rPr lang="en" sz="1500">
                <a:solidFill>
                  <a:schemeClr val="dk1"/>
                </a:solidFill>
              </a:rPr>
              <a:t> and </a:t>
            </a:r>
            <a:r>
              <a:rPr b="1" lang="en" sz="1500">
                <a:solidFill>
                  <a:schemeClr val="dk1"/>
                </a:solidFill>
              </a:rPr>
              <a:t>Denial-of-Service (DoS)</a:t>
            </a:r>
            <a:r>
              <a:rPr lang="en" sz="1500">
                <a:solidFill>
                  <a:schemeClr val="dk1"/>
                </a:solidFill>
              </a:rPr>
              <a:t> attacks. These attacks directly disrupt or manipulate BLE communication, allowing adversaries to intercept encrypted health data or block legitimate connections. The work highlights significant vulnerabilities in widely used wearable devices, exposing the need for stronger security practices to protect user data and privacy.</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Objectives</a:t>
            </a:r>
            <a:endParaRPr b="1"/>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The study aimed to:</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Identify vulnerabilities</a:t>
            </a:r>
            <a:r>
              <a:rPr lang="en">
                <a:solidFill>
                  <a:schemeClr val="dk1"/>
                </a:solidFill>
              </a:rPr>
              <a:t> in the BLE implementations of popular wearable health devices.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Assess the feasibility</a:t>
            </a:r>
            <a:r>
              <a:rPr lang="en">
                <a:solidFill>
                  <a:schemeClr val="dk1"/>
                </a:solidFill>
              </a:rPr>
              <a:t> of MITM and DoS attacks in extracting or disrupting sensitive health data.</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Analyze BLE security mechanisms</a:t>
            </a:r>
            <a:r>
              <a:rPr lang="en">
                <a:solidFill>
                  <a:schemeClr val="dk1"/>
                </a:solidFill>
              </a:rPr>
              <a:t> and identify gaps in their application.</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Provide recommendations</a:t>
            </a:r>
            <a:r>
              <a:rPr lang="en">
                <a:solidFill>
                  <a:schemeClr val="dk1"/>
                </a:solidFill>
              </a:rPr>
              <a:t> for mitigating security risks and enhancing BLE implementations to safeguard user privacy.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187" name="Google Shape;187;p36"/>
          <p:cNvSpPr txBox="1"/>
          <p:nvPr>
            <p:ph idx="1" type="body"/>
          </p:nvPr>
        </p:nvSpPr>
        <p:spPr>
          <a:xfrm>
            <a:off x="311700" y="9550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440"/>
              <a:buFont typeface="Arial"/>
              <a:buNone/>
            </a:pPr>
            <a:r>
              <a:rPr b="1" lang="en" sz="1240">
                <a:solidFill>
                  <a:schemeClr val="dk1"/>
                </a:solidFill>
              </a:rPr>
              <a:t>Device Selection</a:t>
            </a:r>
            <a:endParaRPr b="1" sz="124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240">
                <a:solidFill>
                  <a:schemeClr val="dk1"/>
                </a:solidFill>
              </a:rPr>
              <a:t>A diverse set of popular health-related devices was chosen for testing, including:</a:t>
            </a:r>
            <a:endParaRPr sz="1240">
              <a:solidFill>
                <a:schemeClr val="dk1"/>
              </a:solidFill>
            </a:endParaRPr>
          </a:p>
          <a:p>
            <a:pPr indent="-307340" lvl="0" marL="457200" rtl="0" algn="l">
              <a:lnSpc>
                <a:spcPct val="95000"/>
              </a:lnSpc>
              <a:spcBef>
                <a:spcPts val="1200"/>
              </a:spcBef>
              <a:spcAft>
                <a:spcPts val="0"/>
              </a:spcAft>
              <a:buClr>
                <a:schemeClr val="dk1"/>
              </a:buClr>
              <a:buSzPts val="1240"/>
              <a:buChar char="●"/>
            </a:pPr>
            <a:r>
              <a:rPr b="1" lang="en" sz="1240">
                <a:solidFill>
                  <a:schemeClr val="dk1"/>
                </a:solidFill>
              </a:rPr>
              <a:t>Smartwatches</a:t>
            </a:r>
            <a:r>
              <a:rPr lang="en" sz="1240">
                <a:solidFill>
                  <a:schemeClr val="dk1"/>
                </a:solidFill>
              </a:rPr>
              <a:t>: Apple Watch, Fitbit.</a:t>
            </a:r>
            <a:endParaRPr sz="1240">
              <a:solidFill>
                <a:schemeClr val="dk1"/>
              </a:solidFill>
            </a:endParaRPr>
          </a:p>
          <a:p>
            <a:pPr indent="-307340" lvl="0" marL="457200" rtl="0" algn="l">
              <a:lnSpc>
                <a:spcPct val="95000"/>
              </a:lnSpc>
              <a:spcBef>
                <a:spcPts val="0"/>
              </a:spcBef>
              <a:spcAft>
                <a:spcPts val="0"/>
              </a:spcAft>
              <a:buClr>
                <a:schemeClr val="dk1"/>
              </a:buClr>
              <a:buSzPts val="1240"/>
              <a:buChar char="●"/>
            </a:pPr>
            <a:r>
              <a:rPr b="1" lang="en" sz="1240">
                <a:solidFill>
                  <a:schemeClr val="dk1"/>
                </a:solidFill>
              </a:rPr>
              <a:t>Health Monitors</a:t>
            </a:r>
            <a:r>
              <a:rPr lang="en" sz="1240">
                <a:solidFill>
                  <a:schemeClr val="dk1"/>
                </a:solidFill>
              </a:rPr>
              <a:t>: Oximeters, blood pressure monitors, stress level monitors.</a:t>
            </a:r>
            <a:endParaRPr sz="1240">
              <a:solidFill>
                <a:schemeClr val="dk1"/>
              </a:solidFill>
            </a:endParaRPr>
          </a:p>
          <a:p>
            <a:pPr indent="-307340" lvl="0" marL="457200" rtl="0" algn="l">
              <a:lnSpc>
                <a:spcPct val="95000"/>
              </a:lnSpc>
              <a:spcBef>
                <a:spcPts val="0"/>
              </a:spcBef>
              <a:spcAft>
                <a:spcPts val="0"/>
              </a:spcAft>
              <a:buClr>
                <a:schemeClr val="dk1"/>
              </a:buClr>
              <a:buSzPts val="1240"/>
              <a:buChar char="●"/>
            </a:pPr>
            <a:r>
              <a:rPr b="1" lang="en" sz="1240">
                <a:solidFill>
                  <a:schemeClr val="dk1"/>
                </a:solidFill>
              </a:rPr>
              <a:t>Scales</a:t>
            </a:r>
            <a:r>
              <a:rPr lang="en" sz="1240">
                <a:solidFill>
                  <a:schemeClr val="dk1"/>
                </a:solidFill>
              </a:rPr>
              <a:t>: Body weight and body fat scales.</a:t>
            </a:r>
            <a:endParaRPr sz="124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240">
                <a:solidFill>
                  <a:schemeClr val="dk1"/>
                </a:solidFill>
              </a:rPr>
              <a:t>Criteria for selection:</a:t>
            </a:r>
            <a:endParaRPr sz="1240">
              <a:solidFill>
                <a:schemeClr val="dk1"/>
              </a:solidFill>
            </a:endParaRPr>
          </a:p>
          <a:p>
            <a:pPr indent="-307340" lvl="0" marL="457200" rtl="0" algn="l">
              <a:lnSpc>
                <a:spcPct val="95000"/>
              </a:lnSpc>
              <a:spcBef>
                <a:spcPts val="1200"/>
              </a:spcBef>
              <a:spcAft>
                <a:spcPts val="0"/>
              </a:spcAft>
              <a:buClr>
                <a:schemeClr val="dk1"/>
              </a:buClr>
              <a:buSzPts val="1240"/>
              <a:buChar char="●"/>
            </a:pPr>
            <a:r>
              <a:rPr lang="en" sz="1240">
                <a:solidFill>
                  <a:schemeClr val="dk1"/>
                </a:solidFill>
              </a:rPr>
              <a:t>Devices widely used in the market and manufactured by well-known brands.</a:t>
            </a:r>
            <a:endParaRPr sz="1240">
              <a:solidFill>
                <a:schemeClr val="dk1"/>
              </a:solidFill>
            </a:endParaRPr>
          </a:p>
          <a:p>
            <a:pPr indent="-307340" lvl="0" marL="457200" rtl="0" algn="l">
              <a:lnSpc>
                <a:spcPct val="95000"/>
              </a:lnSpc>
              <a:spcBef>
                <a:spcPts val="0"/>
              </a:spcBef>
              <a:spcAft>
                <a:spcPts val="0"/>
              </a:spcAft>
              <a:buClr>
                <a:schemeClr val="dk1"/>
              </a:buClr>
              <a:buSzPts val="1240"/>
              <a:buChar char="●"/>
            </a:pPr>
            <a:r>
              <a:rPr lang="en" sz="1240">
                <a:solidFill>
                  <a:schemeClr val="dk1"/>
                </a:solidFill>
              </a:rPr>
              <a:t>Devices incorporating BLE or BLE/Wi-Fi capabilities.</a:t>
            </a:r>
            <a:endParaRPr sz="1240">
              <a:solidFill>
                <a:schemeClr val="dk1"/>
              </a:solidFill>
            </a:endParaRPr>
          </a:p>
          <a:p>
            <a:pPr indent="-307340" lvl="0" marL="457200" rtl="0" algn="l">
              <a:lnSpc>
                <a:spcPct val="95000"/>
              </a:lnSpc>
              <a:spcBef>
                <a:spcPts val="0"/>
              </a:spcBef>
              <a:spcAft>
                <a:spcPts val="0"/>
              </a:spcAft>
              <a:buClr>
                <a:schemeClr val="dk1"/>
              </a:buClr>
              <a:buSzPts val="1240"/>
              <a:buChar char="●"/>
            </a:pPr>
            <a:r>
              <a:rPr lang="en" sz="1240">
                <a:solidFill>
                  <a:schemeClr val="dk1"/>
                </a:solidFill>
              </a:rPr>
              <a:t>Devices with good customer ratings (3.5 stars or above).</a:t>
            </a:r>
            <a:endParaRPr sz="1240">
              <a:solidFill>
                <a:schemeClr val="dk1"/>
              </a:solidFill>
            </a:endParaRPr>
          </a:p>
          <a:p>
            <a:pPr indent="0" lvl="0" marL="0" rtl="0" algn="l">
              <a:lnSpc>
                <a:spcPct val="95000"/>
              </a:lnSpc>
              <a:spcBef>
                <a:spcPts val="1200"/>
              </a:spcBef>
              <a:spcAft>
                <a:spcPts val="0"/>
              </a:spcAft>
              <a:buClr>
                <a:schemeClr val="dk1"/>
              </a:buClr>
              <a:buSzPts val="440"/>
              <a:buFont typeface="Arial"/>
              <a:buNone/>
            </a:pPr>
            <a:r>
              <a:rPr b="1" lang="en" sz="1240">
                <a:solidFill>
                  <a:schemeClr val="dk1"/>
                </a:solidFill>
              </a:rPr>
              <a:t>Data Collection</a:t>
            </a:r>
            <a:endParaRPr b="1" sz="124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240">
                <a:solidFill>
                  <a:schemeClr val="dk1"/>
                </a:solidFill>
              </a:rPr>
              <a:t>The study utilized the </a:t>
            </a:r>
            <a:r>
              <a:rPr b="1" lang="en" sz="1240">
                <a:solidFill>
                  <a:schemeClr val="dk1"/>
                </a:solidFill>
              </a:rPr>
              <a:t>GATTacker tool</a:t>
            </a:r>
            <a:r>
              <a:rPr lang="en" sz="1240">
                <a:solidFill>
                  <a:schemeClr val="dk1"/>
                </a:solidFill>
              </a:rPr>
              <a:t>, which enables MITM attacks by simulating fake BLE central and peripheral devices. The setup involved:</a:t>
            </a:r>
            <a:endParaRPr sz="1240">
              <a:solidFill>
                <a:schemeClr val="dk1"/>
              </a:solidFill>
            </a:endParaRPr>
          </a:p>
          <a:p>
            <a:pPr indent="-307340" lvl="0" marL="457200" rtl="0" algn="l">
              <a:lnSpc>
                <a:spcPct val="95000"/>
              </a:lnSpc>
              <a:spcBef>
                <a:spcPts val="1200"/>
              </a:spcBef>
              <a:spcAft>
                <a:spcPts val="0"/>
              </a:spcAft>
              <a:buClr>
                <a:schemeClr val="dk1"/>
              </a:buClr>
              <a:buSzPts val="1240"/>
              <a:buChar char="●"/>
            </a:pPr>
            <a:r>
              <a:rPr b="1" lang="en" sz="1240">
                <a:solidFill>
                  <a:schemeClr val="dk1"/>
                </a:solidFill>
              </a:rPr>
              <a:t>Hardware</a:t>
            </a:r>
            <a:r>
              <a:rPr lang="en" sz="1240">
                <a:solidFill>
                  <a:schemeClr val="dk1"/>
                </a:solidFill>
              </a:rPr>
              <a:t>: Two Raspberry Pi devices equipped with BLE dongles.</a:t>
            </a:r>
            <a:endParaRPr sz="1240">
              <a:solidFill>
                <a:schemeClr val="dk1"/>
              </a:solidFill>
            </a:endParaRPr>
          </a:p>
          <a:p>
            <a:pPr indent="-307340" lvl="0" marL="457200" rtl="0" algn="l">
              <a:lnSpc>
                <a:spcPct val="95000"/>
              </a:lnSpc>
              <a:spcBef>
                <a:spcPts val="0"/>
              </a:spcBef>
              <a:spcAft>
                <a:spcPts val="0"/>
              </a:spcAft>
              <a:buClr>
                <a:schemeClr val="dk1"/>
              </a:buClr>
              <a:buSzPts val="1240"/>
              <a:buChar char="●"/>
            </a:pPr>
            <a:r>
              <a:rPr b="1" lang="en" sz="1240">
                <a:solidFill>
                  <a:schemeClr val="dk1"/>
                </a:solidFill>
              </a:rPr>
              <a:t>Software</a:t>
            </a:r>
            <a:r>
              <a:rPr lang="en" sz="1240">
                <a:solidFill>
                  <a:schemeClr val="dk1"/>
                </a:solidFill>
              </a:rPr>
              <a:t>: GATTacker implemented using Noble and Bleno libraries for data interception.</a:t>
            </a:r>
            <a:endParaRPr sz="1240">
              <a:solidFill>
                <a:schemeClr val="dk1"/>
              </a:solidFill>
            </a:endParaRPr>
          </a:p>
          <a:p>
            <a:pPr indent="0" lvl="0" marL="0" rtl="0" algn="l">
              <a:lnSpc>
                <a:spcPct val="95000"/>
              </a:lnSpc>
              <a:spcBef>
                <a:spcPts val="1200"/>
              </a:spcBef>
              <a:spcAft>
                <a:spcPts val="1200"/>
              </a:spcAft>
              <a:buSzPts val="440"/>
              <a:buNone/>
            </a:pPr>
            <a:r>
              <a:t/>
            </a:r>
            <a:endParaRPr b="1" sz="124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idx="1" type="body"/>
          </p:nvPr>
        </p:nvSpPr>
        <p:spPr>
          <a:xfrm>
            <a:off x="70775" y="-94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200">
                <a:solidFill>
                  <a:schemeClr val="dk1"/>
                </a:solidFill>
              </a:rPr>
              <a:t>Attack Execution</a:t>
            </a:r>
            <a:endParaRPr b="1" sz="1200">
              <a:solidFill>
                <a:schemeClr val="dk1"/>
              </a:solidFill>
            </a:endParaRPr>
          </a:p>
          <a:p>
            <a:pPr indent="-304800" lvl="0" marL="457200" rtl="0" algn="l">
              <a:lnSpc>
                <a:spcPct val="95000"/>
              </a:lnSpc>
              <a:spcBef>
                <a:spcPts val="1200"/>
              </a:spcBef>
              <a:spcAft>
                <a:spcPts val="0"/>
              </a:spcAft>
              <a:buClr>
                <a:schemeClr val="dk1"/>
              </a:buClr>
              <a:buSzPts val="1200"/>
              <a:buAutoNum type="arabicPeriod"/>
            </a:pPr>
            <a:r>
              <a:rPr b="1" lang="en" sz="1200">
                <a:solidFill>
                  <a:schemeClr val="dk1"/>
                </a:solidFill>
              </a:rPr>
              <a:t>Denial-of-Service (DoS) Attacks</a:t>
            </a:r>
            <a:r>
              <a:rPr lang="en" sz="1200">
                <a:solidFill>
                  <a:schemeClr val="dk1"/>
                </a:solidFill>
              </a:rPr>
              <a:t>:</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Fake central devices connected to peripherals, preventing legitimate smartphones from pairing.</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Exploited BLE's limitation of single central-peripheral connections.</a:t>
            </a:r>
            <a:endParaRPr sz="1200">
              <a:solidFill>
                <a:schemeClr val="dk1"/>
              </a:solidFill>
            </a:endParaRPr>
          </a:p>
          <a:p>
            <a:pPr indent="0" lvl="0" marL="0" rtl="0" algn="l">
              <a:lnSpc>
                <a:spcPct val="95000"/>
              </a:lnSpc>
              <a:spcBef>
                <a:spcPts val="1200"/>
              </a:spcBef>
              <a:spcAft>
                <a:spcPts val="0"/>
              </a:spcAft>
              <a:buNone/>
            </a:pPr>
            <a:r>
              <a:rPr b="1" lang="en" sz="1200">
                <a:solidFill>
                  <a:schemeClr val="dk1"/>
                </a:solidFill>
              </a:rPr>
              <a:t>   2.   	Data Interception:</a:t>
            </a:r>
            <a:r>
              <a:rPr lang="en" sz="1200">
                <a:solidFill>
                  <a:schemeClr val="dk1"/>
                </a:solidFill>
              </a:rPr>
              <a:t> because the fake devices establish connections directly with the device and the phone, they can observe data content inside the encrypted packets.</a:t>
            </a:r>
            <a:endParaRPr sz="1200">
              <a:solidFill>
                <a:schemeClr val="dk1"/>
              </a:solidFill>
            </a:endParaRPr>
          </a:p>
          <a:p>
            <a:pPr indent="0" lvl="0" marL="0" rtl="0" algn="l">
              <a:lnSpc>
                <a:spcPct val="95000"/>
              </a:lnSpc>
              <a:spcBef>
                <a:spcPts val="1200"/>
              </a:spcBef>
              <a:spcAft>
                <a:spcPts val="0"/>
              </a:spcAft>
              <a:buNone/>
            </a:pPr>
            <a:r>
              <a:rPr b="1" lang="en" sz="1200">
                <a:solidFill>
                  <a:schemeClr val="dk1"/>
                </a:solidFill>
              </a:rPr>
              <a:t>Man-in-the-Middle (MITM):</a:t>
            </a:r>
            <a:r>
              <a:rPr lang="en" sz="1200">
                <a:solidFill>
                  <a:schemeClr val="dk1"/>
                </a:solidFill>
              </a:rPr>
              <a:t>creates separate connections with the device and the phone, respectively. Consequently, both the device and the phone mistakenly believe that they are talking to each other directly. The MITM attacker can then observe all data sent by the device, and even inject or alter the data before forwarding them to the phone. MITM Tool. We use the GATTacker tool.</a:t>
            </a:r>
            <a:endParaRPr sz="1200">
              <a:solidFill>
                <a:schemeClr val="dk1"/>
              </a:solidFill>
            </a:endParaRPr>
          </a:p>
          <a:p>
            <a:pPr indent="-304800" lvl="0" marL="457200" rtl="0" algn="l">
              <a:lnSpc>
                <a:spcPct val="95000"/>
              </a:lnSpc>
              <a:spcBef>
                <a:spcPts val="1200"/>
              </a:spcBef>
              <a:spcAft>
                <a:spcPts val="0"/>
              </a:spcAft>
              <a:buClr>
                <a:schemeClr val="dk1"/>
              </a:buClr>
              <a:buSzPts val="1200"/>
              <a:buAutoNum type="arabicPeriod"/>
            </a:pPr>
            <a:r>
              <a:rPr b="1" lang="en" sz="1200">
                <a:solidFill>
                  <a:schemeClr val="dk1"/>
                </a:solidFill>
              </a:rPr>
              <a:t>Fake central (X)</a:t>
            </a:r>
            <a:r>
              <a:rPr lang="en" sz="1200">
                <a:solidFill>
                  <a:schemeClr val="dk1"/>
                </a:solidFill>
              </a:rPr>
              <a:t> advertises its presence and collects service information from </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the </a:t>
            </a:r>
            <a:r>
              <a:rPr b="1" lang="en" sz="1200">
                <a:solidFill>
                  <a:schemeClr val="dk1"/>
                </a:solidFill>
              </a:rPr>
              <a:t>Oximeter (B)</a:t>
            </a:r>
            <a:r>
              <a:rPr lang="en" sz="1200">
                <a:solidFill>
                  <a:schemeClr val="dk1"/>
                </a:solidFill>
              </a:rPr>
              <a:t>.</a:t>
            </a:r>
            <a:endParaRPr sz="1200">
              <a:solidFill>
                <a:schemeClr val="dk1"/>
              </a:solidFill>
            </a:endParaRPr>
          </a:p>
          <a:p>
            <a:pPr indent="-304800" lvl="0" marL="457200" rtl="0" algn="l">
              <a:lnSpc>
                <a:spcPct val="95000"/>
              </a:lnSpc>
              <a:spcBef>
                <a:spcPts val="1200"/>
              </a:spcBef>
              <a:spcAft>
                <a:spcPts val="0"/>
              </a:spcAft>
              <a:buClr>
                <a:schemeClr val="dk1"/>
              </a:buClr>
              <a:buSzPts val="1200"/>
              <a:buAutoNum type="arabicPeriod"/>
            </a:pPr>
            <a:r>
              <a:rPr b="1" lang="en" sz="1200">
                <a:solidFill>
                  <a:schemeClr val="dk1"/>
                </a:solidFill>
              </a:rPr>
              <a:t>Fake central (X)</a:t>
            </a:r>
            <a:r>
              <a:rPr lang="en" sz="1200">
                <a:solidFill>
                  <a:schemeClr val="dk1"/>
                </a:solidFill>
              </a:rPr>
              <a:t> connects with </a:t>
            </a:r>
            <a:r>
              <a:rPr b="1" lang="en" sz="1200">
                <a:solidFill>
                  <a:schemeClr val="dk1"/>
                </a:solidFill>
              </a:rPr>
              <a:t>fake peripheral (Y)</a:t>
            </a:r>
            <a:r>
              <a:rPr lang="en" sz="1200">
                <a:solidFill>
                  <a:schemeClr val="dk1"/>
                </a:solidFill>
              </a:rPr>
              <a:t> via HTTP </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Proxy and sends cloned information to </a:t>
            </a:r>
            <a:r>
              <a:rPr b="1" lang="en" sz="1200">
                <a:solidFill>
                  <a:schemeClr val="dk1"/>
                </a:solidFill>
              </a:rPr>
              <a:t>Y</a:t>
            </a:r>
            <a:r>
              <a:rPr lang="en" sz="1200">
                <a:solidFill>
                  <a:schemeClr val="dk1"/>
                </a:solidFill>
              </a:rPr>
              <a:t>.</a:t>
            </a:r>
            <a:endParaRPr sz="1200">
              <a:solidFill>
                <a:schemeClr val="dk1"/>
              </a:solidFill>
            </a:endParaRPr>
          </a:p>
          <a:p>
            <a:pPr indent="-304800" lvl="0" marL="457200" rtl="0" algn="l">
              <a:lnSpc>
                <a:spcPct val="95000"/>
              </a:lnSpc>
              <a:spcBef>
                <a:spcPts val="1200"/>
              </a:spcBef>
              <a:spcAft>
                <a:spcPts val="0"/>
              </a:spcAft>
              <a:buClr>
                <a:schemeClr val="dk1"/>
              </a:buClr>
              <a:buSzPts val="1200"/>
              <a:buAutoNum type="arabicPeriod"/>
            </a:pPr>
            <a:r>
              <a:rPr b="1" lang="en" sz="1200">
                <a:solidFill>
                  <a:schemeClr val="dk1"/>
                </a:solidFill>
              </a:rPr>
              <a:t>Fake peripheral (Y)</a:t>
            </a:r>
            <a:r>
              <a:rPr lang="en" sz="1200">
                <a:solidFill>
                  <a:schemeClr val="dk1"/>
                </a:solidFill>
              </a:rPr>
              <a:t> connects to the real </a:t>
            </a:r>
            <a:r>
              <a:rPr b="1" lang="en" sz="1200">
                <a:solidFill>
                  <a:schemeClr val="dk1"/>
                </a:solidFill>
              </a:rPr>
              <a:t>central (A)</a:t>
            </a:r>
            <a:r>
              <a:rPr lang="en" sz="1200">
                <a:solidFill>
                  <a:schemeClr val="dk1"/>
                </a:solidFill>
              </a:rPr>
              <a:t>, using the cloned data, </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and tricks </a:t>
            </a:r>
            <a:r>
              <a:rPr b="1" lang="en" sz="1200">
                <a:solidFill>
                  <a:schemeClr val="dk1"/>
                </a:solidFill>
              </a:rPr>
              <a:t>A</a:t>
            </a:r>
            <a:r>
              <a:rPr lang="en" sz="1200">
                <a:solidFill>
                  <a:schemeClr val="dk1"/>
                </a:solidFill>
              </a:rPr>
              <a:t> into believing </a:t>
            </a:r>
            <a:r>
              <a:rPr b="1" lang="en" sz="1200">
                <a:solidFill>
                  <a:schemeClr val="dk1"/>
                </a:solidFill>
              </a:rPr>
              <a:t>Y</a:t>
            </a:r>
            <a:r>
              <a:rPr lang="en" sz="1200">
                <a:solidFill>
                  <a:schemeClr val="dk1"/>
                </a:solidFill>
              </a:rPr>
              <a:t> is the real Oximeter.</a:t>
            </a:r>
            <a:endParaRPr sz="1200">
              <a:solidFill>
                <a:schemeClr val="dk1"/>
              </a:solidFill>
            </a:endParaRPr>
          </a:p>
          <a:p>
            <a:pPr indent="-304800" lvl="0" marL="457200" rtl="0" algn="l">
              <a:lnSpc>
                <a:spcPct val="95000"/>
              </a:lnSpc>
              <a:spcBef>
                <a:spcPts val="1200"/>
              </a:spcBef>
              <a:spcAft>
                <a:spcPts val="0"/>
              </a:spcAft>
              <a:buClr>
                <a:schemeClr val="dk1"/>
              </a:buClr>
              <a:buSzPts val="1200"/>
              <a:buAutoNum type="arabicPeriod"/>
            </a:pPr>
            <a:r>
              <a:rPr b="1" lang="en" sz="1200">
                <a:solidFill>
                  <a:schemeClr val="dk1"/>
                </a:solidFill>
              </a:rPr>
              <a:t>Fake central (X)</a:t>
            </a:r>
            <a:r>
              <a:rPr lang="en" sz="1200">
                <a:solidFill>
                  <a:schemeClr val="dk1"/>
                </a:solidFill>
              </a:rPr>
              <a:t> connects to the </a:t>
            </a:r>
            <a:r>
              <a:rPr b="1" lang="en" sz="1200">
                <a:solidFill>
                  <a:schemeClr val="dk1"/>
                </a:solidFill>
              </a:rPr>
              <a:t>Oximeter (B)</a:t>
            </a:r>
            <a:r>
              <a:rPr lang="en" sz="1200">
                <a:solidFill>
                  <a:schemeClr val="dk1"/>
                </a:solidFill>
              </a:rPr>
              <a:t>, impersonating the real phone.</a:t>
            </a:r>
            <a:endParaRPr sz="1200">
              <a:solidFill>
                <a:schemeClr val="dk1"/>
              </a:solidFill>
            </a:endParaRPr>
          </a:p>
          <a:p>
            <a:pPr indent="0" lvl="0" marL="0" rtl="0" algn="l">
              <a:lnSpc>
                <a:spcPct val="95000"/>
              </a:lnSpc>
              <a:spcBef>
                <a:spcPts val="1200"/>
              </a:spcBef>
              <a:spcAft>
                <a:spcPts val="0"/>
              </a:spcAft>
              <a:buNone/>
            </a:pPr>
            <a:r>
              <a:rPr lang="en" sz="1200">
                <a:solidFill>
                  <a:schemeClr val="dk1"/>
                </a:solidFill>
              </a:rPr>
              <a:t>Both </a:t>
            </a:r>
            <a:r>
              <a:rPr b="1" lang="en" sz="1200">
                <a:solidFill>
                  <a:schemeClr val="dk1"/>
                </a:solidFill>
              </a:rPr>
              <a:t>A</a:t>
            </a:r>
            <a:r>
              <a:rPr lang="en" sz="1200">
                <a:solidFill>
                  <a:schemeClr val="dk1"/>
                </a:solidFill>
              </a:rPr>
              <a:t> and </a:t>
            </a:r>
            <a:r>
              <a:rPr b="1" lang="en" sz="1200">
                <a:solidFill>
                  <a:schemeClr val="dk1"/>
                </a:solidFill>
              </a:rPr>
              <a:t>B</a:t>
            </a:r>
            <a:r>
              <a:rPr lang="en" sz="1200">
                <a:solidFill>
                  <a:schemeClr val="dk1"/>
                </a:solidFill>
              </a:rPr>
              <a:t> believe they are connected, allowing them to exchange data, which is captured by </a:t>
            </a:r>
            <a:r>
              <a:rPr b="1" lang="en" sz="1200">
                <a:solidFill>
                  <a:schemeClr val="dk1"/>
                </a:solidFill>
              </a:rPr>
              <a:t>X</a:t>
            </a:r>
            <a:r>
              <a:rPr lang="en" sz="1200">
                <a:solidFill>
                  <a:schemeClr val="dk1"/>
                </a:solidFill>
              </a:rPr>
              <a:t> and </a:t>
            </a:r>
            <a:r>
              <a:rPr b="1" lang="en" sz="1200">
                <a:solidFill>
                  <a:schemeClr val="dk1"/>
                </a:solidFill>
              </a:rPr>
              <a:t>Y</a:t>
            </a:r>
            <a:r>
              <a:rPr lang="en" sz="1200">
                <a:solidFill>
                  <a:schemeClr val="dk1"/>
                </a:solidFill>
              </a:rPr>
              <a:t>.</a:t>
            </a:r>
            <a:endParaRPr sz="1200">
              <a:solidFill>
                <a:schemeClr val="dk1"/>
              </a:solidFill>
            </a:endParaRPr>
          </a:p>
          <a:p>
            <a:pPr indent="0" lvl="0" marL="0" rtl="0" algn="l">
              <a:lnSpc>
                <a:spcPct val="95000"/>
              </a:lnSpc>
              <a:spcBef>
                <a:spcPts val="1200"/>
              </a:spcBef>
              <a:spcAft>
                <a:spcPts val="0"/>
              </a:spcAft>
              <a:buNone/>
            </a:pPr>
            <a:r>
              <a:t/>
            </a:r>
            <a:endParaRPr sz="1200">
              <a:solidFill>
                <a:schemeClr val="dk1"/>
              </a:solidFill>
            </a:endParaRPr>
          </a:p>
          <a:p>
            <a:pPr indent="0" lvl="0" marL="0" rtl="0" algn="l">
              <a:lnSpc>
                <a:spcPct val="95000"/>
              </a:lnSpc>
              <a:spcBef>
                <a:spcPts val="1200"/>
              </a:spcBef>
              <a:spcAft>
                <a:spcPts val="0"/>
              </a:spcAft>
              <a:buNone/>
            </a:pPr>
            <a:r>
              <a:t/>
            </a:r>
            <a:endParaRPr b="1" sz="1200">
              <a:solidFill>
                <a:schemeClr val="dk1"/>
              </a:solidFill>
            </a:endParaRPr>
          </a:p>
          <a:p>
            <a:pPr indent="0" lvl="0" marL="0" rtl="0" algn="l">
              <a:spcBef>
                <a:spcPts val="1200"/>
              </a:spcBef>
              <a:spcAft>
                <a:spcPts val="1200"/>
              </a:spcAft>
              <a:buNone/>
            </a:pPr>
            <a:r>
              <a:t/>
            </a:r>
            <a:endParaRPr sz="1200"/>
          </a:p>
        </p:txBody>
      </p:sp>
      <p:pic>
        <p:nvPicPr>
          <p:cNvPr id="193" name="Google Shape;193;p37"/>
          <p:cNvPicPr preferRelativeResize="0"/>
          <p:nvPr/>
        </p:nvPicPr>
        <p:blipFill>
          <a:blip r:embed="rId3">
            <a:alphaModFix/>
          </a:blip>
          <a:stretch>
            <a:fillRect/>
          </a:stretch>
        </p:blipFill>
        <p:spPr>
          <a:xfrm>
            <a:off x="5819750" y="2670725"/>
            <a:ext cx="3243900" cy="1831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199" name="Google Shape;199;p38"/>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Denial-of-Service (DoS)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All tested devices were found vulnerable to DoS attacks.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Attacks successfully blocked legitimate central devices from connecting to peripherals.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Data Interception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Several devices leaked sensitive health data, even with encrypted communication.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Example: Decoded blood oxygen levels and pulse rates from intercepted packets.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BLE Implementation Gaps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MAC Address Randomization</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Many devices failed to renew MAC addresses frequently, exposing them to tracking.</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Static identifiers in advertising packets further undermined privacy.</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Poor Pairing Mechanisms</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Most devices relied on insecure methods like “Just Works,” which lacks authentication and is vulnerable to MITM attacks.</a:t>
            </a:r>
            <a:endParaRPr sz="15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BLE Security Mechanisms</a:t>
            </a:r>
            <a:endParaRPr b="1"/>
          </a:p>
        </p:txBody>
      </p:sp>
      <p:sp>
        <p:nvSpPr>
          <p:cNvPr id="205" name="Google Shape;205;p39"/>
          <p:cNvSpPr txBox="1"/>
          <p:nvPr>
            <p:ph idx="1" type="body"/>
          </p:nvPr>
        </p:nvSpPr>
        <p:spPr>
          <a:xfrm>
            <a:off x="311700" y="96660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770"/>
              <a:buFont typeface="Arial"/>
              <a:buNone/>
            </a:pPr>
            <a:r>
              <a:rPr b="1" lang="en" sz="1300">
                <a:solidFill>
                  <a:schemeClr val="dk1"/>
                </a:solidFill>
              </a:rPr>
              <a:t>1.10.1 Pairing Mechanisms</a:t>
            </a:r>
            <a:endParaRPr b="1" sz="1300">
              <a:solidFill>
                <a:schemeClr val="dk1"/>
              </a:solidFill>
            </a:endParaRPr>
          </a:p>
          <a:p>
            <a:pPr indent="-311150" lvl="0" marL="457200" rtl="0" algn="l">
              <a:lnSpc>
                <a:spcPct val="105000"/>
              </a:lnSpc>
              <a:spcBef>
                <a:spcPts val="1200"/>
              </a:spcBef>
              <a:spcAft>
                <a:spcPts val="0"/>
              </a:spcAft>
              <a:buClr>
                <a:schemeClr val="dk1"/>
              </a:buClr>
              <a:buSzPts val="1300"/>
              <a:buAutoNum type="arabicPeriod"/>
            </a:pPr>
            <a:r>
              <a:rPr b="1" lang="en" sz="1300">
                <a:solidFill>
                  <a:schemeClr val="dk1"/>
                </a:solidFill>
              </a:rPr>
              <a:t>Legacy Pairing (BLE 4.0, 4.1)</a:t>
            </a:r>
            <a:r>
              <a:rPr lang="en" sz="1300">
                <a:solidFill>
                  <a:schemeClr val="dk1"/>
                </a:solidFill>
              </a:rPr>
              <a:t>:</a:t>
            </a:r>
            <a:endParaRPr sz="1300">
              <a:solidFill>
                <a:schemeClr val="dk1"/>
              </a:solidFill>
            </a:endParaRPr>
          </a:p>
          <a:p>
            <a:pPr indent="-311150" lvl="1" marL="914400" rtl="0" algn="l">
              <a:lnSpc>
                <a:spcPct val="105000"/>
              </a:lnSpc>
              <a:spcBef>
                <a:spcPts val="0"/>
              </a:spcBef>
              <a:spcAft>
                <a:spcPts val="0"/>
              </a:spcAft>
              <a:buClr>
                <a:schemeClr val="dk1"/>
              </a:buClr>
              <a:buSzPts val="1300"/>
              <a:buChar char="○"/>
            </a:pPr>
            <a:r>
              <a:rPr lang="en" sz="1300">
                <a:solidFill>
                  <a:schemeClr val="dk1"/>
                </a:solidFill>
              </a:rPr>
              <a:t>Uses </a:t>
            </a:r>
            <a:r>
              <a:rPr b="1" lang="en" sz="1300">
                <a:solidFill>
                  <a:schemeClr val="dk1"/>
                </a:solidFill>
              </a:rPr>
              <a:t>Temporary Keys (TK)</a:t>
            </a:r>
            <a:r>
              <a:rPr lang="en" sz="1300">
                <a:solidFill>
                  <a:schemeClr val="dk1"/>
                </a:solidFill>
              </a:rPr>
              <a:t> to generate </a:t>
            </a:r>
            <a:r>
              <a:rPr b="1" lang="en" sz="1300">
                <a:solidFill>
                  <a:schemeClr val="dk1"/>
                </a:solidFill>
              </a:rPr>
              <a:t>Short Term Keys (STK)</a:t>
            </a:r>
            <a:r>
              <a:rPr lang="en" sz="1300">
                <a:solidFill>
                  <a:schemeClr val="dk1"/>
                </a:solidFill>
              </a:rPr>
              <a:t>.</a:t>
            </a:r>
            <a:endParaRPr sz="1300">
              <a:solidFill>
                <a:schemeClr val="dk1"/>
              </a:solidFill>
            </a:endParaRPr>
          </a:p>
          <a:p>
            <a:pPr indent="-311150" lvl="1" marL="914400" rtl="0" algn="l">
              <a:lnSpc>
                <a:spcPct val="105000"/>
              </a:lnSpc>
              <a:spcBef>
                <a:spcPts val="0"/>
              </a:spcBef>
              <a:spcAft>
                <a:spcPts val="0"/>
              </a:spcAft>
              <a:buClr>
                <a:schemeClr val="dk1"/>
              </a:buClr>
              <a:buSzPts val="1300"/>
              <a:buChar char="○"/>
            </a:pPr>
            <a:r>
              <a:rPr lang="en" sz="1300">
                <a:solidFill>
                  <a:schemeClr val="dk1"/>
                </a:solidFill>
              </a:rPr>
              <a:t>Vulnerable to brute-force attacks due to weak or hardcoded TKs.</a:t>
            </a:r>
            <a:endParaRPr sz="1300">
              <a:solidFill>
                <a:schemeClr val="dk1"/>
              </a:solidFill>
            </a:endParaRPr>
          </a:p>
          <a:p>
            <a:pPr indent="-311150" lvl="0" marL="457200" rtl="0" algn="l">
              <a:lnSpc>
                <a:spcPct val="105000"/>
              </a:lnSpc>
              <a:spcBef>
                <a:spcPts val="0"/>
              </a:spcBef>
              <a:spcAft>
                <a:spcPts val="0"/>
              </a:spcAft>
              <a:buClr>
                <a:schemeClr val="dk1"/>
              </a:buClr>
              <a:buSzPts val="1300"/>
              <a:buAutoNum type="arabicPeriod"/>
            </a:pPr>
            <a:r>
              <a:rPr b="1" lang="en" sz="1300">
                <a:solidFill>
                  <a:schemeClr val="dk1"/>
                </a:solidFill>
              </a:rPr>
              <a:t>Secure Connections (BLE 4.2+)</a:t>
            </a:r>
            <a:r>
              <a:rPr lang="en" sz="1300">
                <a:solidFill>
                  <a:schemeClr val="dk1"/>
                </a:solidFill>
              </a:rPr>
              <a:t>:</a:t>
            </a:r>
            <a:endParaRPr sz="1300">
              <a:solidFill>
                <a:schemeClr val="dk1"/>
              </a:solidFill>
            </a:endParaRPr>
          </a:p>
          <a:p>
            <a:pPr indent="-311150" lvl="1" marL="914400" rtl="0" algn="l">
              <a:lnSpc>
                <a:spcPct val="105000"/>
              </a:lnSpc>
              <a:spcBef>
                <a:spcPts val="0"/>
              </a:spcBef>
              <a:spcAft>
                <a:spcPts val="0"/>
              </a:spcAft>
              <a:buClr>
                <a:schemeClr val="dk1"/>
              </a:buClr>
              <a:buSzPts val="1300"/>
              <a:buChar char="○"/>
            </a:pPr>
            <a:r>
              <a:rPr lang="en" sz="1300">
                <a:solidFill>
                  <a:schemeClr val="dk1"/>
                </a:solidFill>
              </a:rPr>
              <a:t>Utilizes </a:t>
            </a:r>
            <a:r>
              <a:rPr b="1" lang="en" sz="1300">
                <a:solidFill>
                  <a:schemeClr val="dk1"/>
                </a:solidFill>
              </a:rPr>
              <a:t>Elliptic Curve Diffie-Hellman (ECDH)</a:t>
            </a:r>
            <a:r>
              <a:rPr lang="en" sz="1300">
                <a:solidFill>
                  <a:schemeClr val="dk1"/>
                </a:solidFill>
              </a:rPr>
              <a:t> for </a:t>
            </a:r>
            <a:r>
              <a:rPr b="1" lang="en" sz="1300">
                <a:solidFill>
                  <a:schemeClr val="dk1"/>
                </a:solidFill>
              </a:rPr>
              <a:t>Long Term Keys (LTK)</a:t>
            </a:r>
            <a:r>
              <a:rPr lang="en" sz="1300">
                <a:solidFill>
                  <a:schemeClr val="dk1"/>
                </a:solidFill>
              </a:rPr>
              <a:t>, offering stronger encryption.</a:t>
            </a:r>
            <a:endParaRPr sz="1300">
              <a:solidFill>
                <a:schemeClr val="dk1"/>
              </a:solidFill>
            </a:endParaRPr>
          </a:p>
          <a:p>
            <a:pPr indent="-311150" lvl="1" marL="914400" rtl="0" algn="l">
              <a:lnSpc>
                <a:spcPct val="105000"/>
              </a:lnSpc>
              <a:spcBef>
                <a:spcPts val="0"/>
              </a:spcBef>
              <a:spcAft>
                <a:spcPts val="0"/>
              </a:spcAft>
              <a:buClr>
                <a:schemeClr val="dk1"/>
              </a:buClr>
              <a:buSzPts val="1300"/>
              <a:buChar char="○"/>
            </a:pPr>
            <a:r>
              <a:rPr lang="en" sz="1300">
                <a:solidFill>
                  <a:schemeClr val="dk1"/>
                </a:solidFill>
              </a:rPr>
              <a:t>Still vulnerable if authentication is poorly implemented.</a:t>
            </a:r>
            <a:endParaRPr sz="1300">
              <a:solidFill>
                <a:schemeClr val="dk1"/>
              </a:solidFill>
            </a:endParaRPr>
          </a:p>
          <a:p>
            <a:pPr indent="0" lvl="0" marL="0" rtl="0" algn="l">
              <a:lnSpc>
                <a:spcPct val="105000"/>
              </a:lnSpc>
              <a:spcBef>
                <a:spcPts val="1200"/>
              </a:spcBef>
              <a:spcAft>
                <a:spcPts val="0"/>
              </a:spcAft>
              <a:buClr>
                <a:schemeClr val="dk1"/>
              </a:buClr>
              <a:buSzPts val="770"/>
              <a:buFont typeface="Arial"/>
              <a:buNone/>
            </a:pPr>
            <a:r>
              <a:rPr b="1" lang="en" sz="1300">
                <a:solidFill>
                  <a:schemeClr val="dk1"/>
                </a:solidFill>
              </a:rPr>
              <a:t>Pairing Methods</a:t>
            </a:r>
            <a:r>
              <a:rPr lang="en" sz="1300">
                <a:solidFill>
                  <a:schemeClr val="dk1"/>
                </a:solidFill>
              </a:rPr>
              <a:t>:</a:t>
            </a:r>
            <a:endParaRPr sz="1300">
              <a:solidFill>
                <a:schemeClr val="dk1"/>
              </a:solidFill>
            </a:endParaRPr>
          </a:p>
          <a:p>
            <a:pPr indent="-311150" lvl="0" marL="457200" rtl="0" algn="l">
              <a:lnSpc>
                <a:spcPct val="105000"/>
              </a:lnSpc>
              <a:spcBef>
                <a:spcPts val="1200"/>
              </a:spcBef>
              <a:spcAft>
                <a:spcPts val="0"/>
              </a:spcAft>
              <a:buClr>
                <a:schemeClr val="dk1"/>
              </a:buClr>
              <a:buSzPts val="1300"/>
              <a:buChar char="●"/>
            </a:pPr>
            <a:r>
              <a:rPr b="1" lang="en" sz="1300">
                <a:solidFill>
                  <a:schemeClr val="dk1"/>
                </a:solidFill>
              </a:rPr>
              <a:t>Just Works</a:t>
            </a:r>
            <a:r>
              <a:rPr lang="en" sz="1300">
                <a:solidFill>
                  <a:schemeClr val="dk1"/>
                </a:solidFill>
              </a:rPr>
              <a:t>: No user authentication; easy to deploy but highly susceptible to MITM attacks.</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b="1" lang="en" sz="1300">
                <a:solidFill>
                  <a:schemeClr val="dk1"/>
                </a:solidFill>
              </a:rPr>
              <a:t>Passkey Entry</a:t>
            </a:r>
            <a:r>
              <a:rPr lang="en" sz="1300">
                <a:solidFill>
                  <a:schemeClr val="dk1"/>
                </a:solidFill>
              </a:rPr>
              <a:t>: User inputs a passkey; adds security but can be brute-forced if intercepted.</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b="1" lang="en" sz="1300">
                <a:solidFill>
                  <a:schemeClr val="dk1"/>
                </a:solidFill>
              </a:rPr>
              <a:t>Out-of-Band (OOB)</a:t>
            </a:r>
            <a:r>
              <a:rPr lang="en" sz="1300">
                <a:solidFill>
                  <a:schemeClr val="dk1"/>
                </a:solidFill>
              </a:rPr>
              <a:t>: Secure via external channels (e.g., NFC) but requires additional hardware.</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b="1" lang="en" sz="1300">
                <a:solidFill>
                  <a:schemeClr val="dk1"/>
                </a:solidFill>
              </a:rPr>
              <a:t>Numeric Comparison</a:t>
            </a:r>
            <a:r>
              <a:rPr lang="en" sz="1300">
                <a:solidFill>
                  <a:schemeClr val="dk1"/>
                </a:solidFill>
              </a:rPr>
              <a:t>: Displays matching numbers for user confirmation; highly secure but needs input/output capabilities.</a:t>
            </a:r>
            <a:endParaRPr sz="1300">
              <a:solidFill>
                <a:schemeClr val="dk1"/>
              </a:solidFill>
            </a:endParaRPr>
          </a:p>
          <a:p>
            <a:pPr indent="0" lvl="0" marL="0" rtl="0" algn="l">
              <a:lnSpc>
                <a:spcPct val="105000"/>
              </a:lnSpc>
              <a:spcBef>
                <a:spcPts val="1200"/>
              </a:spcBef>
              <a:spcAft>
                <a:spcPts val="0"/>
              </a:spcAft>
              <a:buClr>
                <a:schemeClr val="dk1"/>
              </a:buClr>
              <a:buSzPts val="770"/>
              <a:buFont typeface="Arial"/>
              <a:buNone/>
            </a:pPr>
            <a:r>
              <a:t/>
            </a:r>
            <a:endParaRPr sz="1300">
              <a:solidFill>
                <a:schemeClr val="dk1"/>
              </a:solidFill>
            </a:endParaRPr>
          </a:p>
          <a:p>
            <a:pPr indent="0" lvl="0" marL="0" rtl="0" algn="l">
              <a:lnSpc>
                <a:spcPct val="105000"/>
              </a:lnSpc>
              <a:spcBef>
                <a:spcPts val="1200"/>
              </a:spcBef>
              <a:spcAft>
                <a:spcPts val="1200"/>
              </a:spcAft>
              <a:buSzPts val="770"/>
              <a:buNone/>
            </a:pPr>
            <a:r>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Strengths</a:t>
            </a:r>
            <a:endParaRPr b="1"/>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Comprehensive Evaluation</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Provided detailed insights into </a:t>
            </a:r>
            <a:r>
              <a:rPr b="1" lang="en" sz="1500">
                <a:solidFill>
                  <a:schemeClr val="dk1"/>
                </a:solidFill>
              </a:rPr>
              <a:t>active BLE attacks</a:t>
            </a:r>
            <a:r>
              <a:rPr lang="en" sz="1500">
                <a:solidFill>
                  <a:schemeClr val="dk1"/>
                </a:solidFill>
              </a:rPr>
              <a:t>, complementing existing research on passive attacks.</a:t>
            </a:r>
            <a:endParaRPr sz="1500">
              <a:solidFill>
                <a:schemeClr val="dk1"/>
              </a:solidFill>
            </a:endParaRPr>
          </a:p>
          <a:p>
            <a:pPr indent="0" lvl="0" marL="0" rtl="0" algn="l">
              <a:spcBef>
                <a:spcPts val="1200"/>
              </a:spcBef>
              <a:spcAft>
                <a:spcPts val="0"/>
              </a:spcAft>
              <a:buNone/>
            </a:pPr>
            <a:r>
              <a:rPr b="1" lang="en" sz="1500">
                <a:solidFill>
                  <a:schemeClr val="dk1"/>
                </a:solidFill>
              </a:rPr>
              <a:t>Practical Approach</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Demonstrated real-world vulnerabilities using widely available devices and tools (e.g., GATTacker).</a:t>
            </a:r>
            <a:endParaRPr sz="1500">
              <a:solidFill>
                <a:schemeClr val="dk1"/>
              </a:solidFill>
            </a:endParaRPr>
          </a:p>
          <a:p>
            <a:pPr indent="0" lvl="0" marL="0" rtl="0" algn="l">
              <a:spcBef>
                <a:spcPts val="1200"/>
              </a:spcBef>
              <a:spcAft>
                <a:spcPts val="0"/>
              </a:spcAft>
              <a:buNone/>
            </a:pPr>
            <a:r>
              <a:rPr b="1" lang="en" sz="1500">
                <a:solidFill>
                  <a:schemeClr val="dk1"/>
                </a:solidFill>
              </a:rPr>
              <a:t>Highlighting Security Gaps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Identified specific weaknesses in pairing mechanisms and MAC address randomization practices, offering actionable insights.</a:t>
            </a:r>
            <a:endParaRPr sz="1500">
              <a:solidFill>
                <a:schemeClr val="dk1"/>
              </a:solidFill>
            </a:endParaRPr>
          </a:p>
          <a:p>
            <a:pPr indent="0" lvl="0" marL="457200" rtl="0" algn="l">
              <a:spcBef>
                <a:spcPts val="1200"/>
              </a:spcBef>
              <a:spcAft>
                <a:spcPts val="1200"/>
              </a:spcAft>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Limitations</a:t>
            </a:r>
            <a:endParaRPr b="1"/>
          </a:p>
        </p:txBody>
      </p:sp>
      <p:sp>
        <p:nvSpPr>
          <p:cNvPr id="217" name="Google Shape;21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Device Scope</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Findings are limited to the specific devices tested; results may not generalize to all BLE-enabled devices.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Focus on Active Attacks</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Did not explore other potential vulnerabilities, such as hardware flaws or application-level weaknesses.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Proximity Requirement</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Active attacks require the attacker to be within Bluetooth communication range, limiting scalability.</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691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Research Paper 01: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Device Discovery in the Smart Home Environment</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311700" y="2150850"/>
            <a:ext cx="8691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Research Paper 04:</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Security Analysis of Wearable Smart Health Devices and Their Companion Apps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61111"/>
              <a:buFont typeface="Arial"/>
              <a:buNone/>
            </a:pPr>
            <a:r>
              <a:rPr lang="en"/>
              <a:t>Wearable Smart Health Devices (WSHDs) are physical devices equipped with sensors to monitor health and connect to the internet for data exchange. These devices have rapidly spread across sectors, helping users track fitness and health while also transforming industries by increasing efficiency and reducing costs. However, the fast-paced development of WSHDs often leads to security being overlooked, resulting in vulnerabilities that make them susceptible to attacks and data leakage.</a:t>
            </a:r>
            <a:endParaRPr/>
          </a:p>
          <a:p>
            <a:pPr indent="0" lvl="0" marL="0" rtl="0" algn="l">
              <a:spcBef>
                <a:spcPts val="1200"/>
              </a:spcBef>
              <a:spcAft>
                <a:spcPts val="0"/>
              </a:spcAft>
              <a:buClr>
                <a:schemeClr val="dk1"/>
              </a:buClr>
              <a:buSzPct val="61111"/>
              <a:buFont typeface="Arial"/>
              <a:buNone/>
            </a:pPr>
            <a:r>
              <a:rPr lang="en"/>
              <a:t>Typically, WSHDs communicate with a mobile companion app via Bluetooth Low Energy (BLE), which allows users to control the device and manage settings. The mobile application pairs and bonds with the WSHD to establish a communication channel to send and receive data. The mobile companion app plays a critical role in the WSHD system, as it has access to the user’s sensitive data. While BLE conserves battery, the limited resources of these devices often hinder the security of their communications.</a:t>
            </a:r>
            <a:endParaRPr/>
          </a:p>
          <a:p>
            <a:pPr indent="0" lvl="0" marL="0" rtl="0" algn="l">
              <a:spcBef>
                <a:spcPts val="1200"/>
              </a:spcBef>
              <a:spcAft>
                <a:spcPts val="1200"/>
              </a:spcAft>
              <a:buNone/>
            </a:pPr>
            <a:r>
              <a:rPr lang="en"/>
              <a:t>This study focuses on identifying security risks in WSHDs and their companion apps.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Objectives</a:t>
            </a:r>
            <a:endParaRPr b="1"/>
          </a:p>
        </p:txBody>
      </p:sp>
      <p:sp>
        <p:nvSpPr>
          <p:cNvPr id="234" name="Google Shape;234;p44"/>
          <p:cNvSpPr txBox="1"/>
          <p:nvPr>
            <p:ph idx="1" type="body"/>
          </p:nvPr>
        </p:nvSpPr>
        <p:spPr>
          <a:xfrm>
            <a:off x="258775" y="10784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en">
                <a:solidFill>
                  <a:schemeClr val="dk1"/>
                </a:solidFill>
              </a:rPr>
              <a:t>Reverse-engineer companion apps</a:t>
            </a:r>
            <a:r>
              <a:rPr lang="en">
                <a:solidFill>
                  <a:schemeClr val="dk1"/>
                </a:solidFill>
              </a:rPr>
              <a:t> of various wearable smart health devices (WSHDs) to investigate their communication protocols and security implementations.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Analyze the communication</a:t>
            </a:r>
            <a:r>
              <a:rPr lang="en">
                <a:solidFill>
                  <a:schemeClr val="dk1"/>
                </a:solidFill>
              </a:rPr>
              <a:t> between the WSHD, their companion app, and the cloud, revealing insecure data handling and personal information leakage.</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Identify security flaws</a:t>
            </a:r>
            <a:r>
              <a:rPr lang="en">
                <a:solidFill>
                  <a:schemeClr val="dk1"/>
                </a:solidFill>
              </a:rPr>
              <a:t> in companion apps and WSHD devices, uncovering exposed keys, API endpoint information, and encryption schemes that can be exploited to access backend servers.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Demonstrate potential attack scenarios</a:t>
            </a:r>
            <a:r>
              <a:rPr lang="en">
                <a:solidFill>
                  <a:schemeClr val="dk1"/>
                </a:solidFill>
              </a:rPr>
              <a:t> based on discovered vulnerabilities and propose security improvements.</a:t>
            </a:r>
            <a:endParaRPr>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type="title"/>
          </p:nvPr>
        </p:nvSpPr>
        <p:spPr>
          <a:xfrm>
            <a:off x="311700" y="29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240" name="Google Shape;240;p4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None/>
            </a:pPr>
            <a:r>
              <a:t/>
            </a:r>
            <a:endParaRPr sz="15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517">
                <a:solidFill>
                  <a:schemeClr val="dk1"/>
                </a:solidFill>
              </a:rPr>
              <a:t>Methodology</a:t>
            </a:r>
            <a:r>
              <a:rPr lang="en" sz="1517">
                <a:solidFill>
                  <a:schemeClr val="dk1"/>
                </a:solidFill>
              </a:rPr>
              <a:t>:</a:t>
            </a:r>
            <a:endParaRPr sz="1517">
              <a:solidFill>
                <a:schemeClr val="dk1"/>
              </a:solidFill>
            </a:endParaRPr>
          </a:p>
          <a:p>
            <a:pPr indent="-324961" lvl="0" marL="457200" rtl="0" algn="l">
              <a:lnSpc>
                <a:spcPct val="95000"/>
              </a:lnSpc>
              <a:spcBef>
                <a:spcPts val="1200"/>
              </a:spcBef>
              <a:spcAft>
                <a:spcPts val="0"/>
              </a:spcAft>
              <a:buClr>
                <a:schemeClr val="dk1"/>
              </a:buClr>
              <a:buSzPts val="1518"/>
              <a:buChar char="●"/>
            </a:pPr>
            <a:r>
              <a:rPr b="1" lang="en" sz="1517">
                <a:solidFill>
                  <a:schemeClr val="dk1"/>
                </a:solidFill>
              </a:rPr>
              <a:t>Design Overview</a:t>
            </a:r>
            <a:r>
              <a:rPr lang="en" sz="1517">
                <a:solidFill>
                  <a:schemeClr val="dk1"/>
                </a:solidFill>
              </a:rPr>
              <a:t>: Focuses on Android apps. The process includes reverse-engineering the apps, conducting static analysis, and using dynamic analysis tools like </a:t>
            </a:r>
            <a:r>
              <a:rPr b="1" lang="en" sz="1517">
                <a:solidFill>
                  <a:schemeClr val="dk1"/>
                </a:solidFill>
              </a:rPr>
              <a:t>Logcat</a:t>
            </a:r>
            <a:r>
              <a:rPr lang="en" sz="1517">
                <a:solidFill>
                  <a:schemeClr val="dk1"/>
                </a:solidFill>
              </a:rPr>
              <a:t> and </a:t>
            </a:r>
            <a:r>
              <a:rPr b="1" lang="en" sz="1517">
                <a:solidFill>
                  <a:schemeClr val="dk1"/>
                </a:solidFill>
              </a:rPr>
              <a:t>proxy analysis</a:t>
            </a:r>
            <a:r>
              <a:rPr lang="en" sz="1517">
                <a:solidFill>
                  <a:schemeClr val="dk1"/>
                </a:solidFill>
              </a:rPr>
              <a:t>.</a:t>
            </a:r>
            <a:endParaRPr sz="1517">
              <a:solidFill>
                <a:schemeClr val="dk1"/>
              </a:solidFill>
            </a:endParaRPr>
          </a:p>
          <a:p>
            <a:pPr indent="-324961" lvl="0" marL="457200" rtl="0" algn="l">
              <a:lnSpc>
                <a:spcPct val="95000"/>
              </a:lnSpc>
              <a:spcBef>
                <a:spcPts val="0"/>
              </a:spcBef>
              <a:spcAft>
                <a:spcPts val="0"/>
              </a:spcAft>
              <a:buClr>
                <a:schemeClr val="dk1"/>
              </a:buClr>
              <a:buSzPts val="1518"/>
              <a:buChar char="●"/>
            </a:pPr>
            <a:r>
              <a:rPr b="1" lang="en" sz="1517">
                <a:solidFill>
                  <a:schemeClr val="dk1"/>
                </a:solidFill>
              </a:rPr>
              <a:t>App Collection</a:t>
            </a:r>
            <a:r>
              <a:rPr lang="en" sz="1517">
                <a:solidFill>
                  <a:schemeClr val="dk1"/>
                </a:solidFill>
              </a:rPr>
              <a:t>: Five popular WSHDs (e.g., Fitbit Alta, Garmin Forerunner 45) were analyzed, along with their companion apps.</a:t>
            </a:r>
            <a:endParaRPr sz="1517">
              <a:solidFill>
                <a:schemeClr val="dk1"/>
              </a:solidFill>
            </a:endParaRPr>
          </a:p>
          <a:p>
            <a:pPr indent="-324961" lvl="0" marL="457200" rtl="0" algn="l">
              <a:lnSpc>
                <a:spcPct val="95000"/>
              </a:lnSpc>
              <a:spcBef>
                <a:spcPts val="0"/>
              </a:spcBef>
              <a:spcAft>
                <a:spcPts val="0"/>
              </a:spcAft>
              <a:buClr>
                <a:schemeClr val="dk1"/>
              </a:buClr>
              <a:buSzPts val="1518"/>
              <a:buChar char="●"/>
            </a:pPr>
            <a:r>
              <a:rPr b="1" lang="en" sz="1517">
                <a:solidFill>
                  <a:schemeClr val="dk1"/>
                </a:solidFill>
              </a:rPr>
              <a:t>Implementation</a:t>
            </a:r>
            <a:r>
              <a:rPr lang="en" sz="1517">
                <a:solidFill>
                  <a:schemeClr val="dk1"/>
                </a:solidFill>
              </a:rPr>
              <a:t>: Decompiling APK files, examining the source code, and performing security audits using tools like </a:t>
            </a:r>
            <a:r>
              <a:rPr b="1" lang="en" sz="1517">
                <a:solidFill>
                  <a:schemeClr val="dk1"/>
                </a:solidFill>
              </a:rPr>
              <a:t>Apktool</a:t>
            </a:r>
            <a:r>
              <a:rPr lang="en" sz="1517">
                <a:solidFill>
                  <a:schemeClr val="dk1"/>
                </a:solidFill>
              </a:rPr>
              <a:t> and </a:t>
            </a:r>
            <a:r>
              <a:rPr b="1" lang="en" sz="1517">
                <a:solidFill>
                  <a:schemeClr val="dk1"/>
                </a:solidFill>
              </a:rPr>
              <a:t>JADX</a:t>
            </a:r>
            <a:r>
              <a:rPr lang="en" sz="1517">
                <a:solidFill>
                  <a:schemeClr val="dk1"/>
                </a:solidFill>
              </a:rPr>
              <a:t>.</a:t>
            </a:r>
            <a:endParaRPr sz="1517">
              <a:solidFill>
                <a:schemeClr val="dk1"/>
              </a:solidFill>
            </a:endParaRPr>
          </a:p>
          <a:p>
            <a:pPr indent="-324961" lvl="0" marL="457200" rtl="0" algn="l">
              <a:lnSpc>
                <a:spcPct val="95000"/>
              </a:lnSpc>
              <a:spcBef>
                <a:spcPts val="0"/>
              </a:spcBef>
              <a:spcAft>
                <a:spcPts val="0"/>
              </a:spcAft>
              <a:buClr>
                <a:schemeClr val="dk1"/>
              </a:buClr>
              <a:buSzPts val="1518"/>
              <a:buChar char="●"/>
            </a:pPr>
            <a:r>
              <a:rPr b="1" lang="en" sz="1517">
                <a:solidFill>
                  <a:schemeClr val="dk1"/>
                </a:solidFill>
              </a:rPr>
              <a:t>App Analysis</a:t>
            </a:r>
            <a:r>
              <a:rPr lang="en" sz="1517">
                <a:solidFill>
                  <a:schemeClr val="dk1"/>
                </a:solidFill>
              </a:rPr>
              <a:t>: Conducted static and dynamic analyses to identify vulnerabilities, including insecure API keys, poor encryption, and sensitive data exposure.</a:t>
            </a:r>
            <a:endParaRPr sz="1517">
              <a:solidFill>
                <a:schemeClr val="dk1"/>
              </a:solidFill>
            </a:endParaRPr>
          </a:p>
          <a:p>
            <a:pPr indent="0" lvl="0" marL="0" rtl="0" algn="l">
              <a:lnSpc>
                <a:spcPct val="95000"/>
              </a:lnSpc>
              <a:spcBef>
                <a:spcPts val="1200"/>
              </a:spcBef>
              <a:spcAft>
                <a:spcPts val="1200"/>
              </a:spcAft>
              <a:buSzPts val="1018"/>
              <a:buNone/>
            </a:pPr>
            <a:r>
              <a:t/>
            </a:r>
            <a:endParaRPr b="1" sz="1517">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175625" y="196375"/>
            <a:ext cx="588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dk1"/>
                </a:solidFill>
              </a:rPr>
              <a:t>App Analysis</a:t>
            </a:r>
            <a:r>
              <a:rPr lang="en" sz="1100">
                <a:solidFill>
                  <a:schemeClr val="dk1"/>
                </a:solidFill>
              </a:rPr>
              <a:t>: Conducted static and dynamic analyses to identify vulnerabilities, including insecure API keys, poor encryption, and sensitive data exposure.</a:t>
            </a:r>
            <a:endParaRPr b="1" sz="1300">
              <a:solidFill>
                <a:schemeClr val="dk1"/>
              </a:solidFill>
            </a:endParaRPr>
          </a:p>
          <a:p>
            <a:pPr indent="0" lvl="0" marL="0" rtl="0" algn="l">
              <a:lnSpc>
                <a:spcPct val="100000"/>
              </a:lnSpc>
              <a:spcBef>
                <a:spcPts val="1400"/>
              </a:spcBef>
              <a:spcAft>
                <a:spcPts val="0"/>
              </a:spcAft>
              <a:buClr>
                <a:schemeClr val="dk1"/>
              </a:buClr>
              <a:buSzPts val="1100"/>
              <a:buFont typeface="Arial"/>
              <a:buNone/>
            </a:pPr>
            <a:r>
              <a:rPr b="1" lang="en" sz="1300">
                <a:solidFill>
                  <a:schemeClr val="dk1"/>
                </a:solidFill>
              </a:rPr>
              <a:t>1. Static Analysis</a:t>
            </a:r>
            <a:endParaRPr b="1" sz="1300">
              <a:solidFill>
                <a:schemeClr val="dk1"/>
              </a:solidFill>
            </a:endParaRPr>
          </a:p>
          <a:p>
            <a:pPr indent="-298450" lvl="0" marL="457200" rtl="0" algn="l">
              <a:lnSpc>
                <a:spcPct val="100000"/>
              </a:lnSpc>
              <a:spcBef>
                <a:spcPts val="1200"/>
              </a:spcBef>
              <a:spcAft>
                <a:spcPts val="0"/>
              </a:spcAft>
              <a:buClr>
                <a:schemeClr val="dk1"/>
              </a:buClr>
              <a:buSzPts val="1100"/>
              <a:buChar char="●"/>
            </a:pPr>
            <a:r>
              <a:rPr b="1" lang="en" sz="1100">
                <a:solidFill>
                  <a:schemeClr val="dk1"/>
                </a:solidFill>
              </a:rPr>
              <a:t>What it is</a:t>
            </a:r>
            <a:r>
              <a:rPr lang="en" sz="1100">
                <a:solidFill>
                  <a:schemeClr val="dk1"/>
                </a:solidFill>
              </a:rPr>
              <a:t>: Reviewing the app’s code without running it to find potential security flaws.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Reverse engineering</a:t>
            </a:r>
            <a:r>
              <a:rPr lang="en" sz="1100">
                <a:solidFill>
                  <a:schemeClr val="dk1"/>
                </a:solidFill>
              </a:rPr>
              <a:t>: The APK is decompiled using tools like </a:t>
            </a:r>
            <a:r>
              <a:rPr b="1" lang="en" sz="1100">
                <a:solidFill>
                  <a:schemeClr val="dk1"/>
                </a:solidFill>
              </a:rPr>
              <a:t>Apktool</a:t>
            </a:r>
            <a:r>
              <a:rPr lang="en" sz="1100">
                <a:solidFill>
                  <a:schemeClr val="dk1"/>
                </a:solidFill>
              </a:rPr>
              <a:t> and </a:t>
            </a:r>
            <a:r>
              <a:rPr b="1" lang="en" sz="1100">
                <a:solidFill>
                  <a:schemeClr val="dk1"/>
                </a:solidFill>
              </a:rPr>
              <a:t>JADX</a:t>
            </a:r>
            <a:r>
              <a:rPr lang="en" sz="1100">
                <a:solidFill>
                  <a:schemeClr val="dk1"/>
                </a:solidFill>
              </a:rPr>
              <a:t>.</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Code inspection</a:t>
            </a:r>
            <a:r>
              <a:rPr lang="en" sz="1100">
                <a:solidFill>
                  <a:schemeClr val="dk1"/>
                </a:solidFill>
              </a:rPr>
              <a:t>: Researchers search for exposed </a:t>
            </a:r>
            <a:r>
              <a:rPr b="1" lang="en" sz="1100">
                <a:solidFill>
                  <a:schemeClr val="dk1"/>
                </a:solidFill>
              </a:rPr>
              <a:t>API keys</a:t>
            </a:r>
            <a:r>
              <a:rPr lang="en" sz="1100">
                <a:solidFill>
                  <a:schemeClr val="dk1"/>
                </a:solidFill>
              </a:rPr>
              <a:t>, </a:t>
            </a:r>
            <a:r>
              <a:rPr b="1" lang="en" sz="1100">
                <a:solidFill>
                  <a:schemeClr val="dk1"/>
                </a:solidFill>
              </a:rPr>
              <a:t>hardcoded passwords</a:t>
            </a:r>
            <a:r>
              <a:rPr lang="en" sz="1100">
                <a:solidFill>
                  <a:schemeClr val="dk1"/>
                </a:solidFill>
              </a:rPr>
              <a:t>, and </a:t>
            </a:r>
            <a:r>
              <a:rPr b="1" lang="en" sz="1100">
                <a:solidFill>
                  <a:schemeClr val="dk1"/>
                </a:solidFill>
              </a:rPr>
              <a:t>unencrypted sensitive data</a:t>
            </a:r>
            <a:r>
              <a:rPr lang="en" sz="1100">
                <a:solidFill>
                  <a:schemeClr val="dk1"/>
                </a:solidFill>
              </a:rPr>
              <a:t>.</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b="1" lang="en" sz="1100">
                <a:solidFill>
                  <a:schemeClr val="dk1"/>
                </a:solidFill>
              </a:rPr>
              <a:t>Purpose</a:t>
            </a:r>
            <a:r>
              <a:rPr lang="en" sz="1100">
                <a:solidFill>
                  <a:schemeClr val="dk1"/>
                </a:solidFill>
              </a:rPr>
              <a:t>: Detect flaws such as weak encryption or improper storage of sensitive information before the app runs.</a:t>
            </a:r>
            <a:endParaRPr sz="1100">
              <a:solidFill>
                <a:schemeClr val="dk1"/>
              </a:solidFill>
            </a:endParaRPr>
          </a:p>
          <a:p>
            <a:pPr indent="0" lvl="0" marL="0" rtl="0" algn="l">
              <a:lnSpc>
                <a:spcPct val="100000"/>
              </a:lnSpc>
              <a:spcBef>
                <a:spcPts val="1200"/>
              </a:spcBef>
              <a:spcAft>
                <a:spcPts val="0"/>
              </a:spcAft>
              <a:buNone/>
            </a:pPr>
            <a:r>
              <a:rPr b="1" lang="en" sz="1300">
                <a:solidFill>
                  <a:schemeClr val="dk1"/>
                </a:solidFill>
              </a:rPr>
              <a:t>2. Dynamic Analysi</a:t>
            </a:r>
            <a:r>
              <a:rPr b="1" lang="en" sz="1300">
                <a:solidFill>
                  <a:schemeClr val="dk1"/>
                </a:solidFill>
              </a:rPr>
              <a:t>s</a:t>
            </a:r>
            <a:endParaRPr b="1" sz="1300">
              <a:solidFill>
                <a:schemeClr val="dk1"/>
              </a:solidFill>
            </a:endParaRPr>
          </a:p>
          <a:p>
            <a:pPr indent="-298450" lvl="0" marL="457200" rtl="0" algn="l">
              <a:lnSpc>
                <a:spcPct val="100000"/>
              </a:lnSpc>
              <a:spcBef>
                <a:spcPts val="1200"/>
              </a:spcBef>
              <a:spcAft>
                <a:spcPts val="0"/>
              </a:spcAft>
              <a:buClr>
                <a:schemeClr val="dk1"/>
              </a:buClr>
              <a:buSzPts val="1100"/>
              <a:buChar char="●"/>
            </a:pPr>
            <a:r>
              <a:rPr b="1" lang="en" sz="1100">
                <a:solidFill>
                  <a:schemeClr val="dk1"/>
                </a:solidFill>
              </a:rPr>
              <a:t>What it is</a:t>
            </a:r>
            <a:r>
              <a:rPr lang="en" sz="1100">
                <a:solidFill>
                  <a:schemeClr val="dk1"/>
                </a:solidFill>
              </a:rPr>
              <a:t>: Running the app to observe its real-time behavior and interactions with external systems.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Logcat</a:t>
            </a:r>
            <a:r>
              <a:rPr lang="en" sz="1100">
                <a:solidFill>
                  <a:schemeClr val="dk1"/>
                </a:solidFill>
              </a:rPr>
              <a:t>: Logs internal data leaks, including authentication tokens and API responses.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b="1" lang="en" sz="1100">
                <a:solidFill>
                  <a:schemeClr val="dk1"/>
                </a:solidFill>
              </a:rPr>
              <a:t>Proxy analysis</a:t>
            </a:r>
            <a:r>
              <a:rPr lang="en" sz="1100">
                <a:solidFill>
                  <a:schemeClr val="dk1"/>
                </a:solidFill>
              </a:rPr>
              <a:t>: A proxy server like </a:t>
            </a:r>
            <a:r>
              <a:rPr b="1" lang="en" sz="1100">
                <a:solidFill>
                  <a:schemeClr val="dk1"/>
                </a:solidFill>
              </a:rPr>
              <a:t>Burp Suite</a:t>
            </a:r>
            <a:r>
              <a:rPr lang="en" sz="1100">
                <a:solidFill>
                  <a:schemeClr val="dk1"/>
                </a:solidFill>
              </a:rPr>
              <a:t> intercepts and analyzes communication between the app and the server to detect insecure data transmission.</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b="1" lang="en" sz="1100">
                <a:solidFill>
                  <a:schemeClr val="dk1"/>
                </a:solidFill>
              </a:rPr>
              <a:t>Purpose</a:t>
            </a:r>
            <a:r>
              <a:rPr lang="en" sz="1100">
                <a:solidFill>
                  <a:schemeClr val="dk1"/>
                </a:solidFill>
              </a:rPr>
              <a:t>: Identify vulnerabilities that appear only during execution, such as insecure transmissions or server communication flaws.</a:t>
            </a:r>
            <a:endParaRPr sz="1100">
              <a:solidFill>
                <a:schemeClr val="dk1"/>
              </a:solidFill>
            </a:endParaRPr>
          </a:p>
          <a:p>
            <a:pPr indent="0" lvl="0" marL="0" rtl="0" algn="l">
              <a:lnSpc>
                <a:spcPct val="100000"/>
              </a:lnSpc>
              <a:spcBef>
                <a:spcPts val="1200"/>
              </a:spcBef>
              <a:spcAft>
                <a:spcPts val="1200"/>
              </a:spcAft>
              <a:buNone/>
            </a:pPr>
            <a:r>
              <a:t/>
            </a:r>
            <a:endParaRPr b="1" sz="1400">
              <a:solidFill>
                <a:schemeClr val="dk1"/>
              </a:solidFill>
            </a:endParaRPr>
          </a:p>
        </p:txBody>
      </p:sp>
      <p:pic>
        <p:nvPicPr>
          <p:cNvPr id="246" name="Google Shape;246;p46"/>
          <p:cNvPicPr preferRelativeResize="0"/>
          <p:nvPr/>
        </p:nvPicPr>
        <p:blipFill>
          <a:blip r:embed="rId3">
            <a:alphaModFix/>
          </a:blip>
          <a:stretch>
            <a:fillRect/>
          </a:stretch>
        </p:blipFill>
        <p:spPr>
          <a:xfrm>
            <a:off x="5828695" y="1187850"/>
            <a:ext cx="3080275" cy="2552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311700" y="35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252" name="Google Shape;252;p47"/>
          <p:cNvSpPr txBox="1"/>
          <p:nvPr>
            <p:ph idx="1" type="body"/>
          </p:nvPr>
        </p:nvSpPr>
        <p:spPr>
          <a:xfrm>
            <a:off x="311700" y="873700"/>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600">
                <a:solidFill>
                  <a:schemeClr val="dk1"/>
                </a:solidFill>
              </a:rPr>
              <a:t>Common Issues</a:t>
            </a:r>
            <a:r>
              <a:rPr lang="en" sz="1600">
                <a:solidFill>
                  <a:schemeClr val="dk1"/>
                </a:solidFill>
              </a:rPr>
              <a:t>:</a:t>
            </a:r>
            <a:endParaRPr sz="1600">
              <a:solidFill>
                <a:schemeClr val="dk1"/>
              </a:solidFill>
            </a:endParaRPr>
          </a:p>
          <a:p>
            <a:pPr indent="-330200" lvl="0" marL="457200" rtl="0" algn="l">
              <a:lnSpc>
                <a:spcPct val="100000"/>
              </a:lnSpc>
              <a:spcBef>
                <a:spcPts val="1200"/>
              </a:spcBef>
              <a:spcAft>
                <a:spcPts val="0"/>
              </a:spcAft>
              <a:buClr>
                <a:schemeClr val="dk1"/>
              </a:buClr>
              <a:buSzPts val="1600"/>
              <a:buChar char="●"/>
            </a:pPr>
            <a:r>
              <a:rPr lang="en" sz="1600">
                <a:solidFill>
                  <a:schemeClr val="dk1"/>
                </a:solidFill>
              </a:rPr>
              <a:t>Unencrypted BLE traffic in some devices.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Hardcoded API keys and tokens in app code.</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Weak encryption schemes (e.g., MD5).</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Logcat leaks exposing sensitive data, such as user IDs and callback information.</a:t>
            </a:r>
            <a:endParaRPr sz="1600">
              <a:solidFill>
                <a:schemeClr val="dk1"/>
              </a:solidFill>
            </a:endParaRPr>
          </a:p>
          <a:p>
            <a:pPr indent="0" lvl="0" marL="0" rtl="0" algn="l">
              <a:lnSpc>
                <a:spcPct val="100000"/>
              </a:lnSpc>
              <a:spcBef>
                <a:spcPts val="1200"/>
              </a:spcBef>
              <a:spcAft>
                <a:spcPts val="12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Strengths</a:t>
            </a:r>
            <a:endParaRPr b="1"/>
          </a:p>
        </p:txBody>
      </p:sp>
      <p:sp>
        <p:nvSpPr>
          <p:cNvPr id="258" name="Google Shape;258;p4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b="1" lang="en"/>
              <a:t>Comprehensive Methodology:  </a:t>
            </a:r>
            <a:endParaRPr b="1"/>
          </a:p>
          <a:p>
            <a:pPr indent="-342900" lvl="0" marL="457200" rtl="0" algn="l">
              <a:spcBef>
                <a:spcPts val="1200"/>
              </a:spcBef>
              <a:spcAft>
                <a:spcPts val="0"/>
              </a:spcAft>
              <a:buSzPts val="1800"/>
              <a:buChar char="●"/>
            </a:pPr>
            <a:r>
              <a:rPr lang="en"/>
              <a:t>The use of reverse engineering and real-world testing provides robust insights into vulnerabilities.  </a:t>
            </a:r>
            <a:endParaRPr/>
          </a:p>
          <a:p>
            <a:pPr indent="-342900" lvl="0" marL="457200" rtl="0" algn="l">
              <a:spcBef>
                <a:spcPts val="0"/>
              </a:spcBef>
              <a:spcAft>
                <a:spcPts val="0"/>
              </a:spcAft>
              <a:buSzPts val="1800"/>
              <a:buChar char="●"/>
            </a:pPr>
            <a:r>
              <a:rPr lang="en"/>
              <a:t>Ethical considerations ensure responsible research practices. </a:t>
            </a:r>
            <a:endParaRPr/>
          </a:p>
          <a:p>
            <a:pPr indent="0" lvl="0" marL="0" rtl="0" algn="l">
              <a:spcBef>
                <a:spcPts val="1200"/>
              </a:spcBef>
              <a:spcAft>
                <a:spcPts val="0"/>
              </a:spcAft>
              <a:buNone/>
            </a:pPr>
            <a:r>
              <a:rPr lang="en"/>
              <a:t>2.</a:t>
            </a:r>
            <a:r>
              <a:rPr b="1" lang="en"/>
              <a:t> Significant Contributions:  </a:t>
            </a:r>
            <a:endParaRPr b="1"/>
          </a:p>
          <a:p>
            <a:pPr indent="-342900" lvl="0" marL="457200" rtl="0" algn="l">
              <a:spcBef>
                <a:spcPts val="1200"/>
              </a:spcBef>
              <a:spcAft>
                <a:spcPts val="0"/>
              </a:spcAft>
              <a:buSzPts val="1800"/>
              <a:buChar char="●"/>
            </a:pPr>
            <a:r>
              <a:rPr lang="en"/>
              <a:t>Highlights common flaws in encryption and API management across health related apps.  </a:t>
            </a:r>
            <a:endParaRPr/>
          </a:p>
          <a:p>
            <a:pPr indent="-342900" lvl="0" marL="457200" rtl="0" algn="l">
              <a:spcBef>
                <a:spcPts val="0"/>
              </a:spcBef>
              <a:spcAft>
                <a:spcPts val="0"/>
              </a:spcAft>
              <a:buSzPts val="1800"/>
              <a:buChar char="●"/>
            </a:pPr>
            <a:r>
              <a:rPr lang="en"/>
              <a:t>Identifies inconsistencies in security implementations among WSHDs.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Recommendations</a:t>
            </a:r>
            <a:endParaRPr b="1"/>
          </a:p>
        </p:txBody>
      </p:sp>
      <p:sp>
        <p:nvSpPr>
          <p:cNvPr id="264" name="Google Shape;264;p49"/>
          <p:cNvSpPr txBox="1"/>
          <p:nvPr>
            <p:ph idx="1" type="body"/>
          </p:nvPr>
        </p:nvSpPr>
        <p:spPr>
          <a:xfrm>
            <a:off x="311700" y="1152475"/>
            <a:ext cx="8520600" cy="3917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AutoNum type="arabicPeriod"/>
            </a:pPr>
            <a:r>
              <a:rPr b="1" lang="en" sz="1600">
                <a:solidFill>
                  <a:schemeClr val="dk1"/>
                </a:solidFill>
              </a:rPr>
              <a:t>Enhance App Security</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Avoid hardcoding API keys; dynamically retrieve them from secure servers.</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 sz="1600">
                <a:solidFill>
                  <a:schemeClr val="dk1"/>
                </a:solidFill>
              </a:rPr>
              <a:t>Improve BLE Communication</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Encrypt all BLE traffic using robust algorithms (e.g., AES).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Require user confirmation for all BLE connections and attribute updates.</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 sz="1600">
                <a:solidFill>
                  <a:schemeClr val="dk1"/>
                </a:solidFill>
              </a:rPr>
              <a:t>Secure API Endpoints</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Use modern encryption schemes (e.g., AES-256) for data transmission.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Enforce strict certificate pinning to prevent TLS spoofing.</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 sz="1600">
                <a:solidFill>
                  <a:schemeClr val="dk1"/>
                </a:solidFill>
              </a:rPr>
              <a:t>Prevent Data Leaks</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Disable sensitive logging (e.g., Logcat).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Avoid exposing user information in logs or callbacks.</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0"/>
          <p:cNvSpPr txBox="1"/>
          <p:nvPr>
            <p:ph idx="1" type="body"/>
          </p:nvPr>
        </p:nvSpPr>
        <p:spPr>
          <a:xfrm>
            <a:off x="311700" y="639400"/>
            <a:ext cx="8520600" cy="413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200">
                <a:solidFill>
                  <a:schemeClr val="dk1"/>
                </a:solidFill>
              </a:rPr>
              <a:t>Research Paper 05: </a:t>
            </a:r>
            <a:endParaRPr b="1" sz="3200">
              <a:solidFill>
                <a:schemeClr val="dk1"/>
              </a:solidFill>
            </a:endParaRPr>
          </a:p>
          <a:p>
            <a:pPr indent="0" lvl="0" marL="0" rtl="0" algn="l">
              <a:spcBef>
                <a:spcPts val="1200"/>
              </a:spcBef>
              <a:spcAft>
                <a:spcPts val="0"/>
              </a:spcAft>
              <a:buNone/>
            </a:pPr>
            <a:r>
              <a:rPr b="1" lang="en" sz="3200">
                <a:solidFill>
                  <a:schemeClr val="dk1"/>
                </a:solidFill>
              </a:rPr>
              <a:t>Virtual </a:t>
            </a:r>
            <a:r>
              <a:rPr b="1" lang="en" sz="3200">
                <a:solidFill>
                  <a:schemeClr val="dk1"/>
                </a:solidFill>
              </a:rPr>
              <a:t>Key Mysteries</a:t>
            </a:r>
            <a:r>
              <a:rPr b="1" lang="en" sz="3200">
                <a:solidFill>
                  <a:schemeClr val="dk1"/>
                </a:solidFill>
              </a:rPr>
              <a:t> Unveiled: Detecting Keystrokes in VR with External Side-Channels</a:t>
            </a:r>
            <a:endParaRPr b="1" sz="3200">
              <a:solidFill>
                <a:schemeClr val="dk1"/>
              </a:solidFill>
            </a:endParaRPr>
          </a:p>
          <a:p>
            <a:pPr indent="0" lvl="0" marL="0" rtl="0" algn="l">
              <a:spcBef>
                <a:spcPts val="1200"/>
              </a:spcBef>
              <a:spcAft>
                <a:spcPts val="0"/>
              </a:spcAft>
              <a:buClr>
                <a:schemeClr val="dk1"/>
              </a:buClr>
              <a:buSzPts val="1100"/>
              <a:buFont typeface="Arial"/>
              <a:buNone/>
            </a:pPr>
            <a:r>
              <a:t/>
            </a:r>
            <a:endParaRPr sz="2500">
              <a:solidFill>
                <a:schemeClr val="dk1"/>
              </a:solidFill>
            </a:endParaRPr>
          </a:p>
          <a:p>
            <a:pPr indent="0" lvl="0" marL="0" rtl="0" algn="l">
              <a:spcBef>
                <a:spcPts val="1200"/>
              </a:spcBef>
              <a:spcAft>
                <a:spcPts val="0"/>
              </a:spcAft>
              <a:buClr>
                <a:schemeClr val="dk1"/>
              </a:buClr>
              <a:buSzPts val="1100"/>
              <a:buFont typeface="Arial"/>
              <a:buNone/>
            </a:pPr>
            <a:r>
              <a:rPr b="1" lang="en" sz="2500">
                <a:solidFill>
                  <a:schemeClr val="dk1"/>
                </a:solidFill>
              </a:rPr>
              <a:t>Subtitle</a:t>
            </a:r>
            <a:r>
              <a:rPr lang="en" sz="2500">
                <a:solidFill>
                  <a:schemeClr val="dk1"/>
                </a:solidFill>
              </a:rPr>
              <a:t>: Understanding Security Challenges in AR/VR</a:t>
            </a:r>
            <a:endParaRPr sz="2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Research about?</a:t>
            </a:r>
            <a:endParaRPr/>
          </a:p>
        </p:txBody>
      </p:sp>
      <p:sp>
        <p:nvSpPr>
          <p:cNvPr id="275" name="Google Shape;275;p51"/>
          <p:cNvSpPr txBox="1"/>
          <p:nvPr>
            <p:ph idx="1" type="body"/>
          </p:nvPr>
        </p:nvSpPr>
        <p:spPr>
          <a:xfrm>
            <a:off x="311700" y="1152475"/>
            <a:ext cx="8520600" cy="38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The paper explores a novel security risk in Virtual Reality (VR) environments. It introduces a method called </a:t>
            </a:r>
            <a:r>
              <a:rPr b="1" lang="en" sz="2000">
                <a:solidFill>
                  <a:schemeClr val="dk1"/>
                </a:solidFill>
              </a:rPr>
              <a:t>LensHack</a:t>
            </a:r>
            <a:r>
              <a:rPr lang="en" sz="2000">
                <a:solidFill>
                  <a:schemeClr val="dk1"/>
                </a:solidFill>
              </a:rPr>
              <a:t>, where an external attacker can infer sensitive information, like typed passwords, from VR users. This is done by </a:t>
            </a:r>
            <a:r>
              <a:rPr lang="en" sz="2000" u="sng">
                <a:solidFill>
                  <a:schemeClr val="dk1"/>
                </a:solidFill>
              </a:rPr>
              <a:t>observing users’ physical movements with a camera, rather than hacking the VR device itself</a:t>
            </a:r>
            <a:r>
              <a:rPr lang="en" sz="2000">
                <a:solidFill>
                  <a:schemeClr val="dk1"/>
                </a:solidFill>
              </a:rPr>
              <a:t>.</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1200"/>
              </a:spcAft>
              <a:buNone/>
            </a:pPr>
            <a:r>
              <a:rPr lang="en" sz="2000">
                <a:solidFill>
                  <a:schemeClr val="dk1"/>
                </a:solidFill>
              </a:rPr>
              <a:t>While many studies focus on internal threats (malicious apps, compromised sensors), this paper highlights an </a:t>
            </a:r>
            <a:r>
              <a:rPr b="1" lang="en" sz="2000">
                <a:solidFill>
                  <a:schemeClr val="dk1"/>
                </a:solidFill>
              </a:rPr>
              <a:t>external attack</a:t>
            </a:r>
            <a:r>
              <a:rPr lang="en" sz="2000">
                <a:solidFill>
                  <a:schemeClr val="dk1"/>
                </a:solidFill>
              </a:rPr>
              <a:t> where an outsider, using an external camera, can steal sensitive information.</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272525"/>
                </a:solidFill>
              </a:rPr>
              <a:t>The Internet of Things (IoT) has revolutionized the smart home, bringing convenience and innovation to our daily lives. However, with the increasing number of interconnected devices, safeguarding privacy becomes a critical concern.</a:t>
            </a:r>
            <a:endParaRPr sz="2000">
              <a:solidFill>
                <a:srgbClr val="272525"/>
              </a:solidFill>
            </a:endParaRPr>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spcBef>
                <a:spcPts val="1200"/>
              </a:spcBef>
              <a:spcAft>
                <a:spcPts val="1200"/>
              </a:spcAft>
              <a:buNone/>
            </a:pPr>
            <a:r>
              <a:rPr lang="en" sz="2000"/>
              <a:t>These devices, ranging from smart speakers to door locks, enhance convenience but also raise significant privacy and security concerns.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txBox="1"/>
          <p:nvPr>
            <p:ph type="title"/>
          </p:nvPr>
        </p:nvSpPr>
        <p:spPr>
          <a:xfrm>
            <a:off x="311700" y="28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LensHack Works</a:t>
            </a:r>
            <a:endParaRPr b="1"/>
          </a:p>
        </p:txBody>
      </p:sp>
      <p:sp>
        <p:nvSpPr>
          <p:cNvPr id="281" name="Google Shape;281;p52"/>
          <p:cNvSpPr txBox="1"/>
          <p:nvPr>
            <p:ph idx="1" type="body"/>
          </p:nvPr>
        </p:nvSpPr>
        <p:spPr>
          <a:xfrm>
            <a:off x="190400" y="1017725"/>
            <a:ext cx="8520600" cy="3738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AutoNum type="arabicPeriod"/>
            </a:pPr>
            <a:r>
              <a:rPr b="1" lang="en">
                <a:solidFill>
                  <a:schemeClr val="dk1"/>
                </a:solidFill>
              </a:rPr>
              <a:t>External Observation</a:t>
            </a:r>
            <a:r>
              <a:rPr lang="en">
                <a:solidFill>
                  <a:schemeClr val="dk1"/>
                </a:solidFill>
              </a:rPr>
              <a:t>:</a:t>
            </a:r>
            <a:br>
              <a:rPr lang="en">
                <a:solidFill>
                  <a:schemeClr val="dk1"/>
                </a:solidFill>
              </a:rPr>
            </a:br>
            <a:r>
              <a:rPr lang="en">
                <a:solidFill>
                  <a:schemeClr val="dk1"/>
                </a:solidFill>
              </a:rPr>
              <a:t>Unlike typical cyber attacks that involve hacking software or hardware, LensHack uses an external camera (like a security camera or a hidden device) to monitor a VR user’s hand movements as they type on a virtual keyboard.</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Keystroke Detection</a:t>
            </a:r>
            <a:r>
              <a:rPr lang="en">
                <a:solidFill>
                  <a:schemeClr val="dk1"/>
                </a:solidFill>
              </a:rPr>
              <a:t>:</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attacker analyzes video frames using a six-step algorithm.</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It tracks hand and body movements, identifies when keys are pressed, and estimates the virtual keyboard's position.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tool adjusts its predictions dynamically to improve accuracy.</a:t>
            </a:r>
            <a:endParaRPr sz="1800">
              <a:solidFill>
                <a:schemeClr val="dk1"/>
              </a:solidFill>
            </a:endParaRPr>
          </a:p>
          <a:p>
            <a:pPr indent="0" lvl="0" marL="0" rtl="0" algn="l">
              <a:spcBef>
                <a:spcPts val="1200"/>
              </a:spcBef>
              <a:spcAft>
                <a:spcPts val="0"/>
              </a:spcAft>
              <a:buNone/>
            </a:pPr>
            <a:r>
              <a:t/>
            </a:r>
            <a:endParaRPr b="1">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500"/>
              <a:t>Tools Used</a:t>
            </a:r>
            <a:r>
              <a:rPr lang="en" sz="2500"/>
              <a:t>:</a:t>
            </a:r>
            <a:endParaRPr sz="2500"/>
          </a:p>
        </p:txBody>
      </p:sp>
      <p:sp>
        <p:nvSpPr>
          <p:cNvPr id="287" name="Google Shape;287;p5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sz="2000">
              <a:solidFill>
                <a:schemeClr val="dk1"/>
              </a:solidFill>
            </a:endParaRPr>
          </a:p>
          <a:p>
            <a:pPr indent="-355600" lvl="0" marL="457200" rtl="0" algn="l">
              <a:spcBef>
                <a:spcPts val="1200"/>
              </a:spcBef>
              <a:spcAft>
                <a:spcPts val="0"/>
              </a:spcAft>
              <a:buClr>
                <a:schemeClr val="dk1"/>
              </a:buClr>
              <a:buSzPts val="2000"/>
              <a:buChar char="●"/>
            </a:pPr>
            <a:r>
              <a:rPr b="1" lang="en" sz="2000">
                <a:solidFill>
                  <a:schemeClr val="dk1"/>
                </a:solidFill>
              </a:rPr>
              <a:t>MediaPipe</a:t>
            </a:r>
            <a:r>
              <a:rPr lang="en" sz="2000">
                <a:solidFill>
                  <a:schemeClr val="dk1"/>
                </a:solidFill>
              </a:rPr>
              <a:t>: A machine learning framework that tracks hand and body points in video frames.</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Machine Learning</a:t>
            </a:r>
            <a:r>
              <a:rPr lang="en" sz="2000">
                <a:solidFill>
                  <a:schemeClr val="dk1"/>
                </a:solidFill>
              </a:rPr>
              <a:t>: The system uses a neural network to predict the keyboard’s location and improve keystroke accuracy.</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293" name="Google Shape;29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Achieved 80% accuracy in detecting keystrokes.</a:t>
            </a:r>
            <a:endParaRPr sz="2000"/>
          </a:p>
          <a:p>
            <a:pPr indent="-355600" lvl="0" marL="457200" rtl="0" algn="l">
              <a:spcBef>
                <a:spcPts val="0"/>
              </a:spcBef>
              <a:spcAft>
                <a:spcPts val="0"/>
              </a:spcAft>
              <a:buSzPts val="2000"/>
              <a:buChar char="●"/>
            </a:pPr>
            <a:r>
              <a:rPr lang="en" sz="2000"/>
              <a:t>Accuracy improves with more observations (e.g., 5-10 characters).</a:t>
            </a:r>
            <a:endParaRPr sz="2000"/>
          </a:p>
          <a:p>
            <a:pPr indent="-355600" lvl="0" marL="457200" rtl="0" algn="l">
              <a:spcBef>
                <a:spcPts val="0"/>
              </a:spcBef>
              <a:spcAft>
                <a:spcPts val="0"/>
              </a:spcAft>
              <a:buSzPts val="2000"/>
              <a:buChar char="●"/>
            </a:pPr>
            <a:r>
              <a:rPr lang="en" sz="2000"/>
              <a:t>Works in various configurations: different angles, distances, and users.</a:t>
            </a:r>
            <a:endParaRPr sz="2000"/>
          </a:p>
          <a:p>
            <a:pPr indent="-355600" lvl="0" marL="457200" rtl="0" algn="l">
              <a:spcBef>
                <a:spcPts val="0"/>
              </a:spcBef>
              <a:spcAft>
                <a:spcPts val="0"/>
              </a:spcAft>
              <a:buSzPts val="2000"/>
              <a:buChar char="●"/>
            </a:pPr>
            <a:r>
              <a:rPr lang="en" sz="2000"/>
              <a:t>Highlights vulnerabilities of AR/VR setups in public or semi-private spaces.</a:t>
            </a:r>
            <a:endParaRPr sz="2000"/>
          </a:p>
          <a:p>
            <a:pPr indent="0" lvl="0" marL="0" rtl="0" algn="l">
              <a:spcBef>
                <a:spcPts val="1200"/>
              </a:spcBef>
              <a:spcAft>
                <a:spcPts val="1200"/>
              </a:spcAft>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Trends and Directions</a:t>
            </a:r>
            <a:endParaRPr b="1"/>
          </a:p>
        </p:txBody>
      </p:sp>
      <p:sp>
        <p:nvSpPr>
          <p:cNvPr id="299" name="Google Shape;29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en" sz="2000">
                <a:solidFill>
                  <a:schemeClr val="dk1"/>
                </a:solidFill>
              </a:rPr>
              <a:t>Enhanced Detection</a:t>
            </a:r>
            <a:r>
              <a:rPr lang="en" sz="2000">
                <a:solidFill>
                  <a:schemeClr val="dk1"/>
                </a:solidFill>
              </a:rPr>
              <a:t>: Improved AI models to detect attacks like LensHack.</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Secure Design</a:t>
            </a:r>
            <a:r>
              <a:rPr lang="en" sz="2000">
                <a:solidFill>
                  <a:schemeClr val="dk1"/>
                </a:solidFill>
              </a:rPr>
              <a:t>: AR/VR devices must incorporate physical security measures.</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User Awareness</a:t>
            </a:r>
            <a:r>
              <a:rPr lang="en" sz="2000">
                <a:solidFill>
                  <a:schemeClr val="dk1"/>
                </a:solidFill>
              </a:rPr>
              <a:t>: Educating users about potential side-channel vulnerabilities.</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Research Needs</a:t>
            </a:r>
            <a:r>
              <a:rPr lang="en" sz="2000">
                <a:solidFill>
                  <a:schemeClr val="dk1"/>
                </a:solidFill>
              </a:rPr>
              <a:t>: Explore defenses against external attacks like motion obscuration or keyboard randomization.</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t>Research Paper 06: </a:t>
            </a:r>
            <a:endParaRPr b="1" sz="3200"/>
          </a:p>
          <a:p>
            <a:pPr indent="0" lvl="0" marL="0" rtl="0" algn="l">
              <a:spcBef>
                <a:spcPts val="0"/>
              </a:spcBef>
              <a:spcAft>
                <a:spcPts val="0"/>
              </a:spcAft>
              <a:buNone/>
            </a:pPr>
            <a:r>
              <a:t/>
            </a:r>
            <a:endParaRPr b="1" sz="3200"/>
          </a:p>
          <a:p>
            <a:pPr indent="0" lvl="0" marL="0" rtl="0" algn="l">
              <a:spcBef>
                <a:spcPts val="0"/>
              </a:spcBef>
              <a:spcAft>
                <a:spcPts val="0"/>
              </a:spcAft>
              <a:buNone/>
            </a:pPr>
            <a:r>
              <a:rPr b="1" lang="en" sz="3200"/>
              <a:t>Adversarial 3D Virtual Patches using Integrated Gradients</a:t>
            </a:r>
            <a:endParaRPr b="1" sz="3200"/>
          </a:p>
          <a:p>
            <a:pPr indent="0" lvl="0" marL="0" rtl="0" algn="l">
              <a:spcBef>
                <a:spcPts val="0"/>
              </a:spcBef>
              <a:spcAft>
                <a:spcPts val="0"/>
              </a:spcAft>
              <a:buNone/>
            </a:pPr>
            <a:r>
              <a:t/>
            </a:r>
            <a:endParaRPr b="1" sz="3200"/>
          </a:p>
          <a:p>
            <a:pPr indent="0" lvl="0" marL="0" rtl="0" algn="l">
              <a:spcBef>
                <a:spcPts val="0"/>
              </a:spcBef>
              <a:spcAft>
                <a:spcPts val="0"/>
              </a:spcAft>
              <a:buClr>
                <a:schemeClr val="dk1"/>
              </a:buClr>
              <a:buSzPts val="1100"/>
              <a:buFont typeface="Arial"/>
              <a:buNone/>
            </a:pPr>
            <a:r>
              <a:t/>
            </a:r>
            <a:endParaRPr sz="2500"/>
          </a:p>
          <a:p>
            <a:pPr indent="0" lvl="0" marL="0" rtl="0" algn="l">
              <a:spcBef>
                <a:spcPts val="0"/>
              </a:spcBef>
              <a:spcAft>
                <a:spcPts val="0"/>
              </a:spcAft>
              <a:buClr>
                <a:schemeClr val="dk1"/>
              </a:buClr>
              <a:buSzPts val="1100"/>
              <a:buFont typeface="Arial"/>
              <a:buNone/>
            </a:pPr>
            <a:r>
              <a:rPr b="1" lang="en" sz="2500"/>
              <a:t>Subtitle</a:t>
            </a:r>
            <a:r>
              <a:rPr lang="en" sz="2500"/>
              <a:t>: LiDAR Security in Autonomous Driving</a:t>
            </a:r>
            <a:endParaRPr sz="2500"/>
          </a:p>
          <a:p>
            <a:pPr indent="0" lvl="0" marL="0" rtl="0" algn="l">
              <a:spcBef>
                <a:spcPts val="0"/>
              </a:spcBef>
              <a:spcAft>
                <a:spcPts val="0"/>
              </a:spcAft>
              <a:buClr>
                <a:schemeClr val="dk1"/>
              </a:buClr>
              <a:buSzPts val="1100"/>
              <a:buFont typeface="Arial"/>
              <a:buNone/>
            </a:pPr>
            <a:r>
              <a:t/>
            </a:r>
            <a:endParaRPr sz="2500"/>
          </a:p>
          <a:p>
            <a:pPr indent="0" lvl="0" marL="0" rtl="0" algn="l">
              <a:spcBef>
                <a:spcPts val="0"/>
              </a:spcBef>
              <a:spcAft>
                <a:spcPts val="0"/>
              </a:spcAft>
              <a:buNone/>
            </a:pPr>
            <a:r>
              <a:t/>
            </a:r>
            <a:endParaRPr sz="2500"/>
          </a:p>
        </p:txBody>
      </p:sp>
      <p:pic>
        <p:nvPicPr>
          <p:cNvPr id="305" name="Google Shape;305;p56"/>
          <p:cNvPicPr preferRelativeResize="0"/>
          <p:nvPr/>
        </p:nvPicPr>
        <p:blipFill>
          <a:blip r:embed="rId3">
            <a:alphaModFix/>
          </a:blip>
          <a:stretch>
            <a:fillRect/>
          </a:stretch>
        </p:blipFill>
        <p:spPr>
          <a:xfrm>
            <a:off x="7049575" y="0"/>
            <a:ext cx="2094427" cy="13863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Research Paper About?</a:t>
            </a:r>
            <a:endParaRPr/>
          </a:p>
        </p:txBody>
      </p:sp>
      <p:sp>
        <p:nvSpPr>
          <p:cNvPr id="311" name="Google Shape;31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research focuses on </a:t>
            </a:r>
            <a:r>
              <a:rPr b="1" lang="en">
                <a:solidFill>
                  <a:schemeClr val="dk1"/>
                </a:solidFill>
              </a:rPr>
              <a:t>LiDAR spoofing attacks</a:t>
            </a:r>
            <a:r>
              <a:rPr lang="en">
                <a:solidFill>
                  <a:schemeClr val="dk1"/>
                </a:solidFill>
              </a:rPr>
              <a:t>—a method used to confuse autonomous vehicle sensors by injecting false data into their 3D environment. The authors propose a more efficient way to hide real objects from LiDAR-based 3D detectors by introducing </a:t>
            </a:r>
            <a:r>
              <a:rPr b="1" lang="en">
                <a:solidFill>
                  <a:schemeClr val="dk1"/>
                </a:solidFill>
              </a:rPr>
              <a:t>Virtual Patches (VPs)</a:t>
            </a:r>
            <a:r>
              <a:rPr lang="en">
                <a:solidFill>
                  <a:schemeClr val="dk1"/>
                </a:solidFill>
              </a:rPr>
              <a:t> that target smaller, critical areas in the LiDAR data instead of the whole scene.</a:t>
            </a:r>
            <a:r>
              <a:rPr lang="en"/>
              <a:t>The findings underline the need for stronger security measures in autonomous vehicle technology.</a:t>
            </a:r>
            <a:endParaRPr/>
          </a:p>
        </p:txBody>
      </p:sp>
      <p:pic>
        <p:nvPicPr>
          <p:cNvPr id="312" name="Google Shape;312;p57"/>
          <p:cNvPicPr preferRelativeResize="0"/>
          <p:nvPr/>
        </p:nvPicPr>
        <p:blipFill>
          <a:blip r:embed="rId3">
            <a:alphaModFix/>
          </a:blip>
          <a:stretch>
            <a:fillRect/>
          </a:stretch>
        </p:blipFill>
        <p:spPr>
          <a:xfrm>
            <a:off x="5403775" y="3396300"/>
            <a:ext cx="3740225" cy="1891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Virtual Patches (VPs)?</a:t>
            </a:r>
            <a:endParaRPr b="1"/>
          </a:p>
        </p:txBody>
      </p:sp>
      <p:sp>
        <p:nvSpPr>
          <p:cNvPr id="318" name="Google Shape;318;p5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chemeClr val="dk1"/>
                </a:solidFill>
              </a:rPr>
              <a:t>Virtual Patches (VPs)</a:t>
            </a:r>
            <a:r>
              <a:rPr lang="en" sz="2000">
                <a:solidFill>
                  <a:schemeClr val="dk1"/>
                </a:solidFill>
              </a:rPr>
              <a:t> are specific, focused areas within a 3D environment (like a LiDAR point cloud) where attackers manipulate data to hide or alter objects detected by autonomous vehicles. Instead of attacking an entire object or scene, VPs target </a:t>
            </a:r>
            <a:r>
              <a:rPr b="1" lang="en" sz="2000">
                <a:solidFill>
                  <a:schemeClr val="dk1"/>
                </a:solidFill>
              </a:rPr>
              <a:t>small, critical regions</a:t>
            </a:r>
            <a:r>
              <a:rPr lang="en" sz="2000">
                <a:solidFill>
                  <a:schemeClr val="dk1"/>
                </a:solidFill>
              </a:rPr>
              <a:t> to reduce the attack's complexity and increase stealth.</a:t>
            </a:r>
            <a:endParaRPr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Clr>
                <a:schemeClr val="dk1"/>
              </a:buClr>
              <a:buSzPts val="1100"/>
              <a:buFont typeface="Arial"/>
              <a:buNone/>
            </a:pPr>
            <a:r>
              <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Virtual Patches Work?</a:t>
            </a:r>
            <a:endParaRPr b="1"/>
          </a:p>
        </p:txBody>
      </p:sp>
      <p:sp>
        <p:nvSpPr>
          <p:cNvPr id="324" name="Google Shape;324;p59"/>
          <p:cNvSpPr txBox="1"/>
          <p:nvPr>
            <p:ph idx="1" type="body"/>
          </p:nvPr>
        </p:nvSpPr>
        <p:spPr>
          <a:xfrm>
            <a:off x="311700" y="1152475"/>
            <a:ext cx="8520600" cy="3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Definition</a:t>
            </a:r>
            <a:r>
              <a:rPr lang="en">
                <a:solidFill>
                  <a:schemeClr val="dk1"/>
                </a:solidFill>
              </a:rPr>
              <a:t>: Subregions in LiDAR point clouds targeted for spoofing.</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VP-LiDAR Framework</a:t>
            </a:r>
            <a:r>
              <a:rPr lang="en">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Extracts target regions from LiDAR data.</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Defines manual or critical patches for spoofing.</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Perturbs points within patches to deceive object detectors.</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Types of VPs</a:t>
            </a:r>
            <a:r>
              <a:rPr lang="en">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Manual Virtual Patches (MVPs)</a:t>
            </a:r>
            <a:r>
              <a:rPr lang="en">
                <a:solidFill>
                  <a:schemeClr val="dk1"/>
                </a:solidFill>
              </a:rPr>
              <a:t>:  These are predefined areas, like the edges or center of an object.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Critical Virtual Patches (CVPs):</a:t>
            </a:r>
            <a:r>
              <a:rPr lang="en">
                <a:solidFill>
                  <a:schemeClr val="dk1"/>
                </a:solidFill>
              </a:rPr>
              <a:t> These are more advanced and are generated automatically using a method called </a:t>
            </a:r>
            <a:r>
              <a:rPr b="1" lang="en">
                <a:solidFill>
                  <a:schemeClr val="dk1"/>
                </a:solidFill>
              </a:rPr>
              <a:t>Saliency-LiDAR (SALL)</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sp>
        <p:nvSpPr>
          <p:cNvPr id="330" name="Google Shape;33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Manual Virtual Patches (MVP): achieved 91% attack success with smaller spoofing areas.</a:t>
            </a:r>
            <a:endParaRPr sz="2000"/>
          </a:p>
          <a:p>
            <a:pPr indent="0" lvl="0" marL="0" rtl="0" algn="l">
              <a:spcBef>
                <a:spcPts val="1200"/>
              </a:spcBef>
              <a:spcAft>
                <a:spcPts val="0"/>
              </a:spcAft>
              <a:buClr>
                <a:schemeClr val="dk1"/>
              </a:buClr>
              <a:buSzPts val="1100"/>
              <a:buFont typeface="Arial"/>
              <a:buNone/>
            </a:pPr>
            <a:r>
              <a:rPr lang="en" sz="2000"/>
              <a:t>Critical Virtual Patches:</a:t>
            </a:r>
            <a:endParaRPr sz="2000"/>
          </a:p>
          <a:p>
            <a:pPr indent="-311150" lvl="0" marL="457200" rtl="0" algn="l">
              <a:spcBef>
                <a:spcPts val="1200"/>
              </a:spcBef>
              <a:spcAft>
                <a:spcPts val="0"/>
              </a:spcAft>
              <a:buClr>
                <a:schemeClr val="dk1"/>
              </a:buClr>
              <a:buSzPts val="1300"/>
              <a:buChar char="●"/>
            </a:pPr>
            <a:r>
              <a:rPr lang="en" sz="2000"/>
              <a:t>15% more effective than MVPs.</a:t>
            </a:r>
            <a:endParaRPr sz="2000"/>
          </a:p>
          <a:p>
            <a:pPr indent="-311150" lvl="0" marL="457200" rtl="0" algn="l">
              <a:spcBef>
                <a:spcPts val="0"/>
              </a:spcBef>
              <a:spcAft>
                <a:spcPts val="0"/>
              </a:spcAft>
              <a:buClr>
                <a:schemeClr val="dk1"/>
              </a:buClr>
              <a:buSzPts val="1300"/>
              <a:buChar char="●"/>
            </a:pPr>
            <a:r>
              <a:rPr lang="en" sz="2000"/>
              <a:t>Reduced spoofing areas by up to 50% for cars.</a:t>
            </a:r>
            <a:endParaRPr sz="2000"/>
          </a:p>
          <a:p>
            <a:pPr indent="0" lvl="0" marL="0" rtl="0" algn="l">
              <a:spcBef>
                <a:spcPts val="1200"/>
              </a:spcBef>
              <a:spcAft>
                <a:spcPts val="0"/>
              </a:spcAft>
              <a:buClr>
                <a:schemeClr val="dk1"/>
              </a:buClr>
              <a:buSzPts val="1100"/>
              <a:buFont typeface="Arial"/>
              <a:buNone/>
            </a:pPr>
            <a:r>
              <a:rPr lang="en" sz="2000"/>
              <a:t>Universal saliency maps highlighted edges and surfaces as critical regions.</a:t>
            </a:r>
            <a:endParaRPr sz="2000"/>
          </a:p>
          <a:p>
            <a:pPr indent="0" lvl="0" marL="0" rtl="0" algn="l">
              <a:spcBef>
                <a:spcPts val="0"/>
              </a:spcBef>
              <a:spcAft>
                <a:spcPts val="1200"/>
              </a:spcAft>
              <a:buNone/>
            </a:pPr>
            <a:r>
              <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LiDAR Security Matters</a:t>
            </a:r>
            <a:endParaRPr b="1"/>
          </a:p>
        </p:txBody>
      </p:sp>
      <p:sp>
        <p:nvSpPr>
          <p:cNvPr id="336" name="Google Shape;336;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LiDAR is vital for autonomous vehicles to detect objects like cars, pedestrians, and cyclists.</a:t>
            </a:r>
            <a:endParaRPr sz="2000"/>
          </a:p>
          <a:p>
            <a:pPr indent="-355600" lvl="0" marL="457200" rtl="0" algn="l">
              <a:spcBef>
                <a:spcPts val="0"/>
              </a:spcBef>
              <a:spcAft>
                <a:spcPts val="0"/>
              </a:spcAft>
              <a:buSzPts val="2000"/>
              <a:buChar char="●"/>
            </a:pPr>
            <a:r>
              <a:rPr lang="en" sz="2000"/>
              <a:t>LiDAR spoofing can:</a:t>
            </a:r>
            <a:endParaRPr sz="2000"/>
          </a:p>
          <a:p>
            <a:pPr indent="-355600" lvl="1" marL="914400" rtl="0" algn="l">
              <a:spcBef>
                <a:spcPts val="0"/>
              </a:spcBef>
              <a:spcAft>
                <a:spcPts val="0"/>
              </a:spcAft>
              <a:buSzPts val="2000"/>
              <a:buChar char="○"/>
            </a:pPr>
            <a:r>
              <a:rPr lang="en" sz="2000"/>
              <a:t>Create "ghost objects" to mislead detectors.</a:t>
            </a:r>
            <a:endParaRPr sz="2000"/>
          </a:p>
          <a:p>
            <a:pPr indent="-355600" lvl="1" marL="914400" rtl="0" algn="l">
              <a:spcBef>
                <a:spcPts val="0"/>
              </a:spcBef>
              <a:spcAft>
                <a:spcPts val="0"/>
              </a:spcAft>
              <a:buSzPts val="2000"/>
              <a:buChar char="○"/>
            </a:pPr>
            <a:r>
              <a:rPr lang="en" sz="2000"/>
              <a:t>Hide real objects, potentially causing accidents.</a:t>
            </a:r>
            <a:endParaRPr sz="2000"/>
          </a:p>
          <a:p>
            <a:pPr indent="-355600" lvl="0" marL="457200" rtl="0" algn="l">
              <a:spcBef>
                <a:spcPts val="0"/>
              </a:spcBef>
              <a:spcAft>
                <a:spcPts val="0"/>
              </a:spcAft>
              <a:buSzPts val="2000"/>
              <a:buChar char="●"/>
            </a:pPr>
            <a:r>
              <a:rPr lang="en" sz="2000"/>
              <a:t>Reducing spoofing areas improves attack stealth and reduces complexity.</a:t>
            </a:r>
            <a:endParaRPr sz="2000"/>
          </a:p>
          <a:p>
            <a:pPr indent="0" lvl="0" marL="0" rtl="0" algn="l">
              <a:spcBef>
                <a:spcPts val="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819166"/>
            <a:ext cx="9144001" cy="311326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Directions</a:t>
            </a:r>
            <a:endParaRPr b="1"/>
          </a:p>
        </p:txBody>
      </p:sp>
      <p:sp>
        <p:nvSpPr>
          <p:cNvPr id="342" name="Google Shape;34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Extend CVP attacks to other objects (e.g., pedestrians, cyclists).</a:t>
            </a:r>
            <a:endParaRPr sz="2000"/>
          </a:p>
          <a:p>
            <a:pPr indent="-355600" lvl="0" marL="457200" rtl="0" algn="l">
              <a:spcBef>
                <a:spcPts val="0"/>
              </a:spcBef>
              <a:spcAft>
                <a:spcPts val="0"/>
              </a:spcAft>
              <a:buSzPts val="2000"/>
              <a:buChar char="●"/>
            </a:pPr>
            <a:r>
              <a:rPr lang="en" sz="2000"/>
              <a:t>Test physical realizability of these attacks.</a:t>
            </a:r>
            <a:endParaRPr sz="2000"/>
          </a:p>
          <a:p>
            <a:pPr indent="-355600" lvl="0" marL="457200" rtl="0" algn="l">
              <a:spcBef>
                <a:spcPts val="0"/>
              </a:spcBef>
              <a:spcAft>
                <a:spcPts val="0"/>
              </a:spcAft>
              <a:buSzPts val="2000"/>
              <a:buChar char="●"/>
            </a:pPr>
            <a:r>
              <a:rPr lang="en" sz="2000"/>
              <a:t>Develop countermeasures like spoofing-resistant LiDAR systems.</a:t>
            </a:r>
            <a:endParaRPr sz="2000"/>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500775" y="193400"/>
            <a:ext cx="775012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Findings</a:t>
            </a:r>
            <a:endParaRPr b="1"/>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paper identifies critical gaps in current smart home device discovery systems: </a:t>
            </a:r>
            <a:endParaRPr/>
          </a:p>
          <a:p>
            <a:pPr indent="0" lvl="0" marL="0" rtl="0" algn="l">
              <a:spcBef>
                <a:spcPts val="1200"/>
              </a:spcBef>
              <a:spcAft>
                <a:spcPts val="0"/>
              </a:spcAft>
              <a:buNone/>
            </a:pPr>
            <a:r>
              <a:rPr b="1" lang="en"/>
              <a:t>1. </a:t>
            </a:r>
            <a:r>
              <a:rPr lang="en"/>
              <a:t>None of the evaluated technologies (FIDO, MUD, NETCONF, Matter) fully support all four facets of device discovery. </a:t>
            </a:r>
            <a:endParaRPr/>
          </a:p>
          <a:p>
            <a:pPr indent="0" lvl="0" marL="0" rtl="0" algn="l">
              <a:spcBef>
                <a:spcPts val="1200"/>
              </a:spcBef>
              <a:spcAft>
                <a:spcPts val="0"/>
              </a:spcAft>
              <a:buNone/>
            </a:pPr>
            <a:r>
              <a:rPr b="1" lang="en"/>
              <a:t>2. </a:t>
            </a:r>
            <a:r>
              <a:rPr lang="en"/>
              <a:t>Localization, a critical component for device discovery, is poorly supported across all technologies. </a:t>
            </a:r>
            <a:endParaRPr/>
          </a:p>
          <a:p>
            <a:pPr indent="0" lvl="0" marL="0" rtl="0" algn="l">
              <a:spcBef>
                <a:spcPts val="1200"/>
              </a:spcBef>
              <a:spcAft>
                <a:spcPts val="1200"/>
              </a:spcAft>
              <a:buNone/>
            </a:pPr>
            <a:r>
              <a:rPr b="1" lang="en"/>
              <a:t>3. </a:t>
            </a:r>
            <a:r>
              <a:rPr lang="en"/>
              <a:t>Existing methods struggle to detect devices that do not actively transmit signals or use non-standard protocols.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572500"/>
            <a:ext cx="8839203" cy="30951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Continue …</a:t>
            </a:r>
            <a:endParaRPr b="1"/>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rgbClr val="272525"/>
                </a:solidFill>
              </a:rPr>
              <a:t>Many existing protocols (like FIDO, MUD, NETCONF, and Matter) are designed with different primary goals (e.g., security, configuration, or interoperability) and do not inherently support or prioritize localization features.</a:t>
            </a:r>
            <a:endParaRPr sz="1900">
              <a:solidFill>
                <a:srgbClr val="272525"/>
              </a:solidFill>
            </a:endParaRPr>
          </a:p>
          <a:p>
            <a:pPr indent="0" lvl="0" marL="0" rtl="0" algn="l">
              <a:lnSpc>
                <a:spcPct val="100000"/>
              </a:lnSpc>
              <a:spcBef>
                <a:spcPts val="0"/>
              </a:spcBef>
              <a:spcAft>
                <a:spcPts val="0"/>
              </a:spcAft>
              <a:buNone/>
            </a:pPr>
            <a:r>
              <a:t/>
            </a:r>
            <a:endParaRPr sz="1900">
              <a:solidFill>
                <a:srgbClr val="272525"/>
              </a:solidFill>
            </a:endParaRPr>
          </a:p>
          <a:p>
            <a:pPr indent="0" lvl="0" marL="0" rtl="0" algn="l">
              <a:lnSpc>
                <a:spcPct val="100000"/>
              </a:lnSpc>
              <a:spcBef>
                <a:spcPts val="0"/>
              </a:spcBef>
              <a:spcAft>
                <a:spcPts val="0"/>
              </a:spcAft>
              <a:buClr>
                <a:schemeClr val="dk1"/>
              </a:buClr>
              <a:buSzPts val="1100"/>
              <a:buFont typeface="Arial"/>
              <a:buNone/>
            </a:pPr>
            <a:r>
              <a:rPr lang="en" sz="1900">
                <a:solidFill>
                  <a:srgbClr val="272525"/>
                </a:solidFill>
              </a:rPr>
              <a:t>The paper proposed a combined approach using </a:t>
            </a:r>
            <a:r>
              <a:rPr b="1" lang="en" sz="1900">
                <a:solidFill>
                  <a:srgbClr val="272525"/>
                </a:solidFill>
              </a:rPr>
              <a:t>MUD </a:t>
            </a:r>
            <a:r>
              <a:rPr lang="en" sz="1900">
                <a:solidFill>
                  <a:srgbClr val="272525"/>
                </a:solidFill>
              </a:rPr>
              <a:t>and </a:t>
            </a:r>
            <a:r>
              <a:rPr b="1" lang="en" sz="1900">
                <a:solidFill>
                  <a:srgbClr val="272525"/>
                </a:solidFill>
              </a:rPr>
              <a:t>NETCONF </a:t>
            </a:r>
            <a:r>
              <a:rPr lang="en" sz="1900">
                <a:solidFill>
                  <a:srgbClr val="272525"/>
                </a:solidFill>
              </a:rPr>
              <a:t>along with a </a:t>
            </a:r>
            <a:r>
              <a:rPr b="1" lang="en" sz="1900">
                <a:solidFill>
                  <a:srgbClr val="272525"/>
                </a:solidFill>
              </a:rPr>
              <a:t>localization </a:t>
            </a:r>
            <a:r>
              <a:rPr lang="en" sz="1900">
                <a:solidFill>
                  <a:srgbClr val="272525"/>
                </a:solidFill>
              </a:rPr>
              <a:t>system to address all four aspects of device discovery. This system would leverage the strengths of each technology, enabling a more complete and accurate understanding of devices in the smart home environment.</a:t>
            </a:r>
            <a:endParaRPr sz="1900">
              <a:solidFill>
                <a:srgbClr val="272525"/>
              </a:solidFill>
            </a:endParaRPr>
          </a:p>
          <a:p>
            <a:pPr indent="0" lvl="0" marL="0" rtl="0" algn="l">
              <a:lnSpc>
                <a:spcPct val="100000"/>
              </a:lnSpc>
              <a:spcBef>
                <a:spcPts val="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