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76" r:id="rId1"/>
  </p:sldMasterIdLst>
  <p:notesMasterIdLst>
    <p:notesMasterId r:id="rId14"/>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Lst>
  <p:sldSz cx="9144000" cy="5143500" type="screen16x9"/>
  <p:notesSz cx="6858000" cy="9144000"/>
  <p:embeddedFontLst>
    <p:embeddedFont>
      <p:font typeface="Gill Sans MT" panose="020B0502020104020203" pitchFamily="34" charset="0"/>
      <p:regular r:id="rId15"/>
      <p:bold r:id="rId16"/>
      <p:italic r:id="rId17"/>
      <p:boldItalic r:id="rId1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4C10688-44AD-40FF-AB9A-B118C2BD245A}">
          <p14:sldIdLst>
            <p14:sldId id="256"/>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01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1b4ae0f480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1b4ae0f480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31b4ae0f480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31b4ae0f480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1b4ae0f48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1b4ae0f48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31b4ae0f48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31b4ae0f48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31b4ae0f48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31b4ae0f48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31b4ae0f480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31b4ae0f48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1b4ae0f480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31b4ae0f480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1b4ae0f480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1b4ae0f48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31b4ae0f48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31b4ae0f48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1b4ae0f480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31b4ae0f480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600851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469096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797507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354956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1091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76113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932393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67663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436011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68868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280479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B61BEF0D-F0BB-DE4B-95CE-6DB70DBA9567}" type="datetimeFigureOut">
              <a:rPr lang="en-US" smtClean="0"/>
              <a:pPr/>
              <a:t>12/2/2024</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78028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B61BEF0D-F0BB-DE4B-95CE-6DB70DBA9567}" type="datetimeFigureOut">
              <a:rPr lang="en-US" smtClean="0"/>
              <a:pPr/>
              <a:t>12/2/2024</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925549"/>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 id="2147483788" r:id="rId12"/>
  </p:sldLayoutIdLst>
  <p:hf sldNum="0" hdr="0" ftr="0" dt="0"/>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www.bloomrix.com/"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mailto:hr@bloomrix.co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4"/>
          <p:cNvSpPr txBox="1">
            <a:spLocks noGrp="1"/>
          </p:cNvSpPr>
          <p:nvPr>
            <p:ph type="ctrTitle"/>
          </p:nvPr>
        </p:nvSpPr>
        <p:spPr>
          <a:xfrm>
            <a:off x="1735182" y="665677"/>
            <a:ext cx="6477805" cy="1906073"/>
          </a:xfrm>
          <a:prstGeom prst="rect">
            <a:avLst/>
          </a:prstGeom>
        </p:spPr>
        <p:txBody>
          <a:bodyPr spcFirstLastPara="1" wrap="square" lIns="91425" tIns="91425" rIns="91425" bIns="91425" anchor="b" anchorCtr="0">
            <a:normAutofit/>
          </a:bodyPr>
          <a:lstStyle/>
          <a:p>
            <a:pPr marL="0" lvl="0" indent="0" algn="ctr" rtl="0">
              <a:lnSpc>
                <a:spcPct val="115000"/>
              </a:lnSpc>
              <a:spcBef>
                <a:spcPts val="0"/>
              </a:spcBef>
              <a:spcAft>
                <a:spcPts val="0"/>
              </a:spcAft>
              <a:buClr>
                <a:schemeClr val="dk1"/>
              </a:buClr>
              <a:buSzPts val="1100"/>
              <a:buFont typeface="Arial"/>
              <a:buNone/>
            </a:pPr>
            <a:r>
              <a:rPr lang="en" sz="2000" dirty="0">
                <a:latin typeface="Times New Roman"/>
                <a:ea typeface="Times New Roman"/>
                <a:cs typeface="Times New Roman"/>
                <a:sym typeface="Times New Roman"/>
              </a:rPr>
              <a:t>(Professional Practices in IT)</a:t>
            </a:r>
            <a:endParaRPr sz="2000" dirty="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endParaRPr sz="2000" dirty="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2200" b="1" dirty="0">
                <a:latin typeface="Times New Roman"/>
                <a:ea typeface="Times New Roman"/>
                <a:cs typeface="Times New Roman"/>
                <a:sym typeface="Times New Roman"/>
              </a:rPr>
              <a:t>An Insight into Modern HR Practices</a:t>
            </a:r>
            <a:endParaRPr sz="2200" b="1" dirty="0">
              <a:latin typeface="Times New Roman"/>
              <a:ea typeface="Times New Roman"/>
              <a:cs typeface="Times New Roman"/>
              <a:sym typeface="Times New Roman"/>
            </a:endParaRPr>
          </a:p>
          <a:p>
            <a:pPr marL="0" lvl="0" indent="0" algn="ctr" rtl="0">
              <a:lnSpc>
                <a:spcPct val="115000"/>
              </a:lnSpc>
              <a:spcBef>
                <a:spcPts val="0"/>
              </a:spcBef>
              <a:spcAft>
                <a:spcPts val="0"/>
              </a:spcAft>
              <a:buClr>
                <a:schemeClr val="dk1"/>
              </a:buClr>
              <a:buSzPts val="1100"/>
              <a:buFont typeface="Arial"/>
              <a:buNone/>
            </a:pPr>
            <a:r>
              <a:rPr lang="en" sz="2200" b="1" dirty="0">
                <a:latin typeface="Times New Roman"/>
                <a:ea typeface="Times New Roman"/>
                <a:cs typeface="Times New Roman"/>
                <a:sym typeface="Times New Roman"/>
              </a:rPr>
              <a:t>At Bloomrix</a:t>
            </a:r>
            <a:endParaRPr dirty="0"/>
          </a:p>
        </p:txBody>
      </p:sp>
      <p:sp>
        <p:nvSpPr>
          <p:cNvPr id="391" name="Google Shape;391;p54"/>
          <p:cNvSpPr txBox="1">
            <a:spLocks noGrp="1"/>
          </p:cNvSpPr>
          <p:nvPr>
            <p:ph type="subTitle" idx="1"/>
          </p:nvPr>
        </p:nvSpPr>
        <p:spPr>
          <a:xfrm>
            <a:off x="311700" y="2834125"/>
            <a:ext cx="8520600" cy="1519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By:</a:t>
            </a:r>
            <a:endParaRPr dirty="0"/>
          </a:p>
          <a:p>
            <a:pPr marL="0" lvl="0" indent="0" algn="ctr" rtl="0">
              <a:spcBef>
                <a:spcPts val="0"/>
              </a:spcBef>
              <a:spcAft>
                <a:spcPts val="0"/>
              </a:spcAft>
              <a:buNone/>
            </a:pPr>
            <a:r>
              <a:rPr lang="en" dirty="0"/>
              <a:t>Insha Javed (21K-3279)</a:t>
            </a:r>
            <a:endParaRPr dirty="0"/>
          </a:p>
          <a:p>
            <a:pPr marL="0" lvl="0" indent="0" algn="ctr" rtl="0">
              <a:spcBef>
                <a:spcPts val="0"/>
              </a:spcBef>
              <a:spcAft>
                <a:spcPts val="0"/>
              </a:spcAft>
              <a:buNone/>
            </a:pPr>
            <a:r>
              <a:rPr lang="en" dirty="0"/>
              <a:t>Muhammad Tahir (21K-4503)</a:t>
            </a:r>
            <a:endParaRPr dirty="0"/>
          </a:p>
          <a:p>
            <a:pPr marL="0" lvl="0" indent="0" algn="ctr" rtl="0">
              <a:spcBef>
                <a:spcPts val="0"/>
              </a:spcBef>
              <a:spcAft>
                <a:spcPts val="0"/>
              </a:spcAft>
              <a:buNone/>
            </a:pPr>
            <a:r>
              <a:rPr lang="en" dirty="0"/>
              <a:t>Sabika Shameel (21K-4606)</a:t>
            </a:r>
            <a:endParaRPr dirty="0"/>
          </a:p>
          <a:p>
            <a:pPr marL="0" lvl="0" indent="0" algn="ctr" rtl="0">
              <a:spcBef>
                <a:spcPts val="0"/>
              </a:spcBef>
              <a:spcAft>
                <a:spcPts val="0"/>
              </a:spcAft>
              <a:buNone/>
            </a:pP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6"/>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US" sz="2400" b="1" dirty="0">
                <a:solidFill>
                  <a:schemeClr val="dk1"/>
                </a:solidFill>
                <a:latin typeface="Times New Roman"/>
                <a:ea typeface="Times New Roman"/>
                <a:cs typeface="Times New Roman"/>
                <a:sym typeface="Times New Roman"/>
              </a:rPr>
              <a:t>Employee Engagement:</a:t>
            </a:r>
            <a:br>
              <a:rPr lang="en-US" b="1" dirty="0">
                <a:solidFill>
                  <a:schemeClr val="dk1"/>
                </a:solidFill>
                <a:latin typeface="Times New Roman"/>
                <a:ea typeface="Times New Roman"/>
                <a:cs typeface="Times New Roman"/>
                <a:sym typeface="Times New Roman"/>
              </a:rPr>
            </a:br>
            <a:endParaRPr dirty="0"/>
          </a:p>
        </p:txBody>
      </p:sp>
      <p:sp>
        <p:nvSpPr>
          <p:cNvPr id="483" name="Google Shape;483;p66"/>
          <p:cNvSpPr txBox="1">
            <a:spLocks noGrp="1"/>
          </p:cNvSpPr>
          <p:nvPr>
            <p:ph type="body" idx="1"/>
          </p:nvPr>
        </p:nvSpPr>
        <p:spPr>
          <a:xfrm>
            <a:off x="311700" y="1152475"/>
            <a:ext cx="5321004"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Maintain morale through activities like birthday celebrations and regular tea/prayer breaks.</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Use job rotation and enrichment strategies to align roles with employees' interests and skills.</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Encourage role-switching and additional responsibilities after gaining sufficient experience.</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Promotions typically come with salary increases to reward growth and performance.</a:t>
            </a:r>
            <a:endParaRPr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b="1" dirty="0">
                <a:solidFill>
                  <a:schemeClr val="dk1"/>
                </a:solidFill>
                <a:latin typeface="Times New Roman"/>
                <a:ea typeface="Times New Roman"/>
                <a:cs typeface="Times New Roman"/>
                <a:sym typeface="Times New Roman"/>
              </a:rPr>
              <a:t>Suggestions: </a:t>
            </a:r>
            <a:r>
              <a:rPr lang="en" dirty="0">
                <a:solidFill>
                  <a:schemeClr val="dk1"/>
                </a:solidFill>
                <a:latin typeface="Times New Roman"/>
                <a:ea typeface="Times New Roman"/>
                <a:cs typeface="Times New Roman"/>
                <a:sym typeface="Times New Roman"/>
              </a:rPr>
              <a:t>Ask for input on job design on a regular basis, and use team-building exercises to promote a healthy work-life balance.</a:t>
            </a:r>
            <a:endParaRPr sz="1400" dirty="0">
              <a:solidFill>
                <a:schemeClr val="dk1"/>
              </a:solidFill>
            </a:endParaRPr>
          </a:p>
          <a:p>
            <a:pPr marL="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1343533C-0AF5-ECAB-BF1D-3F780D557B9E}"/>
              </a:ext>
            </a:extLst>
          </p:cNvPr>
          <p:cNvPicPr>
            <a:picLocks noChangeAspect="1"/>
          </p:cNvPicPr>
          <p:nvPr/>
        </p:nvPicPr>
        <p:blipFill>
          <a:blip r:embed="rId3"/>
          <a:stretch>
            <a:fillRect/>
          </a:stretch>
        </p:blipFill>
        <p:spPr>
          <a:xfrm>
            <a:off x="5802058" y="1152474"/>
            <a:ext cx="3122486" cy="289526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7"/>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US" b="1" dirty="0">
                <a:solidFill>
                  <a:schemeClr val="dk1"/>
                </a:solidFill>
                <a:latin typeface="Times New Roman"/>
                <a:ea typeface="Times New Roman"/>
                <a:cs typeface="Times New Roman"/>
                <a:sym typeface="Times New Roman"/>
              </a:rPr>
              <a:t>Discrimination and Workplace Diversity</a:t>
            </a:r>
            <a:br>
              <a:rPr lang="en-US" dirty="0">
                <a:solidFill>
                  <a:schemeClr val="dk1"/>
                </a:solidFill>
                <a:latin typeface="Times New Roman"/>
                <a:ea typeface="Times New Roman"/>
                <a:cs typeface="Times New Roman"/>
                <a:sym typeface="Times New Roman"/>
              </a:rPr>
            </a:br>
            <a:endParaRPr dirty="0"/>
          </a:p>
        </p:txBody>
      </p:sp>
      <p:sp>
        <p:nvSpPr>
          <p:cNvPr id="489" name="Google Shape;489;p67"/>
          <p:cNvSpPr txBox="1">
            <a:spLocks noGrp="1"/>
          </p:cNvSpPr>
          <p:nvPr>
            <p:ph type="body" idx="1"/>
          </p:nvPr>
        </p:nvSpPr>
        <p:spPr>
          <a:xfrm>
            <a:off x="192427" y="1064104"/>
            <a:ext cx="5759916" cy="3416400"/>
          </a:xfrm>
          <a:prstGeom prst="rect">
            <a:avLst/>
          </a:prstGeom>
        </p:spPr>
        <p:txBody>
          <a:bodyPr spcFirstLastPara="1" wrap="square" lIns="91425" tIns="91425" rIns="91425" bIns="91425" anchor="t" anchorCtr="0">
            <a:normAutofit fontScale="85000" lnSpcReduction="20000"/>
          </a:bodyPr>
          <a:lstStyle/>
          <a:p>
            <a:pPr marL="457200" lvl="0" indent="-355600" algn="l" rtl="0">
              <a:spcBef>
                <a:spcPts val="1200"/>
              </a:spcBef>
              <a:spcAft>
                <a:spcPts val="0"/>
              </a:spcAft>
              <a:buClr>
                <a:schemeClr val="dk1"/>
              </a:buClr>
              <a:buSzPts val="2000"/>
              <a:buFont typeface="Times New Roman"/>
              <a:buChar char="➔"/>
            </a:pPr>
            <a:r>
              <a:rPr lang="en" sz="2000" b="1" dirty="0">
                <a:solidFill>
                  <a:schemeClr val="dk1"/>
                </a:solidFill>
                <a:latin typeface="Times New Roman"/>
                <a:ea typeface="Times New Roman"/>
                <a:cs typeface="Times New Roman"/>
                <a:sym typeface="Times New Roman"/>
              </a:rPr>
              <a:t>Diversity and Inclusion:</a:t>
            </a:r>
            <a:endParaRPr b="1" dirty="0">
              <a:solidFill>
                <a:schemeClr val="dk1"/>
              </a:solidFill>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Char char="○"/>
            </a:pPr>
            <a:r>
              <a:rPr lang="en" sz="1800" dirty="0">
                <a:solidFill>
                  <a:schemeClr val="dk1"/>
                </a:solidFill>
                <a:latin typeface="Times New Roman"/>
                <a:ea typeface="Times New Roman"/>
                <a:cs typeface="Times New Roman"/>
                <a:sym typeface="Times New Roman"/>
              </a:rPr>
              <a:t>Proactively prevent discrimination and promote gender diversity.</a:t>
            </a:r>
            <a:endParaRPr sz="1800" dirty="0">
              <a:solidFill>
                <a:schemeClr val="dk1"/>
              </a:solidFill>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Char char="○"/>
            </a:pPr>
            <a:r>
              <a:rPr lang="en" sz="1800" dirty="0">
                <a:solidFill>
                  <a:schemeClr val="dk1"/>
                </a:solidFill>
                <a:latin typeface="Times New Roman"/>
                <a:ea typeface="Times New Roman"/>
                <a:cs typeface="Times New Roman"/>
                <a:sym typeface="Times New Roman"/>
              </a:rPr>
              <a:t>Address bias and involve HR as a moderator in conflict resolution.</a:t>
            </a:r>
            <a:endParaRPr sz="1800" dirty="0">
              <a:solidFill>
                <a:schemeClr val="dk1"/>
              </a:solidFill>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Char char="○"/>
            </a:pPr>
            <a:r>
              <a:rPr lang="en" sz="1800" dirty="0">
                <a:solidFill>
                  <a:schemeClr val="dk1"/>
                </a:solidFill>
                <a:latin typeface="Times New Roman"/>
                <a:ea typeface="Times New Roman"/>
                <a:cs typeface="Times New Roman"/>
                <a:sym typeface="Times New Roman"/>
              </a:rPr>
              <a:t>Avoid discriminatory language in job postings; focus on skills and performance.</a:t>
            </a:r>
            <a:endParaRPr sz="1800" dirty="0">
              <a:solidFill>
                <a:schemeClr val="dk1"/>
              </a:solidFill>
              <a:latin typeface="Times New Roman"/>
              <a:ea typeface="Times New Roman"/>
              <a:cs typeface="Times New Roman"/>
              <a:sym typeface="Times New Roman"/>
            </a:endParaRPr>
          </a:p>
          <a:p>
            <a:pPr marL="914400" lvl="1" indent="-342900" algn="l" rtl="0">
              <a:spcBef>
                <a:spcPts val="0"/>
              </a:spcBef>
              <a:spcAft>
                <a:spcPts val="0"/>
              </a:spcAft>
              <a:buClr>
                <a:schemeClr val="dk1"/>
              </a:buClr>
              <a:buSzPts val="1800"/>
              <a:buFont typeface="Times New Roman"/>
              <a:buChar char="○"/>
            </a:pPr>
            <a:r>
              <a:rPr lang="en" sz="1800" dirty="0">
                <a:solidFill>
                  <a:schemeClr val="dk1"/>
                </a:solidFill>
                <a:latin typeface="Times New Roman"/>
                <a:ea typeface="Times New Roman"/>
                <a:cs typeface="Times New Roman"/>
                <a:sym typeface="Times New Roman"/>
              </a:rPr>
              <a:t>Accommodate employees with unique challenges (e.g., single parents) by offering flexible arrangements like remote work.</a:t>
            </a:r>
            <a:endParaRPr sz="1800"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b="1" dirty="0">
                <a:solidFill>
                  <a:schemeClr val="dk1"/>
                </a:solidFill>
                <a:latin typeface="Times New Roman"/>
                <a:ea typeface="Times New Roman"/>
                <a:cs typeface="Times New Roman"/>
                <a:sym typeface="Times New Roman"/>
              </a:rPr>
              <a:t>Suggestions: </a:t>
            </a:r>
            <a:r>
              <a:rPr lang="en" dirty="0">
                <a:solidFill>
                  <a:schemeClr val="dk1"/>
                </a:solidFill>
                <a:latin typeface="Times New Roman"/>
                <a:ea typeface="Times New Roman"/>
                <a:cs typeface="Times New Roman"/>
                <a:sym typeface="Times New Roman"/>
              </a:rPr>
              <a:t>Extend hiring procedures to encompass a range of talent pools, guaranteeing equitable chances for applicants from all backgrounds.</a:t>
            </a:r>
            <a:endParaRPr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1F741244-26B4-6FD7-2381-F2875DA49716}"/>
              </a:ext>
            </a:extLst>
          </p:cNvPr>
          <p:cNvPicPr>
            <a:picLocks noChangeAspect="1"/>
          </p:cNvPicPr>
          <p:nvPr/>
        </p:nvPicPr>
        <p:blipFill>
          <a:blip r:embed="rId3"/>
          <a:stretch>
            <a:fillRect/>
          </a:stretch>
        </p:blipFill>
        <p:spPr>
          <a:xfrm>
            <a:off x="6071616" y="1765275"/>
            <a:ext cx="2952750" cy="2190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06AF-1F77-2430-AF65-CD44B73EEBC2}"/>
              </a:ext>
            </a:extLst>
          </p:cNvPr>
          <p:cNvSpPr>
            <a:spLocks noGrp="1"/>
          </p:cNvSpPr>
          <p:nvPr>
            <p:ph type="title"/>
          </p:nvPr>
        </p:nvSpPr>
        <p:spPr/>
        <p:txBody>
          <a:bodyPr/>
          <a:lstStyle/>
          <a:p>
            <a:r>
              <a:rPr lang="en-US" dirty="0"/>
              <a:t> </a:t>
            </a:r>
            <a:endParaRPr lang="en-PK" dirty="0"/>
          </a:p>
        </p:txBody>
      </p:sp>
      <p:pic>
        <p:nvPicPr>
          <p:cNvPr id="5" name="Picture 4">
            <a:extLst>
              <a:ext uri="{FF2B5EF4-FFF2-40B4-BE49-F238E27FC236}">
                <a16:creationId xmlns:a16="http://schemas.microsoft.com/office/drawing/2014/main" id="{1209EDE1-889F-F949-6D93-1F35E8C54C7C}"/>
              </a:ext>
            </a:extLst>
          </p:cNvPr>
          <p:cNvPicPr>
            <a:picLocks noChangeAspect="1"/>
          </p:cNvPicPr>
          <p:nvPr/>
        </p:nvPicPr>
        <p:blipFill>
          <a:blip r:embed="rId2"/>
          <a:stretch>
            <a:fillRect/>
          </a:stretch>
        </p:blipFill>
        <p:spPr>
          <a:xfrm>
            <a:off x="311700" y="0"/>
            <a:ext cx="8352844" cy="4587631"/>
          </a:xfrm>
          <a:prstGeom prst="rect">
            <a:avLst/>
          </a:prstGeom>
        </p:spPr>
      </p:pic>
    </p:spTree>
    <p:extLst>
      <p:ext uri="{BB962C8B-B14F-4D97-AF65-F5344CB8AC3E}">
        <p14:creationId xmlns:p14="http://schemas.microsoft.com/office/powerpoint/2010/main" val="220051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5" name="Google Shape;435;p58"/>
          <p:cNvSpPr txBox="1">
            <a:spLocks noGrp="1"/>
          </p:cNvSpPr>
          <p:nvPr>
            <p:ph type="body" idx="1"/>
          </p:nvPr>
        </p:nvSpPr>
        <p:spPr>
          <a:xfrm>
            <a:off x="311700" y="743713"/>
            <a:ext cx="5190331" cy="3633216"/>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1"/>
              </a:buClr>
              <a:buSzPct val="100000"/>
              <a:buFont typeface="Times New Roman"/>
              <a:buChar char="➔"/>
            </a:pPr>
            <a:r>
              <a:rPr lang="en" sz="2000" b="1" dirty="0">
                <a:solidFill>
                  <a:schemeClr val="dk1"/>
                </a:solidFill>
                <a:latin typeface="Times New Roman"/>
                <a:ea typeface="Times New Roman"/>
                <a:cs typeface="Times New Roman"/>
                <a:sym typeface="Times New Roman"/>
              </a:rPr>
              <a:t>Introduction:</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61111"/>
              <a:buFont typeface="Arial"/>
              <a:buNone/>
            </a:pPr>
            <a:r>
              <a:rPr lang="en" dirty="0">
                <a:solidFill>
                  <a:schemeClr val="dk1"/>
                </a:solidFill>
                <a:latin typeface="Times New Roman"/>
                <a:ea typeface="Times New Roman"/>
                <a:cs typeface="Times New Roman"/>
                <a:sym typeface="Times New Roman"/>
              </a:rPr>
              <a:t>This presentation evaluates the HR practices of Bloomrix, a UK-based company, highlighting its </a:t>
            </a:r>
            <a:r>
              <a:rPr lang="en-US" dirty="0">
                <a:solidFill>
                  <a:schemeClr val="dk1"/>
                </a:solidFill>
                <a:latin typeface="Times New Roman"/>
                <a:ea typeface="Times New Roman"/>
                <a:cs typeface="Times New Roman"/>
                <a:sym typeface="Times New Roman"/>
              </a:rPr>
              <a:t>recruitment, training, appraisals, and employee engagement policies</a:t>
            </a:r>
            <a:r>
              <a:rPr lang="en" dirty="0">
                <a:solidFill>
                  <a:schemeClr val="dk1"/>
                </a:solidFill>
                <a:latin typeface="Times New Roman"/>
                <a:ea typeface="Times New Roman"/>
                <a:cs typeface="Times New Roman"/>
                <a:sym typeface="Times New Roman"/>
              </a:rPr>
              <a:t>.</a:t>
            </a:r>
            <a:endParaRPr dirty="0"/>
          </a:p>
          <a:p>
            <a:pPr marL="457200" lvl="0" indent="-336550" algn="l" rtl="0">
              <a:spcBef>
                <a:spcPts val="1200"/>
              </a:spcBef>
              <a:spcAft>
                <a:spcPts val="0"/>
              </a:spcAft>
              <a:buClr>
                <a:schemeClr val="dk1"/>
              </a:buClr>
              <a:buSzPct val="100000"/>
              <a:buFont typeface="Times New Roman"/>
              <a:buChar char="➔"/>
            </a:pPr>
            <a:r>
              <a:rPr lang="en" sz="2000" b="1" dirty="0">
                <a:solidFill>
                  <a:schemeClr val="dk1"/>
                </a:solidFill>
                <a:latin typeface="Times New Roman"/>
                <a:ea typeface="Times New Roman"/>
                <a:cs typeface="Times New Roman"/>
                <a:sym typeface="Times New Roman"/>
              </a:rPr>
              <a:t>About the Company:</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ct val="61111"/>
              <a:buFont typeface="Arial"/>
              <a:buNone/>
            </a:pPr>
            <a:r>
              <a:rPr lang="en" dirty="0">
                <a:solidFill>
                  <a:schemeClr val="dk1"/>
                </a:solidFill>
                <a:latin typeface="Times New Roman"/>
                <a:ea typeface="Times New Roman"/>
                <a:cs typeface="Times New Roman"/>
                <a:sym typeface="Times New Roman"/>
              </a:rPr>
              <a:t>Bloomix is a multinational company specializing in IT services and consulting. It is a medium-sized company that collaborates with over 250 small, medium, and large enterprises worldwide, driving digital transformation and enabling business growth.</a:t>
            </a:r>
          </a:p>
          <a:p>
            <a:pPr marL="0" lvl="0" indent="0" algn="l" rtl="0">
              <a:spcBef>
                <a:spcPts val="0"/>
              </a:spcBef>
              <a:spcAft>
                <a:spcPts val="0"/>
              </a:spcAft>
              <a:buClr>
                <a:schemeClr val="dk1"/>
              </a:buClr>
              <a:buSzPct val="61111"/>
              <a:buFont typeface="Arial"/>
              <a:buNone/>
            </a:pPr>
            <a:endParaRPr lang="en" dirty="0">
              <a:solidFill>
                <a:schemeClr val="dk1"/>
              </a:solidFill>
              <a:latin typeface="Times New Roman"/>
              <a:ea typeface="Times New Roman"/>
              <a:cs typeface="Times New Roman"/>
              <a:sym typeface="Times New Roman"/>
            </a:endParaRPr>
          </a:p>
          <a:p>
            <a:pPr marL="0" indent="0">
              <a:buClr>
                <a:schemeClr val="dk1"/>
              </a:buClr>
              <a:buSzPct val="61111"/>
              <a:buNone/>
            </a:pPr>
            <a:r>
              <a:rPr lang="en-US" sz="1200" b="0" i="0" u="none" strike="noStrike" dirty="0">
                <a:solidFill>
                  <a:srgbClr val="000000"/>
                </a:solidFill>
                <a:effectLst/>
                <a:latin typeface="Arial" panose="020B0604020202020204" pitchFamily="34" charset="0"/>
              </a:rPr>
              <a:t>Company website: </a:t>
            </a:r>
            <a:r>
              <a:rPr lang="en-US" sz="1200" b="0" i="0" u="sng" strike="noStrike" dirty="0">
                <a:solidFill>
                  <a:schemeClr val="accent1">
                    <a:lumMod val="75000"/>
                  </a:schemeClr>
                </a:solidFill>
                <a:effectLst/>
                <a:latin typeface="Arial" panose="020B0604020202020204" pitchFamily="34" charset="0"/>
                <a:hlinkClick r:id="rId3">
                  <a:extLst>
                    <a:ext uri="{A12FA001-AC4F-418D-AE19-62706E023703}">
                      <ahyp:hlinkClr xmlns:ahyp="http://schemas.microsoft.com/office/drawing/2018/hyperlinkcolor" val="tx"/>
                    </a:ext>
                  </a:extLst>
                </a:hlinkClick>
              </a:rPr>
              <a:t>http://www.bloomrix.com</a:t>
            </a:r>
            <a:endParaRPr lang="en-US" sz="1200" b="0" dirty="0">
              <a:solidFill>
                <a:schemeClr val="accent1">
                  <a:lumMod val="75000"/>
                </a:schemeClr>
              </a:solidFill>
              <a:effectLst/>
            </a:endParaRPr>
          </a:p>
          <a:p>
            <a:pPr marL="0" lvl="0" indent="0" algn="l" rtl="0">
              <a:spcBef>
                <a:spcPts val="0"/>
              </a:spcBef>
              <a:spcAft>
                <a:spcPts val="0"/>
              </a:spcAft>
              <a:buClr>
                <a:schemeClr val="dk1"/>
              </a:buClr>
              <a:buSzPct val="61111"/>
              <a:buFont typeface="Arial"/>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387DC7DB-4D65-BE54-B12B-46A3C340EDFC}"/>
              </a:ext>
            </a:extLst>
          </p:cNvPr>
          <p:cNvPicPr>
            <a:picLocks noChangeAspect="1"/>
          </p:cNvPicPr>
          <p:nvPr/>
        </p:nvPicPr>
        <p:blipFill>
          <a:blip r:embed="rId4"/>
          <a:stretch>
            <a:fillRect/>
          </a:stretch>
        </p:blipFill>
        <p:spPr>
          <a:xfrm>
            <a:off x="5831506" y="534682"/>
            <a:ext cx="3000794" cy="733527"/>
          </a:xfrm>
          <a:prstGeom prst="rect">
            <a:avLst/>
          </a:prstGeom>
        </p:spPr>
      </p:pic>
      <p:pic>
        <p:nvPicPr>
          <p:cNvPr id="5" name="Picture 4">
            <a:extLst>
              <a:ext uri="{FF2B5EF4-FFF2-40B4-BE49-F238E27FC236}">
                <a16:creationId xmlns:a16="http://schemas.microsoft.com/office/drawing/2014/main" id="{5A785D44-CA98-6DF9-43BA-C3B33AB7D060}"/>
              </a:ext>
            </a:extLst>
          </p:cNvPr>
          <p:cNvPicPr>
            <a:picLocks noChangeAspect="1"/>
          </p:cNvPicPr>
          <p:nvPr/>
        </p:nvPicPr>
        <p:blipFill>
          <a:blip r:embed="rId5"/>
          <a:stretch>
            <a:fillRect/>
          </a:stretch>
        </p:blipFill>
        <p:spPr>
          <a:xfrm>
            <a:off x="5629952" y="1477240"/>
            <a:ext cx="3403901" cy="293851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1" name="Google Shape;441;p59"/>
          <p:cNvSpPr txBox="1">
            <a:spLocks noGrp="1"/>
          </p:cNvSpPr>
          <p:nvPr>
            <p:ph type="body" idx="1"/>
          </p:nvPr>
        </p:nvSpPr>
        <p:spPr>
          <a:xfrm>
            <a:off x="138198" y="902382"/>
            <a:ext cx="6028140" cy="2873561"/>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Clr>
                <a:schemeClr val="dk1"/>
              </a:buClr>
              <a:buSzPts val="1100"/>
              <a:buFont typeface="Arial"/>
              <a:buNone/>
            </a:pP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The interview was conducted with Ms. Ushna Safdar, the HR Manager at Bloomrix, who brings over four years of dedicated experience to her role. At Bloomrix, she combines strategic vision with critical thinking to create a dynamic and thriving workplace. Her MBA in HR Management from the University of Education further enhances her expertise in spearheading organizational change and fostering innovation.</a:t>
            </a:r>
          </a:p>
          <a:p>
            <a:pPr marL="0" lvl="0" indent="0" algn="l" rtl="0">
              <a:spcBef>
                <a:spcPts val="1200"/>
              </a:spcBef>
              <a:spcAft>
                <a:spcPts val="0"/>
              </a:spcAft>
              <a:buClr>
                <a:schemeClr val="dk1"/>
              </a:buClr>
              <a:buSzPts val="1100"/>
              <a:buFont typeface="Arial"/>
              <a:buNone/>
            </a:pPr>
            <a:endParaRPr dirty="0">
              <a:solidFill>
                <a:schemeClr val="dk1"/>
              </a:solidFill>
              <a:latin typeface="Times New Roman"/>
              <a:ea typeface="Times New Roman"/>
              <a:cs typeface="Times New Roman"/>
              <a:sym typeface="Times New Roman"/>
            </a:endParaRPr>
          </a:p>
          <a:p>
            <a:r>
              <a:rPr lang="en-US" sz="1200" b="0" i="0" u="none" strike="noStrike" dirty="0">
                <a:solidFill>
                  <a:srgbClr val="000000"/>
                </a:solidFill>
                <a:effectLst/>
                <a:latin typeface="Arial" panose="020B0604020202020204" pitchFamily="34" charset="0"/>
              </a:rPr>
              <a:t>Interviewee contact: </a:t>
            </a:r>
            <a:r>
              <a:rPr lang="en-US" sz="1200" b="0" i="0" u="sng" strike="noStrike" dirty="0">
                <a:solidFill>
                  <a:schemeClr val="accent1">
                    <a:lumMod val="75000"/>
                  </a:schemeClr>
                </a:solidFill>
                <a:effectLst/>
                <a:latin typeface="Arial" panose="020B0604020202020204" pitchFamily="34" charset="0"/>
                <a:hlinkClick r:id="rId3">
                  <a:extLst>
                    <a:ext uri="{A12FA001-AC4F-418D-AE19-62706E023703}">
                      <ahyp:hlinkClr xmlns:ahyp="http://schemas.microsoft.com/office/drawing/2018/hyperlinkcolor" val="tx"/>
                    </a:ext>
                  </a:extLst>
                </a:hlinkClick>
              </a:rPr>
              <a:t>hr@bloomrix.com</a:t>
            </a:r>
            <a:endParaRPr sz="1200" dirty="0">
              <a:solidFill>
                <a:schemeClr val="accent1">
                  <a:lumMod val="75000"/>
                </a:schemeClr>
              </a:solidFill>
            </a:endParaRPr>
          </a:p>
        </p:txBody>
      </p:sp>
      <p:pic>
        <p:nvPicPr>
          <p:cNvPr id="1026" name="Picture 2" descr="Profile photo of Ushna Sadaf Dar (CHRMP)">
            <a:extLst>
              <a:ext uri="{FF2B5EF4-FFF2-40B4-BE49-F238E27FC236}">
                <a16:creationId xmlns:a16="http://schemas.microsoft.com/office/drawing/2014/main" id="{A4ED6A3B-7942-A3C5-EF49-266093402B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9840" y="902382"/>
            <a:ext cx="2677553" cy="2677553"/>
          </a:xfrm>
          <a:prstGeom prst="rect">
            <a:avLst/>
          </a:prstGeom>
          <a:noFill/>
          <a:extLst>
            <a:ext uri="{909E8E84-426E-40DD-AFC4-6F175D3DCCD1}">
              <a14:hiddenFill xmlns:a14="http://schemas.microsoft.com/office/drawing/2010/main">
                <a:solidFill>
                  <a:srgbClr val="FFFFFF"/>
                </a:solidFill>
              </a14:hiddenFill>
            </a:ext>
          </a:extLst>
        </p:spPr>
      </p:pic>
      <p:sp>
        <p:nvSpPr>
          <p:cNvPr id="446" name="Google Shape;446;p60"/>
          <p:cNvSpPr txBox="1">
            <a:spLocks noGrp="1"/>
          </p:cNvSpPr>
          <p:nvPr>
            <p:ph type="title"/>
          </p:nvPr>
        </p:nvSpPr>
        <p:spPr>
          <a:xfrm>
            <a:off x="6339840" y="3720748"/>
            <a:ext cx="2665962" cy="457357"/>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solidFill>
                  <a:schemeClr val="accent1">
                    <a:lumMod val="75000"/>
                  </a:schemeClr>
                </a:solidFill>
              </a:rPr>
              <a:t>MS. </a:t>
            </a:r>
            <a:r>
              <a:rPr lang="en-US" sz="1400" dirty="0" err="1">
                <a:solidFill>
                  <a:schemeClr val="accent1">
                    <a:lumMod val="75000"/>
                  </a:schemeClr>
                </a:solidFill>
              </a:rPr>
              <a:t>Ushna</a:t>
            </a:r>
            <a:r>
              <a:rPr lang="en-US" sz="1400" dirty="0">
                <a:solidFill>
                  <a:schemeClr val="accent1">
                    <a:lumMod val="75000"/>
                  </a:schemeClr>
                </a:solidFill>
              </a:rPr>
              <a:t> </a:t>
            </a:r>
            <a:r>
              <a:rPr lang="en-US" sz="1400" dirty="0" err="1">
                <a:solidFill>
                  <a:schemeClr val="accent1">
                    <a:lumMod val="75000"/>
                  </a:schemeClr>
                </a:solidFill>
              </a:rPr>
              <a:t>safdar</a:t>
            </a:r>
            <a:r>
              <a:rPr lang="en-US" sz="1400" dirty="0">
                <a:solidFill>
                  <a:schemeClr val="accent1">
                    <a:lumMod val="75000"/>
                  </a:schemeClr>
                </a:solidFill>
              </a:rPr>
              <a:t> (CHRMP)</a:t>
            </a:r>
            <a:endParaRPr sz="1400" dirty="0">
              <a:solidFill>
                <a:schemeClr val="accent1">
                  <a:lumMod val="75000"/>
                </a:schemeClr>
              </a:solidFill>
            </a:endParaRPr>
          </a:p>
        </p:txBody>
      </p:sp>
      <p:sp>
        <p:nvSpPr>
          <p:cNvPr id="3" name="TextBox 2">
            <a:extLst>
              <a:ext uri="{FF2B5EF4-FFF2-40B4-BE49-F238E27FC236}">
                <a16:creationId xmlns:a16="http://schemas.microsoft.com/office/drawing/2014/main" id="{CBDF4AA9-BF25-3E92-B925-39DF904C61B0}"/>
              </a:ext>
            </a:extLst>
          </p:cNvPr>
          <p:cNvSpPr txBox="1"/>
          <p:nvPr/>
        </p:nvSpPr>
        <p:spPr>
          <a:xfrm>
            <a:off x="0" y="717716"/>
            <a:ext cx="4578096" cy="369332"/>
          </a:xfrm>
          <a:prstGeom prst="rect">
            <a:avLst/>
          </a:prstGeom>
          <a:noFill/>
        </p:spPr>
        <p:txBody>
          <a:bodyPr wrap="square">
            <a:spAutoFit/>
          </a:bodyPr>
          <a:lstStyle/>
          <a:p>
            <a:pPr marL="457200" lvl="0" indent="-342900" algn="l" rtl="0">
              <a:spcBef>
                <a:spcPts val="0"/>
              </a:spcBef>
              <a:spcAft>
                <a:spcPts val="0"/>
              </a:spcAft>
              <a:buClr>
                <a:schemeClr val="dk1"/>
              </a:buClr>
              <a:buSzPts val="1800"/>
              <a:buFont typeface="Times New Roman"/>
              <a:buChar char="➔"/>
            </a:pPr>
            <a:r>
              <a:rPr lang="en-US" b="1" dirty="0">
                <a:solidFill>
                  <a:schemeClr val="dk1"/>
                </a:solidFill>
                <a:latin typeface="Times New Roman"/>
                <a:ea typeface="Times New Roman"/>
                <a:cs typeface="Times New Roman"/>
                <a:sym typeface="Times New Roman"/>
              </a:rPr>
              <a:t>About the Interviewee: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7" name="Google Shape;447;p60"/>
          <p:cNvSpPr txBox="1">
            <a:spLocks noGrp="1"/>
          </p:cNvSpPr>
          <p:nvPr>
            <p:ph type="body" idx="1"/>
          </p:nvPr>
        </p:nvSpPr>
        <p:spPr>
          <a:xfrm>
            <a:off x="311700" y="1017725"/>
            <a:ext cx="4994946" cy="2904821"/>
          </a:xfrm>
          <a:prstGeom prst="rect">
            <a:avLst/>
          </a:prstGeom>
        </p:spPr>
        <p:txBody>
          <a:bodyPr spcFirstLastPara="1" wrap="square" lIns="91425" tIns="91425" rIns="91425" bIns="91425" anchor="t" anchorCtr="0">
            <a:normAutofit lnSpcReduction="10000"/>
          </a:bodyPr>
          <a:lstStyle/>
          <a:p>
            <a:pPr marL="457200" lvl="0" indent="0" algn="l" rtl="0">
              <a:spcBef>
                <a:spcPts val="0"/>
              </a:spcBef>
              <a:spcAft>
                <a:spcPts val="0"/>
              </a:spcAft>
              <a:buClr>
                <a:schemeClr val="dk1"/>
              </a:buClr>
              <a:buSzPts val="1100"/>
              <a:buFont typeface="Arial"/>
              <a:buNone/>
            </a:pPr>
            <a:endParaRPr b="1"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Protect the legal rights of employees and employers.</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Ensure transparency through non-disclosure agreements and clearly defined contract clauses.</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Outline job responsibilities, compensation, scope, position, and benefits.</a:t>
            </a:r>
            <a:endParaRPr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endParaRPr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r>
              <a:rPr lang="en" b="1" dirty="0">
                <a:solidFill>
                  <a:schemeClr val="dk1"/>
                </a:solidFill>
                <a:latin typeface="Times New Roman"/>
                <a:ea typeface="Times New Roman"/>
                <a:cs typeface="Times New Roman"/>
                <a:sym typeface="Times New Roman"/>
              </a:rPr>
              <a:t>Suggestions:</a:t>
            </a:r>
            <a:endParaRPr b="1"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Update rules frequently to reflect changes in the law and get input from staff members regarding pay and benefits.</a:t>
            </a:r>
            <a:endParaRPr dirty="0"/>
          </a:p>
        </p:txBody>
      </p:sp>
      <p:pic>
        <p:nvPicPr>
          <p:cNvPr id="4" name="Picture 3">
            <a:extLst>
              <a:ext uri="{FF2B5EF4-FFF2-40B4-BE49-F238E27FC236}">
                <a16:creationId xmlns:a16="http://schemas.microsoft.com/office/drawing/2014/main" id="{253AE3E5-77C3-C0C0-A63E-9A57F26C5F4B}"/>
              </a:ext>
            </a:extLst>
          </p:cNvPr>
          <p:cNvPicPr>
            <a:picLocks noChangeAspect="1"/>
          </p:cNvPicPr>
          <p:nvPr/>
        </p:nvPicPr>
        <p:blipFill>
          <a:blip r:embed="rId3"/>
          <a:stretch>
            <a:fillRect/>
          </a:stretch>
        </p:blipFill>
        <p:spPr>
          <a:xfrm>
            <a:off x="5501570" y="573025"/>
            <a:ext cx="3447357" cy="3279648"/>
          </a:xfrm>
          <a:prstGeom prst="rect">
            <a:avLst/>
          </a:prstGeom>
        </p:spPr>
      </p:pic>
      <p:sp>
        <p:nvSpPr>
          <p:cNvPr id="5" name="Google Shape;452;p61">
            <a:extLst>
              <a:ext uri="{FF2B5EF4-FFF2-40B4-BE49-F238E27FC236}">
                <a16:creationId xmlns:a16="http://schemas.microsoft.com/office/drawing/2014/main" id="{B415537E-78F8-B1AC-483F-60773770D5D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457200" lvl="0" indent="-355600" algn="l" rtl="0">
              <a:spcBef>
                <a:spcPts val="0"/>
              </a:spcBef>
              <a:spcAft>
                <a:spcPts val="0"/>
              </a:spcAft>
              <a:buClr>
                <a:schemeClr val="dk1"/>
              </a:buClr>
              <a:buSzPts val="2000"/>
              <a:buFont typeface="Times New Roman"/>
              <a:buChar char="➔"/>
            </a:pPr>
            <a:r>
              <a:rPr lang="en-US" sz="2400" b="1" dirty="0">
                <a:solidFill>
                  <a:schemeClr val="dk1"/>
                </a:solidFill>
                <a:latin typeface="Times New Roman"/>
                <a:ea typeface="Times New Roman"/>
                <a:cs typeface="Times New Roman"/>
                <a:sym typeface="Times New Roman"/>
              </a:rPr>
              <a:t>General HR Policies: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1"/>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US" sz="2400" b="1" dirty="0">
                <a:solidFill>
                  <a:schemeClr val="dk1"/>
                </a:solidFill>
                <a:latin typeface="Times New Roman"/>
                <a:ea typeface="Times New Roman"/>
                <a:cs typeface="Times New Roman"/>
                <a:sym typeface="Times New Roman"/>
              </a:rPr>
              <a:t>Recruitment and Selection</a:t>
            </a:r>
            <a:br>
              <a:rPr lang="en-US" b="1" dirty="0">
                <a:solidFill>
                  <a:schemeClr val="dk1"/>
                </a:solidFill>
                <a:latin typeface="Times New Roman"/>
                <a:ea typeface="Times New Roman"/>
                <a:cs typeface="Times New Roman"/>
                <a:sym typeface="Times New Roman"/>
              </a:rPr>
            </a:br>
            <a:endParaRPr dirty="0"/>
          </a:p>
        </p:txBody>
      </p:sp>
      <p:sp>
        <p:nvSpPr>
          <p:cNvPr id="453" name="Google Shape;453;p61"/>
          <p:cNvSpPr txBox="1">
            <a:spLocks noGrp="1"/>
          </p:cNvSpPr>
          <p:nvPr>
            <p:ph type="body" idx="1"/>
          </p:nvPr>
        </p:nvSpPr>
        <p:spPr>
          <a:xfrm>
            <a:off x="303885" y="1152475"/>
            <a:ext cx="4560723"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Assess team needs based on team lead requests.</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Initial HR interview to evaluate qualifications.</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Technical interview focusing on soft skills.</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A final assessment will be done by a professional team before approval.</a:t>
            </a:r>
            <a:endParaRPr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b="1" dirty="0">
                <a:solidFill>
                  <a:schemeClr val="dk1"/>
                </a:solidFill>
                <a:latin typeface="Times New Roman"/>
                <a:ea typeface="Times New Roman"/>
                <a:cs typeface="Times New Roman"/>
                <a:sym typeface="Times New Roman"/>
              </a:rPr>
              <a:t>Suggestions:</a:t>
            </a:r>
            <a:endParaRPr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To expedite the hiring process, use AI technologies and conduct organized interviews.</a:t>
            </a: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762C4BC7-468F-E14F-8ECF-4AB8C1555C69}"/>
              </a:ext>
            </a:extLst>
          </p:cNvPr>
          <p:cNvPicPr>
            <a:picLocks noChangeAspect="1"/>
          </p:cNvPicPr>
          <p:nvPr/>
        </p:nvPicPr>
        <p:blipFill>
          <a:blip r:embed="rId3"/>
          <a:stretch>
            <a:fillRect/>
          </a:stretch>
        </p:blipFill>
        <p:spPr>
          <a:xfrm>
            <a:off x="5478585" y="1017725"/>
            <a:ext cx="3406570" cy="289468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2"/>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US" sz="2400" b="1" dirty="0">
                <a:solidFill>
                  <a:schemeClr val="dk1"/>
                </a:solidFill>
                <a:latin typeface="Times New Roman"/>
                <a:ea typeface="Times New Roman"/>
                <a:cs typeface="Times New Roman"/>
                <a:sym typeface="Times New Roman"/>
              </a:rPr>
              <a:t>Staff Training and Development:</a:t>
            </a:r>
            <a:br>
              <a:rPr lang="en-US" sz="2400" b="1" dirty="0">
                <a:solidFill>
                  <a:schemeClr val="dk1"/>
                </a:solidFill>
                <a:latin typeface="Times New Roman"/>
                <a:ea typeface="Times New Roman"/>
                <a:cs typeface="Times New Roman"/>
                <a:sym typeface="Times New Roman"/>
              </a:rPr>
            </a:br>
            <a:endParaRPr dirty="0"/>
          </a:p>
        </p:txBody>
      </p:sp>
      <p:sp>
        <p:nvSpPr>
          <p:cNvPr id="459" name="Google Shape;459;p62"/>
          <p:cNvSpPr txBox="1">
            <a:spLocks noGrp="1"/>
          </p:cNvSpPr>
          <p:nvPr>
            <p:ph type="body" idx="1"/>
          </p:nvPr>
        </p:nvSpPr>
        <p:spPr>
          <a:xfrm>
            <a:off x="104437" y="717469"/>
            <a:ext cx="6241656" cy="2819629"/>
          </a:xfrm>
          <a:prstGeom prst="rect">
            <a:avLst/>
          </a:prstGeom>
        </p:spPr>
        <p:txBody>
          <a:bodyPr spcFirstLastPara="1" wrap="square" lIns="91425" tIns="91425" rIns="91425" bIns="91425" anchor="t" anchorCtr="0">
            <a:normAutofit fontScale="85000" lnSpcReduction="20000"/>
          </a:bodyPr>
          <a:lstStyle/>
          <a:p>
            <a:pPr marL="914400" lvl="0" indent="0" algn="l" rtl="0">
              <a:spcBef>
                <a:spcPts val="1200"/>
              </a:spcBef>
              <a:spcAft>
                <a:spcPts val="0"/>
              </a:spcAft>
              <a:buClr>
                <a:schemeClr val="dk1"/>
              </a:buClr>
              <a:buSzPct val="57894"/>
              <a:buFont typeface="Arial"/>
              <a:buNone/>
            </a:pPr>
            <a:endParaRPr sz="1900" b="1" dirty="0">
              <a:solidFill>
                <a:schemeClr val="dk1"/>
              </a:solidFill>
              <a:latin typeface="Times New Roman"/>
              <a:ea typeface="Times New Roman"/>
              <a:cs typeface="Times New Roman"/>
              <a:sym typeface="Times New Roman"/>
            </a:endParaRPr>
          </a:p>
          <a:p>
            <a:pPr marL="457200" lvl="0" indent="-325755" algn="l" rtl="0">
              <a:spcBef>
                <a:spcPts val="120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Collaborative effort between employees and management to identify Training Needs</a:t>
            </a:r>
            <a:endParaRPr dirty="0">
              <a:solidFill>
                <a:schemeClr val="dk1"/>
              </a:solidFill>
              <a:latin typeface="Times New Roman"/>
              <a:ea typeface="Times New Roman"/>
              <a:cs typeface="Times New Roman"/>
              <a:sym typeface="Times New Roman"/>
            </a:endParaRPr>
          </a:p>
          <a:p>
            <a:pPr marL="457200" lvl="0" indent="-325755"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Examples include introducing new technologies (e.g., Laravel) or employee requests for skill enhancement.</a:t>
            </a:r>
            <a:endParaRPr dirty="0">
              <a:solidFill>
                <a:schemeClr val="dk1"/>
              </a:solidFill>
              <a:latin typeface="Times New Roman"/>
              <a:ea typeface="Times New Roman"/>
              <a:cs typeface="Times New Roman"/>
              <a:sym typeface="Times New Roman"/>
            </a:endParaRPr>
          </a:p>
          <a:p>
            <a:pPr marL="457200" lvl="0" indent="-325755" algn="l" rtl="0">
              <a:spcBef>
                <a:spcPts val="0"/>
              </a:spcBef>
              <a:spcAft>
                <a:spcPts val="0"/>
              </a:spcAft>
              <a:buClr>
                <a:schemeClr val="dk1"/>
              </a:buClr>
              <a:buSzPct val="100000"/>
              <a:buFont typeface="Times New Roman"/>
              <a:buChar char="➢"/>
            </a:pPr>
            <a:r>
              <a:rPr lang="en" b="1" dirty="0">
                <a:solidFill>
                  <a:schemeClr val="dk1"/>
                </a:solidFill>
                <a:latin typeface="Times New Roman"/>
                <a:ea typeface="Times New Roman"/>
                <a:cs typeface="Times New Roman"/>
                <a:sym typeface="Times New Roman"/>
              </a:rPr>
              <a:t>Training Programs:</a:t>
            </a:r>
            <a:endParaRPr b="1" dirty="0">
              <a:solidFill>
                <a:schemeClr val="dk1"/>
              </a:solidFill>
              <a:latin typeface="Times New Roman"/>
              <a:ea typeface="Times New Roman"/>
              <a:cs typeface="Times New Roman"/>
              <a:sym typeface="Times New Roman"/>
            </a:endParaRPr>
          </a:p>
          <a:p>
            <a:pPr marL="457200" lvl="0" indent="-325755"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Company-sponsored courses based on performance and job relevance.</a:t>
            </a:r>
            <a:endParaRPr dirty="0">
              <a:solidFill>
                <a:schemeClr val="dk1"/>
              </a:solidFill>
              <a:latin typeface="Times New Roman"/>
              <a:ea typeface="Times New Roman"/>
              <a:cs typeface="Times New Roman"/>
              <a:sym typeface="Times New Roman"/>
            </a:endParaRPr>
          </a:p>
          <a:p>
            <a:pPr marL="457200" lvl="0" indent="-325755"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Prioritize training for employees with roles closely aligned to organizational goals during tight budgets.</a:t>
            </a:r>
            <a:endParaRPr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ct val="61111"/>
              <a:buFont typeface="Arial"/>
              <a:buNone/>
            </a:pPr>
            <a:r>
              <a:rPr lang="en" b="1" dirty="0">
                <a:solidFill>
                  <a:schemeClr val="dk1"/>
                </a:solidFill>
                <a:latin typeface="Times New Roman"/>
                <a:ea typeface="Times New Roman"/>
                <a:cs typeface="Times New Roman"/>
                <a:sym typeface="Times New Roman"/>
              </a:rPr>
              <a:t>Suggestions: </a:t>
            </a:r>
            <a:r>
              <a:rPr lang="en" dirty="0">
                <a:solidFill>
                  <a:schemeClr val="dk1"/>
                </a:solidFill>
                <a:latin typeface="Times New Roman"/>
                <a:ea typeface="Times New Roman"/>
                <a:cs typeface="Times New Roman"/>
                <a:sym typeface="Times New Roman"/>
              </a:rPr>
              <a:t>Provide opportunities for ongoing education and use performance measures to monitor the efficacy of training.</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FBB301C7-E05C-ACBF-D161-7FCBCA967C00}"/>
              </a:ext>
            </a:extLst>
          </p:cNvPr>
          <p:cNvPicPr>
            <a:picLocks noChangeAspect="1"/>
          </p:cNvPicPr>
          <p:nvPr/>
        </p:nvPicPr>
        <p:blipFill>
          <a:blip r:embed="rId3"/>
          <a:stretch>
            <a:fillRect/>
          </a:stretch>
        </p:blipFill>
        <p:spPr>
          <a:xfrm>
            <a:off x="6346091" y="1015872"/>
            <a:ext cx="2693472" cy="25230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3"/>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US" sz="2400" b="1" dirty="0">
                <a:solidFill>
                  <a:schemeClr val="dk1"/>
                </a:solidFill>
                <a:latin typeface="Times New Roman"/>
                <a:ea typeface="Times New Roman"/>
                <a:cs typeface="Times New Roman"/>
                <a:sym typeface="Times New Roman"/>
              </a:rPr>
              <a:t>Appraisals and Performance</a:t>
            </a:r>
            <a:br>
              <a:rPr lang="en-US" b="1" dirty="0">
                <a:solidFill>
                  <a:schemeClr val="dk1"/>
                </a:solidFill>
                <a:latin typeface="Times New Roman"/>
                <a:ea typeface="Times New Roman"/>
                <a:cs typeface="Times New Roman"/>
                <a:sym typeface="Times New Roman"/>
              </a:rPr>
            </a:br>
            <a:endParaRPr dirty="0"/>
          </a:p>
        </p:txBody>
      </p:sp>
      <p:sp>
        <p:nvSpPr>
          <p:cNvPr id="465" name="Google Shape;465;p63"/>
          <p:cNvSpPr txBox="1">
            <a:spLocks noGrp="1"/>
          </p:cNvSpPr>
          <p:nvPr>
            <p:ph type="body" idx="1"/>
          </p:nvPr>
        </p:nvSpPr>
        <p:spPr>
          <a:xfrm>
            <a:off x="311700" y="1152475"/>
            <a:ext cx="5119992"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Regular reviews by the team lead.</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Quarterly formal performance reviews to discuss achievements and areas of improvement.</a:t>
            </a:r>
            <a:endParaRPr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b="1" dirty="0">
                <a:solidFill>
                  <a:schemeClr val="dk1"/>
                </a:solidFill>
                <a:latin typeface="Times New Roman"/>
                <a:ea typeface="Times New Roman"/>
                <a:cs typeface="Times New Roman"/>
                <a:sym typeface="Times New Roman"/>
              </a:rPr>
              <a:t>Suggestions:</a:t>
            </a:r>
            <a:r>
              <a:rPr lang="en" dirty="0">
                <a:solidFill>
                  <a:schemeClr val="dk1"/>
                </a:solidFill>
                <a:latin typeface="Times New Roman"/>
                <a:ea typeface="Times New Roman"/>
                <a:cs typeface="Times New Roman"/>
                <a:sym typeface="Times New Roman"/>
              </a:rPr>
              <a:t> After the appraisal, use 360-degree feedback and offer individualized development strategies.</a:t>
            </a:r>
            <a:endParaRPr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3095344D-54DB-287E-ED3C-C1F997E5BC7A}"/>
              </a:ext>
            </a:extLst>
          </p:cNvPr>
          <p:cNvPicPr>
            <a:picLocks noChangeAspect="1"/>
          </p:cNvPicPr>
          <p:nvPr/>
        </p:nvPicPr>
        <p:blipFill>
          <a:blip r:embed="rId3"/>
          <a:stretch>
            <a:fillRect/>
          </a:stretch>
        </p:blipFill>
        <p:spPr>
          <a:xfrm>
            <a:off x="5948740" y="1152475"/>
            <a:ext cx="2781688" cy="22005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4"/>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US" sz="2400" b="1" dirty="0">
                <a:solidFill>
                  <a:schemeClr val="dk1"/>
                </a:solidFill>
                <a:latin typeface="Times New Roman"/>
                <a:ea typeface="Times New Roman"/>
                <a:cs typeface="Times New Roman"/>
                <a:sym typeface="Times New Roman"/>
              </a:rPr>
              <a:t>Remuneration Policies</a:t>
            </a:r>
            <a:br>
              <a:rPr lang="en-US" b="1" dirty="0">
                <a:solidFill>
                  <a:schemeClr val="dk1"/>
                </a:solidFill>
                <a:latin typeface="Times New Roman"/>
                <a:ea typeface="Times New Roman"/>
                <a:cs typeface="Times New Roman"/>
                <a:sym typeface="Times New Roman"/>
              </a:rPr>
            </a:br>
            <a:endParaRPr dirty="0"/>
          </a:p>
        </p:txBody>
      </p:sp>
      <p:sp>
        <p:nvSpPr>
          <p:cNvPr id="471" name="Google Shape;471;p64"/>
          <p:cNvSpPr txBox="1">
            <a:spLocks noGrp="1"/>
          </p:cNvSpPr>
          <p:nvPr>
            <p:ph type="body" idx="1"/>
          </p:nvPr>
        </p:nvSpPr>
        <p:spPr>
          <a:xfrm>
            <a:off x="311700" y="1152475"/>
            <a:ext cx="4967436"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Salary determination by monitoring market trends, employee skills, experience, and industry benchmarks.</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Incorporate feedback from CEOs and professional networks.</a:t>
            </a:r>
            <a:endParaRPr dirty="0">
              <a:solidFill>
                <a:schemeClr val="dk1"/>
              </a:solidFill>
              <a:latin typeface="Times New Roman"/>
              <a:ea typeface="Times New Roman"/>
              <a:cs typeface="Times New Roman"/>
              <a:sym typeface="Times New Roman"/>
            </a:endParaRPr>
          </a:p>
          <a:p>
            <a:pPr marL="457200" lvl="0" indent="-342900" algn="l" rtl="0">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Align salary ranges with employee expectations, skill levels, and expertise, not just years of experience, to ensure pay satisfaction.</a:t>
            </a:r>
            <a:endParaRPr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ts val="1100"/>
              <a:buFont typeface="Arial"/>
              <a:buNone/>
            </a:pPr>
            <a:r>
              <a:rPr lang="en" b="1" dirty="0">
                <a:solidFill>
                  <a:schemeClr val="dk1"/>
                </a:solidFill>
                <a:latin typeface="Times New Roman"/>
                <a:ea typeface="Times New Roman"/>
                <a:cs typeface="Times New Roman"/>
                <a:sym typeface="Times New Roman"/>
              </a:rPr>
              <a:t>Suggestions: </a:t>
            </a:r>
            <a:r>
              <a:rPr lang="en" dirty="0">
                <a:solidFill>
                  <a:schemeClr val="dk1"/>
                </a:solidFill>
                <a:latin typeface="Times New Roman"/>
                <a:ea typeface="Times New Roman"/>
                <a:cs typeface="Times New Roman"/>
                <a:sym typeface="Times New Roman"/>
              </a:rPr>
              <a:t>Introduce performance-based bonuses and conduct frequent market salary surveys.</a:t>
            </a:r>
            <a:endParaRPr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ts val="1100"/>
              <a:buFont typeface="Arial"/>
              <a:buNone/>
            </a:pPr>
            <a:endParaRPr dirty="0">
              <a:solidFill>
                <a:schemeClr val="dk1"/>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31947064-6452-15E6-E3F6-E26CA86E9A7C}"/>
              </a:ext>
            </a:extLst>
          </p:cNvPr>
          <p:cNvPicPr>
            <a:picLocks noChangeAspect="1"/>
          </p:cNvPicPr>
          <p:nvPr/>
        </p:nvPicPr>
        <p:blipFill>
          <a:blip r:embed="rId3"/>
          <a:stretch>
            <a:fillRect/>
          </a:stretch>
        </p:blipFill>
        <p:spPr>
          <a:xfrm>
            <a:off x="5449824" y="1152475"/>
            <a:ext cx="3553164" cy="27367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5"/>
          <p:cNvSpPr txBox="1">
            <a:spLocks noGrp="1"/>
          </p:cNvSpPr>
          <p:nvPr>
            <p:ph type="title"/>
          </p:nvPr>
        </p:nvSpPr>
        <p:spPr>
          <a:prstGeom prst="rect">
            <a:avLst/>
          </a:prstGeom>
        </p:spPr>
        <p:txBody>
          <a:bodyPr spcFirstLastPara="1" wrap="square" lIns="91425" tIns="91425" rIns="91425" bIns="91425" anchor="t" anchorCtr="0">
            <a:normAutofit fontScale="90000"/>
          </a:bodyPr>
          <a:lstStyle/>
          <a:p>
            <a:r>
              <a:rPr lang="en-US" b="1" dirty="0">
                <a:solidFill>
                  <a:schemeClr val="dk1"/>
                </a:solidFill>
                <a:latin typeface="Times New Roman"/>
                <a:ea typeface="Times New Roman"/>
                <a:cs typeface="Times New Roman"/>
                <a:sym typeface="Times New Roman"/>
              </a:rPr>
              <a:t>Handling Dismissal and Redundancy</a:t>
            </a:r>
            <a:br>
              <a:rPr lang="en-US" dirty="0">
                <a:solidFill>
                  <a:schemeClr val="dk1"/>
                </a:solidFill>
                <a:latin typeface="Times New Roman"/>
                <a:ea typeface="Times New Roman"/>
                <a:cs typeface="Times New Roman"/>
                <a:sym typeface="Times New Roman"/>
              </a:rPr>
            </a:br>
            <a:endParaRPr dirty="0"/>
          </a:p>
        </p:txBody>
      </p:sp>
      <p:sp>
        <p:nvSpPr>
          <p:cNvPr id="477" name="Google Shape;477;p65"/>
          <p:cNvSpPr txBox="1">
            <a:spLocks noGrp="1"/>
          </p:cNvSpPr>
          <p:nvPr>
            <p:ph type="body" idx="1"/>
          </p:nvPr>
        </p:nvSpPr>
        <p:spPr>
          <a:xfrm>
            <a:off x="311700" y="1152475"/>
            <a:ext cx="4979628" cy="3416400"/>
          </a:xfrm>
          <a:prstGeom prst="rect">
            <a:avLst/>
          </a:prstGeom>
        </p:spPr>
        <p:txBody>
          <a:bodyPr spcFirstLastPara="1" wrap="square" lIns="91425" tIns="91425" rIns="91425" bIns="91425" anchor="t" anchorCtr="0">
            <a:normAutofit lnSpcReduction="10000"/>
          </a:bodyPr>
          <a:lstStyle/>
          <a:p>
            <a:pPr marL="914400" lvl="0" indent="-325755" algn="l" rtl="0">
              <a:spcBef>
                <a:spcPts val="0"/>
              </a:spcBef>
              <a:spcAft>
                <a:spcPts val="0"/>
              </a:spcAft>
              <a:buClr>
                <a:schemeClr val="dk1"/>
              </a:buClr>
              <a:buSzPct val="100000"/>
              <a:buFont typeface="Times New Roman"/>
              <a:buChar char="➔"/>
            </a:pPr>
            <a:r>
              <a:rPr lang="en" b="1" dirty="0">
                <a:solidFill>
                  <a:schemeClr val="dk1"/>
                </a:solidFill>
                <a:latin typeface="Times New Roman"/>
                <a:ea typeface="Times New Roman"/>
                <a:cs typeface="Times New Roman"/>
                <a:sym typeface="Times New Roman"/>
              </a:rPr>
              <a:t>Termination Procedures:	</a:t>
            </a:r>
            <a:endParaRPr b="1" dirty="0">
              <a:solidFill>
                <a:schemeClr val="dk1"/>
              </a:solidFill>
              <a:latin typeface="Times New Roman"/>
              <a:ea typeface="Times New Roman"/>
              <a:cs typeface="Times New Roman"/>
              <a:sym typeface="Times New Roman"/>
            </a:endParaRPr>
          </a:p>
          <a:p>
            <a:pPr marL="914400" lvl="0" indent="-325755"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Immediate termination for severe violations (e.g., harassment, data breaches) with no compensation.</a:t>
            </a:r>
            <a:endParaRPr dirty="0">
              <a:solidFill>
                <a:schemeClr val="dk1"/>
              </a:solidFill>
              <a:latin typeface="Times New Roman"/>
              <a:ea typeface="Times New Roman"/>
              <a:cs typeface="Times New Roman"/>
              <a:sym typeface="Times New Roman"/>
            </a:endParaRPr>
          </a:p>
          <a:p>
            <a:pPr marL="914400" lvl="0" indent="-325755"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For work-related performance issues, employees typically receive a notice period of 1-3 months.</a:t>
            </a:r>
            <a:endParaRPr dirty="0">
              <a:solidFill>
                <a:schemeClr val="dk1"/>
              </a:solidFill>
              <a:latin typeface="Times New Roman"/>
              <a:ea typeface="Times New Roman"/>
              <a:cs typeface="Times New Roman"/>
              <a:sym typeface="Times New Roman"/>
            </a:endParaRPr>
          </a:p>
          <a:p>
            <a:pPr marL="914400" lvl="0" indent="-325755"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Fairness is ensured by Hearing both sides of any dispute and cross-verify facts before making decisions.</a:t>
            </a:r>
            <a:endParaRPr dirty="0">
              <a:solidFill>
                <a:schemeClr val="dk1"/>
              </a:solidFill>
              <a:latin typeface="Times New Roman"/>
              <a:ea typeface="Times New Roman"/>
              <a:cs typeface="Times New Roman"/>
              <a:sym typeface="Times New Roman"/>
            </a:endParaRPr>
          </a:p>
          <a:p>
            <a:pPr marL="914400" lvl="0" indent="-325755" algn="l" rtl="0">
              <a:spcBef>
                <a:spcPts val="0"/>
              </a:spcBef>
              <a:spcAft>
                <a:spcPts val="0"/>
              </a:spcAft>
              <a:buClr>
                <a:schemeClr val="dk1"/>
              </a:buClr>
              <a:buSzPct val="100000"/>
              <a:buFont typeface="Times New Roman"/>
              <a:buChar char="●"/>
            </a:pPr>
            <a:r>
              <a:rPr lang="en" dirty="0">
                <a:solidFill>
                  <a:schemeClr val="dk1"/>
                </a:solidFill>
                <a:latin typeface="Times New Roman"/>
                <a:ea typeface="Times New Roman"/>
                <a:cs typeface="Times New Roman"/>
                <a:sym typeface="Times New Roman"/>
              </a:rPr>
              <a:t>Job Design and Employee Engagement</a:t>
            </a:r>
            <a:endParaRPr dirty="0">
              <a:solidFill>
                <a:schemeClr val="dk1"/>
              </a:solidFill>
              <a:latin typeface="Times New Roman"/>
              <a:ea typeface="Times New Roman"/>
              <a:cs typeface="Times New Roman"/>
              <a:sym typeface="Times New Roman"/>
            </a:endParaRPr>
          </a:p>
          <a:p>
            <a:pPr marL="457200" lvl="0" indent="0" algn="l" rtl="0">
              <a:spcBef>
                <a:spcPts val="1200"/>
              </a:spcBef>
              <a:spcAft>
                <a:spcPts val="0"/>
              </a:spcAft>
              <a:buClr>
                <a:schemeClr val="dk1"/>
              </a:buClr>
              <a:buSzPct val="61111"/>
              <a:buFont typeface="Arial"/>
              <a:buNone/>
            </a:pPr>
            <a:r>
              <a:rPr lang="en" b="1" dirty="0">
                <a:solidFill>
                  <a:schemeClr val="dk1"/>
                </a:solidFill>
                <a:latin typeface="Times New Roman"/>
                <a:ea typeface="Times New Roman"/>
                <a:cs typeface="Times New Roman"/>
                <a:sym typeface="Times New Roman"/>
              </a:rPr>
              <a:t>Suggestions: </a:t>
            </a:r>
            <a:r>
              <a:rPr lang="en" dirty="0">
                <a:solidFill>
                  <a:schemeClr val="dk1"/>
                </a:solidFill>
                <a:latin typeface="Times New Roman"/>
                <a:ea typeface="Times New Roman"/>
                <a:cs typeface="Times New Roman"/>
                <a:sym typeface="Times New Roman"/>
              </a:rPr>
              <a:t>Put performance improvement strategies into action and provide outplacement services or severance packages.</a:t>
            </a:r>
            <a:endParaRPr dirty="0">
              <a:solidFill>
                <a:schemeClr val="dk1"/>
              </a:solidFill>
              <a:latin typeface="Times New Roman"/>
              <a:ea typeface="Times New Roman"/>
              <a:cs typeface="Times New Roman"/>
              <a:sym typeface="Times New Roman"/>
            </a:endParaRPr>
          </a:p>
          <a:p>
            <a:pPr marL="457200" lvl="0" indent="0" algn="l" rtl="0">
              <a:spcBef>
                <a:spcPts val="0"/>
              </a:spcBef>
              <a:spcAft>
                <a:spcPts val="0"/>
              </a:spcAft>
              <a:buClr>
                <a:schemeClr val="dk1"/>
              </a:buClr>
              <a:buSzPct val="61111"/>
              <a:buFont typeface="Arial"/>
              <a:buNone/>
            </a:pPr>
            <a:endParaRPr dirty="0">
              <a:solidFill>
                <a:schemeClr val="dk1"/>
              </a:solidFill>
              <a:latin typeface="Times New Roman"/>
              <a:ea typeface="Times New Roman"/>
              <a:cs typeface="Times New Roman"/>
              <a:sym typeface="Times New Roman"/>
            </a:endParaRPr>
          </a:p>
          <a:p>
            <a:pPr marL="0" lvl="0" indent="0" algn="l" rtl="0">
              <a:spcBef>
                <a:spcPts val="0"/>
              </a:spcBef>
              <a:spcAft>
                <a:spcPts val="1200"/>
              </a:spcAft>
              <a:buNone/>
            </a:pPr>
            <a:endParaRPr dirty="0"/>
          </a:p>
        </p:txBody>
      </p:sp>
      <p:pic>
        <p:nvPicPr>
          <p:cNvPr id="3" name="Picture 2">
            <a:extLst>
              <a:ext uri="{FF2B5EF4-FFF2-40B4-BE49-F238E27FC236}">
                <a16:creationId xmlns:a16="http://schemas.microsoft.com/office/drawing/2014/main" id="{6DACD165-69C7-4C67-9FF6-9A91C6FEF52E}"/>
              </a:ext>
            </a:extLst>
          </p:cNvPr>
          <p:cNvPicPr>
            <a:picLocks noChangeAspect="1"/>
          </p:cNvPicPr>
          <p:nvPr/>
        </p:nvPicPr>
        <p:blipFill>
          <a:blip r:embed="rId3"/>
          <a:stretch>
            <a:fillRect/>
          </a:stretch>
        </p:blipFill>
        <p:spPr>
          <a:xfrm>
            <a:off x="5520690" y="1409319"/>
            <a:ext cx="2857500" cy="2324862"/>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8</TotalTime>
  <Words>742</Words>
  <Application>Microsoft Office PowerPoint</Application>
  <PresentationFormat>On-screen Show (16:9)</PresentationFormat>
  <Paragraphs>73</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Gill Sans MT</vt:lpstr>
      <vt:lpstr>Times New Roman</vt:lpstr>
      <vt:lpstr>Arial</vt:lpstr>
      <vt:lpstr>Gallery</vt:lpstr>
      <vt:lpstr>(Professional Practices in IT)  An Insight into Modern HR Practices At Bloomrix</vt:lpstr>
      <vt:lpstr>PowerPoint Presentation</vt:lpstr>
      <vt:lpstr>MS. Ushna safdar (CHRMP)</vt:lpstr>
      <vt:lpstr>General HR Policies:</vt:lpstr>
      <vt:lpstr>Recruitment and Selection </vt:lpstr>
      <vt:lpstr>Staff Training and Development: </vt:lpstr>
      <vt:lpstr>Appraisals and Performance </vt:lpstr>
      <vt:lpstr>Remuneration Policies </vt:lpstr>
      <vt:lpstr>Handling Dismissal and Redundancy </vt:lpstr>
      <vt:lpstr>Employee Engagement: </vt:lpstr>
      <vt:lpstr>Discrimination and Workplace Diversity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fiza nirban</cp:lastModifiedBy>
  <cp:revision>2</cp:revision>
  <dcterms:modified xsi:type="dcterms:W3CDTF">2024-12-02T09:02:20Z</dcterms:modified>
</cp:coreProperties>
</file>