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4505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8"/>
                </a:lnTo>
                <a:lnTo>
                  <a:pt x="12188952" y="64008"/>
                </a:lnTo>
                <a:lnTo>
                  <a:pt x="1218895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3291" y="1738122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019" y="930909"/>
            <a:ext cx="583819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7833" y="2002218"/>
            <a:ext cx="5238115" cy="3552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4505"/>
            <a:ext cx="12192000" cy="523875"/>
            <a:chOff x="0" y="6334505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505"/>
              <a:ext cx="12192000" cy="66675"/>
            </a:xfrm>
            <a:custGeom>
              <a:avLst/>
              <a:gdLst/>
              <a:ahLst/>
              <a:cxnLst/>
              <a:rect l="l" t="t" r="r" b="b"/>
              <a:pathLst>
                <a:path w="12192000" h="66675">
                  <a:moveTo>
                    <a:pt x="12192000" y="0"/>
                  </a:moveTo>
                  <a:lnTo>
                    <a:pt x="0" y="0"/>
                  </a:lnTo>
                  <a:lnTo>
                    <a:pt x="0" y="66294"/>
                  </a:lnTo>
                  <a:lnTo>
                    <a:pt x="12192000" y="6629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233" y="937412"/>
            <a:ext cx="4988378" cy="475691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09231" y="1080008"/>
            <a:ext cx="4464685" cy="615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660"/>
              </a:lnSpc>
            </a:pPr>
            <a:r>
              <a:rPr sz="4200" spc="-50" dirty="0">
                <a:solidFill>
                  <a:srgbClr val="252525"/>
                </a:solidFill>
              </a:rPr>
              <a:t>Machine</a:t>
            </a:r>
            <a:r>
              <a:rPr sz="4200" spc="-160" dirty="0">
                <a:solidFill>
                  <a:srgbClr val="252525"/>
                </a:solidFill>
              </a:rPr>
              <a:t> </a:t>
            </a:r>
            <a:r>
              <a:rPr sz="4200" spc="-50" dirty="0">
                <a:solidFill>
                  <a:srgbClr val="252525"/>
                </a:solidFill>
              </a:rPr>
              <a:t>Learning</a:t>
            </a:r>
            <a:endParaRPr sz="4200" dirty="0"/>
          </a:p>
        </p:txBody>
      </p:sp>
      <p:sp>
        <p:nvSpPr>
          <p:cNvPr id="8" name="object 8"/>
          <p:cNvSpPr txBox="1"/>
          <p:nvPr/>
        </p:nvSpPr>
        <p:spPr>
          <a:xfrm>
            <a:off x="6809230" y="2738882"/>
            <a:ext cx="4849369" cy="511679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 marR="5080">
              <a:lnSpc>
                <a:spcPts val="3260"/>
              </a:lnSpc>
              <a:spcBef>
                <a:spcPts val="690"/>
              </a:spcBef>
            </a:pPr>
            <a:r>
              <a:rPr sz="3200" b="1" spc="-60" dirty="0">
                <a:solidFill>
                  <a:srgbClr val="333E50"/>
                </a:solidFill>
                <a:latin typeface="Arial"/>
                <a:cs typeface="Arial"/>
              </a:rPr>
              <a:t>Week</a:t>
            </a:r>
            <a:r>
              <a:rPr sz="3200" b="1" spc="-150" dirty="0">
                <a:solidFill>
                  <a:srgbClr val="333E50"/>
                </a:solidFill>
                <a:latin typeface="Arial"/>
                <a:cs typeface="Arial"/>
              </a:rPr>
              <a:t> </a:t>
            </a:r>
            <a:r>
              <a:rPr sz="3200" b="1" spc="-30" dirty="0">
                <a:solidFill>
                  <a:srgbClr val="333E50"/>
                </a:solidFill>
                <a:latin typeface="Arial"/>
                <a:cs typeface="Arial"/>
              </a:rPr>
              <a:t>6:</a:t>
            </a:r>
            <a:r>
              <a:rPr sz="3200" b="1" spc="-150" dirty="0">
                <a:solidFill>
                  <a:srgbClr val="333E50"/>
                </a:solidFill>
                <a:latin typeface="Arial"/>
                <a:cs typeface="Arial"/>
              </a:rPr>
              <a:t> </a:t>
            </a:r>
            <a:r>
              <a:rPr sz="3200" b="1" spc="-45" dirty="0">
                <a:solidFill>
                  <a:srgbClr val="333E50"/>
                </a:solidFill>
                <a:latin typeface="Arial"/>
                <a:cs typeface="Arial"/>
              </a:rPr>
              <a:t>Bayes </a:t>
            </a:r>
            <a:r>
              <a:rPr sz="3200" b="1" spc="-875" dirty="0">
                <a:solidFill>
                  <a:srgbClr val="333E50"/>
                </a:solidFill>
                <a:latin typeface="Arial"/>
                <a:cs typeface="Arial"/>
              </a:rPr>
              <a:t> </a:t>
            </a:r>
            <a:r>
              <a:rPr sz="3200" b="1" spc="-50" dirty="0">
                <a:solidFill>
                  <a:srgbClr val="333E50"/>
                </a:solidFill>
                <a:latin typeface="Arial"/>
                <a:cs typeface="Arial"/>
              </a:rPr>
              <a:t>Classifiers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5838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Bayes</a:t>
            </a:r>
            <a:r>
              <a:rPr spc="-155" dirty="0"/>
              <a:t> </a:t>
            </a:r>
            <a:r>
              <a:rPr spc="-50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81123" y="1905000"/>
            <a:ext cx="8601075" cy="4272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07645" algn="ctr">
              <a:spcBef>
                <a:spcPts val="100"/>
              </a:spcBef>
            </a:pPr>
            <a:r>
              <a:rPr lang="en-US" sz="2800" dirty="0">
                <a:latin typeface="Arial"/>
                <a:cs typeface="Arial"/>
              </a:rPr>
              <a:t>P(A | B) = ( P(B | A) * P(A) ) / P(B)</a:t>
            </a:r>
            <a:endParaRPr lang="en-US" sz="2800" dirty="0">
              <a:solidFill>
                <a:srgbClr val="4471C4"/>
              </a:solidFill>
              <a:latin typeface="Arial MT"/>
              <a:cs typeface="Arial MT"/>
            </a:endParaRPr>
          </a:p>
          <a:p>
            <a:pPr marR="207645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471C4"/>
                </a:solidFill>
                <a:latin typeface="Arial MT"/>
                <a:cs typeface="Arial MT"/>
              </a:rPr>
              <a:t>P(C</a:t>
            </a:r>
            <a:r>
              <a:rPr sz="2800" spc="-10" dirty="0">
                <a:solidFill>
                  <a:srgbClr val="4471C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471C4"/>
                </a:solidFill>
                <a:latin typeface="Arial MT"/>
                <a:cs typeface="Arial MT"/>
              </a:rPr>
              <a:t>|</a:t>
            </a:r>
            <a:r>
              <a:rPr sz="2800" spc="-170" dirty="0">
                <a:solidFill>
                  <a:srgbClr val="4471C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471C4"/>
                </a:solidFill>
                <a:latin typeface="Arial MT"/>
                <a:cs typeface="Arial MT"/>
              </a:rPr>
              <a:t>A)</a:t>
            </a:r>
            <a:r>
              <a:rPr sz="2800" spc="-20" dirty="0">
                <a:solidFill>
                  <a:srgbClr val="4471C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471C4"/>
                </a:solidFill>
                <a:latin typeface="Arial MT"/>
                <a:cs typeface="Arial MT"/>
              </a:rPr>
              <a:t>=</a:t>
            </a:r>
            <a:r>
              <a:rPr sz="2800" spc="-10" dirty="0">
                <a:solidFill>
                  <a:srgbClr val="4471C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471C4"/>
                </a:solidFill>
                <a:latin typeface="Arial MT"/>
                <a:cs typeface="Arial MT"/>
              </a:rPr>
              <a:t>(P(A</a:t>
            </a:r>
            <a:r>
              <a:rPr sz="2800" spc="-170" dirty="0">
                <a:solidFill>
                  <a:srgbClr val="4471C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471C4"/>
                </a:solidFill>
                <a:latin typeface="Arial MT"/>
                <a:cs typeface="Arial MT"/>
              </a:rPr>
              <a:t>|</a:t>
            </a:r>
            <a:r>
              <a:rPr sz="2800" spc="-5" dirty="0">
                <a:solidFill>
                  <a:srgbClr val="4471C4"/>
                </a:solidFill>
                <a:latin typeface="Arial MT"/>
                <a:cs typeface="Arial MT"/>
              </a:rPr>
              <a:t> C)</a:t>
            </a:r>
            <a:r>
              <a:rPr sz="2800" spc="-10" dirty="0">
                <a:solidFill>
                  <a:srgbClr val="4471C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471C4"/>
                </a:solidFill>
                <a:latin typeface="Arial MT"/>
                <a:cs typeface="Arial MT"/>
              </a:rPr>
              <a:t>*</a:t>
            </a:r>
            <a:r>
              <a:rPr sz="2800" spc="-5" dirty="0">
                <a:solidFill>
                  <a:srgbClr val="4471C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471C4"/>
                </a:solidFill>
                <a:latin typeface="Arial MT"/>
                <a:cs typeface="Arial MT"/>
              </a:rPr>
              <a:t>P(C))</a:t>
            </a:r>
            <a:r>
              <a:rPr sz="2800" spc="-10" dirty="0">
                <a:solidFill>
                  <a:srgbClr val="4471C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471C4"/>
                </a:solidFill>
                <a:latin typeface="Arial MT"/>
                <a:cs typeface="Arial MT"/>
              </a:rPr>
              <a:t>/</a:t>
            </a:r>
            <a:r>
              <a:rPr sz="2800" spc="-5" dirty="0">
                <a:solidFill>
                  <a:srgbClr val="4471C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471C4"/>
                </a:solidFill>
                <a:latin typeface="Arial MT"/>
                <a:cs typeface="Arial MT"/>
              </a:rPr>
              <a:t>P(A)</a:t>
            </a:r>
            <a:endParaRPr sz="2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50" dirty="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 MT"/>
                <a:cs typeface="Arial MT"/>
              </a:rPr>
              <a:t>P(C|A)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probability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class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given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attribute(s)</a:t>
            </a:r>
            <a:r>
              <a:rPr sz="2000" spc="-1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A.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This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called</a:t>
            </a:r>
            <a:endParaRPr sz="2000" dirty="0">
              <a:latin typeface="Arial MT"/>
              <a:cs typeface="Arial MT"/>
            </a:endParaRPr>
          </a:p>
          <a:p>
            <a:pPr marL="298450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posterior</a:t>
            </a:r>
            <a:r>
              <a:rPr sz="2000" spc="-15" dirty="0">
                <a:latin typeface="Arial MT"/>
                <a:cs typeface="Arial MT"/>
              </a:rPr>
              <a:t> probability.</a:t>
            </a: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 MT"/>
                <a:cs typeface="Arial MT"/>
              </a:rPr>
              <a:t>P(A|C)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probability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 attribute(s)</a:t>
            </a:r>
            <a:r>
              <a:rPr sz="2000" spc="-1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-1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given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5" dirty="0">
                <a:latin typeface="Arial MT"/>
                <a:cs typeface="Arial MT"/>
              </a:rPr>
              <a:t> the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class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was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true.</a:t>
            </a: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 dirty="0">
              <a:latin typeface="Arial MT"/>
              <a:cs typeface="Arial MT"/>
            </a:endParaRPr>
          </a:p>
          <a:p>
            <a:pPr marL="298450" marR="5080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 MT"/>
                <a:cs typeface="Arial MT"/>
              </a:rPr>
              <a:t>P(C)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probability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class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being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true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(regardless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attribute(s)).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This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 called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prior probability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C.</a:t>
            </a: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 dirty="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 MT"/>
                <a:cs typeface="Arial MT"/>
              </a:rPr>
              <a:t>P(A)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probability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attribute(s) (regardless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class).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Bayes</a:t>
            </a:r>
            <a:r>
              <a:rPr spc="-155" dirty="0"/>
              <a:t> </a:t>
            </a:r>
            <a:r>
              <a:rPr spc="-50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6480" y="1640891"/>
            <a:ext cx="9901555" cy="3567643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406400" indent="-356235">
              <a:lnSpc>
                <a:spcPct val="100000"/>
              </a:lnSpc>
              <a:spcBef>
                <a:spcPts val="1900"/>
              </a:spcBef>
              <a:buClr>
                <a:srgbClr val="5B9BD4"/>
              </a:buClr>
              <a:buChar char="•"/>
              <a:tabLst>
                <a:tab pos="406400" algn="l"/>
                <a:tab pos="407034" algn="l"/>
              </a:tabLst>
            </a:pPr>
            <a:r>
              <a:rPr sz="2800" dirty="0">
                <a:latin typeface="Arial MT"/>
                <a:cs typeface="Arial MT"/>
              </a:rPr>
              <a:t>Consider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each attribute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 class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label as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random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variables</a:t>
            </a:r>
          </a:p>
          <a:p>
            <a:pPr marL="406400" indent="-356235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406400" algn="l"/>
                <a:tab pos="407034" algn="l"/>
              </a:tabLst>
            </a:pPr>
            <a:r>
              <a:rPr sz="2800" dirty="0">
                <a:latin typeface="Arial MT"/>
                <a:cs typeface="Arial MT"/>
              </a:rPr>
              <a:t>Given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record with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attributes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(A</a:t>
            </a:r>
            <a:r>
              <a:rPr sz="2775" spc="7" baseline="-21021" dirty="0">
                <a:latin typeface="Arial MT"/>
                <a:cs typeface="Arial MT"/>
              </a:rPr>
              <a:t>1</a:t>
            </a:r>
            <a:r>
              <a:rPr sz="2800" spc="5" dirty="0">
                <a:latin typeface="Arial MT"/>
                <a:cs typeface="Arial MT"/>
              </a:rPr>
              <a:t>,</a:t>
            </a:r>
            <a:r>
              <a:rPr sz="2800" spc="-1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775" baseline="-21021" dirty="0">
                <a:latin typeface="Arial MT"/>
                <a:cs typeface="Arial MT"/>
              </a:rPr>
              <a:t>2</a:t>
            </a:r>
            <a:r>
              <a:rPr sz="2800" dirty="0">
                <a:latin typeface="Arial MT"/>
                <a:cs typeface="Arial MT"/>
              </a:rPr>
              <a:t>,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…,</a:t>
            </a:r>
            <a:r>
              <a:rPr sz="2800" spc="-1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775" baseline="-21021" dirty="0">
                <a:latin typeface="Arial MT"/>
                <a:cs typeface="Arial MT"/>
              </a:rPr>
              <a:t>n</a:t>
            </a:r>
            <a:r>
              <a:rPr sz="2800" dirty="0">
                <a:latin typeface="Arial MT"/>
                <a:cs typeface="Arial MT"/>
              </a:rPr>
              <a:t>)</a:t>
            </a:r>
          </a:p>
          <a:p>
            <a:pPr marL="617220" lvl="1" indent="-183515">
              <a:lnSpc>
                <a:spcPct val="100000"/>
              </a:lnSpc>
              <a:spcBef>
                <a:spcPts val="1810"/>
              </a:spcBef>
              <a:buClr>
                <a:srgbClr val="5B9BD4"/>
              </a:buClr>
              <a:buChar char="•"/>
              <a:tabLst>
                <a:tab pos="617855" algn="l"/>
              </a:tabLst>
            </a:pPr>
            <a:r>
              <a:rPr sz="2400" spc="-5" dirty="0">
                <a:latin typeface="Arial MT"/>
                <a:cs typeface="Arial MT"/>
              </a:rPr>
              <a:t>Goal is</a:t>
            </a:r>
            <a:r>
              <a:rPr sz="2400" dirty="0">
                <a:latin typeface="Arial MT"/>
                <a:cs typeface="Arial MT"/>
              </a:rPr>
              <a:t> to </a:t>
            </a:r>
            <a:r>
              <a:rPr sz="2400" spc="-5" dirty="0">
                <a:latin typeface="Arial MT"/>
                <a:cs typeface="Arial MT"/>
              </a:rPr>
              <a:t>predict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class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</a:t>
            </a:r>
            <a:endParaRPr sz="2400" dirty="0">
              <a:latin typeface="Arial MT"/>
              <a:cs typeface="Arial MT"/>
            </a:endParaRPr>
          </a:p>
          <a:p>
            <a:pPr marL="617220" marR="243840" lvl="1" indent="-182880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617855" algn="l"/>
              </a:tabLst>
            </a:pPr>
            <a:r>
              <a:rPr sz="2400" spc="-15" dirty="0">
                <a:latin typeface="Arial MT"/>
                <a:cs typeface="Arial MT"/>
              </a:rPr>
              <a:t>Specifically, </a:t>
            </a:r>
            <a:r>
              <a:rPr sz="2400" spc="-5" dirty="0">
                <a:latin typeface="Arial MT"/>
                <a:cs typeface="Arial MT"/>
              </a:rPr>
              <a:t>we want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find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value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C </a:t>
            </a:r>
            <a:r>
              <a:rPr sz="2400" dirty="0">
                <a:latin typeface="Arial MT"/>
                <a:cs typeface="Arial MT"/>
              </a:rPr>
              <a:t>that </a:t>
            </a:r>
            <a:r>
              <a:rPr sz="2400" spc="-5" dirty="0">
                <a:latin typeface="Arial MT"/>
                <a:cs typeface="Arial MT"/>
              </a:rPr>
              <a:t>maximizes </a:t>
            </a:r>
            <a:r>
              <a:rPr sz="2400" dirty="0">
                <a:latin typeface="Arial MT"/>
                <a:cs typeface="Arial MT"/>
              </a:rPr>
              <a:t>P(C | </a:t>
            </a:r>
            <a:r>
              <a:rPr sz="2400" spc="-20" dirty="0">
                <a:latin typeface="Arial MT"/>
                <a:cs typeface="Arial MT"/>
              </a:rPr>
              <a:t>A</a:t>
            </a:r>
            <a:r>
              <a:rPr sz="2400" spc="-30" baseline="-20833" dirty="0">
                <a:latin typeface="Arial MT"/>
                <a:cs typeface="Arial MT"/>
              </a:rPr>
              <a:t>1</a:t>
            </a:r>
            <a:r>
              <a:rPr sz="2400" spc="-20" dirty="0">
                <a:latin typeface="Arial MT"/>
                <a:cs typeface="Arial MT"/>
              </a:rPr>
              <a:t>,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7" baseline="-20833" dirty="0">
                <a:latin typeface="Arial MT"/>
                <a:cs typeface="Arial MT"/>
              </a:rPr>
              <a:t>2</a:t>
            </a:r>
            <a:r>
              <a:rPr sz="2400" spc="-5" dirty="0">
                <a:latin typeface="Arial MT"/>
                <a:cs typeface="Arial MT"/>
              </a:rPr>
              <a:t>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…,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7" baseline="-20833" dirty="0">
                <a:latin typeface="Arial MT"/>
                <a:cs typeface="Arial MT"/>
              </a:rPr>
              <a:t>n</a:t>
            </a:r>
            <a:r>
              <a:rPr sz="2400" spc="-5" dirty="0">
                <a:latin typeface="Arial MT"/>
                <a:cs typeface="Arial MT"/>
              </a:rPr>
              <a:t>)</a:t>
            </a:r>
            <a:endParaRPr lang="en-US" sz="2400" dirty="0">
              <a:latin typeface="Arial MT"/>
              <a:cs typeface="Arial MT"/>
            </a:endParaRPr>
          </a:p>
          <a:p>
            <a:pPr marL="160020" marR="243840" indent="-182880">
              <a:spcBef>
                <a:spcPts val="1800"/>
              </a:spcBef>
              <a:buClr>
                <a:srgbClr val="5B9BD4"/>
              </a:buClr>
              <a:buChar char="•"/>
              <a:tabLst>
                <a:tab pos="617855" algn="l"/>
              </a:tabLst>
            </a:pPr>
            <a:r>
              <a:rPr lang="en-US" sz="2800" spc="-5" dirty="0">
                <a:latin typeface="Arial MT"/>
                <a:cs typeface="Arial MT"/>
              </a:rPr>
              <a:t>  </a:t>
            </a:r>
            <a:r>
              <a:rPr sz="2800" spc="-5" dirty="0">
                <a:latin typeface="Arial MT"/>
                <a:cs typeface="Arial MT"/>
              </a:rPr>
              <a:t>Can we</a:t>
            </a:r>
            <a:r>
              <a:rPr sz="2800" dirty="0">
                <a:latin typeface="Arial MT"/>
                <a:cs typeface="Arial MT"/>
              </a:rPr>
              <a:t> estimate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P(C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|</a:t>
            </a:r>
            <a:r>
              <a:rPr sz="2800" spc="-155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A</a:t>
            </a:r>
            <a:r>
              <a:rPr sz="2775" spc="7" baseline="-21021" dirty="0">
                <a:latin typeface="Arial MT"/>
                <a:cs typeface="Arial MT"/>
              </a:rPr>
              <a:t>1</a:t>
            </a:r>
            <a:r>
              <a:rPr sz="2800" spc="5" dirty="0">
                <a:latin typeface="Arial MT"/>
                <a:cs typeface="Arial MT"/>
              </a:rPr>
              <a:t>,</a:t>
            </a:r>
            <a:r>
              <a:rPr sz="2800" spc="-1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775" baseline="-21021" dirty="0">
                <a:latin typeface="Arial MT"/>
                <a:cs typeface="Arial MT"/>
              </a:rPr>
              <a:t>2</a:t>
            </a:r>
            <a:r>
              <a:rPr sz="2800" dirty="0">
                <a:latin typeface="Arial MT"/>
                <a:cs typeface="Arial MT"/>
              </a:rPr>
              <a:t>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…,</a:t>
            </a:r>
            <a:r>
              <a:rPr sz="2800" spc="-1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775" baseline="-21021" dirty="0">
                <a:latin typeface="Arial MT"/>
                <a:cs typeface="Arial MT"/>
              </a:rPr>
              <a:t>n</a:t>
            </a:r>
            <a:r>
              <a:rPr sz="2800" dirty="0">
                <a:latin typeface="Arial MT"/>
                <a:cs typeface="Arial MT"/>
              </a:rPr>
              <a:t>) directly from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data?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5838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Bayes</a:t>
            </a:r>
            <a:r>
              <a:rPr spc="-155" dirty="0"/>
              <a:t> </a:t>
            </a:r>
            <a:r>
              <a:rPr spc="-50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9180" y="1870963"/>
            <a:ext cx="94399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0" marR="43180" indent="-356235">
              <a:lnSpc>
                <a:spcPct val="100000"/>
              </a:lnSpc>
              <a:spcBef>
                <a:spcPts val="105"/>
              </a:spcBef>
              <a:buClr>
                <a:srgbClr val="5B9BD4"/>
              </a:buClr>
              <a:buChar char="•"/>
              <a:tabLst>
                <a:tab pos="393700" algn="l"/>
                <a:tab pos="394335" algn="l"/>
              </a:tabLst>
            </a:pPr>
            <a:r>
              <a:rPr sz="2200" dirty="0">
                <a:latin typeface="Arial MT"/>
                <a:cs typeface="Arial MT"/>
              </a:rPr>
              <a:t>Compute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posterior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probability </a:t>
            </a:r>
            <a:r>
              <a:rPr sz="2200" spc="-5" dirty="0">
                <a:latin typeface="Arial MT"/>
                <a:cs typeface="Arial MT"/>
              </a:rPr>
              <a:t>P(C</a:t>
            </a:r>
            <a:r>
              <a:rPr sz="2200" dirty="0">
                <a:latin typeface="Arial MT"/>
                <a:cs typeface="Arial MT"/>
              </a:rPr>
              <a:t> |</a:t>
            </a:r>
            <a:r>
              <a:rPr sz="2200" spc="-1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175" baseline="-21072" dirty="0">
                <a:latin typeface="Arial MT"/>
                <a:cs typeface="Arial MT"/>
              </a:rPr>
              <a:t>1</a:t>
            </a:r>
            <a:r>
              <a:rPr sz="2200" dirty="0">
                <a:latin typeface="Arial MT"/>
                <a:cs typeface="Arial MT"/>
              </a:rPr>
              <a:t>,</a:t>
            </a:r>
            <a:r>
              <a:rPr sz="2200" spc="-1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175" baseline="-21072" dirty="0">
                <a:latin typeface="Arial MT"/>
                <a:cs typeface="Arial MT"/>
              </a:rPr>
              <a:t>2</a:t>
            </a:r>
            <a:r>
              <a:rPr sz="2200" dirty="0">
                <a:latin typeface="Arial MT"/>
                <a:cs typeface="Arial MT"/>
              </a:rPr>
              <a:t>,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…,</a:t>
            </a:r>
            <a:r>
              <a:rPr sz="2200" spc="-1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175" baseline="-21072" dirty="0">
                <a:latin typeface="Arial MT"/>
                <a:cs typeface="Arial MT"/>
              </a:rPr>
              <a:t>n</a:t>
            </a:r>
            <a:r>
              <a:rPr sz="2200" dirty="0">
                <a:latin typeface="Arial MT"/>
                <a:cs typeface="Arial MT"/>
              </a:rPr>
              <a:t>)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all values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 the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class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labels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 using the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Bayes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theorem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9180" y="3898391"/>
            <a:ext cx="962850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93700" algn="l"/>
                <a:tab pos="394335" algn="l"/>
              </a:tabLst>
            </a:pPr>
            <a:r>
              <a:rPr sz="2200" dirty="0">
                <a:latin typeface="Arial MT"/>
                <a:cs typeface="Arial MT"/>
              </a:rPr>
              <a:t>Choose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value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maximizes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P(C |</a:t>
            </a:r>
            <a:r>
              <a:rPr sz="2200" spc="-13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A</a:t>
            </a:r>
            <a:r>
              <a:rPr sz="2175" spc="7" baseline="-21072" dirty="0">
                <a:latin typeface="Arial MT"/>
                <a:cs typeface="Arial MT"/>
              </a:rPr>
              <a:t>1</a:t>
            </a:r>
            <a:r>
              <a:rPr sz="2200" spc="5" dirty="0">
                <a:latin typeface="Arial MT"/>
                <a:cs typeface="Arial MT"/>
              </a:rPr>
              <a:t>,</a:t>
            </a:r>
            <a:r>
              <a:rPr sz="2200" spc="-1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175" baseline="-21072" dirty="0">
                <a:latin typeface="Arial MT"/>
                <a:cs typeface="Arial MT"/>
              </a:rPr>
              <a:t>2</a:t>
            </a:r>
            <a:r>
              <a:rPr sz="2200" dirty="0">
                <a:latin typeface="Arial MT"/>
                <a:cs typeface="Arial MT"/>
              </a:rPr>
              <a:t>,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…,</a:t>
            </a:r>
            <a:r>
              <a:rPr sz="2200" spc="-1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175" baseline="-21072" dirty="0">
                <a:latin typeface="Arial MT"/>
                <a:cs typeface="Arial MT"/>
              </a:rPr>
              <a:t>n</a:t>
            </a:r>
            <a:r>
              <a:rPr sz="2200" dirty="0">
                <a:latin typeface="Arial MT"/>
                <a:cs typeface="Arial MT"/>
              </a:rPr>
              <a:t>)</a:t>
            </a:r>
            <a:endParaRPr sz="2200">
              <a:latin typeface="Arial MT"/>
              <a:cs typeface="Arial MT"/>
            </a:endParaRPr>
          </a:p>
          <a:p>
            <a:pPr marL="393700" indent="-356235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393700" algn="l"/>
                <a:tab pos="394335" algn="l"/>
              </a:tabLst>
            </a:pPr>
            <a:r>
              <a:rPr sz="2200" dirty="0">
                <a:latin typeface="Arial MT"/>
                <a:cs typeface="Arial MT"/>
              </a:rPr>
              <a:t>Equivalent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 choosing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value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dirty="0">
                <a:latin typeface="Arial MT"/>
                <a:cs typeface="Arial MT"/>
              </a:rPr>
              <a:t> C </a:t>
            </a:r>
            <a:r>
              <a:rPr sz="2200" spc="-5" dirty="0">
                <a:latin typeface="Arial MT"/>
                <a:cs typeface="Arial MT"/>
              </a:rPr>
              <a:t>that</a:t>
            </a:r>
            <a:r>
              <a:rPr sz="2200" dirty="0">
                <a:latin typeface="Arial MT"/>
                <a:cs typeface="Arial MT"/>
              </a:rPr>
              <a:t> maximizes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P(A</a:t>
            </a:r>
            <a:r>
              <a:rPr sz="2175" baseline="-21072" dirty="0">
                <a:latin typeface="Arial MT"/>
                <a:cs typeface="Arial MT"/>
              </a:rPr>
              <a:t>1</a:t>
            </a:r>
            <a:r>
              <a:rPr sz="2200" dirty="0">
                <a:latin typeface="Arial MT"/>
                <a:cs typeface="Arial MT"/>
              </a:rPr>
              <a:t>,</a:t>
            </a:r>
            <a:r>
              <a:rPr sz="2200" spc="-1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175" baseline="-21072" dirty="0">
                <a:latin typeface="Arial MT"/>
                <a:cs typeface="Arial MT"/>
              </a:rPr>
              <a:t>2</a:t>
            </a:r>
            <a:r>
              <a:rPr sz="2200" dirty="0">
                <a:latin typeface="Arial MT"/>
                <a:cs typeface="Arial MT"/>
              </a:rPr>
              <a:t>,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…,</a:t>
            </a:r>
            <a:r>
              <a:rPr sz="2200" spc="-12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A</a:t>
            </a:r>
            <a:r>
              <a:rPr sz="2175" spc="7" baseline="-21072" dirty="0">
                <a:latin typeface="Arial MT"/>
                <a:cs typeface="Arial MT"/>
              </a:rPr>
              <a:t>n</a:t>
            </a:r>
            <a:r>
              <a:rPr sz="2175" baseline="-21072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|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C)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P(C)</a:t>
            </a:r>
            <a:endParaRPr sz="2200">
              <a:latin typeface="Arial MT"/>
              <a:cs typeface="Arial MT"/>
            </a:endParaRPr>
          </a:p>
          <a:p>
            <a:pPr marL="393700" indent="-356235">
              <a:lnSpc>
                <a:spcPct val="100000"/>
              </a:lnSpc>
              <a:spcBef>
                <a:spcPts val="1805"/>
              </a:spcBef>
              <a:buClr>
                <a:srgbClr val="5B9BD4"/>
              </a:buClr>
              <a:buChar char="•"/>
              <a:tabLst>
                <a:tab pos="393700" algn="l"/>
                <a:tab pos="394335" algn="l"/>
              </a:tabLst>
            </a:pPr>
            <a:r>
              <a:rPr sz="2200" spc="-5" dirty="0">
                <a:latin typeface="Arial MT"/>
                <a:cs typeface="Arial MT"/>
              </a:rPr>
              <a:t>How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estimate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P(A1,</a:t>
            </a:r>
            <a:r>
              <a:rPr sz="2200" spc="-1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A2,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…,</a:t>
            </a:r>
            <a:r>
              <a:rPr sz="2200" spc="-1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|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)?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74620" y="2927604"/>
            <a:ext cx="313880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600" spc="60" dirty="0">
                <a:latin typeface="Cambria Math"/>
                <a:cs typeface="Cambria Math"/>
              </a:rPr>
              <a:t>𝑃</a:t>
            </a:r>
            <a:r>
              <a:rPr sz="2600" spc="-5" dirty="0">
                <a:latin typeface="Cambria Math"/>
                <a:cs typeface="Cambria Math"/>
              </a:rPr>
              <a:t>(𝐶</a:t>
            </a:r>
            <a:r>
              <a:rPr sz="2600" spc="105" dirty="0">
                <a:latin typeface="Cambria Math"/>
                <a:cs typeface="Cambria Math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|</a:t>
            </a:r>
            <a:r>
              <a:rPr sz="2600" dirty="0">
                <a:latin typeface="Cambria Math"/>
                <a:cs typeface="Cambria Math"/>
              </a:rPr>
              <a:t> </a:t>
            </a:r>
            <a:r>
              <a:rPr sz="2600" spc="-70" dirty="0">
                <a:latin typeface="Cambria Math"/>
                <a:cs typeface="Cambria Math"/>
              </a:rPr>
              <a:t>𝐴</a:t>
            </a:r>
            <a:r>
              <a:rPr sz="2850" spc="247" baseline="-16081" dirty="0">
                <a:latin typeface="Cambria Math"/>
                <a:cs typeface="Cambria Math"/>
              </a:rPr>
              <a:t>1</a:t>
            </a:r>
            <a:r>
              <a:rPr sz="2600" spc="-5" dirty="0">
                <a:latin typeface="Cambria Math"/>
                <a:cs typeface="Cambria Math"/>
              </a:rPr>
              <a:t>,</a:t>
            </a:r>
            <a:r>
              <a:rPr sz="2600" spc="-135" dirty="0">
                <a:latin typeface="Cambria Math"/>
                <a:cs typeface="Cambria Math"/>
              </a:rPr>
              <a:t> </a:t>
            </a:r>
            <a:r>
              <a:rPr sz="2600" spc="-10" dirty="0">
                <a:latin typeface="Cambria Math"/>
                <a:cs typeface="Cambria Math"/>
              </a:rPr>
              <a:t>𝐴</a:t>
            </a:r>
            <a:r>
              <a:rPr sz="2850" spc="232" baseline="-16081" dirty="0">
                <a:latin typeface="Cambria Math"/>
                <a:cs typeface="Cambria Math"/>
              </a:rPr>
              <a:t>2</a:t>
            </a:r>
            <a:r>
              <a:rPr sz="2600" spc="-5" dirty="0">
                <a:latin typeface="Cambria Math"/>
                <a:cs typeface="Cambria Math"/>
              </a:rPr>
              <a:t>,</a:t>
            </a:r>
            <a:r>
              <a:rPr sz="2600" spc="-135" dirty="0">
                <a:latin typeface="Cambria Math"/>
                <a:cs typeface="Cambria Math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…</a:t>
            </a:r>
            <a:r>
              <a:rPr sz="2600" spc="-145" dirty="0">
                <a:latin typeface="Cambria Math"/>
                <a:cs typeface="Cambria Math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,</a:t>
            </a:r>
            <a:r>
              <a:rPr sz="2600" spc="-135" dirty="0">
                <a:latin typeface="Cambria Math"/>
                <a:cs typeface="Cambria Math"/>
              </a:rPr>
              <a:t> </a:t>
            </a:r>
            <a:r>
              <a:rPr sz="2600" spc="-10" dirty="0">
                <a:latin typeface="Cambria Math"/>
                <a:cs typeface="Cambria Math"/>
              </a:rPr>
              <a:t>𝐴</a:t>
            </a:r>
            <a:r>
              <a:rPr sz="2850" spc="585" baseline="-16081" dirty="0">
                <a:latin typeface="Cambria Math"/>
                <a:cs typeface="Cambria Math"/>
              </a:rPr>
              <a:t>𝑛</a:t>
            </a:r>
            <a:r>
              <a:rPr sz="2600" spc="-5" dirty="0">
                <a:latin typeface="Cambria Math"/>
                <a:cs typeface="Cambria Math"/>
              </a:rPr>
              <a:t>)</a:t>
            </a:r>
            <a:r>
              <a:rPr sz="2600" spc="145" dirty="0">
                <a:latin typeface="Cambria Math"/>
                <a:cs typeface="Cambria Math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=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38773" y="3164839"/>
            <a:ext cx="3275329" cy="21590"/>
          </a:xfrm>
          <a:custGeom>
            <a:avLst/>
            <a:gdLst/>
            <a:ahLst/>
            <a:cxnLst/>
            <a:rect l="l" t="t" r="r" b="b"/>
            <a:pathLst>
              <a:path w="3275329" h="21589">
                <a:moveTo>
                  <a:pt x="3275076" y="0"/>
                </a:moveTo>
                <a:lnTo>
                  <a:pt x="0" y="0"/>
                </a:lnTo>
                <a:lnTo>
                  <a:pt x="0" y="21336"/>
                </a:lnTo>
                <a:lnTo>
                  <a:pt x="3275076" y="21336"/>
                </a:lnTo>
                <a:lnTo>
                  <a:pt x="32750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01182" y="2677668"/>
            <a:ext cx="335216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600" spc="55" dirty="0">
                <a:latin typeface="Cambria Math"/>
                <a:cs typeface="Cambria Math"/>
              </a:rPr>
              <a:t>𝑃</a:t>
            </a:r>
            <a:r>
              <a:rPr sz="2600" spc="-5" dirty="0">
                <a:latin typeface="Cambria Math"/>
                <a:cs typeface="Cambria Math"/>
              </a:rPr>
              <a:t>(</a:t>
            </a:r>
            <a:r>
              <a:rPr sz="2600" spc="-70" dirty="0">
                <a:latin typeface="Cambria Math"/>
                <a:cs typeface="Cambria Math"/>
              </a:rPr>
              <a:t>𝐴</a:t>
            </a:r>
            <a:r>
              <a:rPr sz="2850" spc="232" baseline="-16081" dirty="0">
                <a:latin typeface="Cambria Math"/>
                <a:cs typeface="Cambria Math"/>
              </a:rPr>
              <a:t>1</a:t>
            </a:r>
            <a:r>
              <a:rPr sz="2600" spc="-5" dirty="0">
                <a:latin typeface="Cambria Math"/>
                <a:cs typeface="Cambria Math"/>
              </a:rPr>
              <a:t>,</a:t>
            </a:r>
            <a:r>
              <a:rPr sz="2600" spc="-135" dirty="0">
                <a:latin typeface="Cambria Math"/>
                <a:cs typeface="Cambria Math"/>
              </a:rPr>
              <a:t> </a:t>
            </a:r>
            <a:r>
              <a:rPr sz="2600" spc="-10" dirty="0">
                <a:latin typeface="Cambria Math"/>
                <a:cs typeface="Cambria Math"/>
              </a:rPr>
              <a:t>𝐴</a:t>
            </a:r>
            <a:r>
              <a:rPr sz="2850" spc="232" baseline="-16081" dirty="0">
                <a:latin typeface="Cambria Math"/>
                <a:cs typeface="Cambria Math"/>
              </a:rPr>
              <a:t>2</a:t>
            </a:r>
            <a:r>
              <a:rPr sz="2600" spc="-5" dirty="0">
                <a:latin typeface="Cambria Math"/>
                <a:cs typeface="Cambria Math"/>
              </a:rPr>
              <a:t>,</a:t>
            </a:r>
            <a:r>
              <a:rPr sz="2600" spc="-135" dirty="0">
                <a:latin typeface="Cambria Math"/>
                <a:cs typeface="Cambria Math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…</a:t>
            </a:r>
            <a:r>
              <a:rPr sz="2600" spc="-145" dirty="0">
                <a:latin typeface="Cambria Math"/>
                <a:cs typeface="Cambria Math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,</a:t>
            </a:r>
            <a:r>
              <a:rPr sz="2600" spc="-135" dirty="0">
                <a:latin typeface="Cambria Math"/>
                <a:cs typeface="Cambria Math"/>
              </a:rPr>
              <a:t> </a:t>
            </a:r>
            <a:r>
              <a:rPr sz="2600" spc="-10" dirty="0">
                <a:latin typeface="Cambria Math"/>
                <a:cs typeface="Cambria Math"/>
              </a:rPr>
              <a:t>𝐴</a:t>
            </a:r>
            <a:r>
              <a:rPr sz="2850" spc="592" baseline="-16081" dirty="0">
                <a:latin typeface="Cambria Math"/>
                <a:cs typeface="Cambria Math"/>
              </a:rPr>
              <a:t>𝑛</a:t>
            </a:r>
            <a:r>
              <a:rPr sz="2600" spc="-5" dirty="0">
                <a:latin typeface="Cambria Math"/>
                <a:cs typeface="Cambria Math"/>
              </a:rPr>
              <a:t>|</a:t>
            </a:r>
            <a:r>
              <a:rPr sz="2600" spc="110" dirty="0">
                <a:latin typeface="Cambria Math"/>
                <a:cs typeface="Cambria Math"/>
              </a:rPr>
              <a:t>𝐶</a:t>
            </a:r>
            <a:r>
              <a:rPr sz="2600" spc="-5" dirty="0">
                <a:latin typeface="Cambria Math"/>
                <a:cs typeface="Cambria Math"/>
              </a:rPr>
              <a:t>)</a:t>
            </a:r>
            <a:r>
              <a:rPr sz="2600" spc="50" dirty="0">
                <a:latin typeface="Cambria Math"/>
                <a:cs typeface="Cambria Math"/>
              </a:rPr>
              <a:t>𝑃</a:t>
            </a:r>
            <a:r>
              <a:rPr sz="2600" spc="-5" dirty="0">
                <a:latin typeface="Cambria Math"/>
                <a:cs typeface="Cambria Math"/>
              </a:rPr>
              <a:t>(</a:t>
            </a:r>
            <a:r>
              <a:rPr sz="2600" spc="105" dirty="0">
                <a:latin typeface="Cambria Math"/>
                <a:cs typeface="Cambria Math"/>
              </a:rPr>
              <a:t>𝐶</a:t>
            </a:r>
            <a:r>
              <a:rPr sz="3900" spc="-7" baseline="2136" dirty="0">
                <a:latin typeface="Cambria Math"/>
                <a:cs typeface="Cambria Math"/>
              </a:rPr>
              <a:t>)</a:t>
            </a:r>
            <a:endParaRPr sz="3900" baseline="2136" dirty="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7911" y="3148583"/>
            <a:ext cx="233870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600" spc="55" dirty="0">
                <a:latin typeface="Cambria Math"/>
                <a:cs typeface="Cambria Math"/>
              </a:rPr>
              <a:t>𝑃</a:t>
            </a:r>
            <a:r>
              <a:rPr sz="2600" spc="-5" dirty="0">
                <a:latin typeface="Cambria Math"/>
                <a:cs typeface="Cambria Math"/>
              </a:rPr>
              <a:t>(</a:t>
            </a:r>
            <a:r>
              <a:rPr sz="2600" spc="-70" dirty="0">
                <a:latin typeface="Cambria Math"/>
                <a:cs typeface="Cambria Math"/>
              </a:rPr>
              <a:t>𝐴</a:t>
            </a:r>
            <a:r>
              <a:rPr sz="2850" spc="232" baseline="-16081" dirty="0">
                <a:latin typeface="Cambria Math"/>
                <a:cs typeface="Cambria Math"/>
              </a:rPr>
              <a:t>1</a:t>
            </a:r>
            <a:r>
              <a:rPr sz="2600" spc="-5" dirty="0">
                <a:latin typeface="Cambria Math"/>
                <a:cs typeface="Cambria Math"/>
              </a:rPr>
              <a:t>,</a:t>
            </a:r>
            <a:r>
              <a:rPr sz="2600" spc="-135" dirty="0">
                <a:latin typeface="Cambria Math"/>
                <a:cs typeface="Cambria Math"/>
              </a:rPr>
              <a:t> </a:t>
            </a:r>
            <a:r>
              <a:rPr sz="2600" spc="-10" dirty="0">
                <a:latin typeface="Cambria Math"/>
                <a:cs typeface="Cambria Math"/>
              </a:rPr>
              <a:t>𝐴</a:t>
            </a:r>
            <a:r>
              <a:rPr sz="2850" spc="232" baseline="-16081" dirty="0">
                <a:latin typeface="Cambria Math"/>
                <a:cs typeface="Cambria Math"/>
              </a:rPr>
              <a:t>2</a:t>
            </a:r>
            <a:r>
              <a:rPr sz="2600" spc="-5" dirty="0">
                <a:latin typeface="Cambria Math"/>
                <a:cs typeface="Cambria Math"/>
              </a:rPr>
              <a:t>,</a:t>
            </a:r>
            <a:r>
              <a:rPr sz="2600" spc="-135" dirty="0">
                <a:latin typeface="Cambria Math"/>
                <a:cs typeface="Cambria Math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…</a:t>
            </a:r>
            <a:r>
              <a:rPr sz="2600" spc="-145" dirty="0">
                <a:latin typeface="Cambria Math"/>
                <a:cs typeface="Cambria Math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,</a:t>
            </a:r>
            <a:r>
              <a:rPr sz="2600" spc="-135" dirty="0">
                <a:latin typeface="Cambria Math"/>
                <a:cs typeface="Cambria Math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𝐴</a:t>
            </a:r>
            <a:r>
              <a:rPr sz="2850" spc="592" baseline="-16081" dirty="0">
                <a:latin typeface="Cambria Math"/>
                <a:cs typeface="Cambria Math"/>
              </a:rPr>
              <a:t>𝑛</a:t>
            </a:r>
            <a:r>
              <a:rPr sz="3900" spc="-7" baseline="2136" dirty="0">
                <a:latin typeface="Cambria Math"/>
                <a:cs typeface="Cambria Math"/>
              </a:rPr>
              <a:t>)</a:t>
            </a:r>
            <a:endParaRPr sz="3900" baseline="2136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5838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Bayes</a:t>
            </a:r>
            <a:r>
              <a:rPr spc="-155" dirty="0"/>
              <a:t> </a:t>
            </a:r>
            <a:r>
              <a:rPr spc="-50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9180" y="1869186"/>
            <a:ext cx="9362440" cy="2663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3048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93700" algn="l"/>
                <a:tab pos="394335" algn="l"/>
              </a:tabLst>
            </a:pP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Assume</a:t>
            </a:r>
            <a:r>
              <a:rPr sz="2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independence</a:t>
            </a:r>
            <a:r>
              <a:rPr sz="28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among</a:t>
            </a:r>
            <a:r>
              <a:rPr sz="2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attributes</a:t>
            </a:r>
            <a:r>
              <a:rPr sz="2800" spc="-1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775" spc="7" baseline="-21021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775" spc="-15" baseline="-21021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when class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given:</a:t>
            </a:r>
            <a:endParaRPr sz="2800">
              <a:latin typeface="Arial MT"/>
              <a:cs typeface="Arial MT"/>
            </a:endParaRPr>
          </a:p>
          <a:p>
            <a:pPr marL="604520" lvl="1" indent="-183515">
              <a:lnSpc>
                <a:spcPct val="100000"/>
              </a:lnSpc>
              <a:spcBef>
                <a:spcPts val="1810"/>
              </a:spcBef>
              <a:buClr>
                <a:srgbClr val="5B9BD4"/>
              </a:buClr>
              <a:buChar char="•"/>
              <a:tabLst>
                <a:tab pos="605155" algn="l"/>
              </a:tabLst>
            </a:pPr>
            <a:r>
              <a:rPr sz="2400" spc="-5" dirty="0">
                <a:latin typeface="Arial MT"/>
                <a:cs typeface="Arial MT"/>
              </a:rPr>
              <a:t>P(A</a:t>
            </a:r>
            <a:r>
              <a:rPr sz="2400" spc="-7" baseline="-20833" dirty="0">
                <a:latin typeface="Arial MT"/>
                <a:cs typeface="Arial MT"/>
              </a:rPr>
              <a:t>1</a:t>
            </a:r>
            <a:r>
              <a:rPr sz="2400" spc="-5" dirty="0">
                <a:latin typeface="Arial MT"/>
                <a:cs typeface="Arial MT"/>
              </a:rPr>
              <a:t>,</a:t>
            </a:r>
            <a:r>
              <a:rPr sz="2400" spc="-1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7" baseline="-20833" dirty="0">
                <a:latin typeface="Arial MT"/>
                <a:cs typeface="Arial MT"/>
              </a:rPr>
              <a:t>2</a:t>
            </a:r>
            <a:r>
              <a:rPr sz="2400" spc="-5" dirty="0">
                <a:latin typeface="Arial MT"/>
                <a:cs typeface="Arial MT"/>
              </a:rPr>
              <a:t>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…,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7" baseline="-20833" dirty="0">
                <a:latin typeface="Arial MT"/>
                <a:cs typeface="Arial MT"/>
              </a:rPr>
              <a:t>n </a:t>
            </a:r>
            <a:r>
              <a:rPr sz="2400" dirty="0">
                <a:latin typeface="Arial MT"/>
                <a:cs typeface="Arial MT"/>
              </a:rPr>
              <a:t>| </a:t>
            </a:r>
            <a:r>
              <a:rPr sz="2400" spc="-5" dirty="0">
                <a:latin typeface="Arial MT"/>
                <a:cs typeface="Arial MT"/>
              </a:rPr>
              <a:t>C)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P(A</a:t>
            </a:r>
            <a:r>
              <a:rPr sz="2400" spc="-7" baseline="-20833" dirty="0">
                <a:latin typeface="Arial MT"/>
                <a:cs typeface="Arial MT"/>
              </a:rPr>
              <a:t>1 </a:t>
            </a:r>
            <a:r>
              <a:rPr sz="2400" dirty="0">
                <a:latin typeface="Arial MT"/>
                <a:cs typeface="Arial MT"/>
              </a:rPr>
              <a:t>| </a:t>
            </a:r>
            <a:r>
              <a:rPr sz="2400" spc="-5" dirty="0">
                <a:latin typeface="Arial MT"/>
                <a:cs typeface="Arial MT"/>
              </a:rPr>
              <a:t>C</a:t>
            </a:r>
            <a:r>
              <a:rPr sz="2400" spc="-7" baseline="-20833" dirty="0">
                <a:latin typeface="Arial MT"/>
                <a:cs typeface="Arial MT"/>
              </a:rPr>
              <a:t>j</a:t>
            </a:r>
            <a:r>
              <a:rPr sz="2400" spc="-5" dirty="0">
                <a:latin typeface="Arial MT"/>
                <a:cs typeface="Arial MT"/>
              </a:rPr>
              <a:t>)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P(A</a:t>
            </a:r>
            <a:r>
              <a:rPr sz="2400" spc="-7" baseline="-20833" dirty="0">
                <a:latin typeface="Arial MT"/>
                <a:cs typeface="Arial MT"/>
              </a:rPr>
              <a:t>2 </a:t>
            </a:r>
            <a:r>
              <a:rPr sz="2400" dirty="0">
                <a:latin typeface="Arial MT"/>
                <a:cs typeface="Arial MT"/>
              </a:rPr>
              <a:t>|</a:t>
            </a:r>
            <a:r>
              <a:rPr sz="2400" spc="-5" dirty="0">
                <a:latin typeface="Arial MT"/>
                <a:cs typeface="Arial MT"/>
              </a:rPr>
              <a:t> C</a:t>
            </a:r>
            <a:r>
              <a:rPr sz="2400" spc="-7" baseline="-20833" dirty="0">
                <a:latin typeface="Arial MT"/>
                <a:cs typeface="Arial MT"/>
              </a:rPr>
              <a:t>j</a:t>
            </a:r>
            <a:r>
              <a:rPr sz="2400" spc="-5" dirty="0">
                <a:latin typeface="Arial MT"/>
                <a:cs typeface="Arial MT"/>
              </a:rPr>
              <a:t>)…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P(A</a:t>
            </a:r>
            <a:r>
              <a:rPr sz="2400" baseline="-20833" dirty="0">
                <a:latin typeface="Arial MT"/>
                <a:cs typeface="Arial MT"/>
              </a:rPr>
              <a:t>n </a:t>
            </a:r>
            <a:r>
              <a:rPr sz="2400" dirty="0">
                <a:latin typeface="Arial MT"/>
                <a:cs typeface="Arial MT"/>
              </a:rPr>
              <a:t>| </a:t>
            </a:r>
            <a:r>
              <a:rPr sz="2400" spc="-5" dirty="0">
                <a:latin typeface="Arial MT"/>
                <a:cs typeface="Arial MT"/>
              </a:rPr>
              <a:t>C</a:t>
            </a:r>
            <a:r>
              <a:rPr sz="2400" spc="-7" baseline="-20833" dirty="0">
                <a:latin typeface="Arial MT"/>
                <a:cs typeface="Arial MT"/>
              </a:rPr>
              <a:t>j</a:t>
            </a:r>
            <a:r>
              <a:rPr sz="2400" spc="-5" dirty="0"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 marL="604520" lvl="1" indent="-183515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605155" algn="l"/>
              </a:tabLst>
            </a:pPr>
            <a:r>
              <a:rPr sz="2400" spc="-5" dirty="0">
                <a:latin typeface="Arial MT"/>
                <a:cs typeface="Arial MT"/>
              </a:rPr>
              <a:t>Can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estimate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P(A</a:t>
            </a:r>
            <a:r>
              <a:rPr sz="2400" spc="-7" baseline="-20833" dirty="0">
                <a:latin typeface="Arial MT"/>
                <a:cs typeface="Arial MT"/>
              </a:rPr>
              <a:t>i</a:t>
            </a:r>
            <a:r>
              <a:rPr sz="2400" spc="300" baseline="-208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|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</a:t>
            </a:r>
            <a:r>
              <a:rPr sz="2400" spc="-7" baseline="-20833" dirty="0">
                <a:latin typeface="Arial MT"/>
                <a:cs typeface="Arial MT"/>
              </a:rPr>
              <a:t>j</a:t>
            </a:r>
            <a:r>
              <a:rPr sz="2400" spc="-5" dirty="0">
                <a:latin typeface="Arial MT"/>
                <a:cs typeface="Arial MT"/>
              </a:rPr>
              <a:t>)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5" dirty="0">
                <a:latin typeface="Arial MT"/>
                <a:cs typeface="Arial MT"/>
              </a:rPr>
              <a:t> all</a:t>
            </a:r>
            <a:r>
              <a:rPr sz="2400" spc="-1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baseline="-20833" dirty="0">
                <a:latin typeface="Arial MT"/>
                <a:cs typeface="Arial MT"/>
              </a:rPr>
              <a:t>i</a:t>
            </a:r>
            <a:r>
              <a:rPr sz="2400" spc="307" baseline="-20833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</a:t>
            </a:r>
            <a:r>
              <a:rPr sz="2400" spc="-7" baseline="-20833" dirty="0">
                <a:latin typeface="Arial MT"/>
                <a:cs typeface="Arial MT"/>
              </a:rPr>
              <a:t>j</a:t>
            </a:r>
            <a:endParaRPr sz="2400" baseline="-20833">
              <a:latin typeface="Arial MT"/>
              <a:cs typeface="Arial MT"/>
            </a:endParaRPr>
          </a:p>
          <a:p>
            <a:pPr marL="604520" lvl="1" indent="-183515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605155" algn="l"/>
              </a:tabLst>
            </a:pPr>
            <a:r>
              <a:rPr sz="2400" spc="-5" dirty="0">
                <a:latin typeface="Arial MT"/>
                <a:cs typeface="Arial MT"/>
              </a:rPr>
              <a:t>New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point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classified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</a:t>
            </a:r>
            <a:r>
              <a:rPr sz="2400" spc="-7" baseline="-20833" dirty="0">
                <a:latin typeface="Arial MT"/>
                <a:cs typeface="Arial MT"/>
              </a:rPr>
              <a:t>j</a:t>
            </a:r>
            <a:r>
              <a:rPr sz="2400" spc="322" baseline="-208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if </a:t>
            </a:r>
            <a:r>
              <a:rPr sz="2400" spc="-5" dirty="0">
                <a:latin typeface="Arial MT"/>
                <a:cs typeface="Arial MT"/>
              </a:rPr>
              <a:t>P(C</a:t>
            </a:r>
            <a:r>
              <a:rPr sz="2400" spc="-7" baseline="-20833" dirty="0">
                <a:latin typeface="Arial MT"/>
                <a:cs typeface="Arial MT"/>
              </a:rPr>
              <a:t>j</a:t>
            </a:r>
            <a:r>
              <a:rPr sz="2400" spc="-5" dirty="0">
                <a:latin typeface="Arial MT"/>
                <a:cs typeface="Arial MT"/>
              </a:rPr>
              <a:t>) </a:t>
            </a:r>
            <a:r>
              <a:rPr sz="2400" dirty="0">
                <a:latin typeface="Arial MT"/>
                <a:cs typeface="Arial MT"/>
              </a:rPr>
              <a:t>P(A</a:t>
            </a:r>
            <a:r>
              <a:rPr sz="2400" baseline="-20833" dirty="0">
                <a:latin typeface="Arial MT"/>
                <a:cs typeface="Arial MT"/>
              </a:rPr>
              <a:t>i</a:t>
            </a:r>
            <a:r>
              <a:rPr sz="2400" spc="315" baseline="-208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|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</a:t>
            </a:r>
            <a:r>
              <a:rPr sz="2400" spc="-7" baseline="-20833" dirty="0">
                <a:latin typeface="Arial MT"/>
                <a:cs typeface="Arial MT"/>
              </a:rPr>
              <a:t>j</a:t>
            </a:r>
            <a:r>
              <a:rPr sz="2400" spc="-5" dirty="0">
                <a:latin typeface="Arial MT"/>
                <a:cs typeface="Arial MT"/>
              </a:rPr>
              <a:t>)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maximal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93897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Estimate</a:t>
            </a:r>
            <a:r>
              <a:rPr spc="-110" dirty="0"/>
              <a:t> </a:t>
            </a:r>
            <a:r>
              <a:rPr spc="-50" dirty="0"/>
              <a:t>Probabilities</a:t>
            </a:r>
            <a:r>
              <a:rPr spc="-90" dirty="0"/>
              <a:t> </a:t>
            </a:r>
            <a:r>
              <a:rPr spc="-40" dirty="0"/>
              <a:t>From</a:t>
            </a:r>
            <a:r>
              <a:rPr spc="-114" dirty="0"/>
              <a:t> </a:t>
            </a:r>
            <a:r>
              <a:rPr spc="-40" dirty="0"/>
              <a:t>Data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57833" y="2002218"/>
          <a:ext cx="5196203" cy="3514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5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1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9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1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TID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Refund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MaritalStatus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TaxableIncome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Evade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381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1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0" dirty="0">
                          <a:latin typeface="Arial MT"/>
                          <a:cs typeface="Arial MT"/>
                        </a:rPr>
                        <a:t>Yes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Single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125000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2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Married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100000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3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Single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70000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Married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120000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Divorced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95000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0" dirty="0">
                          <a:latin typeface="Arial MT"/>
                          <a:cs typeface="Arial MT"/>
                        </a:rPr>
                        <a:t>Yes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6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Married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60000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7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Divorced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220000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8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Single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85000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9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Married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75000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9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10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Single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90000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0" dirty="0">
                          <a:latin typeface="Arial MT"/>
                          <a:cs typeface="Arial MT"/>
                        </a:rPr>
                        <a:t>Yes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790181" y="2043937"/>
            <a:ext cx="4658360" cy="286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52500" algn="l"/>
              </a:tabLst>
            </a:pPr>
            <a:r>
              <a:rPr sz="2200" dirty="0">
                <a:latin typeface="Arial MT"/>
                <a:cs typeface="Arial MT"/>
              </a:rPr>
              <a:t>Class:	</a:t>
            </a:r>
            <a:r>
              <a:rPr sz="2200" dirty="0">
                <a:solidFill>
                  <a:srgbClr val="001F5F"/>
                </a:solidFill>
                <a:latin typeface="Arial MT"/>
                <a:cs typeface="Arial MT"/>
              </a:rPr>
              <a:t>P(C)</a:t>
            </a:r>
            <a:r>
              <a:rPr sz="2200" spc="-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1F5F"/>
                </a:solidFill>
                <a:latin typeface="Arial MT"/>
                <a:cs typeface="Arial MT"/>
              </a:rPr>
              <a:t>=</a:t>
            </a:r>
            <a:r>
              <a:rPr sz="2200" spc="-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200" spc="5" dirty="0">
                <a:solidFill>
                  <a:srgbClr val="001F5F"/>
                </a:solidFill>
                <a:latin typeface="Arial MT"/>
                <a:cs typeface="Arial MT"/>
              </a:rPr>
              <a:t>N</a:t>
            </a:r>
            <a:r>
              <a:rPr sz="2175" spc="7" baseline="-21072" dirty="0">
                <a:solidFill>
                  <a:srgbClr val="001F5F"/>
                </a:solidFill>
                <a:latin typeface="Arial MT"/>
                <a:cs typeface="Arial MT"/>
              </a:rPr>
              <a:t>C</a:t>
            </a:r>
            <a:r>
              <a:rPr sz="2175" spc="-7" baseline="-21072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1F5F"/>
                </a:solidFill>
                <a:latin typeface="Arial MT"/>
                <a:cs typeface="Arial MT"/>
              </a:rPr>
              <a:t>/</a:t>
            </a:r>
            <a:r>
              <a:rPr sz="2200" spc="-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1F5F"/>
                </a:solidFill>
                <a:latin typeface="Arial MT"/>
                <a:cs typeface="Arial MT"/>
              </a:rPr>
              <a:t>N</a:t>
            </a:r>
            <a:endParaRPr sz="2200" dirty="0">
              <a:latin typeface="Arial MT"/>
              <a:cs typeface="Arial MT"/>
            </a:endParaRPr>
          </a:p>
          <a:p>
            <a:pPr marL="952500" marR="2005330">
              <a:lnSpc>
                <a:spcPct val="100000"/>
              </a:lnSpc>
            </a:pPr>
            <a:r>
              <a:rPr sz="2200" dirty="0">
                <a:latin typeface="Arial MT"/>
                <a:cs typeface="Arial MT"/>
              </a:rPr>
              <a:t>P(No) = 7/10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35" dirty="0">
                <a:latin typeface="Arial MT"/>
                <a:cs typeface="Arial MT"/>
              </a:rPr>
              <a:t>P(Yes)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=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3/10</a:t>
            </a:r>
          </a:p>
          <a:p>
            <a:pPr marL="38100">
              <a:lnSpc>
                <a:spcPct val="100000"/>
              </a:lnSpc>
              <a:spcBef>
                <a:spcPts val="1250"/>
              </a:spcBef>
            </a:pP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discrete</a:t>
            </a:r>
            <a:r>
              <a:rPr sz="22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attributes</a:t>
            </a:r>
            <a:r>
              <a:rPr sz="2200" dirty="0">
                <a:latin typeface="Arial MT"/>
                <a:cs typeface="Arial MT"/>
              </a:rPr>
              <a:t>:</a:t>
            </a:r>
          </a:p>
          <a:p>
            <a:pPr marL="38100">
              <a:lnSpc>
                <a:spcPct val="100000"/>
              </a:lnSpc>
            </a:pPr>
            <a:r>
              <a:rPr sz="2200" dirty="0">
                <a:solidFill>
                  <a:srgbClr val="001F5F"/>
                </a:solidFill>
                <a:latin typeface="Arial MT"/>
                <a:cs typeface="Arial MT"/>
              </a:rPr>
              <a:t>P(A</a:t>
            </a:r>
            <a:r>
              <a:rPr sz="2175" baseline="-21072" dirty="0">
                <a:solidFill>
                  <a:srgbClr val="001F5F"/>
                </a:solidFill>
                <a:latin typeface="Arial MT"/>
                <a:cs typeface="Arial MT"/>
              </a:rPr>
              <a:t>i</a:t>
            </a:r>
            <a:r>
              <a:rPr sz="2175" spc="277" baseline="-21072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1F5F"/>
                </a:solidFill>
                <a:latin typeface="Arial MT"/>
                <a:cs typeface="Arial MT"/>
              </a:rPr>
              <a:t>|</a:t>
            </a:r>
            <a:r>
              <a:rPr sz="2200" spc="-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1F5F"/>
                </a:solidFill>
                <a:latin typeface="Arial MT"/>
                <a:cs typeface="Arial MT"/>
              </a:rPr>
              <a:t>C</a:t>
            </a:r>
            <a:r>
              <a:rPr sz="2175" baseline="-21072" dirty="0">
                <a:solidFill>
                  <a:srgbClr val="001F5F"/>
                </a:solidFill>
                <a:latin typeface="Arial MT"/>
                <a:cs typeface="Arial MT"/>
              </a:rPr>
              <a:t>k</a:t>
            </a:r>
            <a:r>
              <a:rPr sz="2200" dirty="0">
                <a:solidFill>
                  <a:srgbClr val="001F5F"/>
                </a:solidFill>
                <a:latin typeface="Arial MT"/>
                <a:cs typeface="Arial MT"/>
              </a:rPr>
              <a:t>)</a:t>
            </a:r>
            <a:r>
              <a:rPr sz="2200" spc="-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1F5F"/>
                </a:solidFill>
                <a:latin typeface="Arial MT"/>
                <a:cs typeface="Arial MT"/>
              </a:rPr>
              <a:t>=</a:t>
            </a:r>
            <a:r>
              <a:rPr sz="2200" spc="-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1F5F"/>
                </a:solidFill>
                <a:latin typeface="Arial MT"/>
                <a:cs typeface="Arial MT"/>
              </a:rPr>
              <a:t>|A</a:t>
            </a:r>
            <a:r>
              <a:rPr sz="2175" baseline="-21072" dirty="0">
                <a:solidFill>
                  <a:srgbClr val="001F5F"/>
                </a:solidFill>
                <a:latin typeface="Arial MT"/>
                <a:cs typeface="Arial MT"/>
              </a:rPr>
              <a:t>ik</a:t>
            </a:r>
            <a:r>
              <a:rPr sz="2200" dirty="0">
                <a:solidFill>
                  <a:srgbClr val="001F5F"/>
                </a:solidFill>
                <a:latin typeface="Arial MT"/>
                <a:cs typeface="Arial MT"/>
              </a:rPr>
              <a:t>|</a:t>
            </a:r>
            <a:r>
              <a:rPr sz="2200" spc="-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1F5F"/>
                </a:solidFill>
                <a:latin typeface="Arial MT"/>
                <a:cs typeface="Arial MT"/>
              </a:rPr>
              <a:t>/</a:t>
            </a:r>
            <a:r>
              <a:rPr sz="2200" spc="-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200" spc="5" dirty="0">
                <a:solidFill>
                  <a:srgbClr val="001F5F"/>
                </a:solidFill>
                <a:latin typeface="Arial MT"/>
                <a:cs typeface="Arial MT"/>
              </a:rPr>
              <a:t>N</a:t>
            </a:r>
            <a:r>
              <a:rPr sz="2175" spc="7" baseline="-21072" dirty="0">
                <a:solidFill>
                  <a:srgbClr val="001F5F"/>
                </a:solidFill>
                <a:latin typeface="Arial MT"/>
                <a:cs typeface="Arial MT"/>
              </a:rPr>
              <a:t>C</a:t>
            </a:r>
            <a:endParaRPr sz="2175" baseline="-21072" dirty="0">
              <a:latin typeface="Arial MT"/>
              <a:cs typeface="Arial MT"/>
            </a:endParaRPr>
          </a:p>
          <a:p>
            <a:pPr marL="38100" marR="30480">
              <a:lnSpc>
                <a:spcPct val="100000"/>
              </a:lnSpc>
            </a:pPr>
            <a:r>
              <a:rPr sz="2200" dirty="0">
                <a:latin typeface="Arial MT"/>
                <a:cs typeface="Arial MT"/>
              </a:rPr>
              <a:t>where A</a:t>
            </a:r>
            <a:r>
              <a:rPr sz="2175" baseline="-21072" dirty="0">
                <a:latin typeface="Arial MT"/>
                <a:cs typeface="Arial MT"/>
              </a:rPr>
              <a:t>ik </a:t>
            </a:r>
            <a:r>
              <a:rPr sz="2200" dirty="0">
                <a:latin typeface="Arial MT"/>
                <a:cs typeface="Arial MT"/>
              </a:rPr>
              <a:t>is number of instances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having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attribute</a:t>
            </a:r>
            <a:r>
              <a:rPr sz="2200" spc="-1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</a:t>
            </a:r>
            <a:r>
              <a:rPr sz="2175" spc="-15" baseline="-21072" dirty="0">
                <a:latin typeface="Arial MT"/>
                <a:cs typeface="Arial MT"/>
              </a:rPr>
              <a:t>i</a:t>
            </a:r>
            <a:r>
              <a:rPr sz="2175" spc="277" baseline="-21072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belongs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class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</a:t>
            </a:r>
            <a:r>
              <a:rPr sz="2175" baseline="-21072" dirty="0">
                <a:latin typeface="Arial MT"/>
                <a:cs typeface="Arial MT"/>
              </a:rPr>
              <a:t>k</a:t>
            </a:r>
            <a:r>
              <a:rPr sz="2200" dirty="0">
                <a:latin typeface="Arial MT"/>
                <a:cs typeface="Arial MT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15581" y="5220208"/>
            <a:ext cx="359981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 MT"/>
                <a:cs typeface="Arial MT"/>
              </a:rPr>
              <a:t>Examples:</a:t>
            </a:r>
          </a:p>
          <a:p>
            <a:pPr marL="12700" marR="5080">
              <a:lnSpc>
                <a:spcPct val="100000"/>
              </a:lnSpc>
            </a:pPr>
            <a:r>
              <a:rPr sz="2200" dirty="0">
                <a:latin typeface="Arial MT"/>
                <a:cs typeface="Arial MT"/>
              </a:rPr>
              <a:t>P(Status=Married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|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No)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=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4/7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P(Refund=Yes</a:t>
            </a:r>
            <a:r>
              <a:rPr sz="2200" dirty="0">
                <a:latin typeface="Arial MT"/>
                <a:cs typeface="Arial MT"/>
              </a:rPr>
              <a:t> |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55" dirty="0">
                <a:latin typeface="Arial MT"/>
                <a:cs typeface="Arial MT"/>
              </a:rPr>
              <a:t>Yes)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= 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08911" y="5580126"/>
            <a:ext cx="1866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Discrete</a:t>
            </a:r>
            <a:r>
              <a:rPr sz="1800" spc="-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attributes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00370" y="5565902"/>
            <a:ext cx="5975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Arial MT"/>
                <a:cs typeface="Arial MT"/>
              </a:rPr>
              <a:t>Class</a:t>
            </a:r>
            <a:endParaRPr sz="1800">
              <a:latin typeface="Arial MT"/>
              <a:cs typeface="Arial MT"/>
            </a:endParaRPr>
          </a:p>
          <a:p>
            <a:pPr marL="5651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2E5496"/>
                </a:solidFill>
                <a:latin typeface="Arial MT"/>
                <a:cs typeface="Arial MT"/>
              </a:rPr>
              <a:t>label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93897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Estimate</a:t>
            </a:r>
            <a:r>
              <a:rPr spc="-110" dirty="0"/>
              <a:t> </a:t>
            </a:r>
            <a:r>
              <a:rPr spc="-50" dirty="0"/>
              <a:t>Probabilities</a:t>
            </a:r>
            <a:r>
              <a:rPr spc="-90" dirty="0"/>
              <a:t> </a:t>
            </a:r>
            <a:r>
              <a:rPr spc="-40" dirty="0"/>
              <a:t>From</a:t>
            </a:r>
            <a:r>
              <a:rPr spc="-114" dirty="0"/>
              <a:t> </a:t>
            </a:r>
            <a:r>
              <a:rPr spc="-40" dirty="0"/>
              <a:t>Data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57833" y="2002218"/>
          <a:ext cx="5198742" cy="3514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3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9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1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TID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Refund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MaritalStatus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TaxableIncome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Evade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381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1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Single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125000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2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Married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100000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3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Single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70000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Married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120000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Divorced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95000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6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Married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60000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7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Divorced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220000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8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Single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85000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9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Married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75000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9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10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Single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90000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748271" y="2480310"/>
            <a:ext cx="4182110" cy="1702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continuous</a:t>
            </a:r>
            <a:r>
              <a:rPr sz="22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attributes</a:t>
            </a:r>
            <a:r>
              <a:rPr sz="2200" dirty="0">
                <a:latin typeface="Arial MT"/>
                <a:cs typeface="Arial MT"/>
              </a:rPr>
              <a:t>:</a:t>
            </a:r>
            <a:endParaRPr sz="22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2200" dirty="0">
                <a:latin typeface="Arial MT"/>
                <a:cs typeface="Arial MT"/>
              </a:rPr>
              <a:t>Discretize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range</a:t>
            </a:r>
            <a:r>
              <a:rPr sz="2200" dirty="0">
                <a:latin typeface="Arial MT"/>
                <a:cs typeface="Arial MT"/>
              </a:rPr>
              <a:t> into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bins</a:t>
            </a:r>
            <a:endParaRPr sz="22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Char char="•"/>
              <a:tabLst>
                <a:tab pos="297815" algn="l"/>
                <a:tab pos="298450" algn="l"/>
              </a:tabLst>
            </a:pPr>
            <a:r>
              <a:rPr sz="2200" spc="-20" dirty="0">
                <a:latin typeface="Arial MT"/>
                <a:cs typeface="Arial MT"/>
              </a:rPr>
              <a:t>Two-way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split: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(A</a:t>
            </a:r>
            <a:r>
              <a:rPr sz="2200" spc="-1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&lt;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v)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 (A</a:t>
            </a:r>
            <a:r>
              <a:rPr sz="2200" spc="-1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&gt;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v)</a:t>
            </a:r>
            <a:endParaRPr sz="2200">
              <a:latin typeface="Arial MT"/>
              <a:cs typeface="Arial MT"/>
            </a:endParaRPr>
          </a:p>
          <a:p>
            <a:pPr marL="755650" marR="29209" lvl="1" indent="-285750">
              <a:lnSpc>
                <a:spcPct val="100000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latin typeface="Arial MT"/>
                <a:cs typeface="Arial MT"/>
              </a:rPr>
              <a:t>Choose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only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two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splits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new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attribute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98467" y="5565902"/>
            <a:ext cx="11830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Continuous</a:t>
            </a:r>
            <a:endParaRPr sz="1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attribute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00370" y="5565902"/>
            <a:ext cx="5975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Arial MT"/>
                <a:cs typeface="Arial MT"/>
              </a:rPr>
              <a:t>Class</a:t>
            </a:r>
            <a:endParaRPr sz="1800">
              <a:latin typeface="Arial MT"/>
              <a:cs typeface="Arial MT"/>
            </a:endParaRPr>
          </a:p>
          <a:p>
            <a:pPr marL="5651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2E5496"/>
                </a:solidFill>
                <a:latin typeface="Arial MT"/>
                <a:cs typeface="Arial MT"/>
              </a:rPr>
              <a:t>label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93897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Estimate</a:t>
            </a:r>
            <a:r>
              <a:rPr spc="-110" dirty="0"/>
              <a:t> </a:t>
            </a:r>
            <a:r>
              <a:rPr spc="-50" dirty="0"/>
              <a:t>Probabilities</a:t>
            </a:r>
            <a:r>
              <a:rPr spc="-90" dirty="0"/>
              <a:t> </a:t>
            </a:r>
            <a:r>
              <a:rPr spc="-40" dirty="0"/>
              <a:t>From</a:t>
            </a:r>
            <a:r>
              <a:rPr spc="-114" dirty="0"/>
              <a:t> </a:t>
            </a:r>
            <a:r>
              <a:rPr spc="-40" dirty="0"/>
              <a:t>Data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57833" y="2002218"/>
          <a:ext cx="5198742" cy="3473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3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9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1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TID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Refund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MaritalStatus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TaxableIncome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Evade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381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1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5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Single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125000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8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2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Married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100000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3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Single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70000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8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5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Married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120000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8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6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Married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60000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8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7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Divorced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220000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9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Married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75000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8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Divorced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95000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8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8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Single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85000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9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10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Single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90000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0" dirty="0">
                          <a:latin typeface="Arial MT"/>
                          <a:cs typeface="Arial MT"/>
                        </a:rPr>
                        <a:t>Yes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038085" y="2044954"/>
            <a:ext cx="4931410" cy="3378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continuous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 attributes</a:t>
            </a:r>
            <a:r>
              <a:rPr sz="2200" spc="-5" dirty="0">
                <a:latin typeface="Arial MT"/>
                <a:cs typeface="Arial MT"/>
              </a:rPr>
              <a:t>:</a:t>
            </a:r>
            <a:endParaRPr sz="2200" dirty="0">
              <a:latin typeface="Arial MT"/>
              <a:cs typeface="Arial MT"/>
            </a:endParaRPr>
          </a:p>
          <a:p>
            <a:pPr marL="336550" indent="-285750">
              <a:lnSpc>
                <a:spcPct val="100000"/>
              </a:lnSpc>
              <a:buChar char="•"/>
              <a:tabLst>
                <a:tab pos="335915" algn="l"/>
                <a:tab pos="336550" algn="l"/>
              </a:tabLst>
            </a:pPr>
            <a:r>
              <a:rPr sz="2200" dirty="0">
                <a:latin typeface="Arial MT"/>
                <a:cs typeface="Arial MT"/>
              </a:rPr>
              <a:t>Probability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density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estimation</a:t>
            </a:r>
          </a:p>
          <a:p>
            <a:pPr marL="793750" marR="865505" lvl="1" indent="-286385">
              <a:lnSpc>
                <a:spcPct val="100000"/>
              </a:lnSpc>
              <a:buFont typeface="Wingdings"/>
              <a:buChar char=""/>
              <a:tabLst>
                <a:tab pos="793750" algn="l"/>
                <a:tab pos="794385" algn="l"/>
              </a:tabLst>
            </a:pPr>
            <a:r>
              <a:rPr sz="2200" dirty="0">
                <a:latin typeface="Arial MT"/>
                <a:cs typeface="Arial MT"/>
              </a:rPr>
              <a:t>Assume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attribute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follows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normal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distribution</a:t>
            </a:r>
          </a:p>
          <a:p>
            <a:pPr marL="793750" marR="71755" lvl="1" indent="-286385">
              <a:lnSpc>
                <a:spcPct val="100000"/>
              </a:lnSpc>
              <a:buFont typeface="Wingdings"/>
              <a:buChar char=""/>
              <a:tabLst>
                <a:tab pos="793750" algn="l"/>
                <a:tab pos="794385" algn="l"/>
              </a:tabLst>
            </a:pPr>
            <a:r>
              <a:rPr sz="2200" dirty="0">
                <a:latin typeface="Arial MT"/>
                <a:cs typeface="Arial MT"/>
              </a:rPr>
              <a:t>Use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estimate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parameters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 distribution (e.g., mean and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standard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deviation)</a:t>
            </a:r>
          </a:p>
          <a:p>
            <a:pPr marL="793750" marR="55880" lvl="1" indent="-286385">
              <a:lnSpc>
                <a:spcPct val="100000"/>
              </a:lnSpc>
              <a:buFont typeface="Wingdings"/>
              <a:buChar char=""/>
              <a:tabLst>
                <a:tab pos="793750" algn="l"/>
                <a:tab pos="794385" algn="l"/>
              </a:tabLst>
            </a:pPr>
            <a:r>
              <a:rPr sz="2200" dirty="0">
                <a:latin typeface="Arial MT"/>
                <a:cs typeface="Arial MT"/>
              </a:rPr>
              <a:t>Once probability distribution is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known,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estimate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conditional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probability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1F5F"/>
                </a:solidFill>
                <a:latin typeface="Arial MT"/>
                <a:cs typeface="Arial MT"/>
              </a:rPr>
              <a:t>P(A</a:t>
            </a:r>
            <a:r>
              <a:rPr sz="2175" baseline="-21072" dirty="0">
                <a:solidFill>
                  <a:srgbClr val="001F5F"/>
                </a:solidFill>
                <a:latin typeface="Arial MT"/>
                <a:cs typeface="Arial MT"/>
              </a:rPr>
              <a:t>i</a:t>
            </a:r>
            <a:r>
              <a:rPr sz="2175" spc="284" baseline="-21072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1F5F"/>
                </a:solidFill>
                <a:latin typeface="Arial MT"/>
                <a:cs typeface="Arial MT"/>
              </a:rPr>
              <a:t>|</a:t>
            </a:r>
            <a:r>
              <a:rPr sz="2200" spc="-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1F5F"/>
                </a:solidFill>
                <a:latin typeface="Arial MT"/>
                <a:cs typeface="Arial MT"/>
              </a:rPr>
              <a:t>C</a:t>
            </a:r>
            <a:r>
              <a:rPr sz="2175" baseline="-21072" dirty="0">
                <a:solidFill>
                  <a:srgbClr val="001F5F"/>
                </a:solidFill>
                <a:latin typeface="Arial MT"/>
                <a:cs typeface="Arial MT"/>
              </a:rPr>
              <a:t>k</a:t>
            </a:r>
            <a:r>
              <a:rPr sz="2200" dirty="0">
                <a:solidFill>
                  <a:srgbClr val="001F5F"/>
                </a:solidFill>
                <a:latin typeface="Arial MT"/>
                <a:cs typeface="Arial MT"/>
              </a:rPr>
              <a:t>)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98467" y="5565902"/>
            <a:ext cx="11830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Continuous</a:t>
            </a:r>
            <a:endParaRPr sz="1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attribute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00370" y="5565902"/>
            <a:ext cx="5975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Arial MT"/>
                <a:cs typeface="Arial MT"/>
              </a:rPr>
              <a:t>Class</a:t>
            </a:r>
            <a:endParaRPr sz="1800">
              <a:latin typeface="Arial MT"/>
              <a:cs typeface="Arial MT"/>
            </a:endParaRPr>
          </a:p>
          <a:p>
            <a:pPr marL="5651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2E5496"/>
                </a:solidFill>
                <a:latin typeface="Arial MT"/>
                <a:cs typeface="Arial MT"/>
              </a:rPr>
              <a:t>label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7721" y="2307335"/>
            <a:ext cx="931925" cy="323164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93897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Estimate</a:t>
            </a:r>
            <a:r>
              <a:rPr spc="-110" dirty="0"/>
              <a:t> </a:t>
            </a:r>
            <a:r>
              <a:rPr spc="-50" dirty="0"/>
              <a:t>Probabilities</a:t>
            </a:r>
            <a:r>
              <a:rPr spc="-90" dirty="0"/>
              <a:t> </a:t>
            </a:r>
            <a:r>
              <a:rPr spc="-40" dirty="0"/>
              <a:t>From</a:t>
            </a:r>
            <a:r>
              <a:rPr spc="-114" dirty="0"/>
              <a:t> </a:t>
            </a:r>
            <a:r>
              <a:rPr spc="-40" dirty="0"/>
              <a:t>Data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57833" y="2002218"/>
          <a:ext cx="5198742" cy="3473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3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9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1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TID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Refund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MaritalStatus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TaxableIncome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Evade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381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1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5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Single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125000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8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2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Married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100000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3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Single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70000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8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5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Married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120000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8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6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Married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60000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8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7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Divorced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220000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9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Married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75000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8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Divorced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95000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8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8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Single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85000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9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10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Single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90000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998467" y="5565902"/>
            <a:ext cx="11830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Continuous</a:t>
            </a:r>
            <a:endParaRPr sz="1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attribute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0370" y="5565902"/>
            <a:ext cx="5975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Arial MT"/>
                <a:cs typeface="Arial MT"/>
              </a:rPr>
              <a:t>Class</a:t>
            </a:r>
            <a:endParaRPr sz="1800">
              <a:latin typeface="Arial MT"/>
              <a:cs typeface="Arial MT"/>
            </a:endParaRPr>
          </a:p>
          <a:p>
            <a:pPr marL="5651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2E5496"/>
                </a:solidFill>
                <a:latin typeface="Arial MT"/>
                <a:cs typeface="Arial MT"/>
              </a:rPr>
              <a:t>label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7721" y="2307335"/>
            <a:ext cx="916686" cy="323164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02829" y="2674327"/>
            <a:ext cx="4435481" cy="233158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460742" y="2023618"/>
            <a:ext cx="364744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Arial MT"/>
                <a:cs typeface="Arial MT"/>
              </a:rPr>
              <a:t>Probability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density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estimation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13319" y="5228082"/>
            <a:ext cx="1923414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00" i="1" dirty="0">
                <a:latin typeface="Arial"/>
                <a:cs typeface="Arial"/>
              </a:rPr>
              <a:t>P(A</a:t>
            </a:r>
            <a:r>
              <a:rPr sz="2175" i="1" baseline="-21072" dirty="0">
                <a:latin typeface="Arial"/>
                <a:cs typeface="Arial"/>
              </a:rPr>
              <a:t>i</a:t>
            </a:r>
            <a:r>
              <a:rPr sz="2175" i="1" spc="270" baseline="-21072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|</a:t>
            </a:r>
            <a:r>
              <a:rPr sz="2200" i="1" spc="-2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C</a:t>
            </a:r>
            <a:r>
              <a:rPr sz="2175" i="1" baseline="-21072" dirty="0">
                <a:latin typeface="Arial"/>
                <a:cs typeface="Arial"/>
              </a:rPr>
              <a:t>k</a:t>
            </a:r>
            <a:r>
              <a:rPr sz="2200" i="1" dirty="0">
                <a:latin typeface="Arial"/>
                <a:cs typeface="Arial"/>
              </a:rPr>
              <a:t>)</a:t>
            </a:r>
            <a:r>
              <a:rPr sz="2200" i="1" spc="-1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=</a:t>
            </a:r>
            <a:r>
              <a:rPr sz="2200" i="1" spc="-1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f(x)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93897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Estimate</a:t>
            </a:r>
            <a:r>
              <a:rPr spc="-110" dirty="0"/>
              <a:t> </a:t>
            </a:r>
            <a:r>
              <a:rPr spc="-50" dirty="0"/>
              <a:t>Probabilities</a:t>
            </a:r>
            <a:r>
              <a:rPr spc="-90" dirty="0"/>
              <a:t> </a:t>
            </a:r>
            <a:r>
              <a:rPr spc="-40" dirty="0"/>
              <a:t>From</a:t>
            </a:r>
            <a:r>
              <a:rPr spc="-114" dirty="0"/>
              <a:t> </a:t>
            </a:r>
            <a:r>
              <a:rPr spc="-40" dirty="0"/>
              <a:t>Data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57833" y="2002218"/>
          <a:ext cx="5198742" cy="3473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3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9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1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TID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Refund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MaritalStatus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TaxableIncome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Evade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381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1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5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Single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125000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8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2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Married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100000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3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Single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70000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8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5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Married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120000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8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6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Married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60000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8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7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Divorced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220000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9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Married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75000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8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Divorced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95000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8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8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Single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85000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0" dirty="0">
                          <a:latin typeface="Arial MT"/>
                          <a:cs typeface="Arial MT"/>
                        </a:rPr>
                        <a:t>Yes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9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10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No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Single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90000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0" dirty="0">
                          <a:latin typeface="Arial MT"/>
                          <a:cs typeface="Arial MT"/>
                        </a:rPr>
                        <a:t>Yes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53975">
                      <a:solidFill>
                        <a:srgbClr val="4471C4"/>
                      </a:solidFill>
                      <a:prstDash val="solid"/>
                    </a:lnL>
                    <a:lnR w="381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998467" y="5565902"/>
            <a:ext cx="11830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Continuous</a:t>
            </a:r>
            <a:endParaRPr sz="1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attribute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0370" y="5565902"/>
            <a:ext cx="5975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Arial MT"/>
                <a:cs typeface="Arial MT"/>
              </a:rPr>
              <a:t>Class</a:t>
            </a:r>
            <a:endParaRPr sz="1800">
              <a:latin typeface="Arial MT"/>
              <a:cs typeface="Arial MT"/>
            </a:endParaRPr>
          </a:p>
          <a:p>
            <a:pPr marL="5651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2E5496"/>
                </a:solidFill>
                <a:latin typeface="Arial MT"/>
                <a:cs typeface="Arial MT"/>
              </a:rPr>
              <a:t>label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7721" y="2307335"/>
            <a:ext cx="916686" cy="323164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460742" y="2023618"/>
            <a:ext cx="3647440" cy="9752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Arial MT"/>
                <a:cs typeface="Arial MT"/>
              </a:rPr>
              <a:t>Probability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density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estimation</a:t>
            </a: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P(Income,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Class=No):</a:t>
            </a: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205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54290" y="4718050"/>
            <a:ext cx="2152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82711" y="4903342"/>
            <a:ext cx="1356360" cy="17145"/>
          </a:xfrm>
          <a:custGeom>
            <a:avLst/>
            <a:gdLst/>
            <a:ahLst/>
            <a:cxnLst/>
            <a:rect l="l" t="t" r="r" b="b"/>
            <a:pathLst>
              <a:path w="1356359" h="17145">
                <a:moveTo>
                  <a:pt x="1356360" y="0"/>
                </a:moveTo>
                <a:lnTo>
                  <a:pt x="0" y="0"/>
                </a:lnTo>
                <a:lnTo>
                  <a:pt x="0" y="16763"/>
                </a:lnTo>
                <a:lnTo>
                  <a:pt x="1356360" y="16763"/>
                </a:lnTo>
                <a:lnTo>
                  <a:pt x="1356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77833" y="4526026"/>
            <a:ext cx="166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87030" y="4968875"/>
            <a:ext cx="515620" cy="244475"/>
          </a:xfrm>
          <a:custGeom>
            <a:avLst/>
            <a:gdLst/>
            <a:ahLst/>
            <a:cxnLst/>
            <a:rect l="l" t="t" r="r" b="b"/>
            <a:pathLst>
              <a:path w="515620" h="244475">
                <a:moveTo>
                  <a:pt x="515366" y="0"/>
                </a:moveTo>
                <a:lnTo>
                  <a:pt x="162560" y="0"/>
                </a:lnTo>
                <a:lnTo>
                  <a:pt x="162560" y="254"/>
                </a:lnTo>
                <a:lnTo>
                  <a:pt x="145542" y="254"/>
                </a:lnTo>
                <a:lnTo>
                  <a:pt x="84327" y="211708"/>
                </a:lnTo>
                <a:lnTo>
                  <a:pt x="40640" y="115569"/>
                </a:lnTo>
                <a:lnTo>
                  <a:pt x="0" y="134238"/>
                </a:lnTo>
                <a:lnTo>
                  <a:pt x="3810" y="143510"/>
                </a:lnTo>
                <a:lnTo>
                  <a:pt x="24765" y="134238"/>
                </a:lnTo>
                <a:lnTo>
                  <a:pt x="76073" y="244475"/>
                </a:lnTo>
                <a:lnTo>
                  <a:pt x="88138" y="244475"/>
                </a:lnTo>
                <a:lnTo>
                  <a:pt x="154686" y="16763"/>
                </a:lnTo>
                <a:lnTo>
                  <a:pt x="515366" y="16763"/>
                </a:lnTo>
                <a:lnTo>
                  <a:pt x="5153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137396" y="4926076"/>
            <a:ext cx="1613409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mbria Math"/>
                <a:cs typeface="Cambria Math"/>
              </a:rPr>
              <a:t>2𝜋</a:t>
            </a:r>
            <a:r>
              <a:rPr lang="en-US" sz="2000" spc="-5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 </a:t>
            </a:r>
            <a:r>
              <a:rPr sz="2000" spc="-160" dirty="0">
                <a:latin typeface="Cambria Math"/>
                <a:cs typeface="Cambria Math"/>
              </a:rPr>
              <a:t>(54.54</a:t>
            </a:r>
            <a:r>
              <a:rPr lang="en-US" sz="2000" spc="-160" dirty="0">
                <a:latin typeface="Cambria Math"/>
                <a:cs typeface="Cambria Math"/>
              </a:rPr>
              <a:t>)</a:t>
            </a:r>
            <a:endParaRPr sz="2000" dirty="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69552" y="4718050"/>
            <a:ext cx="1517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mbria Math"/>
                <a:cs typeface="Cambria Math"/>
              </a:rPr>
              <a:t>𝑒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521190" y="4563109"/>
            <a:ext cx="1169670" cy="200025"/>
          </a:xfrm>
          <a:custGeom>
            <a:avLst/>
            <a:gdLst/>
            <a:ahLst/>
            <a:cxnLst/>
            <a:rect l="l" t="t" r="r" b="b"/>
            <a:pathLst>
              <a:path w="1169670" h="200025">
                <a:moveTo>
                  <a:pt x="208280" y="6985"/>
                </a:moveTo>
                <a:lnTo>
                  <a:pt x="205867" y="0"/>
                </a:lnTo>
                <a:lnTo>
                  <a:pt x="193408" y="4533"/>
                </a:lnTo>
                <a:lnTo>
                  <a:pt x="182486" y="11061"/>
                </a:lnTo>
                <a:lnTo>
                  <a:pt x="159054" y="42227"/>
                </a:lnTo>
                <a:lnTo>
                  <a:pt x="151130" y="85852"/>
                </a:lnTo>
                <a:lnTo>
                  <a:pt x="152006" y="101625"/>
                </a:lnTo>
                <a:lnTo>
                  <a:pt x="165227" y="141605"/>
                </a:lnTo>
                <a:lnTo>
                  <a:pt x="205867" y="171577"/>
                </a:lnTo>
                <a:lnTo>
                  <a:pt x="208026" y="164592"/>
                </a:lnTo>
                <a:lnTo>
                  <a:pt x="198234" y="160235"/>
                </a:lnTo>
                <a:lnTo>
                  <a:pt x="189801" y="154203"/>
                </a:lnTo>
                <a:lnTo>
                  <a:pt x="169303" y="113817"/>
                </a:lnTo>
                <a:lnTo>
                  <a:pt x="166751" y="84963"/>
                </a:lnTo>
                <a:lnTo>
                  <a:pt x="167386" y="70294"/>
                </a:lnTo>
                <a:lnTo>
                  <a:pt x="182714" y="24904"/>
                </a:lnTo>
                <a:lnTo>
                  <a:pt x="198386" y="11328"/>
                </a:lnTo>
                <a:lnTo>
                  <a:pt x="208280" y="6985"/>
                </a:lnTo>
                <a:close/>
              </a:path>
              <a:path w="1169670" h="200025">
                <a:moveTo>
                  <a:pt x="1053465" y="85852"/>
                </a:moveTo>
                <a:lnTo>
                  <a:pt x="1045476" y="42227"/>
                </a:lnTo>
                <a:lnTo>
                  <a:pt x="1022070" y="11049"/>
                </a:lnTo>
                <a:lnTo>
                  <a:pt x="998728" y="0"/>
                </a:lnTo>
                <a:lnTo>
                  <a:pt x="996315" y="6985"/>
                </a:lnTo>
                <a:lnTo>
                  <a:pt x="1006208" y="11328"/>
                </a:lnTo>
                <a:lnTo>
                  <a:pt x="1014755" y="17297"/>
                </a:lnTo>
                <a:lnTo>
                  <a:pt x="1035278" y="56946"/>
                </a:lnTo>
                <a:lnTo>
                  <a:pt x="1037844" y="84963"/>
                </a:lnTo>
                <a:lnTo>
                  <a:pt x="1037196" y="100088"/>
                </a:lnTo>
                <a:lnTo>
                  <a:pt x="1027557" y="137033"/>
                </a:lnTo>
                <a:lnTo>
                  <a:pt x="996569" y="164592"/>
                </a:lnTo>
                <a:lnTo>
                  <a:pt x="998728" y="171577"/>
                </a:lnTo>
                <a:lnTo>
                  <a:pt x="1031532" y="152057"/>
                </a:lnTo>
                <a:lnTo>
                  <a:pt x="1049934" y="116166"/>
                </a:lnTo>
                <a:lnTo>
                  <a:pt x="1052576" y="101625"/>
                </a:lnTo>
                <a:lnTo>
                  <a:pt x="1053465" y="85852"/>
                </a:lnTo>
                <a:close/>
              </a:path>
              <a:path w="1169670" h="200025">
                <a:moveTo>
                  <a:pt x="1169670" y="187833"/>
                </a:moveTo>
                <a:lnTo>
                  <a:pt x="0" y="187833"/>
                </a:lnTo>
                <a:lnTo>
                  <a:pt x="0" y="200025"/>
                </a:lnTo>
                <a:lnTo>
                  <a:pt x="1169670" y="200025"/>
                </a:lnTo>
                <a:lnTo>
                  <a:pt x="1169670" y="1878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483852" y="4503928"/>
            <a:ext cx="1237615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50" spc="-25" dirty="0">
                <a:latin typeface="Cambria Math"/>
                <a:cs typeface="Cambria Math"/>
              </a:rPr>
              <a:t>−</a:t>
            </a:r>
            <a:r>
              <a:rPr sz="1450" spc="254" dirty="0">
                <a:latin typeface="Cambria Math"/>
                <a:cs typeface="Cambria Math"/>
              </a:rPr>
              <a:t> </a:t>
            </a:r>
            <a:r>
              <a:rPr sz="1450" spc="30" dirty="0">
                <a:latin typeface="Cambria Math"/>
                <a:cs typeface="Cambria Math"/>
              </a:rPr>
              <a:t>120−110</a:t>
            </a:r>
            <a:r>
              <a:rPr sz="1450" spc="265" dirty="0">
                <a:latin typeface="Cambria Math"/>
                <a:cs typeface="Cambria Math"/>
              </a:rPr>
              <a:t> </a:t>
            </a:r>
            <a:r>
              <a:rPr sz="1800" spc="67" baseline="25462" dirty="0">
                <a:latin typeface="Cambria Math"/>
                <a:cs typeface="Cambria Math"/>
              </a:rPr>
              <a:t>2</a:t>
            </a:r>
            <a:endParaRPr sz="1800" baseline="25462" dirty="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50806" y="4716526"/>
            <a:ext cx="711200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40" dirty="0">
                <a:latin typeface="Cambria Math"/>
                <a:cs typeface="Cambria Math"/>
              </a:rPr>
              <a:t>2</a:t>
            </a:r>
            <a:r>
              <a:rPr sz="1450" dirty="0">
                <a:latin typeface="Cambria Math"/>
                <a:cs typeface="Cambria Math"/>
              </a:rPr>
              <a:t>(</a:t>
            </a:r>
            <a:r>
              <a:rPr sz="1450" spc="30" dirty="0">
                <a:latin typeface="Cambria Math"/>
                <a:cs typeface="Cambria Math"/>
              </a:rPr>
              <a:t>297</a:t>
            </a:r>
            <a:r>
              <a:rPr sz="1450" spc="35" dirty="0">
                <a:latin typeface="Cambria Math"/>
                <a:cs typeface="Cambria Math"/>
              </a:rPr>
              <a:t>5</a:t>
            </a:r>
            <a:r>
              <a:rPr sz="2175" baseline="1915" dirty="0">
                <a:latin typeface="Cambria Math"/>
                <a:cs typeface="Cambria Math"/>
              </a:rPr>
              <a:t>)</a:t>
            </a:r>
            <a:endParaRPr sz="2175" baseline="1915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70292" y="5558028"/>
            <a:ext cx="10191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 MT"/>
                <a:cs typeface="Arial MT"/>
              </a:rPr>
              <a:t>=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0.0072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9AD2E0-563F-E0E6-84EE-6CF0FD0A0A19}"/>
              </a:ext>
            </a:extLst>
          </p:cNvPr>
          <p:cNvSpPr txBox="1"/>
          <p:nvPr/>
        </p:nvSpPr>
        <p:spPr>
          <a:xfrm>
            <a:off x="7368667" y="2769592"/>
            <a:ext cx="3352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ts val="2375"/>
              </a:lnSpc>
            </a:pPr>
            <a:r>
              <a:rPr lang="en-US" sz="1800" spc="-5" dirty="0">
                <a:latin typeface="Arial MT"/>
                <a:cs typeface="Arial MT"/>
              </a:rPr>
              <a:t>If</a:t>
            </a:r>
            <a:r>
              <a:rPr lang="en-US" sz="1800" spc="-3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Class</a:t>
            </a:r>
            <a:r>
              <a:rPr lang="en-US" sz="1800" spc="-1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=</a:t>
            </a:r>
            <a:r>
              <a:rPr lang="en-US" sz="1800" spc="-2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No</a:t>
            </a:r>
            <a:endParaRPr lang="en-US" sz="1800" dirty="0">
              <a:latin typeface="Arial MT"/>
              <a:cs typeface="Arial MT"/>
            </a:endParaRPr>
          </a:p>
          <a:p>
            <a:pPr marL="170815" indent="-158750">
              <a:lnSpc>
                <a:spcPts val="2375"/>
              </a:lnSpc>
              <a:buChar char="•"/>
              <a:tabLst>
                <a:tab pos="171450" algn="l"/>
              </a:tabLst>
            </a:pPr>
            <a:r>
              <a:rPr lang="en-US" sz="1800" spc="-5" dirty="0">
                <a:latin typeface="Arial MT"/>
                <a:cs typeface="Arial MT"/>
              </a:rPr>
              <a:t>sample mean</a:t>
            </a:r>
            <a:r>
              <a:rPr lang="en-US" sz="1800" spc="-1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(</a:t>
            </a:r>
            <a:r>
              <a:rPr lang="el-GR" sz="1800" spc="-5" dirty="0">
                <a:latin typeface="Calibri"/>
                <a:cs typeface="Calibri"/>
              </a:rPr>
              <a:t>μ)</a:t>
            </a:r>
            <a:r>
              <a:rPr lang="el-GR" sz="1800" spc="95" dirty="0">
                <a:latin typeface="Calibri"/>
                <a:cs typeface="Calibri"/>
              </a:rPr>
              <a:t> </a:t>
            </a:r>
            <a:r>
              <a:rPr lang="el-GR" sz="1800" spc="-5" dirty="0">
                <a:latin typeface="Arial MT"/>
                <a:cs typeface="Arial MT"/>
              </a:rPr>
              <a:t>=</a:t>
            </a:r>
            <a:r>
              <a:rPr lang="el-GR" sz="1800" spc="-25" dirty="0">
                <a:latin typeface="Arial MT"/>
                <a:cs typeface="Arial MT"/>
              </a:rPr>
              <a:t> </a:t>
            </a:r>
            <a:r>
              <a:rPr lang="el-GR" sz="1800" spc="-55" dirty="0">
                <a:latin typeface="Arial MT"/>
                <a:cs typeface="Arial MT"/>
              </a:rPr>
              <a:t>110</a:t>
            </a:r>
            <a:endParaRPr lang="el-GR" sz="1800" dirty="0">
              <a:latin typeface="Arial MT"/>
              <a:cs typeface="Arial MT"/>
            </a:endParaRPr>
          </a:p>
          <a:p>
            <a:pPr marL="170815" indent="-158750">
              <a:lnSpc>
                <a:spcPct val="100000"/>
              </a:lnSpc>
              <a:buChar char="•"/>
              <a:tabLst>
                <a:tab pos="171450" algn="l"/>
              </a:tabLst>
            </a:pPr>
            <a:r>
              <a:rPr lang="en-US" sz="1800" spc="-5" dirty="0">
                <a:latin typeface="Arial MT"/>
                <a:cs typeface="Arial MT"/>
              </a:rPr>
              <a:t>sample </a:t>
            </a:r>
            <a:r>
              <a:rPr lang="en-US" sz="1800" spc="-5" dirty="0" err="1">
                <a:latin typeface="Arial MT"/>
                <a:cs typeface="Arial MT"/>
              </a:rPr>
              <a:t>sd</a:t>
            </a:r>
            <a:r>
              <a:rPr lang="en-US" sz="1800" spc="-1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(</a:t>
            </a:r>
            <a:r>
              <a:rPr lang="el-GR" sz="1800" spc="-5" dirty="0">
                <a:latin typeface="Calibri"/>
                <a:cs typeface="Calibri"/>
              </a:rPr>
              <a:t>σ)</a:t>
            </a:r>
            <a:r>
              <a:rPr lang="el-GR" sz="1800" spc="90" dirty="0">
                <a:latin typeface="Calibri"/>
                <a:cs typeface="Calibri"/>
              </a:rPr>
              <a:t> </a:t>
            </a:r>
            <a:r>
              <a:rPr lang="el-GR" sz="1800" spc="-5" dirty="0">
                <a:latin typeface="Arial MT"/>
                <a:cs typeface="Arial MT"/>
              </a:rPr>
              <a:t>=</a:t>
            </a:r>
            <a:r>
              <a:rPr lang="el-GR" sz="1800" spc="-20" dirty="0">
                <a:latin typeface="Arial MT"/>
                <a:cs typeface="Arial MT"/>
              </a:rPr>
              <a:t> </a:t>
            </a:r>
            <a:r>
              <a:rPr lang="el-GR" sz="1800" spc="-5" dirty="0">
                <a:latin typeface="Arial MT"/>
                <a:cs typeface="Arial MT"/>
              </a:rPr>
              <a:t>54.54</a:t>
            </a:r>
            <a:endParaRPr lang="el-GR" sz="1800" dirty="0">
              <a:latin typeface="Arial MT"/>
              <a:cs typeface="Arial MT"/>
            </a:endParaRPr>
          </a:p>
          <a:p>
            <a:pPr marL="323215">
              <a:lnSpc>
                <a:spcPct val="100000"/>
              </a:lnSpc>
            </a:pPr>
            <a:endParaRPr lang="en-US" sz="2000" dirty="0">
              <a:latin typeface="Arial MT"/>
              <a:cs typeface="Cambria Math"/>
            </a:endParaRPr>
          </a:p>
          <a:p>
            <a:pPr marL="323215">
              <a:lnSpc>
                <a:spcPct val="100000"/>
              </a:lnSpc>
            </a:pPr>
            <a:r>
              <a:rPr lang="el-GR" sz="1800" spc="-5" dirty="0">
                <a:latin typeface="Cambria Math"/>
                <a:cs typeface="Cambria Math"/>
              </a:rPr>
              <a:t>𝑃</a:t>
            </a:r>
            <a:r>
              <a:rPr lang="el-GR" sz="1800" spc="420" dirty="0">
                <a:latin typeface="Cambria Math"/>
                <a:cs typeface="Cambria Math"/>
              </a:rPr>
              <a:t> </a:t>
            </a:r>
            <a:r>
              <a:rPr lang="en-US" sz="1800" spc="420" dirty="0">
                <a:latin typeface="Cambria Math"/>
                <a:cs typeface="Cambria Math"/>
              </a:rPr>
              <a:t>(</a:t>
            </a:r>
            <a:r>
              <a:rPr lang="el-GR" sz="1800" spc="-5" dirty="0">
                <a:latin typeface="Cambria Math"/>
                <a:cs typeface="Cambria Math"/>
              </a:rPr>
              <a:t>𝐼𝑛𝑐𝑜𝑚𝑒</a:t>
            </a:r>
            <a:r>
              <a:rPr lang="el-GR" sz="1800" spc="145" dirty="0">
                <a:latin typeface="Cambria Math"/>
                <a:cs typeface="Cambria Math"/>
              </a:rPr>
              <a:t> </a:t>
            </a:r>
            <a:r>
              <a:rPr lang="el-GR" sz="1800" spc="-5" dirty="0">
                <a:latin typeface="Cambria Math"/>
                <a:cs typeface="Cambria Math"/>
              </a:rPr>
              <a:t>=</a:t>
            </a:r>
            <a:r>
              <a:rPr lang="el-GR" sz="1800" spc="110" dirty="0">
                <a:latin typeface="Cambria Math"/>
                <a:cs typeface="Cambria Math"/>
              </a:rPr>
              <a:t> </a:t>
            </a:r>
            <a:r>
              <a:rPr lang="el-GR" sz="1800" dirty="0">
                <a:latin typeface="Cambria Math"/>
                <a:cs typeface="Cambria Math"/>
              </a:rPr>
              <a:t>120000</a:t>
            </a:r>
            <a:r>
              <a:rPr lang="en-US" sz="1800" dirty="0">
                <a:latin typeface="Cambria Math"/>
                <a:cs typeface="Cambria Math"/>
              </a:rPr>
              <a:t> |</a:t>
            </a:r>
            <a:r>
              <a:rPr lang="el-GR" sz="1800" spc="195" dirty="0">
                <a:latin typeface="Cambria Math"/>
                <a:cs typeface="Cambria Math"/>
              </a:rPr>
              <a:t> </a:t>
            </a:r>
            <a:r>
              <a:rPr lang="el-GR" sz="1800" spc="-5" dirty="0">
                <a:latin typeface="Cambria Math"/>
                <a:cs typeface="Cambria Math"/>
              </a:rPr>
              <a:t>𝑁𝑜</a:t>
            </a:r>
            <a:r>
              <a:rPr lang="en-US" sz="1800" spc="-5" dirty="0">
                <a:latin typeface="Cambria Math"/>
                <a:cs typeface="Cambria Math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12" grpId="0" animBg="1"/>
      <p:bldP spid="13" grpId="0"/>
      <p:bldP spid="14" grpId="0"/>
      <p:bldP spid="15" grpId="0" animBg="1"/>
      <p:bldP spid="16" grpId="0"/>
      <p:bldP spid="17" grpId="0"/>
      <p:bldP spid="18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64046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Naïve</a:t>
            </a:r>
            <a:r>
              <a:rPr spc="-114" dirty="0"/>
              <a:t> </a:t>
            </a:r>
            <a:r>
              <a:rPr spc="-40" dirty="0"/>
              <a:t>Bayes</a:t>
            </a:r>
            <a:r>
              <a:rPr spc="-110" dirty="0"/>
              <a:t> </a:t>
            </a:r>
            <a:r>
              <a:rPr spc="-50"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70201"/>
            <a:ext cx="8025130" cy="9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Given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b="1" spc="-5" dirty="0">
                <a:latin typeface="Arial"/>
                <a:cs typeface="Arial"/>
              </a:rPr>
              <a:t>test instance</a:t>
            </a:r>
            <a:r>
              <a:rPr sz="2400" spc="-5" dirty="0">
                <a:latin typeface="Arial MT"/>
                <a:cs typeface="Arial MT"/>
              </a:rPr>
              <a:t>: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dirty="0">
                <a:latin typeface="Arial MT"/>
                <a:cs typeface="Arial MT"/>
              </a:rPr>
              <a:t>X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5" dirty="0">
                <a:latin typeface="Arial MT"/>
                <a:cs typeface="Arial MT"/>
              </a:rPr>
              <a:t> (Refund=No,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MaritalStatus=Married,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Income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120000)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6103" y="2922339"/>
            <a:ext cx="3411854" cy="24878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600" spc="-15" dirty="0">
                <a:latin typeface="Arial MT"/>
                <a:cs typeface="Arial MT"/>
              </a:rPr>
              <a:t>P(Refund=Yes</a:t>
            </a:r>
            <a:r>
              <a:rPr lang="en-US" sz="1600" spc="-25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|</a:t>
            </a:r>
            <a:r>
              <a:rPr lang="en-US" sz="1600" spc="-15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No)</a:t>
            </a:r>
            <a:r>
              <a:rPr lang="en-US" sz="1600" spc="-10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=</a:t>
            </a:r>
            <a:r>
              <a:rPr lang="en-US" sz="1600" spc="-15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3/7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P(Refund=No | No) = 4/7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P(Refund=Yes </a:t>
            </a:r>
            <a:r>
              <a:rPr sz="1600" dirty="0">
                <a:latin typeface="Arial MT"/>
                <a:cs typeface="Arial MT"/>
              </a:rPr>
              <a:t>|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40" dirty="0">
                <a:latin typeface="Arial MT"/>
                <a:cs typeface="Arial MT"/>
              </a:rPr>
              <a:t>Yes)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0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P(Refund=No </a:t>
            </a:r>
            <a:r>
              <a:rPr sz="1600" dirty="0">
                <a:latin typeface="Arial MT"/>
                <a:cs typeface="Arial MT"/>
              </a:rPr>
              <a:t>| </a:t>
            </a:r>
            <a:r>
              <a:rPr sz="1600" spc="-40" dirty="0">
                <a:latin typeface="Arial MT"/>
                <a:cs typeface="Arial MT"/>
              </a:rPr>
              <a:t>Yes) </a:t>
            </a:r>
            <a:r>
              <a:rPr sz="1600" dirty="0">
                <a:latin typeface="Arial MT"/>
                <a:cs typeface="Arial MT"/>
              </a:rPr>
              <a:t>= 1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P(MaritalStatus=Single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| </a:t>
            </a:r>
            <a:r>
              <a:rPr sz="1600" spc="-5" dirty="0">
                <a:latin typeface="Arial MT"/>
                <a:cs typeface="Arial MT"/>
              </a:rPr>
              <a:t>No)</a:t>
            </a:r>
            <a:r>
              <a:rPr sz="1600" dirty="0">
                <a:latin typeface="Arial MT"/>
                <a:cs typeface="Arial MT"/>
              </a:rPr>
              <a:t> = 2/7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P(MaritalStatus=Divorced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|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No)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 1/7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P(MaritalStatus=Married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| No) =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4/7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P(MaritalStatus=Single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|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40" dirty="0">
                <a:latin typeface="Arial MT"/>
                <a:cs typeface="Arial MT"/>
              </a:rPr>
              <a:t>Yes)</a:t>
            </a:r>
            <a:r>
              <a:rPr sz="1600" dirty="0">
                <a:latin typeface="Arial MT"/>
                <a:cs typeface="Arial MT"/>
              </a:rPr>
              <a:t> = 2/3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P(MaritalStatus=Divorced </a:t>
            </a:r>
            <a:r>
              <a:rPr sz="1600" dirty="0">
                <a:latin typeface="Arial MT"/>
                <a:cs typeface="Arial MT"/>
              </a:rPr>
              <a:t>|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40" dirty="0">
                <a:latin typeface="Arial MT"/>
                <a:cs typeface="Arial MT"/>
              </a:rPr>
              <a:t>Yes)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1/3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P(MaritalStatus=Married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|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40" dirty="0">
                <a:latin typeface="Arial MT"/>
                <a:cs typeface="Arial MT"/>
              </a:rPr>
              <a:t>Yes)</a:t>
            </a:r>
            <a:r>
              <a:rPr sz="1600" dirty="0">
                <a:latin typeface="Arial MT"/>
                <a:cs typeface="Arial MT"/>
              </a:rPr>
              <a:t> =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6103" y="5582665"/>
            <a:ext cx="47523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taxable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income:</a:t>
            </a:r>
            <a:endParaRPr sz="1600" dirty="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If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Class=No: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sample </a:t>
            </a:r>
            <a:r>
              <a:rPr sz="1600" spc="-5" dirty="0">
                <a:latin typeface="Arial MT"/>
                <a:cs typeface="Arial MT"/>
              </a:rPr>
              <a:t>mean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35" dirty="0">
                <a:latin typeface="Arial MT"/>
                <a:cs typeface="Arial MT"/>
              </a:rPr>
              <a:t>110,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sample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sd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 </a:t>
            </a:r>
            <a:r>
              <a:rPr sz="1600" spc="-5" dirty="0">
                <a:latin typeface="Arial MT"/>
                <a:cs typeface="Arial MT"/>
              </a:rPr>
              <a:t>54.54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Class=Yes: </a:t>
            </a:r>
            <a:r>
              <a:rPr sz="1600" dirty="0">
                <a:latin typeface="Arial MT"/>
                <a:cs typeface="Arial MT"/>
              </a:rPr>
              <a:t>sample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mean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-5" dirty="0">
                <a:latin typeface="Arial MT"/>
                <a:cs typeface="Arial MT"/>
              </a:rPr>
              <a:t> 90,</a:t>
            </a:r>
            <a:r>
              <a:rPr sz="1600" dirty="0">
                <a:latin typeface="Arial MT"/>
                <a:cs typeface="Arial MT"/>
              </a:rPr>
              <a:t> sample sd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78676" y="3023361"/>
            <a:ext cx="45815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P(X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|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Class=No)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P(Refund=No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|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Class=No)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×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P(Married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|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Class=No)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×</a:t>
            </a:r>
            <a:r>
              <a:rPr sz="1800" spc="-5" dirty="0">
                <a:latin typeface="Arial MT"/>
                <a:cs typeface="Arial MT"/>
              </a:rPr>
              <a:t> P(Income=120000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|</a:t>
            </a:r>
            <a:r>
              <a:rPr sz="1800" spc="-5" dirty="0">
                <a:latin typeface="Arial MT"/>
                <a:cs typeface="Arial MT"/>
              </a:rPr>
              <a:t> Class=No)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=</a:t>
            </a:r>
            <a:r>
              <a:rPr sz="1800" spc="-5" dirty="0">
                <a:latin typeface="Arial MT"/>
                <a:cs typeface="Arial MT"/>
              </a:rPr>
              <a:t> 4/7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× 4/7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×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0.0072</a:t>
            </a:r>
            <a:r>
              <a:rPr sz="1800" dirty="0">
                <a:latin typeface="Arial MT"/>
                <a:cs typeface="Arial MT"/>
              </a:rPr>
              <a:t> =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0.0024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78676" y="4394961"/>
            <a:ext cx="47415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P(X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| </a:t>
            </a:r>
            <a:r>
              <a:rPr sz="1800" spc="-20" dirty="0">
                <a:latin typeface="Arial MT"/>
                <a:cs typeface="Arial MT"/>
              </a:rPr>
              <a:t>Class=Yes)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 P(Refund=No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|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Class=Yes)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×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P(Married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|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Class=Yes)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×</a:t>
            </a:r>
            <a:r>
              <a:rPr sz="1800" spc="-5" dirty="0">
                <a:latin typeface="Arial MT"/>
                <a:cs typeface="Arial MT"/>
              </a:rPr>
              <a:t> P(Income=120000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|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Class=Yes)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= </a:t>
            </a:r>
            <a:r>
              <a:rPr sz="1800" spc="-5" dirty="0">
                <a:latin typeface="Arial MT"/>
                <a:cs typeface="Arial MT"/>
              </a:rPr>
              <a:t>1 </a:t>
            </a:r>
            <a:r>
              <a:rPr sz="1800" dirty="0">
                <a:latin typeface="Arial MT"/>
                <a:cs typeface="Arial MT"/>
              </a:rPr>
              <a:t>× </a:t>
            </a:r>
            <a:r>
              <a:rPr sz="1800" spc="-5" dirty="0">
                <a:latin typeface="Arial MT"/>
                <a:cs typeface="Arial MT"/>
              </a:rPr>
              <a:t>0 </a:t>
            </a:r>
            <a:r>
              <a:rPr sz="1800" dirty="0">
                <a:latin typeface="Arial MT"/>
                <a:cs typeface="Arial MT"/>
              </a:rPr>
              <a:t>×</a:t>
            </a:r>
            <a:r>
              <a:rPr sz="1800" spc="-5" dirty="0">
                <a:latin typeface="Arial MT"/>
                <a:cs typeface="Arial MT"/>
              </a:rPr>
              <a:t> 0.0000000012</a:t>
            </a:r>
            <a:r>
              <a:rPr sz="1800" spc="-2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 </a:t>
            </a:r>
            <a:r>
              <a:rPr sz="1800" spc="-5" dirty="0">
                <a:latin typeface="Arial MT"/>
                <a:cs typeface="Arial MT"/>
              </a:rPr>
              <a:t>0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20872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O</a:t>
            </a:r>
            <a:r>
              <a:rPr spc="-50" dirty="0"/>
              <a:t>ut</a:t>
            </a:r>
            <a:r>
              <a:rPr spc="-55" dirty="0"/>
              <a:t>li</a:t>
            </a:r>
            <a:r>
              <a:rPr spc="-50" dirty="0"/>
              <a:t>n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40891"/>
            <a:ext cx="5646420" cy="3302635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9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 MT"/>
                <a:cs typeface="Arial MT"/>
              </a:rPr>
              <a:t>Bayesian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classification</a:t>
            </a:r>
            <a:endParaRPr sz="2800">
              <a:latin typeface="Arial MT"/>
              <a:cs typeface="Arial MT"/>
            </a:endParaRPr>
          </a:p>
          <a:p>
            <a:pPr marL="368300" indent="-356235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 MT"/>
                <a:cs typeface="Arial MT"/>
              </a:rPr>
              <a:t>Bayes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theorem</a:t>
            </a:r>
            <a:endParaRPr sz="2800">
              <a:latin typeface="Arial MT"/>
              <a:cs typeface="Arial MT"/>
            </a:endParaRPr>
          </a:p>
          <a:p>
            <a:pPr marL="368300" indent="-356235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 MT"/>
                <a:cs typeface="Arial MT"/>
              </a:rPr>
              <a:t>Estimating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probabilities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from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data</a:t>
            </a:r>
            <a:endParaRPr sz="2800">
              <a:latin typeface="Arial MT"/>
              <a:cs typeface="Arial MT"/>
            </a:endParaRPr>
          </a:p>
          <a:p>
            <a:pPr marL="368300" indent="-356235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 MT"/>
                <a:cs typeface="Arial MT"/>
              </a:rPr>
              <a:t>Naïve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Bayes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classifier</a:t>
            </a:r>
            <a:endParaRPr sz="2800">
              <a:latin typeface="Arial MT"/>
              <a:cs typeface="Arial MT"/>
            </a:endParaRPr>
          </a:p>
          <a:p>
            <a:pPr marL="368300" indent="-356235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 MT"/>
                <a:cs typeface="Arial MT"/>
              </a:rPr>
              <a:t>Bayesian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belief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network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64046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Naïve</a:t>
            </a:r>
            <a:r>
              <a:rPr spc="-114" dirty="0"/>
              <a:t> </a:t>
            </a:r>
            <a:r>
              <a:rPr spc="-40" dirty="0"/>
              <a:t>Bayes</a:t>
            </a:r>
            <a:r>
              <a:rPr spc="-110" dirty="0"/>
              <a:t> </a:t>
            </a:r>
            <a:r>
              <a:rPr spc="-50"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70201"/>
            <a:ext cx="8025130" cy="1299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Given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b="1" spc="-5" dirty="0">
                <a:latin typeface="Arial"/>
                <a:cs typeface="Arial"/>
              </a:rPr>
              <a:t>test instance</a:t>
            </a:r>
            <a:r>
              <a:rPr sz="2400" spc="-5" dirty="0"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dirty="0">
                <a:latin typeface="Arial MT"/>
                <a:cs typeface="Arial MT"/>
              </a:rPr>
              <a:t>X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5" dirty="0">
                <a:latin typeface="Arial MT"/>
                <a:cs typeface="Arial MT"/>
              </a:rPr>
              <a:t> (Refund=No,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MaritalStatus=Married,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Income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120000)</a:t>
            </a:r>
            <a:endParaRPr sz="2400">
              <a:latin typeface="Arial MT"/>
              <a:cs typeface="Arial MT"/>
            </a:endParaRPr>
          </a:p>
          <a:p>
            <a:pPr marL="13970">
              <a:lnSpc>
                <a:spcPct val="100000"/>
              </a:lnSpc>
              <a:spcBef>
                <a:spcPts val="545"/>
              </a:spcBef>
            </a:pPr>
            <a:r>
              <a:rPr sz="1600" spc="-15" dirty="0">
                <a:latin typeface="Arial MT"/>
                <a:cs typeface="Arial MT"/>
              </a:rPr>
              <a:t>P(Refund=Yes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|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No)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3/7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6103" y="3144011"/>
            <a:ext cx="3411854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P(Refund=No | No) = 4/7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P(Refund=Yes </a:t>
            </a:r>
            <a:r>
              <a:rPr sz="1600" dirty="0">
                <a:latin typeface="Arial MT"/>
                <a:cs typeface="Arial MT"/>
              </a:rPr>
              <a:t>|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40" dirty="0">
                <a:latin typeface="Arial MT"/>
                <a:cs typeface="Arial MT"/>
              </a:rPr>
              <a:t>Yes)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0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P(Refund=No </a:t>
            </a:r>
            <a:r>
              <a:rPr sz="1600" dirty="0">
                <a:latin typeface="Arial MT"/>
                <a:cs typeface="Arial MT"/>
              </a:rPr>
              <a:t>| </a:t>
            </a:r>
            <a:r>
              <a:rPr sz="1600" spc="-40" dirty="0">
                <a:latin typeface="Arial MT"/>
                <a:cs typeface="Arial MT"/>
              </a:rPr>
              <a:t>Yes) </a:t>
            </a:r>
            <a:r>
              <a:rPr sz="1600" dirty="0">
                <a:latin typeface="Arial MT"/>
                <a:cs typeface="Arial MT"/>
              </a:rPr>
              <a:t>= 1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P(MaritalStatus=Single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| </a:t>
            </a:r>
            <a:r>
              <a:rPr sz="1600" spc="-5" dirty="0">
                <a:latin typeface="Arial MT"/>
                <a:cs typeface="Arial MT"/>
              </a:rPr>
              <a:t>No)</a:t>
            </a:r>
            <a:r>
              <a:rPr sz="1600" dirty="0">
                <a:latin typeface="Arial MT"/>
                <a:cs typeface="Arial MT"/>
              </a:rPr>
              <a:t> = 2/7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P(MaritalStatus=Divorced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|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No)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 1/7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P(MaritalStatus=Married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| No) =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4/7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P(MaritalStatus=Single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|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40" dirty="0">
                <a:latin typeface="Arial MT"/>
                <a:cs typeface="Arial MT"/>
              </a:rPr>
              <a:t>Yes)</a:t>
            </a:r>
            <a:r>
              <a:rPr sz="1600" dirty="0">
                <a:latin typeface="Arial MT"/>
                <a:cs typeface="Arial MT"/>
              </a:rPr>
              <a:t> = 2/3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P(MaritalStatus=Divorced </a:t>
            </a:r>
            <a:r>
              <a:rPr sz="1600" dirty="0">
                <a:latin typeface="Arial MT"/>
                <a:cs typeface="Arial MT"/>
              </a:rPr>
              <a:t>|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40" dirty="0">
                <a:latin typeface="Arial MT"/>
                <a:cs typeface="Arial MT"/>
              </a:rPr>
              <a:t>Yes)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1/3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P(MaritalStatus=Married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|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40" dirty="0">
                <a:latin typeface="Arial MT"/>
                <a:cs typeface="Arial MT"/>
              </a:rPr>
              <a:t>Yes)</a:t>
            </a:r>
            <a:r>
              <a:rPr sz="1600" dirty="0">
                <a:latin typeface="Arial MT"/>
                <a:cs typeface="Arial MT"/>
              </a:rPr>
              <a:t> =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6103" y="5582665"/>
            <a:ext cx="47523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taxable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income: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If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Class=No: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sample </a:t>
            </a:r>
            <a:r>
              <a:rPr sz="1600" spc="-5" dirty="0">
                <a:latin typeface="Arial MT"/>
                <a:cs typeface="Arial MT"/>
              </a:rPr>
              <a:t>mean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35" dirty="0">
                <a:latin typeface="Arial MT"/>
                <a:cs typeface="Arial MT"/>
              </a:rPr>
              <a:t>110,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sample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sd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 </a:t>
            </a:r>
            <a:r>
              <a:rPr sz="1600" spc="-5" dirty="0">
                <a:latin typeface="Arial MT"/>
                <a:cs typeface="Arial MT"/>
              </a:rPr>
              <a:t>54.54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Class=Yes: </a:t>
            </a:r>
            <a:r>
              <a:rPr sz="1600" dirty="0">
                <a:latin typeface="Arial MT"/>
                <a:cs typeface="Arial MT"/>
              </a:rPr>
              <a:t>sample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mean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-5" dirty="0">
                <a:latin typeface="Arial MT"/>
                <a:cs typeface="Arial MT"/>
              </a:rPr>
              <a:t> 90,</a:t>
            </a:r>
            <a:r>
              <a:rPr sz="1600" dirty="0">
                <a:latin typeface="Arial MT"/>
                <a:cs typeface="Arial MT"/>
              </a:rPr>
              <a:t> sample sd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78676" y="3023361"/>
            <a:ext cx="4910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P(X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|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Class=No)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P(No)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0.0024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*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0.7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0.00168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P(X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| </a:t>
            </a:r>
            <a:r>
              <a:rPr sz="1800" spc="-20" dirty="0">
                <a:latin typeface="Arial MT"/>
                <a:cs typeface="Arial MT"/>
              </a:rPr>
              <a:t>Class=Yes)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P(Yes)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 </a:t>
            </a:r>
            <a:r>
              <a:rPr sz="1800" spc="-5" dirty="0">
                <a:latin typeface="Arial MT"/>
                <a:cs typeface="Arial MT"/>
              </a:rPr>
              <a:t>0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* 0.3</a:t>
            </a:r>
            <a:r>
              <a:rPr sz="1800" dirty="0">
                <a:latin typeface="Arial MT"/>
                <a:cs typeface="Arial MT"/>
              </a:rPr>
              <a:t> = </a:t>
            </a:r>
            <a:r>
              <a:rPr sz="1800" spc="-5" dirty="0"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78676" y="3846321"/>
            <a:ext cx="1988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P(No) = </a:t>
            </a:r>
            <a:r>
              <a:rPr sz="1800" spc="-5" dirty="0">
                <a:latin typeface="Arial MT"/>
                <a:cs typeface="Arial MT"/>
              </a:rPr>
              <a:t>7/10 </a:t>
            </a:r>
            <a:r>
              <a:rPr sz="1800" dirty="0">
                <a:latin typeface="Arial MT"/>
                <a:cs typeface="Arial MT"/>
              </a:rPr>
              <a:t>= 0.7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P(Yes)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3/10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0.3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78676" y="4668773"/>
            <a:ext cx="4742815" cy="999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001F5F"/>
                </a:solidFill>
                <a:latin typeface="Arial MT"/>
                <a:cs typeface="Arial MT"/>
              </a:rPr>
              <a:t>Since</a:t>
            </a:r>
            <a:r>
              <a:rPr sz="20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Arial MT"/>
                <a:cs typeface="Arial MT"/>
              </a:rPr>
              <a:t>P(X </a:t>
            </a:r>
            <a:r>
              <a:rPr sz="2000" dirty="0">
                <a:solidFill>
                  <a:srgbClr val="001F5F"/>
                </a:solidFill>
                <a:latin typeface="Arial MT"/>
                <a:cs typeface="Arial MT"/>
              </a:rPr>
              <a:t>|</a:t>
            </a:r>
            <a:r>
              <a:rPr sz="2000" spc="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Arial MT"/>
                <a:cs typeface="Arial MT"/>
              </a:rPr>
              <a:t>No) P(No)</a:t>
            </a:r>
            <a:r>
              <a:rPr sz="20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Arial MT"/>
                <a:cs typeface="Arial MT"/>
              </a:rPr>
              <a:t>&gt;</a:t>
            </a:r>
            <a:r>
              <a:rPr sz="2000" spc="-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Arial MT"/>
                <a:cs typeface="Arial MT"/>
              </a:rPr>
              <a:t>P(X </a:t>
            </a:r>
            <a:r>
              <a:rPr sz="2000" dirty="0">
                <a:solidFill>
                  <a:srgbClr val="001F5F"/>
                </a:solidFill>
                <a:latin typeface="Arial MT"/>
                <a:cs typeface="Arial MT"/>
              </a:rPr>
              <a:t>|</a:t>
            </a:r>
            <a:r>
              <a:rPr sz="2000" spc="-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spc="-50" dirty="0">
                <a:solidFill>
                  <a:srgbClr val="001F5F"/>
                </a:solidFill>
                <a:latin typeface="Arial MT"/>
                <a:cs typeface="Arial MT"/>
              </a:rPr>
              <a:t>Yes)</a:t>
            </a:r>
            <a:r>
              <a:rPr sz="200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spc="-35" dirty="0">
                <a:solidFill>
                  <a:srgbClr val="001F5F"/>
                </a:solidFill>
                <a:latin typeface="Arial MT"/>
                <a:cs typeface="Arial MT"/>
              </a:rPr>
              <a:t>P(Yes) </a:t>
            </a:r>
            <a:r>
              <a:rPr sz="2000" spc="-54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Arial MT"/>
                <a:cs typeface="Arial MT"/>
              </a:rPr>
              <a:t>Therefore</a:t>
            </a:r>
            <a:r>
              <a:rPr sz="2000" spc="-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Arial MT"/>
                <a:cs typeface="Arial MT"/>
              </a:rPr>
              <a:t>P(No|X)</a:t>
            </a:r>
            <a:r>
              <a:rPr sz="2000" spc="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Arial MT"/>
                <a:cs typeface="Arial MT"/>
              </a:rPr>
              <a:t>&gt;</a:t>
            </a:r>
            <a:r>
              <a:rPr sz="2000" spc="-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001F5F"/>
                </a:solidFill>
                <a:latin typeface="Arial MT"/>
                <a:cs typeface="Arial MT"/>
              </a:rPr>
              <a:t>P(Yes|X)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870"/>
              </a:lnSpc>
            </a:pPr>
            <a:r>
              <a:rPr sz="2400" dirty="0">
                <a:solidFill>
                  <a:srgbClr val="001F5F"/>
                </a:solidFill>
                <a:latin typeface="Arial MT"/>
                <a:cs typeface="Arial MT"/>
              </a:rPr>
              <a:t>=&gt;</a:t>
            </a:r>
            <a:r>
              <a:rPr sz="2400" spc="-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Arial MT"/>
                <a:cs typeface="Arial MT"/>
              </a:rPr>
              <a:t>Class </a:t>
            </a:r>
            <a:r>
              <a:rPr sz="2400" dirty="0">
                <a:solidFill>
                  <a:srgbClr val="001F5F"/>
                </a:solidFill>
                <a:latin typeface="Arial MT"/>
                <a:cs typeface="Arial MT"/>
              </a:rPr>
              <a:t>=</a:t>
            </a:r>
            <a:r>
              <a:rPr sz="2400" spc="-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Arial MT"/>
                <a:cs typeface="Arial MT"/>
              </a:rPr>
              <a:t>No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3656" y="1737359"/>
            <a:ext cx="4592574" cy="28582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64046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Naïve</a:t>
            </a:r>
            <a:r>
              <a:rPr spc="-114" dirty="0"/>
              <a:t> </a:t>
            </a:r>
            <a:r>
              <a:rPr spc="-40" dirty="0"/>
              <a:t>Bayes</a:t>
            </a:r>
            <a:r>
              <a:rPr spc="-110" dirty="0"/>
              <a:t> </a:t>
            </a:r>
            <a:r>
              <a:rPr spc="-50" dirty="0"/>
              <a:t>Classifier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4580" y="1829815"/>
            <a:ext cx="5400040" cy="113538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68300" marR="5080" indent="-356235" algn="just">
              <a:lnSpc>
                <a:spcPts val="2810"/>
              </a:lnSpc>
              <a:spcBef>
                <a:spcPts val="450"/>
              </a:spcBef>
              <a:buClr>
                <a:srgbClr val="5B9BD4"/>
              </a:buClr>
              <a:buChar char="•"/>
              <a:tabLst>
                <a:tab pos="368935" algn="l"/>
              </a:tabLst>
            </a:pPr>
            <a:r>
              <a:rPr sz="2600" dirty="0">
                <a:latin typeface="Arial MT"/>
                <a:cs typeface="Arial MT"/>
              </a:rPr>
              <a:t>If </a:t>
            </a:r>
            <a:r>
              <a:rPr sz="2600" spc="-5" dirty="0">
                <a:latin typeface="Arial MT"/>
                <a:cs typeface="Arial MT"/>
              </a:rPr>
              <a:t>one </a:t>
            </a:r>
            <a:r>
              <a:rPr sz="2600" dirty="0">
                <a:latin typeface="Arial MT"/>
                <a:cs typeface="Arial MT"/>
              </a:rPr>
              <a:t>of the </a:t>
            </a:r>
            <a:r>
              <a:rPr sz="2600" spc="-5" dirty="0">
                <a:latin typeface="Arial MT"/>
                <a:cs typeface="Arial MT"/>
              </a:rPr>
              <a:t>conditional probability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 zero, then the entire expression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becomes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zero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9180" y="3297428"/>
            <a:ext cx="5219700" cy="2493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P(A</a:t>
            </a:r>
            <a:r>
              <a:rPr sz="2400" spc="-7" baseline="-20833" dirty="0">
                <a:solidFill>
                  <a:srgbClr val="FF0000"/>
                </a:solidFill>
                <a:latin typeface="Arial MT"/>
                <a:cs typeface="Arial MT"/>
              </a:rPr>
              <a:t>1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,</a:t>
            </a:r>
            <a:r>
              <a:rPr sz="2400" spc="-1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400" spc="-7" baseline="-20833" dirty="0">
                <a:solidFill>
                  <a:srgbClr val="FF0000"/>
                </a:solidFill>
                <a:latin typeface="Arial MT"/>
                <a:cs typeface="Arial MT"/>
              </a:rPr>
              <a:t>2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,</a:t>
            </a:r>
            <a:r>
              <a:rPr sz="24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…,</a:t>
            </a:r>
            <a:r>
              <a:rPr sz="2400" spc="-1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400" spc="-7" baseline="-20833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2400" spc="-15" baseline="-20833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|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C)</a:t>
            </a:r>
            <a:r>
              <a:rPr sz="24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endParaRPr sz="2400">
              <a:latin typeface="Arial MT"/>
              <a:cs typeface="Arial MT"/>
            </a:endParaRPr>
          </a:p>
          <a:p>
            <a:pPr marL="46355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P(A</a:t>
            </a:r>
            <a:r>
              <a:rPr sz="2400" baseline="-20833" dirty="0">
                <a:solidFill>
                  <a:srgbClr val="FF0000"/>
                </a:solidFill>
                <a:latin typeface="Arial MT"/>
                <a:cs typeface="Arial MT"/>
              </a:rPr>
              <a:t>1</a:t>
            </a:r>
            <a:r>
              <a:rPr sz="2400" spc="-7" baseline="-20833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|</a:t>
            </a:r>
            <a:r>
              <a:rPr sz="24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r>
              <a:rPr sz="2400" spc="-7" baseline="-20833" dirty="0">
                <a:solidFill>
                  <a:srgbClr val="FF0000"/>
                </a:solidFill>
                <a:latin typeface="Arial MT"/>
                <a:cs typeface="Arial MT"/>
              </a:rPr>
              <a:t>j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) P(A</a:t>
            </a:r>
            <a:r>
              <a:rPr sz="2400" spc="-7" baseline="-20833" dirty="0">
                <a:solidFill>
                  <a:srgbClr val="FF0000"/>
                </a:solidFill>
                <a:latin typeface="Arial MT"/>
                <a:cs typeface="Arial MT"/>
              </a:rPr>
              <a:t>2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|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r>
              <a:rPr sz="2400" spc="-7" baseline="-20833" dirty="0">
                <a:solidFill>
                  <a:srgbClr val="FF0000"/>
                </a:solidFill>
                <a:latin typeface="Arial MT"/>
                <a:cs typeface="Arial MT"/>
              </a:rPr>
              <a:t>j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)… P(A</a:t>
            </a:r>
            <a:r>
              <a:rPr sz="2400" spc="-7" baseline="-20833" dirty="0">
                <a:solidFill>
                  <a:srgbClr val="FF0000"/>
                </a:solidFill>
                <a:latin typeface="Arial MT"/>
                <a:cs typeface="Arial MT"/>
              </a:rPr>
              <a:t>n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|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r>
              <a:rPr sz="2400" spc="-7" baseline="-20833" dirty="0">
                <a:solidFill>
                  <a:srgbClr val="FF0000"/>
                </a:solidFill>
                <a:latin typeface="Arial MT"/>
                <a:cs typeface="Arial MT"/>
              </a:rPr>
              <a:t>j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 marL="393700" marR="43180" indent="-356235">
              <a:lnSpc>
                <a:spcPct val="90000"/>
              </a:lnSpc>
              <a:spcBef>
                <a:spcPts val="2435"/>
              </a:spcBef>
              <a:buClr>
                <a:srgbClr val="5B9BD4"/>
              </a:buClr>
              <a:buChar char="•"/>
              <a:tabLst>
                <a:tab pos="393700" algn="l"/>
                <a:tab pos="394335" algn="l"/>
              </a:tabLst>
            </a:pPr>
            <a:r>
              <a:rPr sz="2600" spc="-5" dirty="0">
                <a:latin typeface="Arial MT"/>
                <a:cs typeface="Arial MT"/>
              </a:rPr>
              <a:t>Probability</a:t>
            </a:r>
            <a:r>
              <a:rPr sz="2600" spc="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estimation</a:t>
            </a:r>
            <a:r>
              <a:rPr sz="2600" spc="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should 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replace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these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zero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probabilities 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with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smoothing</a:t>
            </a:r>
            <a:r>
              <a:rPr sz="2600" spc="3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algorithm</a:t>
            </a:r>
            <a:r>
              <a:rPr sz="2600" spc="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(e.g.,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Laplace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or m-estimate)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69121" y="4692396"/>
            <a:ext cx="235077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2E5496"/>
                </a:solidFill>
                <a:latin typeface="Arial MT"/>
                <a:cs typeface="Arial MT"/>
              </a:rPr>
              <a:t>c:</a:t>
            </a:r>
            <a:r>
              <a:rPr sz="2000" spc="-25" dirty="0">
                <a:solidFill>
                  <a:srgbClr val="2E549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5496"/>
                </a:solidFill>
                <a:latin typeface="Arial MT"/>
                <a:cs typeface="Arial MT"/>
              </a:rPr>
              <a:t>number</a:t>
            </a:r>
            <a:r>
              <a:rPr sz="2000" spc="-15" dirty="0">
                <a:solidFill>
                  <a:srgbClr val="2E549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5496"/>
                </a:solidFill>
                <a:latin typeface="Arial MT"/>
                <a:cs typeface="Arial MT"/>
              </a:rPr>
              <a:t>of</a:t>
            </a:r>
            <a:r>
              <a:rPr sz="2000" spc="-25" dirty="0">
                <a:solidFill>
                  <a:srgbClr val="2E549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5496"/>
                </a:solidFill>
                <a:latin typeface="Arial MT"/>
                <a:cs typeface="Arial MT"/>
              </a:rPr>
              <a:t>classes </a:t>
            </a:r>
            <a:r>
              <a:rPr sz="2000" spc="-540" dirty="0">
                <a:solidFill>
                  <a:srgbClr val="2E549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5496"/>
                </a:solidFill>
                <a:latin typeface="Arial MT"/>
                <a:cs typeface="Arial MT"/>
              </a:rPr>
              <a:t>p:</a:t>
            </a:r>
            <a:r>
              <a:rPr sz="2000" spc="140" dirty="0">
                <a:solidFill>
                  <a:srgbClr val="2E549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5496"/>
                </a:solidFill>
                <a:latin typeface="Arial MT"/>
                <a:cs typeface="Arial MT"/>
              </a:rPr>
              <a:t>prior</a:t>
            </a:r>
            <a:r>
              <a:rPr sz="2000" spc="150" dirty="0">
                <a:solidFill>
                  <a:srgbClr val="2E549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5496"/>
                </a:solidFill>
                <a:latin typeface="Arial MT"/>
                <a:cs typeface="Arial MT"/>
              </a:rPr>
              <a:t>probability </a:t>
            </a:r>
            <a:r>
              <a:rPr sz="2000" dirty="0">
                <a:solidFill>
                  <a:srgbClr val="2E549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5496"/>
                </a:solidFill>
                <a:latin typeface="Arial MT"/>
                <a:cs typeface="Arial MT"/>
              </a:rPr>
              <a:t>m:</a:t>
            </a:r>
            <a:r>
              <a:rPr sz="2000" spc="-25" dirty="0">
                <a:solidFill>
                  <a:srgbClr val="2E549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E5496"/>
                </a:solidFill>
                <a:latin typeface="Arial MT"/>
                <a:cs typeface="Arial MT"/>
              </a:rPr>
              <a:t>parameter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69748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Bayesian</a:t>
            </a:r>
            <a:r>
              <a:rPr spc="-120" dirty="0"/>
              <a:t> </a:t>
            </a:r>
            <a:r>
              <a:rPr spc="-45" dirty="0"/>
              <a:t>Belief</a:t>
            </a:r>
            <a:r>
              <a:rPr spc="-120" dirty="0"/>
              <a:t> </a:t>
            </a:r>
            <a:r>
              <a:rPr spc="-45" dirty="0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4100" y="1868677"/>
            <a:ext cx="5037455" cy="2388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0" marR="5080" indent="-356235">
              <a:lnSpc>
                <a:spcPct val="100000"/>
              </a:lnSpc>
              <a:spcBef>
                <a:spcPts val="105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 MT"/>
                <a:cs typeface="Arial MT"/>
              </a:rPr>
              <a:t>Allows class conditional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independencies to be </a:t>
            </a:r>
            <a:r>
              <a:rPr sz="2800" spc="-5" dirty="0">
                <a:latin typeface="Arial MT"/>
                <a:cs typeface="Arial MT"/>
              </a:rPr>
              <a:t>defined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between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subsets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variables</a:t>
            </a:r>
            <a:endParaRPr sz="2800">
              <a:latin typeface="Arial MT"/>
              <a:cs typeface="Arial MT"/>
            </a:endParaRPr>
          </a:p>
          <a:p>
            <a:pPr marL="368300" marR="128270" indent="-356235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 MT"/>
                <a:cs typeface="Arial MT"/>
              </a:rPr>
              <a:t>Probabilistic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graphical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model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(directed graph)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83731" y="4076137"/>
            <a:ext cx="4642734" cy="192542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239886" y="2162175"/>
            <a:ext cx="2226945" cy="475615"/>
          </a:xfrm>
          <a:custGeom>
            <a:avLst/>
            <a:gdLst/>
            <a:ahLst/>
            <a:cxnLst/>
            <a:rect l="l" t="t" r="r" b="b"/>
            <a:pathLst>
              <a:path w="2226945" h="475614">
                <a:moveTo>
                  <a:pt x="0" y="237744"/>
                </a:moveTo>
                <a:lnTo>
                  <a:pt x="20873" y="191685"/>
                </a:lnTo>
                <a:lnTo>
                  <a:pt x="56759" y="162592"/>
                </a:lnTo>
                <a:lnTo>
                  <a:pt x="108852" y="135081"/>
                </a:lnTo>
                <a:lnTo>
                  <a:pt x="175977" y="109402"/>
                </a:lnTo>
                <a:lnTo>
                  <a:pt x="214810" y="97328"/>
                </a:lnTo>
                <a:lnTo>
                  <a:pt x="256961" y="85806"/>
                </a:lnTo>
                <a:lnTo>
                  <a:pt x="302283" y="74868"/>
                </a:lnTo>
                <a:lnTo>
                  <a:pt x="350630" y="64544"/>
                </a:lnTo>
                <a:lnTo>
                  <a:pt x="401854" y="54866"/>
                </a:lnTo>
                <a:lnTo>
                  <a:pt x="455810" y="45866"/>
                </a:lnTo>
                <a:lnTo>
                  <a:pt x="512349" y="37574"/>
                </a:lnTo>
                <a:lnTo>
                  <a:pt x="571326" y="30022"/>
                </a:lnTo>
                <a:lnTo>
                  <a:pt x="632594" y="23241"/>
                </a:lnTo>
                <a:lnTo>
                  <a:pt x="696005" y="17263"/>
                </a:lnTo>
                <a:lnTo>
                  <a:pt x="761414" y="12118"/>
                </a:lnTo>
                <a:lnTo>
                  <a:pt x="828674" y="7839"/>
                </a:lnTo>
                <a:lnTo>
                  <a:pt x="897637" y="4456"/>
                </a:lnTo>
                <a:lnTo>
                  <a:pt x="968157" y="2001"/>
                </a:lnTo>
                <a:lnTo>
                  <a:pt x="1040088" y="505"/>
                </a:lnTo>
                <a:lnTo>
                  <a:pt x="1113282" y="0"/>
                </a:lnTo>
                <a:lnTo>
                  <a:pt x="1186475" y="505"/>
                </a:lnTo>
                <a:lnTo>
                  <a:pt x="1258406" y="2001"/>
                </a:lnTo>
                <a:lnTo>
                  <a:pt x="1328926" y="4456"/>
                </a:lnTo>
                <a:lnTo>
                  <a:pt x="1397889" y="7839"/>
                </a:lnTo>
                <a:lnTo>
                  <a:pt x="1465149" y="12118"/>
                </a:lnTo>
                <a:lnTo>
                  <a:pt x="1530558" y="17263"/>
                </a:lnTo>
                <a:lnTo>
                  <a:pt x="1593969" y="23241"/>
                </a:lnTo>
                <a:lnTo>
                  <a:pt x="1655237" y="30022"/>
                </a:lnTo>
                <a:lnTo>
                  <a:pt x="1714214" y="37574"/>
                </a:lnTo>
                <a:lnTo>
                  <a:pt x="1770753" y="45866"/>
                </a:lnTo>
                <a:lnTo>
                  <a:pt x="1824709" y="54866"/>
                </a:lnTo>
                <a:lnTo>
                  <a:pt x="1875933" y="64544"/>
                </a:lnTo>
                <a:lnTo>
                  <a:pt x="1924280" y="74868"/>
                </a:lnTo>
                <a:lnTo>
                  <a:pt x="1969602" y="85806"/>
                </a:lnTo>
                <a:lnTo>
                  <a:pt x="2011753" y="97328"/>
                </a:lnTo>
                <a:lnTo>
                  <a:pt x="2050586" y="109402"/>
                </a:lnTo>
                <a:lnTo>
                  <a:pt x="2117711" y="135081"/>
                </a:lnTo>
                <a:lnTo>
                  <a:pt x="2169804" y="162592"/>
                </a:lnTo>
                <a:lnTo>
                  <a:pt x="2205690" y="191685"/>
                </a:lnTo>
                <a:lnTo>
                  <a:pt x="2226564" y="237744"/>
                </a:lnTo>
                <a:lnTo>
                  <a:pt x="2224195" y="253377"/>
                </a:lnTo>
                <a:lnTo>
                  <a:pt x="2189846" y="298530"/>
                </a:lnTo>
                <a:lnTo>
                  <a:pt x="2145710" y="326864"/>
                </a:lnTo>
                <a:lnTo>
                  <a:pt x="2085954" y="353490"/>
                </a:lnTo>
                <a:lnTo>
                  <a:pt x="2011753" y="378159"/>
                </a:lnTo>
                <a:lnTo>
                  <a:pt x="1969602" y="389681"/>
                </a:lnTo>
                <a:lnTo>
                  <a:pt x="1924280" y="400619"/>
                </a:lnTo>
                <a:lnTo>
                  <a:pt x="1875933" y="410943"/>
                </a:lnTo>
                <a:lnTo>
                  <a:pt x="1824709" y="420621"/>
                </a:lnTo>
                <a:lnTo>
                  <a:pt x="1770753" y="429621"/>
                </a:lnTo>
                <a:lnTo>
                  <a:pt x="1714214" y="437913"/>
                </a:lnTo>
                <a:lnTo>
                  <a:pt x="1655237" y="445465"/>
                </a:lnTo>
                <a:lnTo>
                  <a:pt x="1593969" y="452246"/>
                </a:lnTo>
                <a:lnTo>
                  <a:pt x="1530558" y="458224"/>
                </a:lnTo>
                <a:lnTo>
                  <a:pt x="1465149" y="463369"/>
                </a:lnTo>
                <a:lnTo>
                  <a:pt x="1397889" y="467648"/>
                </a:lnTo>
                <a:lnTo>
                  <a:pt x="1328926" y="471031"/>
                </a:lnTo>
                <a:lnTo>
                  <a:pt x="1258406" y="473486"/>
                </a:lnTo>
                <a:lnTo>
                  <a:pt x="1186475" y="474982"/>
                </a:lnTo>
                <a:lnTo>
                  <a:pt x="1113282" y="475488"/>
                </a:lnTo>
                <a:lnTo>
                  <a:pt x="1040088" y="474982"/>
                </a:lnTo>
                <a:lnTo>
                  <a:pt x="968157" y="473486"/>
                </a:lnTo>
                <a:lnTo>
                  <a:pt x="897637" y="471031"/>
                </a:lnTo>
                <a:lnTo>
                  <a:pt x="828674" y="467648"/>
                </a:lnTo>
                <a:lnTo>
                  <a:pt x="761414" y="463369"/>
                </a:lnTo>
                <a:lnTo>
                  <a:pt x="696005" y="458224"/>
                </a:lnTo>
                <a:lnTo>
                  <a:pt x="632594" y="452246"/>
                </a:lnTo>
                <a:lnTo>
                  <a:pt x="571326" y="445465"/>
                </a:lnTo>
                <a:lnTo>
                  <a:pt x="512349" y="437913"/>
                </a:lnTo>
                <a:lnTo>
                  <a:pt x="455810" y="429621"/>
                </a:lnTo>
                <a:lnTo>
                  <a:pt x="401854" y="420621"/>
                </a:lnTo>
                <a:lnTo>
                  <a:pt x="350630" y="410943"/>
                </a:lnTo>
                <a:lnTo>
                  <a:pt x="302283" y="400619"/>
                </a:lnTo>
                <a:lnTo>
                  <a:pt x="256961" y="389681"/>
                </a:lnTo>
                <a:lnTo>
                  <a:pt x="214810" y="378159"/>
                </a:lnTo>
                <a:lnTo>
                  <a:pt x="175977" y="366085"/>
                </a:lnTo>
                <a:lnTo>
                  <a:pt x="108852" y="340406"/>
                </a:lnTo>
                <a:lnTo>
                  <a:pt x="56759" y="312895"/>
                </a:lnTo>
                <a:lnTo>
                  <a:pt x="20873" y="283802"/>
                </a:lnTo>
                <a:lnTo>
                  <a:pt x="0" y="237744"/>
                </a:lnTo>
                <a:close/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86545" y="2243835"/>
            <a:ext cx="1334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GRASSWET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082790" y="2628519"/>
            <a:ext cx="4766310" cy="861060"/>
            <a:chOff x="7082790" y="2628519"/>
            <a:chExt cx="4766310" cy="861060"/>
          </a:xfrm>
        </p:grpSpPr>
        <p:sp>
          <p:nvSpPr>
            <p:cNvPr id="8" name="object 8"/>
            <p:cNvSpPr/>
            <p:nvPr/>
          </p:nvSpPr>
          <p:spPr>
            <a:xfrm>
              <a:off x="7090791" y="3005709"/>
              <a:ext cx="2226310" cy="475615"/>
            </a:xfrm>
            <a:custGeom>
              <a:avLst/>
              <a:gdLst/>
              <a:ahLst/>
              <a:cxnLst/>
              <a:rect l="l" t="t" r="r" b="b"/>
              <a:pathLst>
                <a:path w="2226309" h="475614">
                  <a:moveTo>
                    <a:pt x="0" y="237743"/>
                  </a:moveTo>
                  <a:lnTo>
                    <a:pt x="20863" y="191685"/>
                  </a:lnTo>
                  <a:lnTo>
                    <a:pt x="56732" y="162592"/>
                  </a:lnTo>
                  <a:lnTo>
                    <a:pt x="108801" y="135081"/>
                  </a:lnTo>
                  <a:lnTo>
                    <a:pt x="175896" y="109402"/>
                  </a:lnTo>
                  <a:lnTo>
                    <a:pt x="214713" y="97328"/>
                  </a:lnTo>
                  <a:lnTo>
                    <a:pt x="256846" y="85806"/>
                  </a:lnTo>
                  <a:lnTo>
                    <a:pt x="302150" y="74868"/>
                  </a:lnTo>
                  <a:lnTo>
                    <a:pt x="350478" y="64544"/>
                  </a:lnTo>
                  <a:lnTo>
                    <a:pt x="401682" y="54866"/>
                  </a:lnTo>
                  <a:lnTo>
                    <a:pt x="455618" y="45866"/>
                  </a:lnTo>
                  <a:lnTo>
                    <a:pt x="512137" y="37574"/>
                  </a:lnTo>
                  <a:lnTo>
                    <a:pt x="571093" y="30022"/>
                  </a:lnTo>
                  <a:lnTo>
                    <a:pt x="632341" y="23241"/>
                  </a:lnTo>
                  <a:lnTo>
                    <a:pt x="695732" y="17263"/>
                  </a:lnTo>
                  <a:lnTo>
                    <a:pt x="761122" y="12118"/>
                  </a:lnTo>
                  <a:lnTo>
                    <a:pt x="828362" y="7839"/>
                  </a:lnTo>
                  <a:lnTo>
                    <a:pt x="897306" y="4456"/>
                  </a:lnTo>
                  <a:lnTo>
                    <a:pt x="967809" y="2001"/>
                  </a:lnTo>
                  <a:lnTo>
                    <a:pt x="1039722" y="505"/>
                  </a:lnTo>
                  <a:lnTo>
                    <a:pt x="1112901" y="0"/>
                  </a:lnTo>
                  <a:lnTo>
                    <a:pt x="1186079" y="505"/>
                  </a:lnTo>
                  <a:lnTo>
                    <a:pt x="1257992" y="2001"/>
                  </a:lnTo>
                  <a:lnTo>
                    <a:pt x="1328495" y="4456"/>
                  </a:lnTo>
                  <a:lnTo>
                    <a:pt x="1397439" y="7839"/>
                  </a:lnTo>
                  <a:lnTo>
                    <a:pt x="1464679" y="12118"/>
                  </a:lnTo>
                  <a:lnTo>
                    <a:pt x="1530069" y="17263"/>
                  </a:lnTo>
                  <a:lnTo>
                    <a:pt x="1593460" y="23241"/>
                  </a:lnTo>
                  <a:lnTo>
                    <a:pt x="1654708" y="30022"/>
                  </a:lnTo>
                  <a:lnTo>
                    <a:pt x="1713664" y="37574"/>
                  </a:lnTo>
                  <a:lnTo>
                    <a:pt x="1770183" y="45866"/>
                  </a:lnTo>
                  <a:lnTo>
                    <a:pt x="1824119" y="54866"/>
                  </a:lnTo>
                  <a:lnTo>
                    <a:pt x="1875323" y="64544"/>
                  </a:lnTo>
                  <a:lnTo>
                    <a:pt x="1923651" y="74868"/>
                  </a:lnTo>
                  <a:lnTo>
                    <a:pt x="1968955" y="85806"/>
                  </a:lnTo>
                  <a:lnTo>
                    <a:pt x="2011088" y="97328"/>
                  </a:lnTo>
                  <a:lnTo>
                    <a:pt x="2049905" y="109402"/>
                  </a:lnTo>
                  <a:lnTo>
                    <a:pt x="2117000" y="135081"/>
                  </a:lnTo>
                  <a:lnTo>
                    <a:pt x="2169069" y="162592"/>
                  </a:lnTo>
                  <a:lnTo>
                    <a:pt x="2204938" y="191685"/>
                  </a:lnTo>
                  <a:lnTo>
                    <a:pt x="2225802" y="237743"/>
                  </a:lnTo>
                  <a:lnTo>
                    <a:pt x="2223434" y="253377"/>
                  </a:lnTo>
                  <a:lnTo>
                    <a:pt x="2189102" y="298530"/>
                  </a:lnTo>
                  <a:lnTo>
                    <a:pt x="2144986" y="326864"/>
                  </a:lnTo>
                  <a:lnTo>
                    <a:pt x="2085258" y="353490"/>
                  </a:lnTo>
                  <a:lnTo>
                    <a:pt x="2011088" y="378159"/>
                  </a:lnTo>
                  <a:lnTo>
                    <a:pt x="1968955" y="389681"/>
                  </a:lnTo>
                  <a:lnTo>
                    <a:pt x="1923651" y="400619"/>
                  </a:lnTo>
                  <a:lnTo>
                    <a:pt x="1875323" y="410943"/>
                  </a:lnTo>
                  <a:lnTo>
                    <a:pt x="1824119" y="420621"/>
                  </a:lnTo>
                  <a:lnTo>
                    <a:pt x="1770183" y="429621"/>
                  </a:lnTo>
                  <a:lnTo>
                    <a:pt x="1713664" y="437913"/>
                  </a:lnTo>
                  <a:lnTo>
                    <a:pt x="1654708" y="445465"/>
                  </a:lnTo>
                  <a:lnTo>
                    <a:pt x="1593460" y="452246"/>
                  </a:lnTo>
                  <a:lnTo>
                    <a:pt x="1530069" y="458224"/>
                  </a:lnTo>
                  <a:lnTo>
                    <a:pt x="1464679" y="463369"/>
                  </a:lnTo>
                  <a:lnTo>
                    <a:pt x="1397439" y="467648"/>
                  </a:lnTo>
                  <a:lnTo>
                    <a:pt x="1328495" y="471031"/>
                  </a:lnTo>
                  <a:lnTo>
                    <a:pt x="1257992" y="473486"/>
                  </a:lnTo>
                  <a:lnTo>
                    <a:pt x="1186079" y="474982"/>
                  </a:lnTo>
                  <a:lnTo>
                    <a:pt x="1112901" y="475488"/>
                  </a:lnTo>
                  <a:lnTo>
                    <a:pt x="1039722" y="474982"/>
                  </a:lnTo>
                  <a:lnTo>
                    <a:pt x="967809" y="473486"/>
                  </a:lnTo>
                  <a:lnTo>
                    <a:pt x="897306" y="471031"/>
                  </a:lnTo>
                  <a:lnTo>
                    <a:pt x="828362" y="467648"/>
                  </a:lnTo>
                  <a:lnTo>
                    <a:pt x="761122" y="463369"/>
                  </a:lnTo>
                  <a:lnTo>
                    <a:pt x="695732" y="458224"/>
                  </a:lnTo>
                  <a:lnTo>
                    <a:pt x="632341" y="452246"/>
                  </a:lnTo>
                  <a:lnTo>
                    <a:pt x="571093" y="445465"/>
                  </a:lnTo>
                  <a:lnTo>
                    <a:pt x="512137" y="437913"/>
                  </a:lnTo>
                  <a:lnTo>
                    <a:pt x="455618" y="429621"/>
                  </a:lnTo>
                  <a:lnTo>
                    <a:pt x="401682" y="420621"/>
                  </a:lnTo>
                  <a:lnTo>
                    <a:pt x="350478" y="410943"/>
                  </a:lnTo>
                  <a:lnTo>
                    <a:pt x="302150" y="400619"/>
                  </a:lnTo>
                  <a:lnTo>
                    <a:pt x="256846" y="389681"/>
                  </a:lnTo>
                  <a:lnTo>
                    <a:pt x="214713" y="378159"/>
                  </a:lnTo>
                  <a:lnTo>
                    <a:pt x="175896" y="366085"/>
                  </a:lnTo>
                  <a:lnTo>
                    <a:pt x="108801" y="340406"/>
                  </a:lnTo>
                  <a:lnTo>
                    <a:pt x="56732" y="312895"/>
                  </a:lnTo>
                  <a:lnTo>
                    <a:pt x="20863" y="283802"/>
                  </a:lnTo>
                  <a:lnTo>
                    <a:pt x="0" y="237743"/>
                  </a:lnTo>
                  <a:close/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03311" y="2628646"/>
              <a:ext cx="1152525" cy="400685"/>
            </a:xfrm>
            <a:custGeom>
              <a:avLst/>
              <a:gdLst/>
              <a:ahLst/>
              <a:cxnLst/>
              <a:rect l="l" t="t" r="r" b="b"/>
              <a:pathLst>
                <a:path w="1152525" h="400685">
                  <a:moveTo>
                    <a:pt x="79502" y="295020"/>
                  </a:moveTo>
                  <a:lnTo>
                    <a:pt x="73406" y="295275"/>
                  </a:lnTo>
                  <a:lnTo>
                    <a:pt x="0" y="376936"/>
                  </a:lnTo>
                  <a:lnTo>
                    <a:pt x="107188" y="400684"/>
                  </a:lnTo>
                  <a:lnTo>
                    <a:pt x="112268" y="397509"/>
                  </a:lnTo>
                  <a:lnTo>
                    <a:pt x="113411" y="392302"/>
                  </a:lnTo>
                  <a:lnTo>
                    <a:pt x="114554" y="387223"/>
                  </a:lnTo>
                  <a:lnTo>
                    <a:pt x="111252" y="382142"/>
                  </a:lnTo>
                  <a:lnTo>
                    <a:pt x="102703" y="380238"/>
                  </a:lnTo>
                  <a:lnTo>
                    <a:pt x="20828" y="380238"/>
                  </a:lnTo>
                  <a:lnTo>
                    <a:pt x="15113" y="362076"/>
                  </a:lnTo>
                  <a:lnTo>
                    <a:pt x="48588" y="351365"/>
                  </a:lnTo>
                  <a:lnTo>
                    <a:pt x="84074" y="311912"/>
                  </a:lnTo>
                  <a:lnTo>
                    <a:pt x="87630" y="308101"/>
                  </a:lnTo>
                  <a:lnTo>
                    <a:pt x="87249" y="302005"/>
                  </a:lnTo>
                  <a:lnTo>
                    <a:pt x="79502" y="295020"/>
                  </a:lnTo>
                  <a:close/>
                </a:path>
                <a:path w="1152525" h="400685">
                  <a:moveTo>
                    <a:pt x="48588" y="351365"/>
                  </a:moveTo>
                  <a:lnTo>
                    <a:pt x="15113" y="362076"/>
                  </a:lnTo>
                  <a:lnTo>
                    <a:pt x="20828" y="380238"/>
                  </a:lnTo>
                  <a:lnTo>
                    <a:pt x="29160" y="377570"/>
                  </a:lnTo>
                  <a:lnTo>
                    <a:pt x="25019" y="377570"/>
                  </a:lnTo>
                  <a:lnTo>
                    <a:pt x="20066" y="361823"/>
                  </a:lnTo>
                  <a:lnTo>
                    <a:pt x="39183" y="361823"/>
                  </a:lnTo>
                  <a:lnTo>
                    <a:pt x="48588" y="351365"/>
                  </a:lnTo>
                  <a:close/>
                </a:path>
                <a:path w="1152525" h="400685">
                  <a:moveTo>
                    <a:pt x="54435" y="369481"/>
                  </a:moveTo>
                  <a:lnTo>
                    <a:pt x="20828" y="380238"/>
                  </a:lnTo>
                  <a:lnTo>
                    <a:pt x="102703" y="380238"/>
                  </a:lnTo>
                  <a:lnTo>
                    <a:pt x="54435" y="369481"/>
                  </a:lnTo>
                  <a:close/>
                </a:path>
                <a:path w="1152525" h="400685">
                  <a:moveTo>
                    <a:pt x="20066" y="361823"/>
                  </a:moveTo>
                  <a:lnTo>
                    <a:pt x="25019" y="377570"/>
                  </a:lnTo>
                  <a:lnTo>
                    <a:pt x="35991" y="365371"/>
                  </a:lnTo>
                  <a:lnTo>
                    <a:pt x="20066" y="361823"/>
                  </a:lnTo>
                  <a:close/>
                </a:path>
                <a:path w="1152525" h="400685">
                  <a:moveTo>
                    <a:pt x="35991" y="365371"/>
                  </a:moveTo>
                  <a:lnTo>
                    <a:pt x="25019" y="377570"/>
                  </a:lnTo>
                  <a:lnTo>
                    <a:pt x="29160" y="377570"/>
                  </a:lnTo>
                  <a:lnTo>
                    <a:pt x="54435" y="369481"/>
                  </a:lnTo>
                  <a:lnTo>
                    <a:pt x="35991" y="365371"/>
                  </a:lnTo>
                  <a:close/>
                </a:path>
                <a:path w="1152525" h="400685">
                  <a:moveTo>
                    <a:pt x="1146683" y="0"/>
                  </a:moveTo>
                  <a:lnTo>
                    <a:pt x="48588" y="351365"/>
                  </a:lnTo>
                  <a:lnTo>
                    <a:pt x="35991" y="365371"/>
                  </a:lnTo>
                  <a:lnTo>
                    <a:pt x="54435" y="369481"/>
                  </a:lnTo>
                  <a:lnTo>
                    <a:pt x="1152525" y="18033"/>
                  </a:lnTo>
                  <a:lnTo>
                    <a:pt x="1146683" y="0"/>
                  </a:lnTo>
                  <a:close/>
                </a:path>
                <a:path w="1152525" h="400685">
                  <a:moveTo>
                    <a:pt x="39183" y="361823"/>
                  </a:moveTo>
                  <a:lnTo>
                    <a:pt x="20066" y="361823"/>
                  </a:lnTo>
                  <a:lnTo>
                    <a:pt x="35991" y="365371"/>
                  </a:lnTo>
                  <a:lnTo>
                    <a:pt x="39183" y="3618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615297" y="3005709"/>
              <a:ext cx="2226310" cy="475615"/>
            </a:xfrm>
            <a:custGeom>
              <a:avLst/>
              <a:gdLst/>
              <a:ahLst/>
              <a:cxnLst/>
              <a:rect l="l" t="t" r="r" b="b"/>
              <a:pathLst>
                <a:path w="2226309" h="475614">
                  <a:moveTo>
                    <a:pt x="0" y="237743"/>
                  </a:moveTo>
                  <a:lnTo>
                    <a:pt x="20863" y="191685"/>
                  </a:lnTo>
                  <a:lnTo>
                    <a:pt x="56732" y="162592"/>
                  </a:lnTo>
                  <a:lnTo>
                    <a:pt x="108801" y="135081"/>
                  </a:lnTo>
                  <a:lnTo>
                    <a:pt x="175896" y="109402"/>
                  </a:lnTo>
                  <a:lnTo>
                    <a:pt x="214713" y="97328"/>
                  </a:lnTo>
                  <a:lnTo>
                    <a:pt x="256846" y="85806"/>
                  </a:lnTo>
                  <a:lnTo>
                    <a:pt x="302150" y="74868"/>
                  </a:lnTo>
                  <a:lnTo>
                    <a:pt x="350478" y="64544"/>
                  </a:lnTo>
                  <a:lnTo>
                    <a:pt x="401682" y="54866"/>
                  </a:lnTo>
                  <a:lnTo>
                    <a:pt x="455618" y="45866"/>
                  </a:lnTo>
                  <a:lnTo>
                    <a:pt x="512137" y="37574"/>
                  </a:lnTo>
                  <a:lnTo>
                    <a:pt x="571093" y="30022"/>
                  </a:lnTo>
                  <a:lnTo>
                    <a:pt x="632341" y="23241"/>
                  </a:lnTo>
                  <a:lnTo>
                    <a:pt x="695732" y="17263"/>
                  </a:lnTo>
                  <a:lnTo>
                    <a:pt x="761122" y="12118"/>
                  </a:lnTo>
                  <a:lnTo>
                    <a:pt x="828362" y="7839"/>
                  </a:lnTo>
                  <a:lnTo>
                    <a:pt x="897306" y="4456"/>
                  </a:lnTo>
                  <a:lnTo>
                    <a:pt x="967809" y="2001"/>
                  </a:lnTo>
                  <a:lnTo>
                    <a:pt x="1039722" y="505"/>
                  </a:lnTo>
                  <a:lnTo>
                    <a:pt x="1112901" y="0"/>
                  </a:lnTo>
                  <a:lnTo>
                    <a:pt x="1186079" y="505"/>
                  </a:lnTo>
                  <a:lnTo>
                    <a:pt x="1257992" y="2001"/>
                  </a:lnTo>
                  <a:lnTo>
                    <a:pt x="1328495" y="4456"/>
                  </a:lnTo>
                  <a:lnTo>
                    <a:pt x="1397439" y="7839"/>
                  </a:lnTo>
                  <a:lnTo>
                    <a:pt x="1464679" y="12118"/>
                  </a:lnTo>
                  <a:lnTo>
                    <a:pt x="1530069" y="17263"/>
                  </a:lnTo>
                  <a:lnTo>
                    <a:pt x="1593460" y="23241"/>
                  </a:lnTo>
                  <a:lnTo>
                    <a:pt x="1654708" y="30022"/>
                  </a:lnTo>
                  <a:lnTo>
                    <a:pt x="1713664" y="37574"/>
                  </a:lnTo>
                  <a:lnTo>
                    <a:pt x="1770183" y="45866"/>
                  </a:lnTo>
                  <a:lnTo>
                    <a:pt x="1824119" y="54866"/>
                  </a:lnTo>
                  <a:lnTo>
                    <a:pt x="1875323" y="64544"/>
                  </a:lnTo>
                  <a:lnTo>
                    <a:pt x="1923651" y="74868"/>
                  </a:lnTo>
                  <a:lnTo>
                    <a:pt x="1968955" y="85806"/>
                  </a:lnTo>
                  <a:lnTo>
                    <a:pt x="2011088" y="97328"/>
                  </a:lnTo>
                  <a:lnTo>
                    <a:pt x="2049905" y="109402"/>
                  </a:lnTo>
                  <a:lnTo>
                    <a:pt x="2117000" y="135081"/>
                  </a:lnTo>
                  <a:lnTo>
                    <a:pt x="2169069" y="162592"/>
                  </a:lnTo>
                  <a:lnTo>
                    <a:pt x="2204938" y="191685"/>
                  </a:lnTo>
                  <a:lnTo>
                    <a:pt x="2225802" y="237743"/>
                  </a:lnTo>
                  <a:lnTo>
                    <a:pt x="2223434" y="253377"/>
                  </a:lnTo>
                  <a:lnTo>
                    <a:pt x="2189102" y="298530"/>
                  </a:lnTo>
                  <a:lnTo>
                    <a:pt x="2144986" y="326864"/>
                  </a:lnTo>
                  <a:lnTo>
                    <a:pt x="2085258" y="353490"/>
                  </a:lnTo>
                  <a:lnTo>
                    <a:pt x="2011088" y="378159"/>
                  </a:lnTo>
                  <a:lnTo>
                    <a:pt x="1968955" y="389681"/>
                  </a:lnTo>
                  <a:lnTo>
                    <a:pt x="1923651" y="400619"/>
                  </a:lnTo>
                  <a:lnTo>
                    <a:pt x="1875323" y="410943"/>
                  </a:lnTo>
                  <a:lnTo>
                    <a:pt x="1824119" y="420621"/>
                  </a:lnTo>
                  <a:lnTo>
                    <a:pt x="1770183" y="429621"/>
                  </a:lnTo>
                  <a:lnTo>
                    <a:pt x="1713664" y="437913"/>
                  </a:lnTo>
                  <a:lnTo>
                    <a:pt x="1654708" y="445465"/>
                  </a:lnTo>
                  <a:lnTo>
                    <a:pt x="1593460" y="452246"/>
                  </a:lnTo>
                  <a:lnTo>
                    <a:pt x="1530069" y="458224"/>
                  </a:lnTo>
                  <a:lnTo>
                    <a:pt x="1464679" y="463369"/>
                  </a:lnTo>
                  <a:lnTo>
                    <a:pt x="1397439" y="467648"/>
                  </a:lnTo>
                  <a:lnTo>
                    <a:pt x="1328495" y="471031"/>
                  </a:lnTo>
                  <a:lnTo>
                    <a:pt x="1257992" y="473486"/>
                  </a:lnTo>
                  <a:lnTo>
                    <a:pt x="1186079" y="474982"/>
                  </a:lnTo>
                  <a:lnTo>
                    <a:pt x="1112901" y="475488"/>
                  </a:lnTo>
                  <a:lnTo>
                    <a:pt x="1039722" y="474982"/>
                  </a:lnTo>
                  <a:lnTo>
                    <a:pt x="967809" y="473486"/>
                  </a:lnTo>
                  <a:lnTo>
                    <a:pt x="897306" y="471031"/>
                  </a:lnTo>
                  <a:lnTo>
                    <a:pt x="828362" y="467648"/>
                  </a:lnTo>
                  <a:lnTo>
                    <a:pt x="761122" y="463369"/>
                  </a:lnTo>
                  <a:lnTo>
                    <a:pt x="695732" y="458224"/>
                  </a:lnTo>
                  <a:lnTo>
                    <a:pt x="632341" y="452246"/>
                  </a:lnTo>
                  <a:lnTo>
                    <a:pt x="571093" y="445465"/>
                  </a:lnTo>
                  <a:lnTo>
                    <a:pt x="512137" y="437913"/>
                  </a:lnTo>
                  <a:lnTo>
                    <a:pt x="455618" y="429621"/>
                  </a:lnTo>
                  <a:lnTo>
                    <a:pt x="401682" y="420621"/>
                  </a:lnTo>
                  <a:lnTo>
                    <a:pt x="350478" y="410943"/>
                  </a:lnTo>
                  <a:lnTo>
                    <a:pt x="302150" y="400619"/>
                  </a:lnTo>
                  <a:lnTo>
                    <a:pt x="256846" y="389681"/>
                  </a:lnTo>
                  <a:lnTo>
                    <a:pt x="214713" y="378159"/>
                  </a:lnTo>
                  <a:lnTo>
                    <a:pt x="175896" y="366085"/>
                  </a:lnTo>
                  <a:lnTo>
                    <a:pt x="108801" y="340406"/>
                  </a:lnTo>
                  <a:lnTo>
                    <a:pt x="56732" y="312895"/>
                  </a:lnTo>
                  <a:lnTo>
                    <a:pt x="20863" y="283802"/>
                  </a:lnTo>
                  <a:lnTo>
                    <a:pt x="0" y="237743"/>
                  </a:lnTo>
                  <a:close/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350756" y="2628519"/>
              <a:ext cx="1377950" cy="406400"/>
            </a:xfrm>
            <a:custGeom>
              <a:avLst/>
              <a:gdLst/>
              <a:ahLst/>
              <a:cxnLst/>
              <a:rect l="l" t="t" r="r" b="b"/>
              <a:pathLst>
                <a:path w="1377950" h="406400">
                  <a:moveTo>
                    <a:pt x="1322629" y="372251"/>
                  </a:moveTo>
                  <a:lnTo>
                    <a:pt x="1266444" y="387603"/>
                  </a:lnTo>
                  <a:lnTo>
                    <a:pt x="1263523" y="392810"/>
                  </a:lnTo>
                  <a:lnTo>
                    <a:pt x="1264920" y="397890"/>
                  </a:lnTo>
                  <a:lnTo>
                    <a:pt x="1266190" y="402970"/>
                  </a:lnTo>
                  <a:lnTo>
                    <a:pt x="1271524" y="406018"/>
                  </a:lnTo>
                  <a:lnTo>
                    <a:pt x="1361647" y="381380"/>
                  </a:lnTo>
                  <a:lnTo>
                    <a:pt x="1356741" y="381380"/>
                  </a:lnTo>
                  <a:lnTo>
                    <a:pt x="1322629" y="372251"/>
                  </a:lnTo>
                  <a:close/>
                </a:path>
                <a:path w="1377950" h="406400">
                  <a:moveTo>
                    <a:pt x="1340928" y="367252"/>
                  </a:moveTo>
                  <a:lnTo>
                    <a:pt x="1322629" y="372251"/>
                  </a:lnTo>
                  <a:lnTo>
                    <a:pt x="1356741" y="381380"/>
                  </a:lnTo>
                  <a:lnTo>
                    <a:pt x="1357406" y="378840"/>
                  </a:lnTo>
                  <a:lnTo>
                    <a:pt x="1352423" y="378840"/>
                  </a:lnTo>
                  <a:lnTo>
                    <a:pt x="1340928" y="367252"/>
                  </a:lnTo>
                  <a:close/>
                </a:path>
                <a:path w="1377950" h="406400">
                  <a:moveTo>
                    <a:pt x="1300099" y="299084"/>
                  </a:moveTo>
                  <a:lnTo>
                    <a:pt x="1294002" y="299084"/>
                  </a:lnTo>
                  <a:lnTo>
                    <a:pt x="1286637" y="306450"/>
                  </a:lnTo>
                  <a:lnTo>
                    <a:pt x="1286510" y="312419"/>
                  </a:lnTo>
                  <a:lnTo>
                    <a:pt x="1327686" y="353901"/>
                  </a:lnTo>
                  <a:lnTo>
                    <a:pt x="1361567" y="362965"/>
                  </a:lnTo>
                  <a:lnTo>
                    <a:pt x="1356741" y="381380"/>
                  </a:lnTo>
                  <a:lnTo>
                    <a:pt x="1361647" y="381380"/>
                  </a:lnTo>
                  <a:lnTo>
                    <a:pt x="1377442" y="377063"/>
                  </a:lnTo>
                  <a:lnTo>
                    <a:pt x="1300099" y="299084"/>
                  </a:lnTo>
                  <a:close/>
                </a:path>
                <a:path w="1377950" h="406400">
                  <a:moveTo>
                    <a:pt x="1356614" y="362965"/>
                  </a:moveTo>
                  <a:lnTo>
                    <a:pt x="1340928" y="367252"/>
                  </a:lnTo>
                  <a:lnTo>
                    <a:pt x="1352423" y="378840"/>
                  </a:lnTo>
                  <a:lnTo>
                    <a:pt x="1356614" y="362965"/>
                  </a:lnTo>
                  <a:close/>
                </a:path>
                <a:path w="1377950" h="406400">
                  <a:moveTo>
                    <a:pt x="1361567" y="362965"/>
                  </a:moveTo>
                  <a:lnTo>
                    <a:pt x="1356614" y="362965"/>
                  </a:lnTo>
                  <a:lnTo>
                    <a:pt x="1352423" y="378840"/>
                  </a:lnTo>
                  <a:lnTo>
                    <a:pt x="1357406" y="378840"/>
                  </a:lnTo>
                  <a:lnTo>
                    <a:pt x="1361567" y="362965"/>
                  </a:lnTo>
                  <a:close/>
                </a:path>
                <a:path w="1377950" h="406400">
                  <a:moveTo>
                    <a:pt x="4825" y="0"/>
                  </a:moveTo>
                  <a:lnTo>
                    <a:pt x="0" y="18287"/>
                  </a:lnTo>
                  <a:lnTo>
                    <a:pt x="1322629" y="372251"/>
                  </a:lnTo>
                  <a:lnTo>
                    <a:pt x="1340928" y="367252"/>
                  </a:lnTo>
                  <a:lnTo>
                    <a:pt x="1327686" y="353901"/>
                  </a:lnTo>
                  <a:lnTo>
                    <a:pt x="4825" y="0"/>
                  </a:lnTo>
                  <a:close/>
                </a:path>
                <a:path w="1377950" h="406400">
                  <a:moveTo>
                    <a:pt x="1327686" y="353901"/>
                  </a:moveTo>
                  <a:lnTo>
                    <a:pt x="1340928" y="367252"/>
                  </a:lnTo>
                  <a:lnTo>
                    <a:pt x="1356614" y="362965"/>
                  </a:lnTo>
                  <a:lnTo>
                    <a:pt x="1361567" y="362965"/>
                  </a:lnTo>
                  <a:lnTo>
                    <a:pt x="1327686" y="3539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543038" y="3087370"/>
            <a:ext cx="3471545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12110" algn="l"/>
              </a:tabLst>
            </a:pPr>
            <a:r>
              <a:rPr sz="1800" spc="-5" dirty="0">
                <a:latin typeface="Arial MT"/>
                <a:cs typeface="Arial MT"/>
              </a:rPr>
              <a:t>SPRINKLER	RAIN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Arial MT"/>
              <a:cs typeface="Arial MT"/>
            </a:endParaRPr>
          </a:p>
          <a:p>
            <a:pPr marL="728345">
              <a:lnSpc>
                <a:spcPct val="100000"/>
              </a:lnSpc>
            </a:pP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Bayesian</a:t>
            </a:r>
            <a:r>
              <a:rPr sz="18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Belief</a:t>
            </a:r>
            <a:r>
              <a:rPr sz="18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Network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85783" y="1757679"/>
            <a:ext cx="1321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Naïve</a:t>
            </a:r>
            <a:r>
              <a:rPr sz="1800" spc="-4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Bayes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69748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Bayesian</a:t>
            </a:r>
            <a:r>
              <a:rPr spc="-120" dirty="0"/>
              <a:t> </a:t>
            </a:r>
            <a:r>
              <a:rPr spc="-45" dirty="0"/>
              <a:t>Belief</a:t>
            </a:r>
            <a:r>
              <a:rPr spc="-120" dirty="0"/>
              <a:t> </a:t>
            </a:r>
            <a:r>
              <a:rPr spc="-45" dirty="0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4627880" cy="2861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25146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spc="-55" dirty="0">
                <a:latin typeface="Arial MT"/>
                <a:cs typeface="Arial MT"/>
              </a:rPr>
              <a:t>Two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components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that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define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b="1" dirty="0">
                <a:latin typeface="Arial"/>
                <a:cs typeface="Arial"/>
              </a:rPr>
              <a:t>Bayesian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Belief </a:t>
            </a:r>
            <a:r>
              <a:rPr sz="2800" b="1" spc="-7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Network</a:t>
            </a:r>
            <a:endParaRPr sz="280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81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 MT"/>
                <a:cs typeface="Arial MT"/>
              </a:rPr>
              <a:t>Directed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acyclic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graph</a:t>
            </a:r>
            <a:endParaRPr sz="2400">
              <a:latin typeface="Arial MT"/>
              <a:cs typeface="Arial MT"/>
            </a:endParaRPr>
          </a:p>
          <a:p>
            <a:pPr marL="579120" marR="5080" lvl="1" indent="-182880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1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conditional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probability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tables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5197" y="2586126"/>
            <a:ext cx="5585566" cy="302378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78035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Strengths</a:t>
            </a:r>
            <a:r>
              <a:rPr spc="-135" dirty="0"/>
              <a:t> </a:t>
            </a:r>
            <a:r>
              <a:rPr spc="-35" dirty="0"/>
              <a:t>and</a:t>
            </a:r>
            <a:r>
              <a:rPr spc="-125" dirty="0"/>
              <a:t> </a:t>
            </a:r>
            <a:r>
              <a:rPr spc="-55" dirty="0"/>
              <a:t>Weaknesses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75281"/>
            <a:ext cx="9745980" cy="392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 MT"/>
                <a:cs typeface="Arial MT"/>
              </a:rPr>
              <a:t>Robust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isolated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noise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points</a:t>
            </a:r>
            <a:endParaRPr sz="2800">
              <a:latin typeface="Arial MT"/>
              <a:cs typeface="Arial MT"/>
            </a:endParaRPr>
          </a:p>
          <a:p>
            <a:pPr marL="579120" marR="382905" lvl="1" indent="-182880">
              <a:lnSpc>
                <a:spcPct val="110000"/>
              </a:lnSpc>
              <a:spcBef>
                <a:spcPts val="185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 MT"/>
                <a:cs typeface="Arial MT"/>
              </a:rPr>
              <a:t>Handle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missing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values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by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ignoring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instance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during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probability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estimate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calculations</a:t>
            </a:r>
            <a:endParaRPr sz="2400">
              <a:latin typeface="Arial MT"/>
              <a:cs typeface="Arial MT"/>
            </a:endParaRPr>
          </a:p>
          <a:p>
            <a:pPr marL="368300" indent="-356235">
              <a:lnSpc>
                <a:spcPct val="100000"/>
              </a:lnSpc>
              <a:spcBef>
                <a:spcPts val="2085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 MT"/>
                <a:cs typeface="Arial MT"/>
              </a:rPr>
              <a:t>Robust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irrelevant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attributes</a:t>
            </a:r>
            <a:endParaRPr sz="2800">
              <a:latin typeface="Arial MT"/>
              <a:cs typeface="Arial MT"/>
            </a:endParaRPr>
          </a:p>
          <a:p>
            <a:pPr marL="368300" indent="-356235">
              <a:lnSpc>
                <a:spcPct val="100000"/>
              </a:lnSpc>
              <a:spcBef>
                <a:spcPts val="214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 MT"/>
                <a:cs typeface="Arial MT"/>
              </a:rPr>
              <a:t>Independence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assumption may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not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hold for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some attributes</a:t>
            </a:r>
            <a:endParaRPr sz="2800">
              <a:latin typeface="Arial MT"/>
              <a:cs typeface="Arial MT"/>
            </a:endParaRPr>
          </a:p>
          <a:p>
            <a:pPr marL="579120" marR="327025" lvl="1" indent="-182880">
              <a:lnSpc>
                <a:spcPct val="110000"/>
              </a:lnSpc>
              <a:spcBef>
                <a:spcPts val="185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 MT"/>
                <a:cs typeface="Arial MT"/>
              </a:rPr>
              <a:t>Use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other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techniques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such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Arial MT"/>
                <a:cs typeface="Arial MT"/>
              </a:rPr>
              <a:t>Bayesian</a:t>
            </a:r>
            <a:r>
              <a:rPr sz="2400" spc="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Arial MT"/>
                <a:cs typeface="Arial MT"/>
              </a:rPr>
              <a:t>Belief</a:t>
            </a:r>
            <a:r>
              <a:rPr sz="2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Arial MT"/>
                <a:cs typeface="Arial MT"/>
              </a:rPr>
              <a:t>Networks</a:t>
            </a:r>
            <a:r>
              <a:rPr sz="2400" spc="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1F5F"/>
                </a:solidFill>
                <a:latin typeface="Arial MT"/>
                <a:cs typeface="Arial MT"/>
              </a:rPr>
              <a:t>(BBN)</a:t>
            </a:r>
            <a:r>
              <a:rPr sz="2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1F5F"/>
                </a:solidFill>
                <a:latin typeface="Arial MT"/>
                <a:cs typeface="Arial MT"/>
              </a:rPr>
              <a:t>AODE </a:t>
            </a:r>
            <a:r>
              <a:rPr sz="2400" spc="-5" dirty="0">
                <a:solidFill>
                  <a:srgbClr val="001F5F"/>
                </a:solidFill>
                <a:latin typeface="Arial MT"/>
                <a:cs typeface="Arial MT"/>
              </a:rPr>
              <a:t>(averaged</a:t>
            </a:r>
            <a:r>
              <a:rPr sz="2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Arial MT"/>
                <a:cs typeface="Arial MT"/>
              </a:rPr>
              <a:t>one-dependence</a:t>
            </a:r>
            <a:r>
              <a:rPr sz="24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Arial MT"/>
                <a:cs typeface="Arial MT"/>
              </a:rPr>
              <a:t>estimator)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67011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Bayesian</a:t>
            </a:r>
            <a:r>
              <a:rPr spc="-140" dirty="0"/>
              <a:t> </a:t>
            </a:r>
            <a:r>
              <a:rPr spc="-50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8649970" cy="1534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508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 MT"/>
                <a:cs typeface="Arial MT"/>
              </a:rPr>
              <a:t>Statistical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classifier: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Performs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probabilistic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prediction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(predicts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class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membership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probabilities)</a:t>
            </a:r>
            <a:endParaRPr sz="2800">
              <a:latin typeface="Arial MT"/>
              <a:cs typeface="Arial MT"/>
            </a:endParaRPr>
          </a:p>
          <a:p>
            <a:pPr marL="368300" indent="-356235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 MT"/>
                <a:cs typeface="Arial MT"/>
              </a:rPr>
              <a:t>Based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on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b="1" dirty="0">
                <a:latin typeface="Arial"/>
                <a:cs typeface="Arial"/>
              </a:rPr>
              <a:t>Bayes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Theorem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6500" y="3658361"/>
            <a:ext cx="36836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Classic</a:t>
            </a:r>
            <a:r>
              <a:rPr sz="18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Classifier</a:t>
            </a:r>
            <a:r>
              <a:rPr sz="1800" b="1" spc="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Formulation 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4471C4"/>
                </a:solidFill>
                <a:latin typeface="Arial"/>
                <a:cs typeface="Arial"/>
              </a:rPr>
              <a:t>For </a:t>
            </a:r>
            <a:r>
              <a:rPr sz="1800" i="1" spc="-5" dirty="0">
                <a:solidFill>
                  <a:srgbClr val="4471C4"/>
                </a:solidFill>
                <a:latin typeface="Arial"/>
                <a:cs typeface="Arial"/>
              </a:rPr>
              <a:t>each</a:t>
            </a:r>
            <a:r>
              <a:rPr sz="1800" i="1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4471C4"/>
                </a:solidFill>
                <a:latin typeface="Arial"/>
                <a:cs typeface="Arial"/>
              </a:rPr>
              <a:t>data</a:t>
            </a:r>
            <a:r>
              <a:rPr sz="1800" i="1" spc="-1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4471C4"/>
                </a:solidFill>
                <a:latin typeface="Arial"/>
                <a:cs typeface="Arial"/>
              </a:rPr>
              <a:t>point</a:t>
            </a:r>
            <a:r>
              <a:rPr sz="1800" i="1" dirty="0">
                <a:solidFill>
                  <a:srgbClr val="4471C4"/>
                </a:solidFill>
                <a:latin typeface="Arial"/>
                <a:cs typeface="Arial"/>
              </a:rPr>
              <a:t> x,</a:t>
            </a:r>
            <a:r>
              <a:rPr sz="1800" i="1" spc="-5" dirty="0">
                <a:solidFill>
                  <a:srgbClr val="4471C4"/>
                </a:solidFill>
                <a:latin typeface="Arial"/>
                <a:cs typeface="Arial"/>
              </a:rPr>
              <a:t> find</a:t>
            </a:r>
            <a:r>
              <a:rPr sz="1800" i="1" dirty="0">
                <a:solidFill>
                  <a:srgbClr val="4471C4"/>
                </a:solidFill>
                <a:latin typeface="Arial"/>
                <a:cs typeface="Arial"/>
              </a:rPr>
              <a:t> the </a:t>
            </a:r>
            <a:r>
              <a:rPr sz="1800" i="1" spc="-5" dirty="0">
                <a:solidFill>
                  <a:srgbClr val="4471C4"/>
                </a:solidFill>
                <a:latin typeface="Arial"/>
                <a:cs typeface="Arial"/>
              </a:rPr>
              <a:t>class </a:t>
            </a:r>
            <a:r>
              <a:rPr sz="1800" i="1" spc="-484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4471C4"/>
                </a:solidFill>
                <a:latin typeface="Arial"/>
                <a:cs typeface="Arial"/>
              </a:rPr>
              <a:t>C</a:t>
            </a:r>
            <a:r>
              <a:rPr sz="1800" i="1" spc="-7" baseline="-20833" dirty="0">
                <a:solidFill>
                  <a:srgbClr val="4471C4"/>
                </a:solidFill>
                <a:latin typeface="Arial"/>
                <a:cs typeface="Arial"/>
              </a:rPr>
              <a:t>i </a:t>
            </a:r>
            <a:r>
              <a:rPr sz="1800" i="1" dirty="0">
                <a:solidFill>
                  <a:srgbClr val="4471C4"/>
                </a:solidFill>
                <a:latin typeface="Arial"/>
                <a:cs typeface="Arial"/>
              </a:rPr>
              <a:t>it best </a:t>
            </a:r>
            <a:r>
              <a:rPr sz="1800" i="1" spc="-5" dirty="0">
                <a:solidFill>
                  <a:srgbClr val="4471C4"/>
                </a:solidFill>
                <a:latin typeface="Arial"/>
                <a:cs typeface="Arial"/>
              </a:rPr>
              <a:t>fits in.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6044" y="4554473"/>
            <a:ext cx="1719833" cy="160401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62065" y="4554473"/>
            <a:ext cx="2445258" cy="160401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75655" y="3658361"/>
            <a:ext cx="6155690" cy="24618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 marR="2223770">
              <a:lnSpc>
                <a:spcPts val="2160"/>
              </a:lnSpc>
              <a:spcBef>
                <a:spcPts val="170"/>
              </a:spcBef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Statistical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Probability 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Formulation </a:t>
            </a:r>
            <a:r>
              <a:rPr sz="1800" b="1" spc="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4471C4"/>
                </a:solidFill>
                <a:latin typeface="Arial"/>
                <a:cs typeface="Arial"/>
              </a:rPr>
              <a:t>For </a:t>
            </a:r>
            <a:r>
              <a:rPr sz="1800" i="1" spc="-5" dirty="0">
                <a:solidFill>
                  <a:srgbClr val="4471C4"/>
                </a:solidFill>
                <a:latin typeface="Arial"/>
                <a:cs typeface="Arial"/>
              </a:rPr>
              <a:t>each</a:t>
            </a:r>
            <a:r>
              <a:rPr sz="1800" i="1" spc="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4471C4"/>
                </a:solidFill>
                <a:latin typeface="Arial"/>
                <a:cs typeface="Arial"/>
              </a:rPr>
              <a:t>data point</a:t>
            </a:r>
            <a:r>
              <a:rPr sz="1800" i="1" spc="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4471C4"/>
                </a:solidFill>
                <a:latin typeface="Arial"/>
                <a:cs typeface="Arial"/>
              </a:rPr>
              <a:t>x</a:t>
            </a:r>
            <a:r>
              <a:rPr sz="1800" i="1" spc="-1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4471C4"/>
                </a:solidFill>
                <a:latin typeface="Arial"/>
                <a:cs typeface="Arial"/>
              </a:rPr>
              <a:t>and</a:t>
            </a:r>
            <a:r>
              <a:rPr sz="1800" i="1" spc="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4471C4"/>
                </a:solidFill>
                <a:latin typeface="Arial"/>
                <a:cs typeface="Arial"/>
              </a:rPr>
              <a:t>class</a:t>
            </a:r>
            <a:r>
              <a:rPr sz="1800" i="1" spc="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4471C4"/>
                </a:solidFill>
                <a:latin typeface="Arial"/>
                <a:cs typeface="Arial"/>
              </a:rPr>
              <a:t>Ci</a:t>
            </a:r>
            <a:r>
              <a:rPr sz="1800" i="1" spc="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4471C4"/>
                </a:solidFill>
                <a:latin typeface="Arial"/>
                <a:cs typeface="Arial"/>
              </a:rPr>
              <a:t>find </a:t>
            </a:r>
            <a:r>
              <a:rPr sz="1800" i="1" spc="-484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4471C4"/>
                </a:solidFill>
                <a:latin typeface="Arial"/>
                <a:cs typeface="Arial"/>
              </a:rPr>
              <a:t>the </a:t>
            </a:r>
            <a:r>
              <a:rPr sz="1800" i="1" dirty="0">
                <a:solidFill>
                  <a:srgbClr val="4471C4"/>
                </a:solidFill>
                <a:latin typeface="Arial"/>
                <a:cs typeface="Arial"/>
              </a:rPr>
              <a:t>probability</a:t>
            </a:r>
            <a:r>
              <a:rPr sz="1800" i="1" spc="-2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4471C4"/>
                </a:solidFill>
                <a:latin typeface="Arial"/>
                <a:cs typeface="Arial"/>
              </a:rPr>
              <a:t>that x</a:t>
            </a:r>
            <a:r>
              <a:rPr sz="1800" i="1" spc="-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1900" spc="-65" dirty="0">
                <a:solidFill>
                  <a:srgbClr val="4471C4"/>
                </a:solidFill>
                <a:latin typeface="Cambria Math"/>
                <a:cs typeface="Cambria Math"/>
              </a:rPr>
              <a:t>∈</a:t>
            </a:r>
            <a:r>
              <a:rPr sz="1900" spc="85" dirty="0">
                <a:solidFill>
                  <a:srgbClr val="4471C4"/>
                </a:solidFill>
                <a:latin typeface="Cambria Math"/>
                <a:cs typeface="Cambria Math"/>
              </a:rPr>
              <a:t> </a:t>
            </a:r>
            <a:r>
              <a:rPr sz="1800" i="1" spc="-5" dirty="0">
                <a:solidFill>
                  <a:srgbClr val="4471C4"/>
                </a:solidFill>
                <a:latin typeface="Arial"/>
                <a:cs typeface="Arial"/>
              </a:rPr>
              <a:t>Ci.</a:t>
            </a:r>
            <a:endParaRPr sz="1800">
              <a:latin typeface="Arial"/>
              <a:cs typeface="Arial"/>
            </a:endParaRPr>
          </a:p>
          <a:p>
            <a:pPr marL="3312160" marR="30480">
              <a:lnSpc>
                <a:spcPct val="107000"/>
              </a:lnSpc>
              <a:spcBef>
                <a:spcPts val="305"/>
              </a:spcBef>
            </a:pPr>
            <a:r>
              <a:rPr sz="1600" dirty="0">
                <a:solidFill>
                  <a:srgbClr val="FF0000"/>
                </a:solidFill>
                <a:latin typeface="Arial MT"/>
                <a:cs typeface="Arial MT"/>
              </a:rPr>
              <a:t>If we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treat </a:t>
            </a:r>
            <a:r>
              <a:rPr sz="1600" dirty="0">
                <a:solidFill>
                  <a:srgbClr val="FF0000"/>
                </a:solidFill>
                <a:latin typeface="Arial MT"/>
                <a:cs typeface="Arial MT"/>
              </a:rPr>
              <a:t>the class C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and data </a:t>
            </a:r>
            <a:r>
              <a:rPr sz="1600" spc="-434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point </a:t>
            </a:r>
            <a:r>
              <a:rPr sz="1600" dirty="0">
                <a:solidFill>
                  <a:srgbClr val="FF0000"/>
                </a:solidFill>
                <a:latin typeface="Arial MT"/>
                <a:cs typeface="Arial MT"/>
              </a:rPr>
              <a:t>x as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(hopefully </a:t>
            </a:r>
            <a:r>
              <a:rPr sz="16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dependent) random</a:t>
            </a:r>
            <a:r>
              <a:rPr sz="16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variables, </a:t>
            </a:r>
            <a:r>
              <a:rPr sz="1600" dirty="0">
                <a:solidFill>
                  <a:srgbClr val="FF0000"/>
                </a:solidFill>
                <a:latin typeface="Arial MT"/>
                <a:cs typeface="Arial MT"/>
              </a:rPr>
              <a:t> we can consider the </a:t>
            </a:r>
            <a:r>
              <a:rPr sz="16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probabilities Pr[x 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∈ </a:t>
            </a:r>
            <a:r>
              <a:rPr sz="1600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r>
              <a:rPr sz="1575" baseline="-21164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1575" spc="7" baseline="-21164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0000"/>
                </a:solidFill>
                <a:latin typeface="Arial MT"/>
                <a:cs typeface="Arial MT"/>
              </a:rPr>
              <a:t>] as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the </a:t>
            </a:r>
            <a:r>
              <a:rPr sz="16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conditional</a:t>
            </a:r>
            <a:r>
              <a:rPr sz="16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probabilities </a:t>
            </a:r>
            <a:r>
              <a:rPr sz="1600" dirty="0">
                <a:solidFill>
                  <a:srgbClr val="FF0000"/>
                </a:solidFill>
                <a:latin typeface="Arial MT"/>
                <a:cs typeface="Arial MT"/>
              </a:rPr>
              <a:t>P(C|x).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52743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Probability</a:t>
            </a:r>
            <a:r>
              <a:rPr spc="-125" dirty="0"/>
              <a:t> </a:t>
            </a:r>
            <a:r>
              <a:rPr spc="-45" dirty="0"/>
              <a:t>Theory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41269"/>
            <a:ext cx="9465310" cy="405130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325"/>
              </a:spcBef>
              <a:buClr>
                <a:srgbClr val="5B9BD4"/>
              </a:buClr>
              <a:buFont typeface="Arial MT"/>
              <a:buChar char="•"/>
              <a:tabLst>
                <a:tab pos="368300" algn="l"/>
                <a:tab pos="368935" algn="l"/>
              </a:tabLst>
            </a:pPr>
            <a:r>
              <a:rPr sz="2400" b="1" spc="-5" dirty="0">
                <a:latin typeface="Arial"/>
                <a:cs typeface="Arial"/>
              </a:rPr>
              <a:t>Predicting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how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likely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it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that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something will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happen</a:t>
            </a:r>
            <a:endParaRPr sz="2400" dirty="0">
              <a:latin typeface="Arial"/>
              <a:cs typeface="Arial"/>
            </a:endParaRPr>
          </a:p>
          <a:p>
            <a:pPr marL="368300" indent="-356235">
              <a:lnSpc>
                <a:spcPct val="100000"/>
              </a:lnSpc>
              <a:spcBef>
                <a:spcPts val="123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400" spc="-5" dirty="0">
                <a:latin typeface="Arial MT"/>
                <a:cs typeface="Arial MT"/>
              </a:rPr>
              <a:t>Sample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space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listing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possible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outcomes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experiment</a:t>
            </a:r>
            <a:endParaRPr sz="2400" dirty="0">
              <a:latin typeface="Arial MT"/>
              <a:cs typeface="Arial MT"/>
            </a:endParaRPr>
          </a:p>
          <a:p>
            <a:pPr marL="368300" indent="-356235">
              <a:lnSpc>
                <a:spcPct val="100000"/>
              </a:lnSpc>
              <a:spcBef>
                <a:spcPts val="122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400" spc="-5" dirty="0">
                <a:latin typeface="Arial MT"/>
                <a:cs typeface="Arial MT"/>
              </a:rPr>
              <a:t>Example:</a:t>
            </a:r>
            <a:r>
              <a:rPr sz="2400" spc="-1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fair coin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 </a:t>
            </a:r>
            <a:r>
              <a:rPr sz="2400" dirty="0">
                <a:latin typeface="Arial MT"/>
                <a:cs typeface="Arial MT"/>
              </a:rPr>
              <a:t>tossed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3</a:t>
            </a:r>
            <a:r>
              <a:rPr sz="2400" dirty="0">
                <a:latin typeface="Arial MT"/>
                <a:cs typeface="Arial MT"/>
              </a:rPr>
              <a:t> times</a:t>
            </a:r>
          </a:p>
          <a:p>
            <a:pPr marL="121920" indent="-183515">
              <a:spcBef>
                <a:spcPts val="133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000" spc="-5" dirty="0">
                <a:latin typeface="Arial MT"/>
                <a:cs typeface="Arial MT"/>
              </a:rPr>
              <a:t>S =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{HHH,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60" dirty="0">
                <a:latin typeface="Arial MT"/>
                <a:cs typeface="Arial MT"/>
              </a:rPr>
              <a:t>HHT,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HTH,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60" dirty="0">
                <a:latin typeface="Arial MT"/>
                <a:cs typeface="Arial MT"/>
              </a:rPr>
              <a:t>HTT,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THH,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60" dirty="0">
                <a:latin typeface="Arial MT"/>
                <a:cs typeface="Arial MT"/>
              </a:rPr>
              <a:t>THT,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TTH,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TTT}</a:t>
            </a:r>
            <a:endParaRPr sz="2000" dirty="0">
              <a:latin typeface="Arial MT"/>
              <a:cs typeface="Arial MT"/>
            </a:endParaRPr>
          </a:p>
          <a:p>
            <a:pPr marL="368300" indent="-356235">
              <a:lnSpc>
                <a:spcPct val="100000"/>
              </a:lnSpc>
              <a:spcBef>
                <a:spcPts val="1215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400" dirty="0">
                <a:latin typeface="Arial MT"/>
                <a:cs typeface="Arial MT"/>
              </a:rPr>
              <a:t>Event</a:t>
            </a:r>
            <a:r>
              <a:rPr sz="2400" spc="-1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 </a:t>
            </a:r>
            <a:r>
              <a:rPr sz="2400" dirty="0">
                <a:latin typeface="Arial MT"/>
                <a:cs typeface="Arial MT"/>
              </a:rPr>
              <a:t>subset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(first</a:t>
            </a:r>
            <a:r>
              <a:rPr sz="2400" spc="-5" dirty="0">
                <a:latin typeface="Arial MT"/>
                <a:cs typeface="Arial MT"/>
              </a:rPr>
              <a:t> toss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 head)</a:t>
            </a:r>
            <a:endParaRPr sz="2400" dirty="0">
              <a:latin typeface="Arial MT"/>
              <a:cs typeface="Arial MT"/>
            </a:endParaRPr>
          </a:p>
          <a:p>
            <a:pPr marL="121920" indent="-183515">
              <a:spcBef>
                <a:spcPts val="133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=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{HHH,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60" dirty="0">
                <a:latin typeface="Arial MT"/>
                <a:cs typeface="Arial MT"/>
              </a:rPr>
              <a:t>HHT,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HTH,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HTT},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P(A) = 4/8 =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0.5</a:t>
            </a:r>
            <a:endParaRPr sz="2000" dirty="0">
              <a:latin typeface="Arial MT"/>
              <a:cs typeface="Arial MT"/>
            </a:endParaRPr>
          </a:p>
          <a:p>
            <a:pPr marL="368300" indent="-356235">
              <a:lnSpc>
                <a:spcPct val="100000"/>
              </a:lnSpc>
              <a:spcBef>
                <a:spcPts val="1215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400" spc="-5" dirty="0">
                <a:latin typeface="Arial MT"/>
                <a:cs typeface="Arial MT"/>
              </a:rPr>
              <a:t>Probability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function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(or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distribution)</a:t>
            </a:r>
            <a:endParaRPr sz="2400" dirty="0">
              <a:latin typeface="Arial MT"/>
              <a:cs typeface="Arial MT"/>
            </a:endParaRPr>
          </a:p>
          <a:p>
            <a:pPr marL="579120" lvl="1" indent="-183515">
              <a:lnSpc>
                <a:spcPct val="100000"/>
              </a:lnSpc>
              <a:spcBef>
                <a:spcPts val="133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000" spc="-5" dirty="0">
                <a:latin typeface="Arial MT"/>
                <a:cs typeface="Arial MT"/>
              </a:rPr>
              <a:t>P: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→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[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0,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1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]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65633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Conditional</a:t>
            </a:r>
            <a:r>
              <a:rPr spc="-105" dirty="0"/>
              <a:t> </a:t>
            </a:r>
            <a:r>
              <a:rPr spc="-50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10003155" cy="325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508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 MT"/>
                <a:cs typeface="Arial MT"/>
              </a:rPr>
              <a:t>Conditional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probability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event</a:t>
            </a:r>
            <a:r>
              <a:rPr sz="2800" spc="-1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1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 the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probability event</a:t>
            </a:r>
            <a:r>
              <a:rPr sz="2800" spc="-1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will occur given the knowledge that an event B has already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occurred</a:t>
            </a:r>
          </a:p>
          <a:p>
            <a:pPr marL="368300" indent="-356235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 MT"/>
                <a:cs typeface="Arial MT"/>
              </a:rPr>
              <a:t>P(A</a:t>
            </a:r>
            <a:r>
              <a:rPr sz="2800" spc="-1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|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B):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Notation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probability of</a:t>
            </a:r>
            <a:r>
              <a:rPr sz="2800" spc="-1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1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given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</a:t>
            </a:r>
          </a:p>
          <a:p>
            <a:pPr>
              <a:lnSpc>
                <a:spcPct val="100000"/>
              </a:lnSpc>
            </a:pPr>
            <a:endParaRPr sz="3100" dirty="0">
              <a:latin typeface="Arial MT"/>
              <a:cs typeface="Arial MT"/>
            </a:endParaRPr>
          </a:p>
          <a:p>
            <a:pPr marL="22225" algn="ctr">
              <a:lnSpc>
                <a:spcPct val="100000"/>
              </a:lnSpc>
              <a:spcBef>
                <a:spcPts val="1789"/>
              </a:spcBef>
            </a:pPr>
            <a:r>
              <a:rPr sz="4000" b="1" dirty="0">
                <a:solidFill>
                  <a:srgbClr val="2E5496"/>
                </a:solidFill>
                <a:latin typeface="Arial"/>
                <a:cs typeface="Arial"/>
              </a:rPr>
              <a:t>P(A</a:t>
            </a:r>
            <a:r>
              <a:rPr sz="4000" b="1" spc="-15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2E5496"/>
                </a:solidFill>
                <a:latin typeface="Arial"/>
                <a:cs typeface="Arial"/>
              </a:rPr>
              <a:t>|</a:t>
            </a:r>
            <a:r>
              <a:rPr sz="4000" b="1" spc="-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2E5496"/>
                </a:solidFill>
                <a:latin typeface="Arial"/>
                <a:cs typeface="Arial"/>
              </a:rPr>
              <a:t>B)</a:t>
            </a:r>
            <a:r>
              <a:rPr sz="4000" b="1" spc="-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2E5496"/>
                </a:solidFill>
                <a:latin typeface="Arial"/>
                <a:cs typeface="Arial"/>
              </a:rPr>
              <a:t>=</a:t>
            </a:r>
            <a:r>
              <a:rPr sz="4000" b="1" spc="-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2E5496"/>
                </a:solidFill>
                <a:latin typeface="Arial"/>
                <a:cs typeface="Arial"/>
              </a:rPr>
              <a:t>P(A</a:t>
            </a:r>
            <a:r>
              <a:rPr sz="4000" b="1" spc="-15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2E5496"/>
                </a:solidFill>
                <a:latin typeface="Arial"/>
                <a:cs typeface="Arial"/>
              </a:rPr>
              <a:t>and</a:t>
            </a:r>
            <a:r>
              <a:rPr sz="4000" b="1" spc="-2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2E5496"/>
                </a:solidFill>
                <a:latin typeface="Arial"/>
                <a:cs typeface="Arial"/>
              </a:rPr>
              <a:t>B)</a:t>
            </a:r>
            <a:r>
              <a:rPr sz="4000" b="1" spc="-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2E5496"/>
                </a:solidFill>
                <a:latin typeface="Arial"/>
                <a:cs typeface="Arial"/>
              </a:rPr>
              <a:t>/</a:t>
            </a:r>
            <a:r>
              <a:rPr sz="4000" b="1" spc="-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2E5496"/>
                </a:solidFill>
                <a:latin typeface="Arial"/>
                <a:cs typeface="Arial"/>
              </a:rPr>
              <a:t>P(B)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65633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Conditional</a:t>
            </a:r>
            <a:r>
              <a:rPr spc="-105" dirty="0"/>
              <a:t> </a:t>
            </a:r>
            <a:r>
              <a:rPr spc="-50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797049"/>
            <a:ext cx="9255760" cy="3992879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68300" marR="5080" indent="-356235">
              <a:lnSpc>
                <a:spcPts val="2310"/>
              </a:lnSpc>
              <a:spcBef>
                <a:spcPts val="65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400" spc="-5" dirty="0">
                <a:latin typeface="Arial MT"/>
                <a:cs typeface="Arial MT"/>
              </a:rPr>
              <a:t>Example:</a:t>
            </a:r>
            <a:r>
              <a:rPr sz="2400" spc="-1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fair coin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 </a:t>
            </a:r>
            <a:r>
              <a:rPr sz="2400" spc="-5" dirty="0">
                <a:latin typeface="Arial MT"/>
                <a:cs typeface="Arial MT"/>
              </a:rPr>
              <a:t>tossed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3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times. </a:t>
            </a:r>
            <a:r>
              <a:rPr sz="2400" spc="-5" dirty="0">
                <a:latin typeface="Arial MT"/>
                <a:cs typeface="Arial MT"/>
              </a:rPr>
              <a:t>Given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first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toss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head,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what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the </a:t>
            </a:r>
            <a:r>
              <a:rPr sz="2400" spc="-5" dirty="0">
                <a:latin typeface="Arial MT"/>
                <a:cs typeface="Arial MT"/>
              </a:rPr>
              <a:t>chance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getting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heads?</a:t>
            </a:r>
            <a:endParaRPr sz="2400" dirty="0">
              <a:latin typeface="Arial MT"/>
              <a:cs typeface="Arial MT"/>
            </a:endParaRPr>
          </a:p>
          <a:p>
            <a:pPr marL="121920" indent="-183515">
              <a:spcBef>
                <a:spcPts val="1345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000" spc="-5" dirty="0">
                <a:latin typeface="Arial MT"/>
                <a:cs typeface="Arial MT"/>
              </a:rPr>
              <a:t>S =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{HHH,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60" dirty="0">
                <a:latin typeface="Arial MT"/>
                <a:cs typeface="Arial MT"/>
              </a:rPr>
              <a:t>HHT,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HTH,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60" dirty="0">
                <a:latin typeface="Arial MT"/>
                <a:cs typeface="Arial MT"/>
              </a:rPr>
              <a:t>HTT,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THH,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60" dirty="0">
                <a:latin typeface="Arial MT"/>
                <a:cs typeface="Arial MT"/>
              </a:rPr>
              <a:t>THT,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TTH,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TTT}</a:t>
            </a:r>
            <a:endParaRPr sz="2000" dirty="0">
              <a:latin typeface="Arial MT"/>
              <a:cs typeface="Arial MT"/>
            </a:endParaRPr>
          </a:p>
          <a:p>
            <a:pPr marL="121920" indent="-183515">
              <a:spcBef>
                <a:spcPts val="132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000" spc="-5" dirty="0">
                <a:latin typeface="Arial MT"/>
                <a:cs typeface="Arial MT"/>
              </a:rPr>
              <a:t>Event</a:t>
            </a:r>
            <a:r>
              <a:rPr sz="2000" spc="-1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-1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–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Getting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2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heads</a:t>
            </a:r>
            <a:endParaRPr sz="2000" dirty="0">
              <a:latin typeface="Arial MT"/>
              <a:cs typeface="Arial MT"/>
            </a:endParaRPr>
          </a:p>
          <a:p>
            <a:pPr marL="121920" indent="-183515">
              <a:spcBef>
                <a:spcPts val="132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000" spc="-5" dirty="0">
                <a:latin typeface="Arial MT"/>
                <a:cs typeface="Arial MT"/>
              </a:rPr>
              <a:t>Event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– First toss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 a head</a:t>
            </a:r>
            <a:endParaRPr sz="2000" dirty="0">
              <a:latin typeface="Arial MT"/>
              <a:cs typeface="Arial MT"/>
            </a:endParaRPr>
          </a:p>
          <a:p>
            <a:pPr marL="121920" indent="-183515">
              <a:spcBef>
                <a:spcPts val="132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000" spc="-5" dirty="0">
                <a:latin typeface="Arial MT"/>
                <a:cs typeface="Arial MT"/>
              </a:rPr>
              <a:t>P(A)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=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{HHT,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HTH,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THH}</a:t>
            </a:r>
            <a:endParaRPr sz="2000" dirty="0">
              <a:latin typeface="Arial MT"/>
              <a:cs typeface="Arial MT"/>
            </a:endParaRPr>
          </a:p>
          <a:p>
            <a:pPr marL="121920" indent="-183515">
              <a:spcBef>
                <a:spcPts val="132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000" spc="-5" dirty="0">
                <a:latin typeface="Arial MT"/>
                <a:cs typeface="Arial MT"/>
              </a:rPr>
              <a:t>P(B)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=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{HHH,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60" dirty="0">
                <a:latin typeface="Arial MT"/>
                <a:cs typeface="Arial MT"/>
              </a:rPr>
              <a:t>HHT,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HTH,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HTT}</a:t>
            </a:r>
            <a:endParaRPr sz="2000" dirty="0">
              <a:latin typeface="Arial MT"/>
              <a:cs typeface="Arial MT"/>
            </a:endParaRPr>
          </a:p>
          <a:p>
            <a:pPr marL="121920" indent="-183515">
              <a:spcBef>
                <a:spcPts val="1325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-1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=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{HHT,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HTH}</a:t>
            </a:r>
            <a:endParaRPr sz="2000" dirty="0">
              <a:latin typeface="Arial MT"/>
              <a:cs typeface="Arial MT"/>
            </a:endParaRPr>
          </a:p>
          <a:p>
            <a:pPr marL="121920" indent="-183515">
              <a:spcBef>
                <a:spcPts val="132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000" spc="-5" dirty="0">
                <a:latin typeface="Arial MT"/>
                <a:cs typeface="Arial MT"/>
              </a:rPr>
              <a:t>P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(A</a:t>
            </a:r>
            <a:r>
              <a:rPr sz="2000" spc="-114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|</a:t>
            </a:r>
            <a:r>
              <a:rPr sz="2000" spc="-5" dirty="0">
                <a:latin typeface="Arial MT"/>
                <a:cs typeface="Arial MT"/>
              </a:rPr>
              <a:t> B) =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P(A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 B) / P(B) =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lang="en-US" sz="2000" spc="-20" dirty="0">
                <a:latin typeface="Arial MT"/>
                <a:cs typeface="Arial MT"/>
              </a:rPr>
              <a:t>(2/8)/(4/8) = </a:t>
            </a:r>
            <a:r>
              <a:rPr sz="2000" spc="-5" dirty="0">
                <a:latin typeface="Arial MT"/>
                <a:cs typeface="Arial MT"/>
              </a:rPr>
              <a:t>1/2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=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0.5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44932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Bayes</a:t>
            </a:r>
            <a:r>
              <a:rPr spc="-175" dirty="0"/>
              <a:t> </a:t>
            </a:r>
            <a:r>
              <a:rPr spc="-45" dirty="0"/>
              <a:t>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69440"/>
            <a:ext cx="9697085" cy="177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spcBef>
                <a:spcPts val="100"/>
              </a:spcBef>
              <a:buClr>
                <a:srgbClr val="5B9BD4"/>
              </a:buClr>
              <a:buFontTx/>
              <a:buChar char="•"/>
              <a:tabLst>
                <a:tab pos="368300" algn="l"/>
                <a:tab pos="368935" algn="l"/>
              </a:tabLst>
            </a:pPr>
            <a:r>
              <a:rPr lang="en-US" sz="2800" b="1" dirty="0">
                <a:solidFill>
                  <a:srgbClr val="2E5496"/>
                </a:solidFill>
                <a:latin typeface="Arial"/>
                <a:cs typeface="Arial"/>
              </a:rPr>
              <a:t>P(A</a:t>
            </a:r>
            <a:r>
              <a:rPr lang="en-US" sz="2800" b="1" spc="-15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lang="en-US" sz="2800" b="1" dirty="0">
                <a:solidFill>
                  <a:srgbClr val="2E5496"/>
                </a:solidFill>
                <a:latin typeface="Arial"/>
                <a:cs typeface="Arial"/>
              </a:rPr>
              <a:t>|</a:t>
            </a:r>
            <a:r>
              <a:rPr lang="en-US" sz="2800" b="1" spc="-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lang="en-US" sz="2800" b="1" dirty="0">
                <a:solidFill>
                  <a:srgbClr val="2E5496"/>
                </a:solidFill>
                <a:latin typeface="Arial"/>
                <a:cs typeface="Arial"/>
              </a:rPr>
              <a:t>B)</a:t>
            </a:r>
            <a:r>
              <a:rPr lang="en-US" sz="2800" b="1" spc="-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lang="en-US" sz="2800" b="1" dirty="0">
                <a:solidFill>
                  <a:srgbClr val="2E5496"/>
                </a:solidFill>
                <a:latin typeface="Arial"/>
                <a:cs typeface="Arial"/>
              </a:rPr>
              <a:t>=</a:t>
            </a:r>
            <a:r>
              <a:rPr lang="en-US" sz="2800" b="1" spc="-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lang="en-US" sz="2800" b="1" dirty="0">
                <a:solidFill>
                  <a:srgbClr val="2E5496"/>
                </a:solidFill>
                <a:latin typeface="Arial"/>
                <a:cs typeface="Arial"/>
              </a:rPr>
              <a:t>P(A</a:t>
            </a:r>
            <a:r>
              <a:rPr lang="en-US" sz="2800" b="1" spc="-15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lang="en-US" sz="2800" b="1" dirty="0">
                <a:solidFill>
                  <a:srgbClr val="2E5496"/>
                </a:solidFill>
                <a:latin typeface="Arial"/>
                <a:cs typeface="Arial"/>
              </a:rPr>
              <a:t>and</a:t>
            </a:r>
            <a:r>
              <a:rPr lang="en-US" sz="2800" b="1" spc="-2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lang="en-US" sz="2800" b="1" dirty="0">
                <a:solidFill>
                  <a:srgbClr val="2E5496"/>
                </a:solidFill>
                <a:latin typeface="Arial"/>
                <a:cs typeface="Arial"/>
              </a:rPr>
              <a:t>B)</a:t>
            </a:r>
            <a:r>
              <a:rPr lang="en-US" sz="2800" b="1" spc="-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lang="en-US" sz="2800" b="1" dirty="0">
                <a:solidFill>
                  <a:srgbClr val="2E5496"/>
                </a:solidFill>
                <a:latin typeface="Arial"/>
                <a:cs typeface="Arial"/>
              </a:rPr>
              <a:t>/</a:t>
            </a:r>
            <a:r>
              <a:rPr lang="en-US" sz="2800" b="1" spc="-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lang="en-US" sz="2800" b="1" dirty="0">
                <a:solidFill>
                  <a:srgbClr val="2E5496"/>
                </a:solidFill>
                <a:latin typeface="Arial"/>
                <a:cs typeface="Arial"/>
              </a:rPr>
              <a:t>P(B)</a:t>
            </a:r>
          </a:p>
          <a:p>
            <a:pPr marL="368300" indent="-356235">
              <a:spcBef>
                <a:spcPts val="100"/>
              </a:spcBef>
              <a:buClr>
                <a:srgbClr val="5B9BD4"/>
              </a:buClr>
              <a:buFontTx/>
              <a:buChar char="•"/>
              <a:tabLst>
                <a:tab pos="368300" algn="l"/>
                <a:tab pos="368935" algn="l"/>
              </a:tabLst>
            </a:pPr>
            <a:r>
              <a:rPr lang="en-US" sz="2800" dirty="0">
                <a:latin typeface="Arial"/>
                <a:cs typeface="Arial"/>
              </a:rPr>
              <a:t>P(B</a:t>
            </a:r>
            <a:r>
              <a:rPr lang="en-US" sz="2800" spc="-15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|</a:t>
            </a:r>
            <a:r>
              <a:rPr lang="en-US" sz="2800" spc="-5" dirty="0">
                <a:latin typeface="Arial"/>
                <a:cs typeface="Arial"/>
              </a:rPr>
              <a:t> A</a:t>
            </a:r>
            <a:r>
              <a:rPr lang="en-US" sz="2800" dirty="0">
                <a:latin typeface="Arial"/>
                <a:cs typeface="Arial"/>
              </a:rPr>
              <a:t>)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=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P(B</a:t>
            </a:r>
            <a:r>
              <a:rPr lang="en-US" sz="2800" spc="-15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and</a:t>
            </a:r>
            <a:r>
              <a:rPr lang="en-US" sz="2800" spc="-2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A)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/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P(A)</a:t>
            </a:r>
          </a:p>
          <a:p>
            <a:pPr marL="12065">
              <a:spcBef>
                <a:spcPts val="100"/>
              </a:spcBef>
              <a:buClr>
                <a:srgbClr val="5B9BD4"/>
              </a:buClr>
              <a:tabLst>
                <a:tab pos="368300" algn="l"/>
                <a:tab pos="368935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368300" indent="-356235">
              <a:spcBef>
                <a:spcPts val="100"/>
              </a:spcBef>
              <a:buClr>
                <a:srgbClr val="5B9BD4"/>
              </a:buClr>
              <a:buFontTx/>
              <a:buChar char="•"/>
              <a:tabLst>
                <a:tab pos="368300" algn="l"/>
                <a:tab pos="368935" algn="l"/>
              </a:tabLst>
            </a:pPr>
            <a:r>
              <a:rPr lang="en-US" sz="2800" dirty="0">
                <a:latin typeface="Arial"/>
                <a:cs typeface="Arial"/>
              </a:rPr>
              <a:t>P(A | B) = ( P(B | A) * P(A) ) / P(B)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44932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Bayes</a:t>
            </a:r>
            <a:r>
              <a:rPr spc="-175" dirty="0"/>
              <a:t> </a:t>
            </a:r>
            <a:r>
              <a:rPr spc="-45" dirty="0"/>
              <a:t>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3475" y="2081022"/>
            <a:ext cx="9991725" cy="3593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47395" algn="ctr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P(A</a:t>
            </a:r>
            <a:r>
              <a:rPr sz="2800" b="1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B)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=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(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P(B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800" b="1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A)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*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6F2F9F"/>
                </a:solidFill>
                <a:latin typeface="Arial"/>
                <a:cs typeface="Arial"/>
              </a:rPr>
              <a:t>P(A)</a:t>
            </a:r>
            <a:r>
              <a:rPr sz="2800" b="1" dirty="0">
                <a:latin typeface="Arial"/>
                <a:cs typeface="Arial"/>
              </a:rPr>
              <a:t>)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/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6F2F9F"/>
                </a:solidFill>
                <a:latin typeface="Arial"/>
                <a:cs typeface="Arial"/>
              </a:rPr>
              <a:t>P(B)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50" dirty="0">
              <a:latin typeface="Arial"/>
              <a:cs typeface="Arial"/>
            </a:endParaRPr>
          </a:p>
          <a:p>
            <a:pPr marL="368300" indent="-356235">
              <a:lnSpc>
                <a:spcPct val="100000"/>
              </a:lnSpc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600" spc="-5" dirty="0">
                <a:latin typeface="Arial MT"/>
                <a:cs typeface="Arial MT"/>
              </a:rPr>
              <a:t>Named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after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Thomas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Bayes</a:t>
            </a:r>
            <a:endParaRPr sz="2600" dirty="0">
              <a:latin typeface="Arial MT"/>
              <a:cs typeface="Arial MT"/>
            </a:endParaRPr>
          </a:p>
          <a:p>
            <a:pPr marL="368300" indent="-356235">
              <a:lnSpc>
                <a:spcPct val="100000"/>
              </a:lnSpc>
              <a:spcBef>
                <a:spcPts val="149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600" spc="-55" dirty="0">
                <a:latin typeface="Arial MT"/>
                <a:cs typeface="Arial MT"/>
              </a:rPr>
              <a:t>Two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types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probabilities</a:t>
            </a:r>
            <a:endParaRPr sz="2600" dirty="0">
              <a:latin typeface="Arial MT"/>
              <a:cs typeface="Arial MT"/>
            </a:endParaRPr>
          </a:p>
          <a:p>
            <a:pPr marL="579120" marR="5080" lvl="1" indent="-182880">
              <a:lnSpc>
                <a:spcPts val="2380"/>
              </a:lnSpc>
              <a:spcBef>
                <a:spcPts val="1845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Posterior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Probability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[e.g., P(A</a:t>
            </a:r>
            <a:r>
              <a:rPr sz="2200" spc="-1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|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B)]</a:t>
            </a:r>
            <a:r>
              <a:rPr sz="2200" spc="-5" dirty="0">
                <a:solidFill>
                  <a:srgbClr val="6F2F9F"/>
                </a:solidFill>
                <a:latin typeface="Arial MT"/>
                <a:cs typeface="Arial MT"/>
              </a:rPr>
              <a:t>: </a:t>
            </a:r>
            <a:r>
              <a:rPr sz="2200" dirty="0">
                <a:latin typeface="Arial MT"/>
                <a:cs typeface="Arial MT"/>
              </a:rPr>
              <a:t>Probability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 event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will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happen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i="1" spc="-5" dirty="0">
                <a:latin typeface="Arial"/>
                <a:cs typeface="Arial"/>
              </a:rPr>
              <a:t>after</a:t>
            </a:r>
            <a:r>
              <a:rPr sz="2200" i="1" spc="5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all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evidence or background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information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has been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taken into account</a:t>
            </a:r>
          </a:p>
          <a:p>
            <a:pPr marL="579120" marR="232410" lvl="1" indent="-182880">
              <a:lnSpc>
                <a:spcPts val="2380"/>
              </a:lnSpc>
              <a:spcBef>
                <a:spcPts val="1795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200" dirty="0">
                <a:solidFill>
                  <a:srgbClr val="6F2F9F"/>
                </a:solidFill>
                <a:latin typeface="Arial MT"/>
                <a:cs typeface="Arial MT"/>
              </a:rPr>
              <a:t>Prior Probability [e.g., P(A)]: </a:t>
            </a:r>
            <a:r>
              <a:rPr sz="2200" spc="-5" dirty="0">
                <a:solidFill>
                  <a:srgbClr val="6F2F9F"/>
                </a:solidFill>
                <a:latin typeface="Arial MT"/>
                <a:cs typeface="Arial MT"/>
              </a:rPr>
              <a:t>P</a:t>
            </a:r>
            <a:r>
              <a:rPr sz="2200" spc="-5" dirty="0">
                <a:latin typeface="Arial MT"/>
                <a:cs typeface="Arial MT"/>
              </a:rPr>
              <a:t>robability </a:t>
            </a:r>
            <a:r>
              <a:rPr sz="2200" dirty="0">
                <a:latin typeface="Arial MT"/>
                <a:cs typeface="Arial MT"/>
              </a:rPr>
              <a:t>an event will happen </a:t>
            </a:r>
            <a:r>
              <a:rPr sz="2200" i="1" spc="-5" dirty="0">
                <a:latin typeface="Arial"/>
                <a:cs typeface="Arial"/>
              </a:rPr>
              <a:t>before </a:t>
            </a:r>
            <a:r>
              <a:rPr sz="2200" dirty="0">
                <a:latin typeface="Arial MT"/>
                <a:cs typeface="Arial MT"/>
              </a:rPr>
              <a:t>taking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any new evidence into account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44932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Bayes</a:t>
            </a:r>
            <a:r>
              <a:rPr spc="-175" dirty="0"/>
              <a:t> </a:t>
            </a:r>
            <a:r>
              <a:rPr spc="-45" dirty="0"/>
              <a:t>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33625"/>
            <a:ext cx="9730105" cy="4159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400" spc="-5" dirty="0">
                <a:latin typeface="Arial MT"/>
                <a:cs typeface="Arial MT"/>
              </a:rPr>
              <a:t>Suppose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that </a:t>
            </a:r>
            <a:r>
              <a:rPr sz="2400" dirty="0">
                <a:latin typeface="Arial MT"/>
                <a:cs typeface="Arial MT"/>
              </a:rPr>
              <a:t>we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have two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events</a:t>
            </a:r>
            <a:endParaRPr sz="2400">
              <a:latin typeface="Arial MT"/>
              <a:cs typeface="Arial MT"/>
            </a:endParaRPr>
          </a:p>
          <a:p>
            <a:pPr marL="579120" lvl="1" indent="-183515">
              <a:lnSpc>
                <a:spcPct val="100000"/>
              </a:lnSpc>
              <a:spcBef>
                <a:spcPts val="1575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000" spc="-5" dirty="0">
                <a:latin typeface="Arial MT"/>
                <a:cs typeface="Arial MT"/>
              </a:rPr>
              <a:t>A: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stiff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neck,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B: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meningitis</a:t>
            </a:r>
            <a:endParaRPr sz="2000">
              <a:latin typeface="Arial MT"/>
              <a:cs typeface="Arial MT"/>
            </a:endParaRPr>
          </a:p>
          <a:p>
            <a:pPr marL="368300" indent="-356235">
              <a:lnSpc>
                <a:spcPct val="100000"/>
              </a:lnSpc>
              <a:spcBef>
                <a:spcPts val="15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400" dirty="0">
                <a:latin typeface="Arial MT"/>
                <a:cs typeface="Arial MT"/>
              </a:rPr>
              <a:t>If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have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stiff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neck, </a:t>
            </a:r>
            <a:r>
              <a:rPr sz="2400" spc="-5" dirty="0">
                <a:latin typeface="Arial MT"/>
                <a:cs typeface="Arial MT"/>
              </a:rPr>
              <a:t>should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worry </a:t>
            </a:r>
            <a:r>
              <a:rPr sz="2400" dirty="0">
                <a:latin typeface="Arial MT"/>
                <a:cs typeface="Arial MT"/>
              </a:rPr>
              <a:t>that I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have</a:t>
            </a:r>
            <a:r>
              <a:rPr sz="2400" dirty="0">
                <a:latin typeface="Arial MT"/>
                <a:cs typeface="Arial MT"/>
              </a:rPr>
              <a:t> meningitis?</a:t>
            </a:r>
            <a:endParaRPr sz="2400">
              <a:latin typeface="Arial MT"/>
              <a:cs typeface="Arial MT"/>
            </a:endParaRPr>
          </a:p>
          <a:p>
            <a:pPr marL="579120" lvl="1" indent="-183515">
              <a:lnSpc>
                <a:spcPct val="100000"/>
              </a:lnSpc>
              <a:spcBef>
                <a:spcPts val="157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doctor knows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that meningitis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causes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stiff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neck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50%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time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[P(A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| </a:t>
            </a:r>
            <a:r>
              <a:rPr sz="2000" spc="-5" dirty="0">
                <a:latin typeface="Arial MT"/>
                <a:cs typeface="Arial MT"/>
              </a:rPr>
              <a:t>B)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=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0.5]</a:t>
            </a:r>
            <a:endParaRPr sz="2000">
              <a:latin typeface="Arial MT"/>
              <a:cs typeface="Arial MT"/>
            </a:endParaRPr>
          </a:p>
          <a:p>
            <a:pPr marL="579120" lvl="1" indent="-183515">
              <a:lnSpc>
                <a:spcPct val="100000"/>
              </a:lnSpc>
              <a:spcBef>
                <a:spcPts val="156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000" spc="-5" dirty="0">
                <a:latin typeface="Arial MT"/>
                <a:cs typeface="Arial MT"/>
              </a:rPr>
              <a:t>Prior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probability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patient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have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meningitis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1/50000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[P(B)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=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0.00002]</a:t>
            </a:r>
            <a:endParaRPr sz="2000">
              <a:latin typeface="Arial MT"/>
              <a:cs typeface="Arial MT"/>
            </a:endParaRPr>
          </a:p>
          <a:p>
            <a:pPr marL="579120" lvl="1" indent="-183515">
              <a:lnSpc>
                <a:spcPct val="100000"/>
              </a:lnSpc>
              <a:spcBef>
                <a:spcPts val="156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000" spc="-5" dirty="0">
                <a:latin typeface="Arial MT"/>
                <a:cs typeface="Arial MT"/>
              </a:rPr>
              <a:t>Prior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probability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 patient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having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stiff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neck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1/20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[P(A)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= 0.05]</a:t>
            </a:r>
            <a:endParaRPr sz="2000">
              <a:latin typeface="Arial MT"/>
              <a:cs typeface="Arial MT"/>
            </a:endParaRPr>
          </a:p>
          <a:p>
            <a:pPr marL="579120" lvl="1" indent="-183515">
              <a:lnSpc>
                <a:spcPct val="100000"/>
              </a:lnSpc>
              <a:spcBef>
                <a:spcPts val="156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000" spc="-5" dirty="0">
                <a:latin typeface="Arial MT"/>
                <a:cs typeface="Arial MT"/>
              </a:rPr>
              <a:t>P(A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|</a:t>
            </a:r>
            <a:r>
              <a:rPr sz="2000" spc="-5" dirty="0">
                <a:latin typeface="Arial MT"/>
                <a:cs typeface="Arial MT"/>
              </a:rPr>
              <a:t> B)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=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0.5,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P(B) =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0.00002, P(A)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=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0.05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Arial MT"/>
              <a:cs typeface="Arial MT"/>
            </a:endParaRPr>
          </a:p>
          <a:p>
            <a:pPr marL="57277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P</a:t>
            </a:r>
            <a:r>
              <a:rPr sz="24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(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B |</a:t>
            </a:r>
            <a:r>
              <a:rPr sz="2400" spc="-1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A) =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P(A</a:t>
            </a:r>
            <a:r>
              <a:rPr sz="2400" spc="-1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|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B) P(B) /</a:t>
            </a:r>
            <a:r>
              <a:rPr sz="24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P(A) =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0.5 *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0.00002</a:t>
            </a:r>
            <a:r>
              <a:rPr sz="24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/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0.05</a:t>
            </a:r>
            <a:r>
              <a:rPr sz="24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=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0.0002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1406</TotalTime>
  <Words>2329</Words>
  <Application>Microsoft Office PowerPoint</Application>
  <PresentationFormat>Widescreen</PresentationFormat>
  <Paragraphs>472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MT</vt:lpstr>
      <vt:lpstr>Calibri</vt:lpstr>
      <vt:lpstr>Cambria Math</vt:lpstr>
      <vt:lpstr>Wingdings</vt:lpstr>
      <vt:lpstr>Office Theme</vt:lpstr>
      <vt:lpstr>Machine Learning</vt:lpstr>
      <vt:lpstr>Outline</vt:lpstr>
      <vt:lpstr>Bayesian Classification</vt:lpstr>
      <vt:lpstr>Probability Theory</vt:lpstr>
      <vt:lpstr>Conditional Probability</vt:lpstr>
      <vt:lpstr>Conditional Probability</vt:lpstr>
      <vt:lpstr>Bayes Theorem</vt:lpstr>
      <vt:lpstr>Bayes Theorem</vt:lpstr>
      <vt:lpstr>Bayes Theorem</vt:lpstr>
      <vt:lpstr>Bayes Classification</vt:lpstr>
      <vt:lpstr>Bayes Classification</vt:lpstr>
      <vt:lpstr>Bayes Classification</vt:lpstr>
      <vt:lpstr>Bayes Classification</vt:lpstr>
      <vt:lpstr>Estimate Probabilities From Data</vt:lpstr>
      <vt:lpstr>Estimate Probabilities From Data</vt:lpstr>
      <vt:lpstr>Estimate Probabilities From Data</vt:lpstr>
      <vt:lpstr>Estimate Probabilities From Data</vt:lpstr>
      <vt:lpstr>Estimate Probabilities From Data</vt:lpstr>
      <vt:lpstr>Naïve Bayes Classifier</vt:lpstr>
      <vt:lpstr>Naïve Bayes Classifier</vt:lpstr>
      <vt:lpstr>Naïve Bayes Classifier</vt:lpstr>
      <vt:lpstr>Bayesian Belief Network</vt:lpstr>
      <vt:lpstr>Bayesian Belief Network</vt:lpstr>
      <vt:lpstr>Strengths and Weaknesses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CDS503: Machine Learning  Week 6: Bayes Classifiers</dc:title>
  <dc:creator>Jasy Liew</dc:creator>
  <cp:lastModifiedBy>Muhammad Tayyab</cp:lastModifiedBy>
  <cp:revision>10</cp:revision>
  <dcterms:created xsi:type="dcterms:W3CDTF">2022-10-22T11:36:52Z</dcterms:created>
  <dcterms:modified xsi:type="dcterms:W3CDTF">2022-10-23T11:03:19Z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2022-10-22T00:00:00Z</vt:filetime>
  </property>
</Properties>
</file>