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1" r:id="rId17"/>
    <p:sldId id="282" r:id="rId18"/>
    <p:sldId id="283" r:id="rId19"/>
    <p:sldId id="284" r:id="rId20"/>
    <p:sldId id="286" r:id="rId21"/>
    <p:sldId id="287" r:id="rId22"/>
    <p:sldId id="288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Scree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Sheet1!$A$1:$B$1</c:f>
              <c:strCache>
                <c:ptCount val="2"/>
                <c:pt idx="0">
                  <c:v>PC1</c:v>
                </c:pt>
                <c:pt idx="1">
                  <c:v>PC2</c:v>
                </c:pt>
              </c:strCache>
            </c:strRef>
          </c:cat>
          <c:val>
            <c:numRef>
              <c:f>Sheet1!$A$2:$B$2</c:f>
              <c:numCache>
                <c:formatCode>0.00%</c:formatCode>
                <c:ptCount val="2"/>
                <c:pt idx="0">
                  <c:v>0.95499999999999996</c:v>
                </c:pt>
                <c:pt idx="1">
                  <c:v>4.4999999999999998E-2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01-4B07-82B6-B2BA7F65E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0663008"/>
        <c:axId val="1520663424"/>
      </c:barChart>
      <c:catAx>
        <c:axId val="1520663008"/>
        <c:scaling>
          <c:orientation val="minMax"/>
        </c:scaling>
        <c:delete val="0"/>
        <c:axPos val="b"/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663424"/>
        <c:crosses val="autoZero"/>
        <c:auto val="1"/>
        <c:lblAlgn val="ctr"/>
        <c:lblOffset val="100"/>
        <c:noMultiLvlLbl val="0"/>
      </c:catAx>
      <c:valAx>
        <c:axId val="15206634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in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66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6F507-09B8-4678-9568-33993A379AC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9F6A5F7-3E0C-4858-B538-D9D6F993A248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9D8059E9-7A09-49F3-8F6A-92366F6BF937}" type="parTrans" cxnId="{84B52B53-CB86-466F-BAED-FCB6326929A2}">
      <dgm:prSet/>
      <dgm:spPr/>
      <dgm:t>
        <a:bodyPr/>
        <a:lstStyle/>
        <a:p>
          <a:endParaRPr lang="en-US"/>
        </a:p>
      </dgm:t>
    </dgm:pt>
    <dgm:pt modelId="{3C57C60C-A9F0-4831-9ED1-6430A8D3A221}" type="sibTrans" cxnId="{84B52B53-CB86-466F-BAED-FCB6326929A2}">
      <dgm:prSet/>
      <dgm:spPr/>
      <dgm:t>
        <a:bodyPr/>
        <a:lstStyle/>
        <a:p>
          <a:endParaRPr lang="en-US"/>
        </a:p>
      </dgm:t>
    </dgm:pt>
    <dgm:pt modelId="{38CFC324-4595-4C1D-88CF-F2028676FB76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625B91EE-A1AF-4DCD-B2EE-1A080536BC95}" type="parTrans" cxnId="{33099BB9-D4A9-4E61-A5C6-CCAAAE13F1DF}">
      <dgm:prSet/>
      <dgm:spPr/>
      <dgm:t>
        <a:bodyPr/>
        <a:lstStyle/>
        <a:p>
          <a:endParaRPr lang="en-US"/>
        </a:p>
      </dgm:t>
    </dgm:pt>
    <dgm:pt modelId="{CE8C7365-A52E-4216-AF21-6DD4A9998298}" type="sibTrans" cxnId="{33099BB9-D4A9-4E61-A5C6-CCAAAE13F1DF}">
      <dgm:prSet/>
      <dgm:spPr/>
      <dgm:t>
        <a:bodyPr/>
        <a:lstStyle/>
        <a:p>
          <a:endParaRPr lang="en-US"/>
        </a:p>
      </dgm:t>
    </dgm:pt>
    <dgm:pt modelId="{ADD607C9-1131-4BBF-8FB8-8BB1A5E404FC}">
      <dgm:prSet phldrT="[Text]"/>
      <dgm:spPr/>
      <dgm:t>
        <a:bodyPr/>
        <a:lstStyle/>
        <a:p>
          <a:r>
            <a:rPr lang="en-US" dirty="0"/>
            <a:t>Train/ Test Split</a:t>
          </a:r>
        </a:p>
      </dgm:t>
    </dgm:pt>
    <dgm:pt modelId="{099EF6F4-5EE9-4946-BDE6-808AFE4252C4}" type="parTrans" cxnId="{8E08D0AD-F743-4C9B-AD25-DAE90B3168D2}">
      <dgm:prSet/>
      <dgm:spPr/>
      <dgm:t>
        <a:bodyPr/>
        <a:lstStyle/>
        <a:p>
          <a:endParaRPr lang="en-US"/>
        </a:p>
      </dgm:t>
    </dgm:pt>
    <dgm:pt modelId="{E04B738C-07B5-4E36-970A-EB67296AED0E}" type="sibTrans" cxnId="{8E08D0AD-F743-4C9B-AD25-DAE90B3168D2}">
      <dgm:prSet/>
      <dgm:spPr/>
      <dgm:t>
        <a:bodyPr/>
        <a:lstStyle/>
        <a:p>
          <a:endParaRPr lang="en-US"/>
        </a:p>
      </dgm:t>
    </dgm:pt>
    <dgm:pt modelId="{30167EE0-0254-4A9D-BF94-E96D587B5457}">
      <dgm:prSet phldrT="[Text]"/>
      <dgm:spPr/>
      <dgm:t>
        <a:bodyPr/>
        <a:lstStyle/>
        <a:p>
          <a:r>
            <a:rPr lang="en-US" dirty="0"/>
            <a:t>Train Model</a:t>
          </a:r>
        </a:p>
      </dgm:t>
    </dgm:pt>
    <dgm:pt modelId="{37FB2DE3-163F-4E8A-B330-9C9A2BAF7814}" type="parTrans" cxnId="{96A9F9B9-9DF4-4FA1-8162-2A48CF69C689}">
      <dgm:prSet/>
      <dgm:spPr/>
      <dgm:t>
        <a:bodyPr/>
        <a:lstStyle/>
        <a:p>
          <a:endParaRPr lang="en-US"/>
        </a:p>
      </dgm:t>
    </dgm:pt>
    <dgm:pt modelId="{2032A47B-F523-43B6-AF78-42FDF51809B8}" type="sibTrans" cxnId="{96A9F9B9-9DF4-4FA1-8162-2A48CF69C689}">
      <dgm:prSet/>
      <dgm:spPr/>
      <dgm:t>
        <a:bodyPr/>
        <a:lstStyle/>
        <a:p>
          <a:endParaRPr lang="en-US"/>
        </a:p>
      </dgm:t>
    </dgm:pt>
    <dgm:pt modelId="{F7658063-EDA9-4FC5-BA2D-08C8E80677A3}">
      <dgm:prSet phldrT="[Text]"/>
      <dgm:spPr/>
      <dgm:t>
        <a:bodyPr/>
        <a:lstStyle/>
        <a:p>
          <a:r>
            <a:rPr lang="en-US" dirty="0"/>
            <a:t>Predict</a:t>
          </a:r>
        </a:p>
      </dgm:t>
    </dgm:pt>
    <dgm:pt modelId="{57455A2E-052A-4E5C-A543-9E3623A831F0}" type="parTrans" cxnId="{2AE51C4F-94A0-4C45-969F-2EDB6944CAB6}">
      <dgm:prSet/>
      <dgm:spPr/>
      <dgm:t>
        <a:bodyPr/>
        <a:lstStyle/>
        <a:p>
          <a:endParaRPr lang="en-US"/>
        </a:p>
      </dgm:t>
    </dgm:pt>
    <dgm:pt modelId="{A021414F-D37E-4E7A-A83C-80794A6BA6D4}" type="sibTrans" cxnId="{2AE51C4F-94A0-4C45-969F-2EDB6944CAB6}">
      <dgm:prSet/>
      <dgm:spPr/>
      <dgm:t>
        <a:bodyPr/>
        <a:lstStyle/>
        <a:p>
          <a:endParaRPr lang="en-US"/>
        </a:p>
      </dgm:t>
    </dgm:pt>
    <dgm:pt modelId="{4EFAD375-6CC4-451B-9DBC-971F471DB47F}" type="pres">
      <dgm:prSet presAssocID="{CB36F507-09B8-4678-9568-33993A379AC5}" presName="Name0" presStyleCnt="0">
        <dgm:presLayoutVars>
          <dgm:dir/>
          <dgm:animLvl val="lvl"/>
          <dgm:resizeHandles val="exact"/>
        </dgm:presLayoutVars>
      </dgm:prSet>
      <dgm:spPr/>
    </dgm:pt>
    <dgm:pt modelId="{0FC2214D-D69D-4809-9C1D-85AA575431B9}" type="pres">
      <dgm:prSet presAssocID="{69F6A5F7-3E0C-4858-B538-D9D6F993A24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58B99C0-D078-453B-BD31-918E12A351C7}" type="pres">
      <dgm:prSet presAssocID="{3C57C60C-A9F0-4831-9ED1-6430A8D3A221}" presName="parTxOnlySpace" presStyleCnt="0"/>
      <dgm:spPr/>
    </dgm:pt>
    <dgm:pt modelId="{04B41C08-168F-425E-A879-F8362DD9F652}" type="pres">
      <dgm:prSet presAssocID="{38CFC324-4595-4C1D-88CF-F2028676FB7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CAB6A8A-250D-48AE-AF69-5C5071B90EF4}" type="pres">
      <dgm:prSet presAssocID="{CE8C7365-A52E-4216-AF21-6DD4A9998298}" presName="parTxOnlySpace" presStyleCnt="0"/>
      <dgm:spPr/>
    </dgm:pt>
    <dgm:pt modelId="{147B5EF9-687F-4C18-B8AD-95E51E97F82F}" type="pres">
      <dgm:prSet presAssocID="{ADD607C9-1131-4BBF-8FB8-8BB1A5E404F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1CB0D52-6546-43E7-9EC9-86DBAB73A73A}" type="pres">
      <dgm:prSet presAssocID="{E04B738C-07B5-4E36-970A-EB67296AED0E}" presName="parTxOnlySpace" presStyleCnt="0"/>
      <dgm:spPr/>
    </dgm:pt>
    <dgm:pt modelId="{86B380D6-E7D5-4B0B-83AB-A4664178BE80}" type="pres">
      <dgm:prSet presAssocID="{30167EE0-0254-4A9D-BF94-E96D587B545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87BD348-2C9F-4785-BC16-3E935720D295}" type="pres">
      <dgm:prSet presAssocID="{2032A47B-F523-43B6-AF78-42FDF51809B8}" presName="parTxOnlySpace" presStyleCnt="0"/>
      <dgm:spPr/>
    </dgm:pt>
    <dgm:pt modelId="{20EBEC3C-68D7-4CBB-A768-06148C3C78E6}" type="pres">
      <dgm:prSet presAssocID="{F7658063-EDA9-4FC5-BA2D-08C8E80677A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9D99501-F6C5-4E40-A47F-5F43C8407255}" type="presOf" srcId="{69F6A5F7-3E0C-4858-B538-D9D6F993A248}" destId="{0FC2214D-D69D-4809-9C1D-85AA575431B9}" srcOrd="0" destOrd="0" presId="urn:microsoft.com/office/officeart/2005/8/layout/chevron1"/>
    <dgm:cxn modelId="{566BFA14-C934-47C3-B1C2-C66A1F88F458}" type="presOf" srcId="{38CFC324-4595-4C1D-88CF-F2028676FB76}" destId="{04B41C08-168F-425E-A879-F8362DD9F652}" srcOrd="0" destOrd="0" presId="urn:microsoft.com/office/officeart/2005/8/layout/chevron1"/>
    <dgm:cxn modelId="{92370529-75CA-4F35-8BDA-D0956452E1F0}" type="presOf" srcId="{F7658063-EDA9-4FC5-BA2D-08C8E80677A3}" destId="{20EBEC3C-68D7-4CBB-A768-06148C3C78E6}" srcOrd="0" destOrd="0" presId="urn:microsoft.com/office/officeart/2005/8/layout/chevron1"/>
    <dgm:cxn modelId="{2B9FFA33-D048-4457-B0EA-5F190CEE38B3}" type="presOf" srcId="{ADD607C9-1131-4BBF-8FB8-8BB1A5E404FC}" destId="{147B5EF9-687F-4C18-B8AD-95E51E97F82F}" srcOrd="0" destOrd="0" presId="urn:microsoft.com/office/officeart/2005/8/layout/chevron1"/>
    <dgm:cxn modelId="{2AE51C4F-94A0-4C45-969F-2EDB6944CAB6}" srcId="{CB36F507-09B8-4678-9568-33993A379AC5}" destId="{F7658063-EDA9-4FC5-BA2D-08C8E80677A3}" srcOrd="4" destOrd="0" parTransId="{57455A2E-052A-4E5C-A543-9E3623A831F0}" sibTransId="{A021414F-D37E-4E7A-A83C-80794A6BA6D4}"/>
    <dgm:cxn modelId="{84B52B53-CB86-466F-BAED-FCB6326929A2}" srcId="{CB36F507-09B8-4678-9568-33993A379AC5}" destId="{69F6A5F7-3E0C-4858-B538-D9D6F993A248}" srcOrd="0" destOrd="0" parTransId="{9D8059E9-7A09-49F3-8F6A-92366F6BF937}" sibTransId="{3C57C60C-A9F0-4831-9ED1-6430A8D3A221}"/>
    <dgm:cxn modelId="{7F8C6C56-8287-4A8D-93FB-9C3438E08555}" type="presOf" srcId="{CB36F507-09B8-4678-9568-33993A379AC5}" destId="{4EFAD375-6CC4-451B-9DBC-971F471DB47F}" srcOrd="0" destOrd="0" presId="urn:microsoft.com/office/officeart/2005/8/layout/chevron1"/>
    <dgm:cxn modelId="{8E08D0AD-F743-4C9B-AD25-DAE90B3168D2}" srcId="{CB36F507-09B8-4678-9568-33993A379AC5}" destId="{ADD607C9-1131-4BBF-8FB8-8BB1A5E404FC}" srcOrd="2" destOrd="0" parTransId="{099EF6F4-5EE9-4946-BDE6-808AFE4252C4}" sibTransId="{E04B738C-07B5-4E36-970A-EB67296AED0E}"/>
    <dgm:cxn modelId="{33099BB9-D4A9-4E61-A5C6-CCAAAE13F1DF}" srcId="{CB36F507-09B8-4678-9568-33993A379AC5}" destId="{38CFC324-4595-4C1D-88CF-F2028676FB76}" srcOrd="1" destOrd="0" parTransId="{625B91EE-A1AF-4DCD-B2EE-1A080536BC95}" sibTransId="{CE8C7365-A52E-4216-AF21-6DD4A9998298}"/>
    <dgm:cxn modelId="{96A9F9B9-9DF4-4FA1-8162-2A48CF69C689}" srcId="{CB36F507-09B8-4678-9568-33993A379AC5}" destId="{30167EE0-0254-4A9D-BF94-E96D587B5457}" srcOrd="3" destOrd="0" parTransId="{37FB2DE3-163F-4E8A-B330-9C9A2BAF7814}" sibTransId="{2032A47B-F523-43B6-AF78-42FDF51809B8}"/>
    <dgm:cxn modelId="{3AA8C2C0-C11E-447E-B8AF-2A12B34329C3}" type="presOf" srcId="{30167EE0-0254-4A9D-BF94-E96D587B5457}" destId="{86B380D6-E7D5-4B0B-83AB-A4664178BE80}" srcOrd="0" destOrd="0" presId="urn:microsoft.com/office/officeart/2005/8/layout/chevron1"/>
    <dgm:cxn modelId="{69A6F3ED-666B-4B83-89AA-8FE17901CA05}" type="presParOf" srcId="{4EFAD375-6CC4-451B-9DBC-971F471DB47F}" destId="{0FC2214D-D69D-4809-9C1D-85AA575431B9}" srcOrd="0" destOrd="0" presId="urn:microsoft.com/office/officeart/2005/8/layout/chevron1"/>
    <dgm:cxn modelId="{A0950F85-71E1-464E-AD08-D4FC82A1EEA6}" type="presParOf" srcId="{4EFAD375-6CC4-451B-9DBC-971F471DB47F}" destId="{858B99C0-D078-453B-BD31-918E12A351C7}" srcOrd="1" destOrd="0" presId="urn:microsoft.com/office/officeart/2005/8/layout/chevron1"/>
    <dgm:cxn modelId="{213B2122-F102-44B9-982B-C93243223C2D}" type="presParOf" srcId="{4EFAD375-6CC4-451B-9DBC-971F471DB47F}" destId="{04B41C08-168F-425E-A879-F8362DD9F652}" srcOrd="2" destOrd="0" presId="urn:microsoft.com/office/officeart/2005/8/layout/chevron1"/>
    <dgm:cxn modelId="{EECAC7A3-B81A-4A5D-A226-D21F22A77B2D}" type="presParOf" srcId="{4EFAD375-6CC4-451B-9DBC-971F471DB47F}" destId="{3CAB6A8A-250D-48AE-AF69-5C5071B90EF4}" srcOrd="3" destOrd="0" presId="urn:microsoft.com/office/officeart/2005/8/layout/chevron1"/>
    <dgm:cxn modelId="{389BA475-EA6F-431F-9DCD-48AE7B84FB8E}" type="presParOf" srcId="{4EFAD375-6CC4-451B-9DBC-971F471DB47F}" destId="{147B5EF9-687F-4C18-B8AD-95E51E97F82F}" srcOrd="4" destOrd="0" presId="urn:microsoft.com/office/officeart/2005/8/layout/chevron1"/>
    <dgm:cxn modelId="{782200F8-1A66-4937-A054-088C52A4D775}" type="presParOf" srcId="{4EFAD375-6CC4-451B-9DBC-971F471DB47F}" destId="{E1CB0D52-6546-43E7-9EC9-86DBAB73A73A}" srcOrd="5" destOrd="0" presId="urn:microsoft.com/office/officeart/2005/8/layout/chevron1"/>
    <dgm:cxn modelId="{8F1CB584-BDF2-40DC-B0A5-CF9BEFE35161}" type="presParOf" srcId="{4EFAD375-6CC4-451B-9DBC-971F471DB47F}" destId="{86B380D6-E7D5-4B0B-83AB-A4664178BE80}" srcOrd="6" destOrd="0" presId="urn:microsoft.com/office/officeart/2005/8/layout/chevron1"/>
    <dgm:cxn modelId="{74B6AE42-55B6-435A-A349-A3E35635CC93}" type="presParOf" srcId="{4EFAD375-6CC4-451B-9DBC-971F471DB47F}" destId="{D87BD348-2C9F-4785-BC16-3E935720D295}" srcOrd="7" destOrd="0" presId="urn:microsoft.com/office/officeart/2005/8/layout/chevron1"/>
    <dgm:cxn modelId="{5F001972-71BE-4125-B1AB-474062A3094C}" type="presParOf" srcId="{4EFAD375-6CC4-451B-9DBC-971F471DB47F}" destId="{20EBEC3C-68D7-4CBB-A768-06148C3C78E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2214D-D69D-4809-9C1D-85AA575431B9}">
      <dsp:nvSpPr>
        <dsp:cNvPr id="0" name=""/>
        <dsp:cNvSpPr/>
      </dsp:nvSpPr>
      <dsp:spPr>
        <a:xfrm>
          <a:off x="2428" y="724869"/>
          <a:ext cx="2161809" cy="8647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</a:t>
          </a:r>
        </a:p>
      </dsp:txBody>
      <dsp:txXfrm>
        <a:off x="434790" y="724869"/>
        <a:ext cx="1297086" cy="864723"/>
      </dsp:txXfrm>
    </dsp:sp>
    <dsp:sp modelId="{04B41C08-168F-425E-A879-F8362DD9F652}">
      <dsp:nvSpPr>
        <dsp:cNvPr id="0" name=""/>
        <dsp:cNvSpPr/>
      </dsp:nvSpPr>
      <dsp:spPr>
        <a:xfrm>
          <a:off x="1948057" y="724869"/>
          <a:ext cx="2161809" cy="8647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Preprocessing</a:t>
          </a:r>
        </a:p>
      </dsp:txBody>
      <dsp:txXfrm>
        <a:off x="2380419" y="724869"/>
        <a:ext cx="1297086" cy="864723"/>
      </dsp:txXfrm>
    </dsp:sp>
    <dsp:sp modelId="{147B5EF9-687F-4C18-B8AD-95E51E97F82F}">
      <dsp:nvSpPr>
        <dsp:cNvPr id="0" name=""/>
        <dsp:cNvSpPr/>
      </dsp:nvSpPr>
      <dsp:spPr>
        <a:xfrm>
          <a:off x="3893686" y="724869"/>
          <a:ext cx="2161809" cy="8647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Train/ Test Split</a:t>
          </a:r>
        </a:p>
      </dsp:txBody>
      <dsp:txXfrm>
        <a:off x="4326048" y="724869"/>
        <a:ext cx="1297086" cy="864723"/>
      </dsp:txXfrm>
    </dsp:sp>
    <dsp:sp modelId="{86B380D6-E7D5-4B0B-83AB-A4664178BE80}">
      <dsp:nvSpPr>
        <dsp:cNvPr id="0" name=""/>
        <dsp:cNvSpPr/>
      </dsp:nvSpPr>
      <dsp:spPr>
        <a:xfrm>
          <a:off x="5839314" y="724869"/>
          <a:ext cx="2161809" cy="8647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Model</a:t>
          </a:r>
        </a:p>
      </dsp:txBody>
      <dsp:txXfrm>
        <a:off x="6271676" y="724869"/>
        <a:ext cx="1297086" cy="864723"/>
      </dsp:txXfrm>
    </dsp:sp>
    <dsp:sp modelId="{20EBEC3C-68D7-4CBB-A768-06148C3C78E6}">
      <dsp:nvSpPr>
        <dsp:cNvPr id="0" name=""/>
        <dsp:cNvSpPr/>
      </dsp:nvSpPr>
      <dsp:spPr>
        <a:xfrm>
          <a:off x="7784943" y="724869"/>
          <a:ext cx="2161809" cy="8647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</a:t>
          </a:r>
        </a:p>
      </dsp:txBody>
      <dsp:txXfrm>
        <a:off x="8217305" y="724869"/>
        <a:ext cx="1297086" cy="864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8" y="609600"/>
            <a:ext cx="5910581" cy="756919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8" y="609600"/>
            <a:ext cx="9339582" cy="756919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200"/>
                </a:lnTo>
                <a:lnTo>
                  <a:pt x="12188952" y="4572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8"/>
                </a:lnTo>
                <a:lnTo>
                  <a:pt x="12188952" y="64008"/>
                </a:lnTo>
                <a:lnTo>
                  <a:pt x="12188952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3716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8" y="533400"/>
            <a:ext cx="629158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1972" y="2415539"/>
            <a:ext cx="8132445" cy="280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etosa.io/ev/principal-component-analysi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12192000" cy="523875"/>
            <a:chOff x="0" y="633450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0" y="4572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294"/>
                  </a:lnTo>
                  <a:lnTo>
                    <a:pt x="12192000" y="6629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33983" y="640080"/>
            <a:ext cx="5461503" cy="5054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08740" y="1079787"/>
            <a:ext cx="4464685" cy="615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200" spc="-50" dirty="0">
                <a:solidFill>
                  <a:srgbClr val="212121"/>
                </a:solidFill>
              </a:rPr>
              <a:t>Machine</a:t>
            </a:r>
            <a:r>
              <a:rPr sz="4200" spc="-155" dirty="0">
                <a:solidFill>
                  <a:srgbClr val="212121"/>
                </a:solidFill>
              </a:rPr>
              <a:t> </a:t>
            </a:r>
            <a:r>
              <a:rPr sz="4200" spc="-50" dirty="0">
                <a:solidFill>
                  <a:srgbClr val="212121"/>
                </a:solidFill>
              </a:rPr>
              <a:t>Learning</a:t>
            </a:r>
            <a:endParaRPr sz="4200" dirty="0"/>
          </a:p>
        </p:txBody>
      </p:sp>
      <p:sp>
        <p:nvSpPr>
          <p:cNvPr id="8" name="object 8"/>
          <p:cNvSpPr txBox="1"/>
          <p:nvPr/>
        </p:nvSpPr>
        <p:spPr>
          <a:xfrm>
            <a:off x="6808740" y="2842292"/>
            <a:ext cx="4631690" cy="135678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680"/>
              </a:spcBef>
            </a:pPr>
            <a:r>
              <a:rPr sz="3200" b="1" spc="-60" dirty="0">
                <a:solidFill>
                  <a:srgbClr val="333F50"/>
                </a:solidFill>
                <a:latin typeface="Arial"/>
                <a:cs typeface="Arial"/>
              </a:rPr>
              <a:t>Week </a:t>
            </a:r>
            <a:r>
              <a:rPr sz="3200" b="1" spc="-40" dirty="0">
                <a:solidFill>
                  <a:srgbClr val="333F50"/>
                </a:solidFill>
                <a:latin typeface="Arial"/>
                <a:cs typeface="Arial"/>
              </a:rPr>
              <a:t>10:</a:t>
            </a:r>
            <a:r>
              <a:rPr sz="3200" b="1" spc="-229" dirty="0">
                <a:solidFill>
                  <a:srgbClr val="333F50"/>
                </a:solidFill>
                <a:latin typeface="Arial"/>
                <a:cs typeface="Arial"/>
              </a:rPr>
              <a:t> </a:t>
            </a:r>
            <a:r>
              <a:rPr sz="3200" b="1" spc="-55" dirty="0">
                <a:solidFill>
                  <a:srgbClr val="333F50"/>
                </a:solidFill>
                <a:latin typeface="Arial"/>
                <a:cs typeface="Arial"/>
              </a:rPr>
              <a:t>Dimensionality  </a:t>
            </a:r>
            <a:r>
              <a:rPr sz="3200" b="1" spc="-50" dirty="0">
                <a:solidFill>
                  <a:srgbClr val="333F50"/>
                </a:solidFill>
                <a:latin typeface="Arial"/>
                <a:cs typeface="Arial"/>
              </a:rPr>
              <a:t>Reduction </a:t>
            </a:r>
            <a:r>
              <a:rPr sz="3200" b="1" dirty="0">
                <a:solidFill>
                  <a:srgbClr val="333F50"/>
                </a:solidFill>
                <a:latin typeface="Arial"/>
                <a:cs typeface="Arial"/>
              </a:rPr>
              <a:t>/ </a:t>
            </a:r>
            <a:r>
              <a:rPr sz="3200" b="1" spc="-60" dirty="0">
                <a:solidFill>
                  <a:srgbClr val="333F50"/>
                </a:solidFill>
                <a:latin typeface="Arial"/>
                <a:cs typeface="Arial"/>
              </a:rPr>
              <a:t>Feature  </a:t>
            </a:r>
            <a:r>
              <a:rPr sz="3200" b="1" spc="-55" dirty="0">
                <a:solidFill>
                  <a:srgbClr val="333F50"/>
                </a:solidFill>
                <a:latin typeface="Arial"/>
                <a:cs typeface="Arial"/>
              </a:rPr>
              <a:t>Selection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/>
              <a:t>Subset</a:t>
            </a:r>
            <a:r>
              <a:rPr lang="en-US" spc="-140" dirty="0"/>
              <a:t> </a:t>
            </a:r>
            <a:r>
              <a:rPr lang="en-US" spc="-55" dirty="0"/>
              <a:t>Selection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868848"/>
            <a:ext cx="9531350" cy="188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What are the number of possible subsets given the following  number of dimensions </a:t>
            </a:r>
            <a:r>
              <a:rPr sz="2800" b="1" i="1" spc="-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tabLst>
                <a:tab pos="5590540" algn="l"/>
              </a:tabLst>
            </a:pPr>
            <a:r>
              <a:rPr sz="2800" i="1" dirty="0">
                <a:solidFill>
                  <a:srgbClr val="002060"/>
                </a:solidFill>
                <a:latin typeface="Arial"/>
                <a:cs typeface="Arial"/>
              </a:rPr>
              <a:t>a) </a:t>
            </a:r>
            <a:r>
              <a:rPr sz="2800" b="1" i="1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2800" b="1" i="1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2060"/>
                </a:solidFill>
                <a:latin typeface="Arial"/>
                <a:cs typeface="Arial"/>
              </a:rPr>
              <a:t>= 3	b) </a:t>
            </a:r>
            <a:r>
              <a:rPr sz="2800" b="1" i="1" dirty="0">
                <a:solidFill>
                  <a:srgbClr val="002060"/>
                </a:solidFill>
                <a:latin typeface="Arial"/>
                <a:cs typeface="Arial"/>
              </a:rPr>
              <a:t>d </a:t>
            </a:r>
            <a:r>
              <a:rPr sz="2800" i="1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2800" i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2060"/>
                </a:solidFill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617" y="4139552"/>
            <a:ext cx="298513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002060"/>
                </a:solidFill>
                <a:latin typeface="Arial"/>
                <a:cs typeface="Arial"/>
              </a:rPr>
              <a:t>Possible</a:t>
            </a:r>
            <a:r>
              <a:rPr sz="2800" b="1" i="1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2060"/>
                </a:solidFill>
                <a:latin typeface="Arial"/>
                <a:cs typeface="Arial"/>
              </a:rPr>
              <a:t>subsets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2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2</a:t>
            </a:r>
            <a:r>
              <a:rPr sz="2775" baseline="25525" dirty="0">
                <a:solidFill>
                  <a:srgbClr val="002060"/>
                </a:solidFill>
                <a:latin typeface="Arial"/>
                <a:cs typeface="Arial"/>
              </a:rPr>
              <a:t>3</a:t>
            </a:r>
            <a:endParaRPr sz="2775" baseline="25525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2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7017" y="4139552"/>
            <a:ext cx="298513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94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002060"/>
                </a:solidFill>
                <a:latin typeface="Arial"/>
                <a:cs typeface="Arial"/>
              </a:rPr>
              <a:t>Possible</a:t>
            </a:r>
            <a:r>
              <a:rPr sz="2800" b="1" i="1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2060"/>
                </a:solidFill>
                <a:latin typeface="Arial"/>
                <a:cs typeface="Arial"/>
              </a:rPr>
              <a:t>subsets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ts val="2940"/>
              </a:lnSpc>
            </a:pPr>
            <a:r>
              <a:rPr sz="4200" baseline="-16865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4200" spc="-15" baseline="-168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4200" spc="7" baseline="-16865" dirty="0">
                <a:solidFill>
                  <a:srgbClr val="002060"/>
                </a:solidFill>
                <a:latin typeface="Arial"/>
                <a:cs typeface="Arial"/>
              </a:rPr>
              <a:t>2</a:t>
            </a:r>
            <a:r>
              <a:rPr sz="1850" spc="5" dirty="0">
                <a:solidFill>
                  <a:srgbClr val="002060"/>
                </a:solidFill>
                <a:latin typeface="Arial"/>
                <a:cs typeface="Arial"/>
              </a:rPr>
              <a:t>10</a:t>
            </a:r>
            <a:endParaRPr sz="18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2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1024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Subset</a:t>
            </a:r>
            <a:r>
              <a:rPr spc="-140" dirty="0"/>
              <a:t> </a:t>
            </a:r>
            <a:r>
              <a:rPr spc="-5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29986"/>
            <a:ext cx="9858375" cy="384365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68300" marR="5080" indent="-356235">
              <a:lnSpc>
                <a:spcPts val="2810"/>
              </a:lnSpc>
              <a:spcBef>
                <a:spcPts val="450"/>
              </a:spcBef>
              <a:buClr>
                <a:srgbClr val="5B9BD5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600" b="1" spc="-10" dirty="0">
                <a:latin typeface="Arial"/>
                <a:cs typeface="Arial"/>
              </a:rPr>
              <a:t>Wrapper </a:t>
            </a:r>
            <a:r>
              <a:rPr sz="2600" b="1" spc="-5" dirty="0">
                <a:latin typeface="Arial"/>
                <a:cs typeface="Arial"/>
              </a:rPr>
              <a:t>approach</a:t>
            </a:r>
            <a:r>
              <a:rPr sz="2600" spc="-5" dirty="0">
                <a:latin typeface="Arial"/>
                <a:cs typeface="Arial"/>
              </a:rPr>
              <a:t>: Measure the “usefulness” of features based  on the classifier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performance</a:t>
            </a:r>
            <a:endParaRPr sz="26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505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200" spc="-5" dirty="0">
                <a:latin typeface="Arial"/>
                <a:cs typeface="Arial"/>
              </a:rPr>
              <a:t>Forward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selection</a:t>
            </a:r>
            <a:endParaRPr sz="22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535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Backward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selection</a:t>
            </a:r>
            <a:endParaRPr sz="2200">
              <a:latin typeface="Arial"/>
              <a:cs typeface="Arial"/>
            </a:endParaRPr>
          </a:p>
          <a:p>
            <a:pPr marL="368300" marR="294640" indent="-356235">
              <a:lnSpc>
                <a:spcPts val="2810"/>
              </a:lnSpc>
              <a:spcBef>
                <a:spcPts val="1825"/>
              </a:spcBef>
              <a:buClr>
                <a:srgbClr val="5B9BD5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600" b="1" spc="-5" dirty="0">
                <a:latin typeface="Arial"/>
                <a:cs typeface="Arial"/>
              </a:rPr>
              <a:t>Filter approach</a:t>
            </a:r>
            <a:r>
              <a:rPr sz="2600" spc="-5" dirty="0">
                <a:latin typeface="Arial"/>
                <a:cs typeface="Arial"/>
              </a:rPr>
              <a:t>: Pick up the intrinsic properties of the features  regardless of the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5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200" spc="-5" dirty="0">
                <a:latin typeface="Arial"/>
                <a:cs typeface="Arial"/>
              </a:rPr>
              <a:t>Correlation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coefficient</a:t>
            </a:r>
            <a:endParaRPr sz="22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535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Information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gain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Wrapper</a:t>
            </a:r>
            <a:r>
              <a:rPr spc="-345" dirty="0"/>
              <a:t> </a:t>
            </a:r>
            <a:r>
              <a:rPr spc="-5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848"/>
            <a:ext cx="9845675" cy="223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spc="-5" dirty="0">
                <a:latin typeface="Arial"/>
                <a:cs typeface="Arial"/>
              </a:rPr>
              <a:t>Forward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selection</a:t>
            </a:r>
            <a:endParaRPr sz="28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Start with no variables</a:t>
            </a:r>
            <a:endParaRPr sz="24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Add </a:t>
            </a:r>
            <a:r>
              <a:rPr lang="en-US" sz="2400" spc="-5" dirty="0">
                <a:latin typeface="Arial"/>
                <a:cs typeface="Arial"/>
              </a:rPr>
              <a:t>variable</a:t>
            </a:r>
            <a:r>
              <a:rPr sz="2400" spc="-5" dirty="0">
                <a:latin typeface="Arial"/>
                <a:cs typeface="Arial"/>
              </a:rPr>
              <a:t> one by one (add the one that decreases error the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most)</a:t>
            </a:r>
            <a:endParaRPr sz="24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Stop when further addition does nor decrease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error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Wrapper</a:t>
            </a:r>
            <a:r>
              <a:rPr spc="-345" dirty="0"/>
              <a:t> </a:t>
            </a:r>
            <a:r>
              <a:rPr spc="-5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848"/>
            <a:ext cx="9591675" cy="260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spc="-5" dirty="0">
                <a:latin typeface="Arial"/>
                <a:cs typeface="Arial"/>
              </a:rPr>
              <a:t>Backward</a:t>
            </a:r>
            <a:r>
              <a:rPr sz="2800" b="1" dirty="0">
                <a:latin typeface="Arial"/>
                <a:cs typeface="Arial"/>
              </a:rPr>
              <a:t> selection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Start with all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Remove variable one by one (remove the one that decreases </a:t>
            </a:r>
            <a:r>
              <a:rPr sz="2400" spc="-10" dirty="0">
                <a:latin typeface="Arial"/>
                <a:cs typeface="Arial"/>
              </a:rPr>
              <a:t>error  </a:t>
            </a:r>
            <a:r>
              <a:rPr sz="2400" spc="-5" dirty="0">
                <a:latin typeface="Arial"/>
                <a:cs typeface="Arial"/>
              </a:rPr>
              <a:t>the most)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Stop when further removal increases error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significantly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Filter</a:t>
            </a:r>
            <a:r>
              <a:rPr spc="-355" dirty="0"/>
              <a:t> </a:t>
            </a:r>
            <a:r>
              <a:rPr spc="-5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848"/>
            <a:ext cx="9854565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spc="-5" dirty="0">
                <a:latin typeface="Arial"/>
                <a:cs typeface="Arial"/>
              </a:rPr>
              <a:t>Correlation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coefficient</a:t>
            </a:r>
            <a:endParaRPr sz="2800" dirty="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Evaluates the correlation (Pearson's) between each attribute and the  class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0213" y="3852882"/>
            <a:ext cx="10065694" cy="2019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Filter</a:t>
            </a:r>
            <a:r>
              <a:rPr spc="-355" dirty="0"/>
              <a:t> </a:t>
            </a:r>
            <a:r>
              <a:rPr spc="-5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447800"/>
            <a:ext cx="9893935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400" b="1" spc="-5" dirty="0">
                <a:latin typeface="Arial"/>
                <a:cs typeface="Arial"/>
              </a:rPr>
              <a:t>Information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gain</a:t>
            </a:r>
            <a:endParaRPr sz="2400" dirty="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"/>
                <a:cs typeface="Arial"/>
              </a:rPr>
              <a:t>Evaluates the worth of an attribute by measuring the information gain  with respect to 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class</a:t>
            </a:r>
            <a:endParaRPr lang="en-US" sz="2000" spc="-5" dirty="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lang="en-US" sz="2000" spc="-5" dirty="0">
                <a:latin typeface="Arial"/>
                <a:cs typeface="Arial"/>
              </a:rPr>
              <a:t>Base on Entropy calculation</a:t>
            </a:r>
            <a:endParaRPr sz="20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"/>
                <a:cs typeface="Arial"/>
              </a:rPr>
              <a:t>InfoGain(Class, Attribute)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H(Class)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H(Class 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Attribute)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170" name="Picture 2" descr="Example Dataset to calculate Entropy">
            <a:extLst>
              <a:ext uri="{FF2B5EF4-FFF2-40B4-BE49-F238E27FC236}">
                <a16:creationId xmlns:a16="http://schemas.microsoft.com/office/drawing/2014/main" id="{D7ECE6EF-3832-2356-15F8-7846619A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009" y="3863415"/>
            <a:ext cx="41148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ntropy of Data Distributions">
            <a:extLst>
              <a:ext uri="{FF2B5EF4-FFF2-40B4-BE49-F238E27FC236}">
                <a16:creationId xmlns:a16="http://schemas.microsoft.com/office/drawing/2014/main" id="{3E2B0637-430D-148E-944F-3D4EDA5A3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92027"/>
            <a:ext cx="6019800" cy="14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6B3F-3C3D-97E2-3C88-371F5587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/>
              <a:t>Principal </a:t>
            </a:r>
            <a:r>
              <a:rPr lang="en-US" spc="-45" dirty="0"/>
              <a:t>Component</a:t>
            </a:r>
            <a:r>
              <a:rPr lang="en-US" spc="-335" dirty="0"/>
              <a:t> </a:t>
            </a:r>
            <a:r>
              <a:rPr lang="en-US" spc="-50" dirty="0"/>
              <a:t>Analysis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5543AD-93E6-55DC-B102-89A691A63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37987"/>
              </p:ext>
            </p:extLst>
          </p:nvPr>
        </p:nvGraphicFramePr>
        <p:xfrm>
          <a:off x="533400" y="2443728"/>
          <a:ext cx="10820402" cy="38046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72774">
                  <a:extLst>
                    <a:ext uri="{9D8B030D-6E8A-4147-A177-3AD203B41FA5}">
                      <a16:colId xmlns:a16="http://schemas.microsoft.com/office/drawing/2014/main" val="4235288865"/>
                    </a:ext>
                  </a:extLst>
                </a:gridCol>
                <a:gridCol w="625309">
                  <a:extLst>
                    <a:ext uri="{9D8B030D-6E8A-4147-A177-3AD203B41FA5}">
                      <a16:colId xmlns:a16="http://schemas.microsoft.com/office/drawing/2014/main" val="1779762797"/>
                    </a:ext>
                  </a:extLst>
                </a:gridCol>
                <a:gridCol w="1518607">
                  <a:extLst>
                    <a:ext uri="{9D8B030D-6E8A-4147-A177-3AD203B41FA5}">
                      <a16:colId xmlns:a16="http://schemas.microsoft.com/office/drawing/2014/main" val="178869308"/>
                    </a:ext>
                  </a:extLst>
                </a:gridCol>
                <a:gridCol w="1607938">
                  <a:extLst>
                    <a:ext uri="{9D8B030D-6E8A-4147-A177-3AD203B41FA5}">
                      <a16:colId xmlns:a16="http://schemas.microsoft.com/office/drawing/2014/main" val="3430213533"/>
                    </a:ext>
                  </a:extLst>
                </a:gridCol>
                <a:gridCol w="1607938">
                  <a:extLst>
                    <a:ext uri="{9D8B030D-6E8A-4147-A177-3AD203B41FA5}">
                      <a16:colId xmlns:a16="http://schemas.microsoft.com/office/drawing/2014/main" val="104965323"/>
                    </a:ext>
                  </a:extLst>
                </a:gridCol>
                <a:gridCol w="1607938">
                  <a:extLst>
                    <a:ext uri="{9D8B030D-6E8A-4147-A177-3AD203B41FA5}">
                      <a16:colId xmlns:a16="http://schemas.microsoft.com/office/drawing/2014/main" val="3978379594"/>
                    </a:ext>
                  </a:extLst>
                </a:gridCol>
                <a:gridCol w="1339949">
                  <a:extLst>
                    <a:ext uri="{9D8B030D-6E8A-4147-A177-3AD203B41FA5}">
                      <a16:colId xmlns:a16="http://schemas.microsoft.com/office/drawing/2014/main" val="2483904103"/>
                    </a:ext>
                  </a:extLst>
                </a:gridCol>
                <a:gridCol w="1339949">
                  <a:extLst>
                    <a:ext uri="{9D8B030D-6E8A-4147-A177-3AD203B41FA5}">
                      <a16:colId xmlns:a16="http://schemas.microsoft.com/office/drawing/2014/main" val="29455273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bird_id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14254" marR="14254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sex</a:t>
                      </a:r>
                    </a:p>
                  </a:txBody>
                  <a:tcPr marL="14254" marR="14254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bill_depth_mm</a:t>
                      </a:r>
                      <a:endParaRPr lang="en-US" sz="1600" b="1" dirty="0">
                        <a:effectLst/>
                      </a:endParaRPr>
                    </a:p>
                  </a:txBody>
                  <a:tcPr marL="14254" marR="14254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bill_width_mm</a:t>
                      </a:r>
                      <a:endParaRPr lang="en-US" sz="1600" b="1" dirty="0">
                        <a:effectLst/>
                      </a:endParaRPr>
                    </a:p>
                  </a:txBody>
                  <a:tcPr marL="14254" marR="14254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bill_length_mm</a:t>
                      </a:r>
                    </a:p>
                  </a:txBody>
                  <a:tcPr marL="14254" marR="14254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head_length_mm</a:t>
                      </a:r>
                    </a:p>
                  </a:txBody>
                  <a:tcPr marL="14254" marR="14254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body_mass_g</a:t>
                      </a:r>
                    </a:p>
                  </a:txBody>
                  <a:tcPr marL="14254" marR="14254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skull_size_mm</a:t>
                      </a:r>
                      <a:endParaRPr lang="en-US" sz="1600" b="1" dirty="0">
                        <a:effectLst/>
                      </a:endParaRPr>
                    </a:p>
                  </a:txBody>
                  <a:tcPr marL="14254" marR="14254" marT="14254" marB="14254" anchor="ctr"/>
                </a:tc>
                <a:extLst>
                  <a:ext uri="{0D108BD9-81ED-4DB2-BD59-A6C34878D82A}">
                    <a16:rowId xmlns:a16="http://schemas.microsoft.com/office/drawing/2014/main" val="175828651"/>
                  </a:ext>
                </a:extLst>
              </a:tr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0000-00000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8.26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9.21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25.92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56.58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73.30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30.66</a:t>
                      </a:r>
                    </a:p>
                  </a:txBody>
                  <a:tcPr marL="28507" marR="28507" marT="14254" marB="14254" anchor="ctr"/>
                </a:tc>
                <a:extLst>
                  <a:ext uri="{0D108BD9-81ED-4DB2-BD59-A6C34878D82A}">
                    <a16:rowId xmlns:a16="http://schemas.microsoft.com/office/drawing/2014/main" val="83558517"/>
                  </a:ext>
                </a:extLst>
              </a:tr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1142-05901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8.54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8.76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24.99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56.36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75.10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31.38</a:t>
                      </a:r>
                    </a:p>
                  </a:txBody>
                  <a:tcPr marL="28507" marR="28507" marT="14254" marB="14254" anchor="ctr"/>
                </a:tc>
                <a:extLst>
                  <a:ext uri="{0D108BD9-81ED-4DB2-BD59-A6C34878D82A}">
                    <a16:rowId xmlns:a16="http://schemas.microsoft.com/office/drawing/2014/main" val="1056874893"/>
                  </a:ext>
                </a:extLst>
              </a:tr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1142-05905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8.39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8.78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26.07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57.32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70.25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31.25</a:t>
                      </a:r>
                    </a:p>
                  </a:txBody>
                  <a:tcPr marL="28507" marR="28507" marT="14254" marB="14254" anchor="ctr"/>
                </a:tc>
                <a:extLst>
                  <a:ext uri="{0D108BD9-81ED-4DB2-BD59-A6C34878D82A}">
                    <a16:rowId xmlns:a16="http://schemas.microsoft.com/office/drawing/2014/main" val="2702504383"/>
                  </a:ext>
                </a:extLst>
              </a:tr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1142-05907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F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7.78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9.30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23.48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53.77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65.50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30.29</a:t>
                      </a:r>
                    </a:p>
                  </a:txBody>
                  <a:tcPr marL="28507" marR="28507" marT="14254" marB="14254" anchor="ctr"/>
                </a:tc>
                <a:extLst>
                  <a:ext uri="{0D108BD9-81ED-4DB2-BD59-A6C34878D82A}">
                    <a16:rowId xmlns:a16="http://schemas.microsoft.com/office/drawing/2014/main" val="3232862021"/>
                  </a:ext>
                </a:extLst>
              </a:tr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1142-05909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M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8.71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9.84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25.47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57.32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74.90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31.85</a:t>
                      </a:r>
                    </a:p>
                  </a:txBody>
                  <a:tcPr marL="28507" marR="28507" marT="14254" marB="14254" anchor="ctr"/>
                </a:tc>
                <a:extLst>
                  <a:ext uri="{0D108BD9-81ED-4DB2-BD59-A6C34878D82A}">
                    <a16:rowId xmlns:a16="http://schemas.microsoft.com/office/drawing/2014/main" val="2210249574"/>
                  </a:ext>
                </a:extLst>
              </a:tr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1142-05911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F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7.28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9.30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22.25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52.25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63.90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30.00</a:t>
                      </a:r>
                    </a:p>
                  </a:txBody>
                  <a:tcPr marL="28507" marR="28507" marT="14254" marB="14254" anchor="ctr"/>
                </a:tc>
                <a:extLst>
                  <a:ext uri="{0D108BD9-81ED-4DB2-BD59-A6C34878D82A}">
                    <a16:rowId xmlns:a16="http://schemas.microsoft.com/office/drawing/2014/main" val="1483288206"/>
                  </a:ext>
                </a:extLst>
              </a:tr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1142-05912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M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8.74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9.28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25.35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57.12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75.10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31.77</a:t>
                      </a:r>
                    </a:p>
                  </a:txBody>
                  <a:tcPr marL="28507" marR="28507" marT="14254" marB="14254" anchor="ctr"/>
                </a:tc>
                <a:extLst>
                  <a:ext uri="{0D108BD9-81ED-4DB2-BD59-A6C34878D82A}">
                    <a16:rowId xmlns:a16="http://schemas.microsoft.com/office/drawing/2014/main" val="3562736056"/>
                  </a:ext>
                </a:extLst>
              </a:tr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1142-05914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M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8.72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9.94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30.00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60.67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78.10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30.67</a:t>
                      </a:r>
                    </a:p>
                  </a:txBody>
                  <a:tcPr marL="28507" marR="28507" marT="14254" marB="14254" anchor="ctr"/>
                </a:tc>
                <a:extLst>
                  <a:ext uri="{0D108BD9-81ED-4DB2-BD59-A6C34878D82A}">
                    <a16:rowId xmlns:a16="http://schemas.microsoft.com/office/drawing/2014/main" val="549369912"/>
                  </a:ext>
                </a:extLst>
              </a:tr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1142-05917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F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8.20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9.01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22.78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52.83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64.00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30.05</a:t>
                      </a:r>
                    </a:p>
                  </a:txBody>
                  <a:tcPr marL="28507" marR="28507" marT="14254" marB="14254" anchor="ctr"/>
                </a:tc>
                <a:extLst>
                  <a:ext uri="{0D108BD9-81ED-4DB2-BD59-A6C34878D82A}">
                    <a16:rowId xmlns:a16="http://schemas.microsoft.com/office/drawing/2014/main" val="4133933761"/>
                  </a:ext>
                </a:extLst>
              </a:tr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1142-05920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F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7.67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9.31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24.61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54.94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67.33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30.33</a:t>
                      </a:r>
                    </a:p>
                  </a:txBody>
                  <a:tcPr marL="28507" marR="28507" marT="14254" marB="14254" anchor="ctr"/>
                </a:tc>
                <a:extLst>
                  <a:ext uri="{0D108BD9-81ED-4DB2-BD59-A6C34878D82A}">
                    <a16:rowId xmlns:a16="http://schemas.microsoft.com/office/drawing/2014/main" val="2690848292"/>
                  </a:ext>
                </a:extLst>
              </a:tr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1142-05930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M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8.78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8.83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25.72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56.54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76.40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30.82</a:t>
                      </a:r>
                    </a:p>
                  </a:txBody>
                  <a:tcPr marL="28507" marR="28507" marT="14254" marB="14254" anchor="ctr"/>
                </a:tc>
                <a:extLst>
                  <a:ext uri="{0D108BD9-81ED-4DB2-BD59-A6C34878D82A}">
                    <a16:rowId xmlns:a16="http://schemas.microsoft.com/office/drawing/2014/main" val="2164053705"/>
                  </a:ext>
                </a:extLst>
              </a:tr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28507" marR="28507" marT="14254" marB="1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28507" marR="28507" marT="14254" marB="14254" anchor="ctr"/>
                </a:tc>
                <a:extLst>
                  <a:ext uri="{0D108BD9-81ED-4DB2-BD59-A6C34878D82A}">
                    <a16:rowId xmlns:a16="http://schemas.microsoft.com/office/drawing/2014/main" val="29690264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A10B05-3548-48C3-5E7E-E7FE64B6BCB0}"/>
              </a:ext>
            </a:extLst>
          </p:cNvPr>
          <p:cNvSpPr txBox="1"/>
          <p:nvPr/>
        </p:nvSpPr>
        <p:spPr>
          <a:xfrm>
            <a:off x="457200" y="1840468"/>
            <a:ext cx="32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Example: Blue Jays' dataset</a:t>
            </a:r>
            <a:endParaRPr lang="en-US" dirty="0"/>
          </a:p>
        </p:txBody>
      </p:sp>
      <p:pic>
        <p:nvPicPr>
          <p:cNvPr id="1028" name="Picture 4" descr="Curious Critters: Creating A Childen's Picture Book | Shutterbug">
            <a:extLst>
              <a:ext uri="{FF2B5EF4-FFF2-40B4-BE49-F238E27FC236}">
                <a16:creationId xmlns:a16="http://schemas.microsoft.com/office/drawing/2014/main" id="{6B85C7CA-E2B3-03B8-0F53-91E8F364B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96787"/>
            <a:ext cx="1550717" cy="11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1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6B3F-3C3D-97E2-3C88-371F5587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/>
              <a:t>Principal </a:t>
            </a:r>
            <a:r>
              <a:rPr lang="en-US" spc="-45" dirty="0"/>
              <a:t>Component</a:t>
            </a:r>
            <a:r>
              <a:rPr lang="en-US" spc="-335" dirty="0"/>
              <a:t> </a:t>
            </a:r>
            <a:r>
              <a:rPr lang="en-US" spc="-50" dirty="0"/>
              <a:t>Analysis</a:t>
            </a:r>
            <a:endParaRPr lang="en-US" dirty="0"/>
          </a:p>
        </p:txBody>
      </p:sp>
      <p:pic>
        <p:nvPicPr>
          <p:cNvPr id="1028" name="Picture 4" descr="Curious Critters: Creating A Childen's Picture Book | Shutterbug">
            <a:extLst>
              <a:ext uri="{FF2B5EF4-FFF2-40B4-BE49-F238E27FC236}">
                <a16:creationId xmlns:a16="http://schemas.microsoft.com/office/drawing/2014/main" id="{6B85C7CA-E2B3-03B8-0F53-91E8F364B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96787"/>
            <a:ext cx="1550717" cy="11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8CCFE-B56D-FF32-3A5A-4C22A93F4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05001"/>
            <a:ext cx="4343400" cy="4075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2B5C06-FB7D-9DBD-45F9-7FFCC7DC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405" y="2286000"/>
            <a:ext cx="3752121" cy="335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8577FF-3018-4336-2A7C-C71EA75E7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731" y="2286000"/>
            <a:ext cx="3690938" cy="33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6B3F-3C3D-97E2-3C88-371F5587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/>
              <a:t>Principal </a:t>
            </a:r>
            <a:r>
              <a:rPr lang="en-US" spc="-45" dirty="0"/>
              <a:t>Component</a:t>
            </a:r>
            <a:r>
              <a:rPr lang="en-US" spc="-335" dirty="0"/>
              <a:t> </a:t>
            </a:r>
            <a:r>
              <a:rPr lang="en-US" spc="-50" dirty="0"/>
              <a:t>Analysis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18B3CF-987B-566E-366A-E66853DB2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4841"/>
            <a:ext cx="5257800" cy="110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7A8B86-BEB4-9A0F-6B37-AF3052D61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5" y="3610863"/>
            <a:ext cx="4991185" cy="261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54EC7D-13AA-5861-7EE2-7F7383B70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15" y="2156495"/>
            <a:ext cx="5257800" cy="111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C084B46-91DE-92D7-1DB7-133CD56B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782" y="3657308"/>
            <a:ext cx="4855466" cy="254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28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6B3F-3C3D-97E2-3C88-371F5587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/>
              <a:t>Principal </a:t>
            </a:r>
            <a:r>
              <a:rPr lang="en-US" spc="-45" dirty="0"/>
              <a:t>Component</a:t>
            </a:r>
            <a:r>
              <a:rPr lang="en-US" spc="-335" dirty="0"/>
              <a:t> </a:t>
            </a:r>
            <a:r>
              <a:rPr lang="en-US" spc="-50" dirty="0"/>
              <a:t>Analysis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8D73F7-AED1-9155-E038-027BCAF08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34" y="1600200"/>
            <a:ext cx="6000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7AD9F4D-A5B0-57BA-58E3-44264EDC8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3571"/>
            <a:ext cx="3432685" cy="314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1A49A74-60D7-3F80-C88E-155E1212E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70866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3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5" dirty="0"/>
              <a:t>ML Pipeline</a:t>
            </a:r>
            <a:endParaRPr spc="-55" dirty="0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294D9A12-3FBF-245D-462B-7E12BC113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247298"/>
              </p:ext>
            </p:extLst>
          </p:nvPr>
        </p:nvGraphicFramePr>
        <p:xfrm>
          <a:off x="1176018" y="2271768"/>
          <a:ext cx="9949182" cy="2314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Arrow: Up 22">
            <a:extLst>
              <a:ext uri="{FF2B5EF4-FFF2-40B4-BE49-F238E27FC236}">
                <a16:creationId xmlns:a16="http://schemas.microsoft.com/office/drawing/2014/main" id="{5B8106B5-FD14-0F26-DC4C-32E20FB25354}"/>
              </a:ext>
            </a:extLst>
          </p:cNvPr>
          <p:cNvSpPr/>
          <p:nvPr/>
        </p:nvSpPr>
        <p:spPr>
          <a:xfrm>
            <a:off x="3962400" y="3886200"/>
            <a:ext cx="484632" cy="700031"/>
          </a:xfrm>
          <a:prstGeom prst="upArrow">
            <a:avLst>
              <a:gd name="adj1" fmla="val 38208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6B3F-3C3D-97E2-3C88-371F5587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/>
              <a:t>Principal </a:t>
            </a:r>
            <a:r>
              <a:rPr lang="en-US" spc="-45" dirty="0"/>
              <a:t>Component</a:t>
            </a:r>
            <a:r>
              <a:rPr lang="en-US" spc="-335" dirty="0"/>
              <a:t> </a:t>
            </a:r>
            <a:r>
              <a:rPr lang="en-US" spc="-50" dirty="0"/>
              <a:t>Analysis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FAF88A-87A3-9BBD-A734-175CE7D42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1828800"/>
            <a:ext cx="246697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5A9A9204-E936-CA9D-3BAE-5DB067740198}"/>
              </a:ext>
            </a:extLst>
          </p:cNvPr>
          <p:cNvSpPr txBox="1"/>
          <p:nvPr/>
        </p:nvSpPr>
        <p:spPr>
          <a:xfrm>
            <a:off x="1176018" y="1905000"/>
            <a:ext cx="240538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-5" dirty="0">
                <a:latin typeface="Arial"/>
                <a:cs typeface="Arial"/>
              </a:rPr>
              <a:t>Calculate Variance of PC1 and PC2 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7D4C2F-413E-7E48-2F0B-B7E86EBC0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39216"/>
              </p:ext>
            </p:extLst>
          </p:nvPr>
        </p:nvGraphicFramePr>
        <p:xfrm>
          <a:off x="457200" y="4112579"/>
          <a:ext cx="3686493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90982">
                  <a:extLst>
                    <a:ext uri="{9D8B030D-6E8A-4147-A177-3AD203B41FA5}">
                      <a16:colId xmlns:a16="http://schemas.microsoft.com/office/drawing/2014/main" val="15293105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936359177"/>
                    </a:ext>
                  </a:extLst>
                </a:gridCol>
                <a:gridCol w="1052511">
                  <a:extLst>
                    <a:ext uri="{9D8B030D-6E8A-4147-A177-3AD203B41FA5}">
                      <a16:colId xmlns:a16="http://schemas.microsoft.com/office/drawing/2014/main" val="4008186749"/>
                    </a:ext>
                  </a:extLst>
                </a:gridCol>
              </a:tblGrid>
              <a:tr h="30480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4941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43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Percentages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4721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14E4C4-53C4-48DC-C664-5B5E2B3EF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539492"/>
              </p:ext>
            </p:extLst>
          </p:nvPr>
        </p:nvGraphicFramePr>
        <p:xfrm>
          <a:off x="4472146" y="3124837"/>
          <a:ext cx="3429000" cy="3072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D1591C1-2C07-CDE1-A457-F6441F975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9" y="3378201"/>
            <a:ext cx="380846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6B3F-3C3D-97E2-3C88-371F5587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/>
              <a:t>Principal </a:t>
            </a:r>
            <a:r>
              <a:rPr lang="en-US" spc="-45" dirty="0"/>
              <a:t>Component</a:t>
            </a:r>
            <a:r>
              <a:rPr lang="en-US" spc="-335" dirty="0"/>
              <a:t> </a:t>
            </a:r>
            <a:r>
              <a:rPr lang="en-US" spc="-50" dirty="0"/>
              <a:t>Analysis</a:t>
            </a:r>
            <a:endParaRPr lang="en-US" dirty="0"/>
          </a:p>
        </p:txBody>
      </p:sp>
      <p:pic>
        <p:nvPicPr>
          <p:cNvPr id="5122" name="Picture 2" descr="Illustration of principal component analysis. Source: Werner and Friedrich 2014, fig. 1.">
            <a:extLst>
              <a:ext uri="{FF2B5EF4-FFF2-40B4-BE49-F238E27FC236}">
                <a16:creationId xmlns:a16="http://schemas.microsoft.com/office/drawing/2014/main" id="{C90541D2-CB03-31FE-5D8B-8C7006AB0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057400"/>
            <a:ext cx="80962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963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6B3F-3C3D-97E2-3C88-371F5587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018" y="609600"/>
            <a:ext cx="9720582" cy="756919"/>
          </a:xfrm>
        </p:spPr>
        <p:txBody>
          <a:bodyPr/>
          <a:lstStyle/>
          <a:p>
            <a:r>
              <a:rPr lang="en-US" spc="-50" dirty="0"/>
              <a:t>Principal </a:t>
            </a:r>
            <a:r>
              <a:rPr lang="en-US" spc="-45" dirty="0"/>
              <a:t>Component</a:t>
            </a:r>
            <a:r>
              <a:rPr lang="en-US" spc="-335" dirty="0"/>
              <a:t> </a:t>
            </a:r>
            <a:r>
              <a:rPr lang="en-US" spc="-50" dirty="0"/>
              <a:t>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8531E-EE22-7F05-3F7A-3AB4BBD17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5867" y="1623696"/>
            <a:ext cx="8132445" cy="276999"/>
          </a:xfrm>
        </p:spPr>
        <p:txBody>
          <a:bodyPr/>
          <a:lstStyle/>
          <a:p>
            <a:r>
              <a:rPr lang="en-US" dirty="0"/>
              <a:t>PCA Limitations</a:t>
            </a:r>
          </a:p>
        </p:txBody>
      </p:sp>
      <p:pic>
        <p:nvPicPr>
          <p:cNvPr id="6148" name="Picture 4" descr="Examples where PCA may not work well. Source: Lever et al. 2017, fig. 4.">
            <a:extLst>
              <a:ext uri="{FF2B5EF4-FFF2-40B4-BE49-F238E27FC236}">
                <a16:creationId xmlns:a16="http://schemas.microsoft.com/office/drawing/2014/main" id="{41E3E9C5-16B1-D6CB-2024-E40EA49D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2457450"/>
            <a:ext cx="65246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259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Principal </a:t>
            </a:r>
            <a:r>
              <a:rPr spc="-45" dirty="0"/>
              <a:t>Component</a:t>
            </a:r>
            <a:r>
              <a:rPr spc="-335" dirty="0"/>
              <a:t> </a:t>
            </a:r>
            <a:r>
              <a:rPr spc="-5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2689" y="1720067"/>
            <a:ext cx="5592445" cy="2398092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spc="-5" dirty="0">
                <a:latin typeface="Arial"/>
                <a:cs typeface="Arial"/>
              </a:rPr>
              <a:t>Reduce </a:t>
            </a:r>
            <a:r>
              <a:rPr sz="2800" dirty="0">
                <a:latin typeface="Arial"/>
                <a:cs typeface="Arial"/>
              </a:rPr>
              <a:t>many variables to a  </a:t>
            </a:r>
            <a:r>
              <a:rPr sz="2800" spc="-5" dirty="0">
                <a:latin typeface="Arial"/>
                <a:cs typeface="Arial"/>
              </a:rPr>
              <a:t>smaller </a:t>
            </a:r>
            <a:r>
              <a:rPr sz="2800" dirty="0">
                <a:latin typeface="Arial"/>
                <a:cs typeface="Arial"/>
              </a:rPr>
              <a:t>set of linearly  uncorrelated variables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principal  components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b="1" spc="-5" dirty="0">
                <a:latin typeface="Arial"/>
                <a:cs typeface="Arial"/>
              </a:rPr>
              <a:t>maximizing  </a:t>
            </a:r>
            <a:r>
              <a:rPr sz="2800" b="1" dirty="0">
                <a:latin typeface="Arial"/>
                <a:cs typeface="Arial"/>
              </a:rPr>
              <a:t>variance </a:t>
            </a:r>
            <a:r>
              <a:rPr sz="2800" dirty="0">
                <a:latin typeface="Arial"/>
                <a:cs typeface="Arial"/>
              </a:rPr>
              <a:t>in the original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1160875" y="2103699"/>
            <a:ext cx="4483267" cy="3275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019" y="5541312"/>
            <a:ext cx="7667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PC 1 explains the largest part of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variance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PC 2 explains the second largest part of variance and be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orthogonal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14998-157E-625E-68C0-52D3F7248771}"/>
              </a:ext>
            </a:extLst>
          </p:cNvPr>
          <p:cNvSpPr txBox="1"/>
          <p:nvPr/>
        </p:nvSpPr>
        <p:spPr>
          <a:xfrm>
            <a:off x="6324600" y="5009889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https://setosa.io/ev/principal-component-analysis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Principal </a:t>
            </a:r>
            <a:r>
              <a:rPr spc="-45" dirty="0"/>
              <a:t>Component</a:t>
            </a:r>
            <a:r>
              <a:rPr spc="-335" dirty="0"/>
              <a:t> </a:t>
            </a:r>
            <a:r>
              <a:rPr spc="-5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2689" y="1869874"/>
            <a:ext cx="5712460" cy="38493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68300" marR="450850" indent="-356235">
              <a:lnSpc>
                <a:spcPts val="2500"/>
              </a:lnSpc>
              <a:spcBef>
                <a:spcPts val="695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spc="-5" dirty="0">
                <a:latin typeface="Arial"/>
                <a:cs typeface="Arial"/>
              </a:rPr>
              <a:t>Use linear combination (weighted  average) of a set of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variables</a:t>
            </a:r>
            <a:endParaRPr sz="26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195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spc="-5" dirty="0">
                <a:latin typeface="Arial"/>
                <a:cs typeface="Arial"/>
              </a:rPr>
              <a:t>Example</a:t>
            </a:r>
            <a:endParaRPr sz="2600">
              <a:latin typeface="Arial"/>
              <a:cs typeface="Arial"/>
            </a:endParaRPr>
          </a:p>
          <a:p>
            <a:pPr marL="579120" marR="39370" lvl="1" indent="-182880">
              <a:lnSpc>
                <a:spcPct val="80000"/>
              </a:lnSpc>
              <a:spcBef>
                <a:spcPts val="1814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Combine 4 measured </a:t>
            </a:r>
            <a:r>
              <a:rPr sz="2200" spc="-5" dirty="0">
                <a:latin typeface="Arial"/>
                <a:cs typeface="Arial"/>
              </a:rPr>
              <a:t>(Y) </a:t>
            </a:r>
            <a:r>
              <a:rPr sz="2200" dirty="0">
                <a:latin typeface="Arial"/>
                <a:cs typeface="Arial"/>
              </a:rPr>
              <a:t>variables into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 single component,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  <a:p>
            <a:pPr marL="579120" marR="5080" lvl="1" indent="-182880">
              <a:lnSpc>
                <a:spcPct val="8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Direction of the </a:t>
            </a:r>
            <a:r>
              <a:rPr sz="2200" spc="-5" dirty="0">
                <a:latin typeface="Arial"/>
                <a:cs typeface="Arial"/>
              </a:rPr>
              <a:t>arrows </a:t>
            </a:r>
            <a:r>
              <a:rPr sz="2200" dirty="0">
                <a:latin typeface="Arial"/>
                <a:cs typeface="Arial"/>
              </a:rPr>
              <a:t>shows Y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variables  contribute to the component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variable</a:t>
            </a:r>
            <a:endParaRPr sz="2200">
              <a:latin typeface="Arial"/>
              <a:cs typeface="Arial"/>
            </a:endParaRPr>
          </a:p>
          <a:p>
            <a:pPr marL="579120" marR="221615" lvl="1" indent="-182880">
              <a:lnSpc>
                <a:spcPct val="8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200" spc="-10" dirty="0">
                <a:latin typeface="Arial"/>
                <a:cs typeface="Arial"/>
              </a:rPr>
              <a:t>Weights </a:t>
            </a:r>
            <a:r>
              <a:rPr sz="2200" dirty="0">
                <a:latin typeface="Arial"/>
                <a:cs typeface="Arial"/>
              </a:rPr>
              <a:t>allow this combination to  emphasize some Y variables </a:t>
            </a:r>
            <a:r>
              <a:rPr sz="2200" spc="-5" dirty="0">
                <a:latin typeface="Arial"/>
                <a:cs typeface="Arial"/>
              </a:rPr>
              <a:t>more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  others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8690" y="1916798"/>
            <a:ext cx="4285897" cy="351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8524" y="5507777"/>
            <a:ext cx="4247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Model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equation: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C =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950" baseline="-21367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(Y</a:t>
            </a:r>
            <a:r>
              <a:rPr sz="1950" baseline="-21367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)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950" baseline="-21367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(Y</a:t>
            </a:r>
            <a:r>
              <a:rPr sz="1950" baseline="-21367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)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950" baseline="-21367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(Y</a:t>
            </a:r>
            <a:r>
              <a:rPr sz="1950" baseline="-21367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)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0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950" baseline="-21367" dirty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(Y</a:t>
            </a:r>
            <a:r>
              <a:rPr sz="1950" baseline="-21367" dirty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Factor</a:t>
            </a:r>
            <a:r>
              <a:rPr spc="-315" dirty="0"/>
              <a:t> </a:t>
            </a:r>
            <a:r>
              <a:rPr spc="-5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3213" y="1641770"/>
            <a:ext cx="5531485" cy="401383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325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400" spc="-5" dirty="0">
                <a:latin typeface="Arial"/>
                <a:cs typeface="Arial"/>
              </a:rPr>
              <a:t>Unsupervised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368300" marR="5080" indent="-356235">
              <a:lnSpc>
                <a:spcPct val="8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400" spc="-5" dirty="0">
                <a:latin typeface="Arial"/>
                <a:cs typeface="Arial"/>
              </a:rPr>
              <a:t>Find a smaller number of interpretable  </a:t>
            </a:r>
            <a:r>
              <a:rPr sz="2400" b="1" spc="-5" dirty="0">
                <a:latin typeface="Arial"/>
                <a:cs typeface="Arial"/>
              </a:rPr>
              <a:t>factors </a:t>
            </a:r>
            <a:r>
              <a:rPr sz="2400" spc="-5" dirty="0">
                <a:latin typeface="Arial"/>
                <a:cs typeface="Arial"/>
              </a:rPr>
              <a:t>that explain the maximum  amount variability in 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68300" marR="326390" indent="-356235">
              <a:lnSpc>
                <a:spcPts val="2300"/>
              </a:lnSpc>
              <a:spcBef>
                <a:spcPts val="178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400" spc="-5" dirty="0">
                <a:latin typeface="Arial"/>
                <a:cs typeface="Arial"/>
              </a:rPr>
              <a:t>Multiple variables have similar  patterns of responses because they  are all associated with a </a:t>
            </a:r>
            <a:r>
              <a:rPr sz="2400" b="1" spc="-5" dirty="0">
                <a:latin typeface="Arial"/>
                <a:cs typeface="Arial"/>
              </a:rPr>
              <a:t>latent  variable </a:t>
            </a:r>
            <a:r>
              <a:rPr sz="2400" spc="-5" dirty="0">
                <a:latin typeface="Arial"/>
                <a:cs typeface="Arial"/>
              </a:rPr>
              <a:t>(i.e. </a:t>
            </a:r>
            <a:r>
              <a:rPr sz="2400" b="1" spc="-5" dirty="0">
                <a:latin typeface="Arial"/>
                <a:cs typeface="Arial"/>
              </a:rPr>
              <a:t>factor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579120" marR="304800" lvl="1" indent="-182880">
              <a:lnSpc>
                <a:spcPts val="1920"/>
              </a:lnSpc>
              <a:spcBef>
                <a:spcPts val="183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"/>
                <a:cs typeface="Arial"/>
              </a:rPr>
              <a:t>Example: Income, Education </a:t>
            </a:r>
            <a:r>
              <a:rPr sz="2000" spc="-1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Occupation are associated with the latent  variable Socioeconomic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947" y="1966402"/>
            <a:ext cx="3809898" cy="3954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Factor</a:t>
            </a:r>
            <a:r>
              <a:rPr spc="-315" dirty="0"/>
              <a:t> </a:t>
            </a:r>
            <a:r>
              <a:rPr spc="-5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3213" y="2027870"/>
            <a:ext cx="5481320" cy="293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9182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spc="-25" dirty="0">
                <a:latin typeface="Arial"/>
                <a:cs typeface="Arial"/>
              </a:rPr>
              <a:t>Variables </a:t>
            </a:r>
            <a:r>
              <a:rPr sz="2800" dirty="0">
                <a:latin typeface="Arial"/>
                <a:cs typeface="Arial"/>
              </a:rPr>
              <a:t>can be grouped by  their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correlations</a:t>
            </a:r>
            <a:endParaRPr sz="28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All variables in a factor can be  </a:t>
            </a:r>
            <a:r>
              <a:rPr sz="2400" b="1" spc="-5" dirty="0">
                <a:latin typeface="Arial"/>
                <a:cs typeface="Arial"/>
              </a:rPr>
              <a:t>highly correlated among  themselves </a:t>
            </a:r>
            <a:r>
              <a:rPr sz="2400" spc="-5" dirty="0">
                <a:latin typeface="Arial"/>
                <a:cs typeface="Arial"/>
              </a:rPr>
              <a:t>but have </a:t>
            </a:r>
            <a:r>
              <a:rPr sz="2400" b="1" spc="-5" dirty="0">
                <a:latin typeface="Arial"/>
                <a:cs typeface="Arial"/>
              </a:rPr>
              <a:t>low  correlation with variables of other  factor(s)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947" y="1966402"/>
            <a:ext cx="3809898" cy="3954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Factor</a:t>
            </a:r>
            <a:r>
              <a:rPr spc="-315" dirty="0"/>
              <a:t> </a:t>
            </a:r>
            <a:r>
              <a:rPr spc="-5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8256" y="1810936"/>
            <a:ext cx="5342890" cy="382777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68300" marR="235585" indent="-356235">
              <a:lnSpc>
                <a:spcPts val="1920"/>
              </a:lnSpc>
              <a:spcBef>
                <a:spcPts val="56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000" spc="-5" dirty="0">
                <a:latin typeface="Arial"/>
                <a:cs typeface="Arial"/>
              </a:rPr>
              <a:t>Measures total </a:t>
            </a:r>
            <a:r>
              <a:rPr sz="2000" spc="-10" dirty="0">
                <a:latin typeface="Arial"/>
                <a:cs typeface="Arial"/>
              </a:rPr>
              <a:t>amount </a:t>
            </a:r>
            <a:r>
              <a:rPr sz="2000" spc="-5" dirty="0">
                <a:latin typeface="Arial"/>
                <a:cs typeface="Arial"/>
              </a:rPr>
              <a:t>of variance of the  original variables explained by each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factor</a:t>
            </a:r>
            <a:endParaRPr sz="20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335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000" spc="-5" dirty="0">
                <a:latin typeface="Arial"/>
                <a:cs typeface="Arial"/>
              </a:rPr>
              <a:t>Example (one-factor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model):</a:t>
            </a:r>
            <a:endParaRPr sz="2000">
              <a:latin typeface="Arial"/>
              <a:cs typeface="Arial"/>
            </a:endParaRPr>
          </a:p>
          <a:p>
            <a:pPr marL="579120" marR="168910" lvl="1" indent="-182880">
              <a:lnSpc>
                <a:spcPct val="80000"/>
              </a:lnSpc>
              <a:spcBef>
                <a:spcPts val="1814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1700" spc="-100" dirty="0">
                <a:latin typeface="Arial"/>
                <a:cs typeface="Arial"/>
              </a:rPr>
              <a:t>F, </a:t>
            </a:r>
            <a:r>
              <a:rPr sz="1700" spc="-5" dirty="0">
                <a:latin typeface="Arial"/>
                <a:cs typeface="Arial"/>
              </a:rPr>
              <a:t>the latent </a:t>
            </a:r>
            <a:r>
              <a:rPr sz="1700" spc="-20" dirty="0">
                <a:latin typeface="Arial"/>
                <a:cs typeface="Arial"/>
              </a:rPr>
              <a:t>Factor, </a:t>
            </a:r>
            <a:r>
              <a:rPr sz="1700" spc="-5" dirty="0">
                <a:latin typeface="Arial"/>
                <a:cs typeface="Arial"/>
              </a:rPr>
              <a:t>is causing the responses </a:t>
            </a:r>
            <a:r>
              <a:rPr sz="1700" spc="-10" dirty="0">
                <a:latin typeface="Arial"/>
                <a:cs typeface="Arial"/>
              </a:rPr>
              <a:t>on  </a:t>
            </a:r>
            <a:r>
              <a:rPr sz="1700" spc="-5" dirty="0">
                <a:latin typeface="Arial"/>
                <a:cs typeface="Arial"/>
              </a:rPr>
              <a:t>the four measured Y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variables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B9BD5"/>
              </a:buClr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579120" marR="5080" lvl="1" indent="-182880">
              <a:lnSpc>
                <a:spcPct val="80000"/>
              </a:lnSpc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1700" spc="-5" dirty="0">
                <a:latin typeface="Arial"/>
                <a:cs typeface="Arial"/>
              </a:rPr>
              <a:t>Direction of the </a:t>
            </a:r>
            <a:r>
              <a:rPr sz="1700" spc="-10" dirty="0">
                <a:latin typeface="Arial"/>
                <a:cs typeface="Arial"/>
              </a:rPr>
              <a:t>arrows </a:t>
            </a:r>
            <a:r>
              <a:rPr sz="1700" spc="-5" dirty="0">
                <a:latin typeface="Arial"/>
                <a:cs typeface="Arial"/>
              </a:rPr>
              <a:t>shows F contributes to the  variables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B9BD5"/>
              </a:buClr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579120" marR="863600" lvl="1" indent="-182880">
              <a:lnSpc>
                <a:spcPct val="80000"/>
              </a:lnSpc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1700" spc="-5" dirty="0">
                <a:latin typeface="Arial"/>
                <a:cs typeface="Arial"/>
              </a:rPr>
              <a:t>Relationships between F and each Y </a:t>
            </a:r>
            <a:r>
              <a:rPr sz="1700" spc="-10" dirty="0">
                <a:latin typeface="Arial"/>
                <a:cs typeface="Arial"/>
              </a:rPr>
              <a:t>are  </a:t>
            </a:r>
            <a:r>
              <a:rPr sz="1700" spc="-5" dirty="0">
                <a:latin typeface="Arial"/>
                <a:cs typeface="Arial"/>
              </a:rPr>
              <a:t>weighted (factor</a:t>
            </a:r>
            <a:r>
              <a:rPr sz="1700" spc="4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loadings)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B9BD5"/>
              </a:buClr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579120" marR="436880" lvl="1" indent="-182880" algn="just">
              <a:lnSpc>
                <a:spcPct val="80000"/>
              </a:lnSpc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1700" spc="-5" dirty="0">
                <a:latin typeface="Arial"/>
                <a:cs typeface="Arial"/>
              </a:rPr>
              <a:t>Symbol u designates a set of error terms, the  variance in each Y that is unexplained by the  factor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286" y="2025871"/>
            <a:ext cx="4703132" cy="2772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5056" y="4619881"/>
            <a:ext cx="196977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Model</a:t>
            </a:r>
            <a:r>
              <a:rPr sz="20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equation: 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Y1 = b1*F +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u1 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Y2 = b2*F +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u2 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Y3 = b3*F +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u3 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Y4 = b4*F +</a:t>
            </a:r>
            <a:r>
              <a:rPr sz="20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u4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PCA </a:t>
            </a:r>
            <a:r>
              <a:rPr spc="-5" dirty="0"/>
              <a:t>&amp; </a:t>
            </a:r>
            <a:r>
              <a:rPr spc="-125" dirty="0"/>
              <a:t>FA:</a:t>
            </a:r>
            <a:r>
              <a:rPr spc="-505" dirty="0"/>
              <a:t> </a:t>
            </a:r>
            <a:r>
              <a:rPr spc="-55" dirty="0"/>
              <a:t>Similarities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848"/>
            <a:ext cx="969454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spc="-5" dirty="0">
                <a:latin typeface="Arial"/>
                <a:cs typeface="Arial"/>
              </a:rPr>
              <a:t>Both </a:t>
            </a:r>
            <a:r>
              <a:rPr sz="2800" dirty="0">
                <a:latin typeface="Arial"/>
                <a:cs typeface="Arial"/>
              </a:rPr>
              <a:t>are unsupervised dimensionality reduction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B9BD5"/>
              </a:buClr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B9BD5"/>
              </a:buClr>
              <a:buFont typeface="Arial"/>
              <a:buChar char="•"/>
            </a:pPr>
            <a:endParaRPr sz="295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Capture the variance in variables in a smaller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PCA </a:t>
            </a:r>
            <a:r>
              <a:rPr spc="-5" dirty="0"/>
              <a:t>&amp; </a:t>
            </a:r>
            <a:r>
              <a:rPr spc="-125" dirty="0"/>
              <a:t>FA:</a:t>
            </a:r>
            <a:r>
              <a:rPr spc="-500" dirty="0"/>
              <a:t> </a:t>
            </a:r>
            <a:r>
              <a:rPr spc="-55" dirty="0"/>
              <a:t>Differences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61972" y="2415539"/>
          <a:ext cx="8121650" cy="2798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PCA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114" dirty="0">
                          <a:latin typeface="Arial"/>
                          <a:cs typeface="Arial"/>
                        </a:rPr>
                        <a:t>FA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Linear combination of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variables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46735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Measurement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model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 a latent  variable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88265" marR="128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Components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are orthogonal linear  combinations of original data that  maximize total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variance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832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Factors are linear combinations  that maximize the shared portion  of variance from the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variables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043">
                <a:tc>
                  <a:txBody>
                    <a:bodyPr/>
                    <a:lstStyle/>
                    <a:p>
                      <a:pPr marL="88265" marR="97281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All observed variances are  analyzed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0007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Only shared variances are  analyzed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552"/>
            <a:ext cx="6088380" cy="312039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9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spc="-5" dirty="0">
                <a:latin typeface="Arial"/>
                <a:cs typeface="Arial"/>
              </a:rPr>
              <a:t>Curse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dimensionality</a:t>
            </a: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Dimensionality reduction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techniques</a:t>
            </a:r>
          </a:p>
          <a:p>
            <a:pPr marL="579120" lvl="1" indent="-355600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120" algn="l"/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Subset selection</a:t>
            </a:r>
            <a:endParaRPr sz="2400" dirty="0">
              <a:latin typeface="Arial"/>
              <a:cs typeface="Arial"/>
            </a:endParaRPr>
          </a:p>
          <a:p>
            <a:pPr marL="579120" lvl="1" indent="-355600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120" algn="l"/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Principal component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  <a:p>
            <a:pPr marL="579120" lvl="1" indent="-355600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120" algn="l"/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Factor analysis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Curse </a:t>
            </a:r>
            <a:r>
              <a:rPr spc="-25" dirty="0"/>
              <a:t>of</a:t>
            </a:r>
            <a:r>
              <a:rPr spc="-200" dirty="0"/>
              <a:t> </a:t>
            </a:r>
            <a:r>
              <a:rPr spc="-50" dirty="0"/>
              <a:t>Dimensionality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848"/>
            <a:ext cx="8674735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spc="-5" dirty="0">
                <a:latin typeface="Arial"/>
                <a:cs typeface="Arial"/>
              </a:rPr>
              <a:t>Efficiency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many </a:t>
            </a:r>
            <a:r>
              <a:rPr sz="2800" dirty="0">
                <a:latin typeface="Arial"/>
                <a:cs typeface="Arial"/>
              </a:rPr>
              <a:t>algorithms depends on number of  dimensions </a:t>
            </a:r>
            <a:r>
              <a:rPr sz="2800" b="1" i="1" dirty="0">
                <a:latin typeface="Arial"/>
                <a:cs typeface="Arial"/>
              </a:rPr>
              <a:t>d </a:t>
            </a:r>
            <a:r>
              <a:rPr sz="2800" dirty="0">
                <a:latin typeface="Arial"/>
                <a:cs typeface="Arial"/>
              </a:rPr>
              <a:t>(input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attributes/features)</a:t>
            </a:r>
            <a:endParaRPr sz="28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spc="-5" dirty="0">
                <a:latin typeface="Arial"/>
                <a:cs typeface="Arial"/>
              </a:rPr>
              <a:t>Hard </a:t>
            </a:r>
            <a:r>
              <a:rPr sz="2800" dirty="0">
                <a:latin typeface="Arial"/>
                <a:cs typeface="Arial"/>
              </a:rPr>
              <a:t>to visualize data in large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dimensions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1262" y="3517098"/>
            <a:ext cx="7003084" cy="2487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Why </a:t>
            </a:r>
            <a:r>
              <a:rPr spc="-45" dirty="0"/>
              <a:t>reduce</a:t>
            </a:r>
            <a:r>
              <a:rPr spc="-180" dirty="0"/>
              <a:t> </a:t>
            </a:r>
            <a:r>
              <a:rPr spc="-55" dirty="0"/>
              <a:t>dimensionality?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846"/>
            <a:ext cx="6302375" cy="412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spc="-5" dirty="0">
                <a:latin typeface="Arial"/>
                <a:cs typeface="Arial"/>
              </a:rPr>
              <a:t>Fewer </a:t>
            </a:r>
            <a:r>
              <a:rPr sz="2800" dirty="0">
                <a:latin typeface="Arial"/>
                <a:cs typeface="Arial"/>
              </a:rPr>
              <a:t>dimensions → </a:t>
            </a:r>
            <a:r>
              <a:rPr sz="2800" b="1" spc="-5" dirty="0">
                <a:latin typeface="Arial"/>
                <a:cs typeface="Arial"/>
              </a:rPr>
              <a:t>lower  complexity </a:t>
            </a:r>
            <a:r>
              <a:rPr sz="2800" dirty="0">
                <a:latin typeface="Arial"/>
                <a:cs typeface="Arial"/>
              </a:rPr>
              <a:t>→ reduced computations  and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368300" marR="102870" indent="-35623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spc="-5" dirty="0">
                <a:latin typeface="Arial"/>
                <a:cs typeface="Arial"/>
              </a:rPr>
              <a:t>Save cost </a:t>
            </a:r>
            <a:r>
              <a:rPr sz="2800" dirty="0">
                <a:latin typeface="Arial"/>
                <a:cs typeface="Arial"/>
              </a:rPr>
              <a:t>of extracting unnecessary  input</a:t>
            </a:r>
            <a:endParaRPr sz="2800">
              <a:latin typeface="Arial"/>
              <a:cs typeface="Arial"/>
            </a:endParaRPr>
          </a:p>
          <a:p>
            <a:pPr marL="368300" marR="149225" indent="-35623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spc="-5" dirty="0">
                <a:latin typeface="Arial"/>
                <a:cs typeface="Arial"/>
              </a:rPr>
              <a:t>Simpler models </a:t>
            </a:r>
            <a:r>
              <a:rPr sz="2800" dirty="0">
                <a:latin typeface="Arial"/>
                <a:cs typeface="Arial"/>
              </a:rPr>
              <a:t>(less susceptible to  noise 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outliers)</a:t>
            </a:r>
            <a:endParaRPr sz="28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spc="-5" dirty="0">
                <a:latin typeface="Arial"/>
                <a:cs typeface="Arial"/>
              </a:rPr>
              <a:t>Can </a:t>
            </a:r>
            <a:r>
              <a:rPr sz="2800" b="1" spc="-5" dirty="0">
                <a:latin typeface="Arial"/>
                <a:cs typeface="Arial"/>
              </a:rPr>
              <a:t>better </a:t>
            </a:r>
            <a:r>
              <a:rPr sz="2800" b="1" dirty="0">
                <a:latin typeface="Arial"/>
                <a:cs typeface="Arial"/>
              </a:rPr>
              <a:t>explain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0385" y="2129790"/>
            <a:ext cx="4277105" cy="390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848"/>
            <a:ext cx="9131935" cy="302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spc="-5" dirty="0">
                <a:latin typeface="Arial"/>
                <a:cs typeface="Arial"/>
              </a:rPr>
              <a:t>Feature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selection</a:t>
            </a:r>
            <a:endParaRPr sz="2800">
              <a:latin typeface="Arial"/>
              <a:cs typeface="Arial"/>
            </a:endParaRPr>
          </a:p>
          <a:p>
            <a:pPr marL="579755" marR="5080" lvl="1" indent="-183515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Finding a subset (</a:t>
            </a:r>
            <a:r>
              <a:rPr sz="2400" b="1" i="1" spc="-5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) of the dimensions (</a:t>
            </a:r>
            <a:r>
              <a:rPr sz="2400" b="1" i="1" spc="-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) that give us the most  information</a:t>
            </a:r>
            <a:endParaRPr sz="24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789"/>
              </a:spcBef>
              <a:buClr>
                <a:srgbClr val="5B9BD5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spc="-5" dirty="0">
                <a:latin typeface="Arial"/>
                <a:cs typeface="Arial"/>
              </a:rPr>
              <a:t>Feature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extraction</a:t>
            </a:r>
            <a:endParaRPr sz="2800">
              <a:latin typeface="Arial"/>
              <a:cs typeface="Arial"/>
            </a:endParaRPr>
          </a:p>
          <a:p>
            <a:pPr marL="579120" marR="87630" lvl="1" indent="-182880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Finding a new set of </a:t>
            </a:r>
            <a:r>
              <a:rPr sz="2400" b="1" i="1" spc="-5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dimensions that are combinations of the  original 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dimensions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848"/>
            <a:ext cx="3116580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Feature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selection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Subset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selection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81569"/>
              </p:ext>
            </p:extLst>
          </p:nvPr>
        </p:nvGraphicFramePr>
        <p:xfrm>
          <a:off x="728472" y="3509784"/>
          <a:ext cx="5137784" cy="1845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17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attendance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test1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test2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project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…</a:t>
                      </a:r>
                    </a:p>
                  </a:txBody>
                  <a:tcPr marL="0" marR="0" marT="39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1526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678322" y="3441362"/>
            <a:ext cx="5009515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 = </a:t>
            </a:r>
            <a:r>
              <a:rPr sz="2400" spc="-5" dirty="0">
                <a:latin typeface="Arial"/>
                <a:cs typeface="Arial"/>
              </a:rPr>
              <a:t>{attendance, test1, test2,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project}</a:t>
            </a:r>
            <a:endParaRPr lang="en-US" sz="24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d = 4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Selecting a subset of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features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{attendance, test1,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project}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{test1,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project}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Methods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10666"/>
              </p:ext>
            </p:extLst>
          </p:nvPr>
        </p:nvGraphicFramePr>
        <p:xfrm>
          <a:off x="838200" y="4267961"/>
          <a:ext cx="5137149" cy="1845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800"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attendance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test1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test2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project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49387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84580" y="1868848"/>
            <a:ext cx="10643235" cy="418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Feature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extraction</a:t>
            </a:r>
          </a:p>
          <a:p>
            <a:pPr marL="579120" marR="511175" lvl="1" indent="-182880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Principal component analysis, factor analysis, multidimensional scaling  (unsupervised)</a:t>
            </a:r>
            <a:endParaRPr sz="24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Linear discriminant analysis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(supervised)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B9BD5"/>
              </a:buClr>
              <a:buFont typeface="Arial"/>
              <a:buChar char="•"/>
            </a:pPr>
            <a:endParaRPr sz="2350" dirty="0">
              <a:latin typeface="Arial"/>
              <a:cs typeface="Arial"/>
            </a:endParaRPr>
          </a:p>
          <a:p>
            <a:pPr marL="56457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 = </a:t>
            </a:r>
            <a:r>
              <a:rPr sz="2400" spc="-5" dirty="0">
                <a:latin typeface="Arial"/>
                <a:cs typeface="Arial"/>
              </a:rPr>
              <a:t>{attendance, test1, test2,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project}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564578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Extracting new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features</a:t>
            </a:r>
            <a:endParaRPr sz="2400" dirty="0">
              <a:latin typeface="Arial"/>
              <a:cs typeface="Arial"/>
            </a:endParaRPr>
          </a:p>
          <a:p>
            <a:pPr marL="5988685" lvl="2" indent="-343535">
              <a:lnSpc>
                <a:spcPct val="100000"/>
              </a:lnSpc>
              <a:buChar char="•"/>
              <a:tabLst>
                <a:tab pos="5988685" algn="l"/>
                <a:tab pos="5989320" algn="l"/>
              </a:tabLst>
            </a:pPr>
            <a:r>
              <a:rPr sz="2400" spc="-25" dirty="0">
                <a:latin typeface="Arial"/>
                <a:cs typeface="Arial"/>
              </a:rPr>
              <a:t>{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avgTest</a:t>
            </a:r>
            <a:r>
              <a:rPr sz="2400" spc="-25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project}</a:t>
            </a:r>
            <a:endParaRPr sz="2400" dirty="0">
              <a:latin typeface="Arial"/>
              <a:cs typeface="Arial"/>
            </a:endParaRPr>
          </a:p>
          <a:p>
            <a:pPr marL="5988685" lvl="2" indent="-343535">
              <a:lnSpc>
                <a:spcPct val="100000"/>
              </a:lnSpc>
              <a:buChar char="•"/>
              <a:tabLst>
                <a:tab pos="5988685" algn="l"/>
                <a:tab pos="5989320" algn="l"/>
              </a:tabLst>
            </a:pPr>
            <a:r>
              <a:rPr sz="2400" spc="-5" dirty="0">
                <a:latin typeface="Arial"/>
                <a:cs typeface="Arial"/>
              </a:rPr>
              <a:t>{attendance,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cwTotal</a:t>
            </a:r>
            <a:r>
              <a:rPr sz="2400" spc="-3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Subset</a:t>
            </a:r>
            <a:r>
              <a:rPr spc="-140" dirty="0"/>
              <a:t> </a:t>
            </a:r>
            <a:r>
              <a:rPr spc="-5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1880" y="1868848"/>
            <a:ext cx="9357360" cy="299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Char char="•"/>
              <a:tabLst>
                <a:tab pos="381000" algn="l"/>
                <a:tab pos="381635" algn="l"/>
              </a:tabLst>
            </a:pP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the best subset of the set of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features</a:t>
            </a:r>
          </a:p>
          <a:p>
            <a:pPr marL="591820" lvl="1" indent="-183515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92455" algn="l"/>
              </a:tabLst>
            </a:pPr>
            <a:r>
              <a:rPr sz="2400" spc="-5" dirty="0">
                <a:latin typeface="Arial"/>
                <a:cs typeface="Arial"/>
              </a:rPr>
              <a:t>The least number of dimensions that most contribute to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accuracy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2660650">
              <a:lnSpc>
                <a:spcPct val="100000"/>
              </a:lnSpc>
              <a:spcBef>
                <a:spcPts val="1755"/>
              </a:spcBef>
            </a:pPr>
            <a:r>
              <a:rPr sz="2800" i="1" spc="-5" dirty="0">
                <a:solidFill>
                  <a:srgbClr val="002060"/>
                </a:solidFill>
                <a:latin typeface="Arial"/>
                <a:cs typeface="Arial"/>
              </a:rPr>
              <a:t>Given </a:t>
            </a:r>
            <a:r>
              <a:rPr sz="2800" b="1" i="1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2800" b="1" i="1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2800" i="1" spc="-5" dirty="0">
                <a:solidFill>
                  <a:srgbClr val="002060"/>
                </a:solidFill>
                <a:latin typeface="Arial"/>
                <a:cs typeface="Arial"/>
              </a:rPr>
              <a:t>input</a:t>
            </a:r>
            <a:r>
              <a:rPr lang="en-US" sz="2800" b="1" i="1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2800" i="1" dirty="0">
                <a:solidFill>
                  <a:srgbClr val="002060"/>
                </a:solidFill>
                <a:latin typeface="Arial"/>
                <a:cs typeface="Arial"/>
              </a:rPr>
              <a:t>features (Dimensions)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Arial"/>
              <a:cs typeface="Arial"/>
            </a:endParaRPr>
          </a:p>
          <a:p>
            <a:pPr marL="2661285">
              <a:lnSpc>
                <a:spcPct val="100000"/>
              </a:lnSpc>
              <a:spcBef>
                <a:spcPts val="5"/>
              </a:spcBef>
            </a:pPr>
            <a:r>
              <a:rPr sz="2800" b="1" i="1" spc="-5" dirty="0">
                <a:solidFill>
                  <a:srgbClr val="002060"/>
                </a:solidFill>
                <a:latin typeface="Arial"/>
                <a:cs typeface="Arial"/>
              </a:rPr>
              <a:t>Possible subsets </a:t>
            </a:r>
            <a:r>
              <a:rPr sz="2800" b="1" i="1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2800" b="1" i="1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002060"/>
                </a:solidFill>
                <a:latin typeface="Arial"/>
                <a:cs typeface="Arial"/>
              </a:rPr>
              <a:t>2</a:t>
            </a:r>
            <a:r>
              <a:rPr sz="2775" b="1" i="1" baseline="25525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endParaRPr sz="2775" baseline="2552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1076</Words>
  <Application>Microsoft Office PowerPoint</Application>
  <PresentationFormat>Widescreen</PresentationFormat>
  <Paragraphs>306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Lato</vt:lpstr>
      <vt:lpstr>Office Theme</vt:lpstr>
      <vt:lpstr>Machine Learning</vt:lpstr>
      <vt:lpstr>ML Pipeline</vt:lpstr>
      <vt:lpstr>Outline</vt:lpstr>
      <vt:lpstr>Curse of Dimensionality</vt:lpstr>
      <vt:lpstr>Why reduce dimensionality?</vt:lpstr>
      <vt:lpstr>Methods</vt:lpstr>
      <vt:lpstr>Methods</vt:lpstr>
      <vt:lpstr>Methods</vt:lpstr>
      <vt:lpstr>Subset Selection</vt:lpstr>
      <vt:lpstr>Subset Selection</vt:lpstr>
      <vt:lpstr>Subset Selection</vt:lpstr>
      <vt:lpstr>Wrapper Approach</vt:lpstr>
      <vt:lpstr>Wrapper Approach</vt:lpstr>
      <vt:lpstr>Filter Approach</vt:lpstr>
      <vt:lpstr>Filter Approach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Factor Analysis</vt:lpstr>
      <vt:lpstr>Factor Analysis</vt:lpstr>
      <vt:lpstr>Factor Analysis</vt:lpstr>
      <vt:lpstr>PCA &amp; FA: Similarities</vt:lpstr>
      <vt:lpstr>PCA &amp; FA: 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Jasy Liew Suet Yan</dc:creator>
  <cp:lastModifiedBy>Muhammad Tayyab</cp:lastModifiedBy>
  <cp:revision>27</cp:revision>
  <dcterms:created xsi:type="dcterms:W3CDTF">2022-11-18T22:34:44Z</dcterms:created>
  <dcterms:modified xsi:type="dcterms:W3CDTF">2022-11-19T15:25:50Z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2018-04-20T00:00:00Z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2022-11-18T00:00:00Z</vt:filetime>
  </property>
</Properties>
</file>