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Sat, 03-Dec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Sat, 03-Dec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Sat, 03-Dec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Sat, 03-Dec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Sat, 03-Dec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30909"/>
            <a:ext cx="249427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6709" y="3222498"/>
            <a:ext cx="5454650" cy="266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Sat, 03-Dec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12192000" y="6629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65233" y="937412"/>
            <a:ext cx="4988378" cy="4756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09231" y="1080008"/>
            <a:ext cx="4464685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200" spc="-50" dirty="0">
                <a:solidFill>
                  <a:srgbClr val="252525"/>
                </a:solidFill>
              </a:rPr>
              <a:t>Machine</a:t>
            </a:r>
            <a:r>
              <a:rPr sz="4200" spc="-160" dirty="0">
                <a:solidFill>
                  <a:srgbClr val="252525"/>
                </a:solidFill>
              </a:rPr>
              <a:t> </a:t>
            </a:r>
            <a:r>
              <a:rPr sz="4200" spc="-50" dirty="0">
                <a:solidFill>
                  <a:srgbClr val="252525"/>
                </a:solidFill>
              </a:rPr>
              <a:t>Learning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6809231" y="2842513"/>
            <a:ext cx="4091940" cy="9277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0"/>
              </a:spcBef>
            </a:pPr>
            <a:r>
              <a:rPr sz="3200" b="1" spc="-60" dirty="0">
                <a:solidFill>
                  <a:srgbClr val="333E50"/>
                </a:solidFill>
                <a:latin typeface="Arial"/>
                <a:cs typeface="Arial"/>
              </a:rPr>
              <a:t>Week </a:t>
            </a:r>
            <a:r>
              <a:rPr sz="3200" b="1" spc="-40" dirty="0">
                <a:solidFill>
                  <a:srgbClr val="333E50"/>
                </a:solidFill>
                <a:latin typeface="Arial"/>
                <a:cs typeface="Arial"/>
              </a:rPr>
              <a:t>12:</a:t>
            </a:r>
            <a:r>
              <a:rPr sz="3200" b="1" spc="-190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333E50"/>
                </a:solidFill>
                <a:latin typeface="Arial"/>
                <a:cs typeface="Arial"/>
              </a:rPr>
              <a:t>Hierarchical Clustering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1525" y="3314700"/>
          <a:ext cx="2025649" cy="1975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84580" y="1869186"/>
            <a:ext cx="9621520" cy="138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Single linkage</a:t>
            </a:r>
            <a:r>
              <a:rPr sz="2800" dirty="0">
                <a:latin typeface="Arial"/>
                <a:cs typeface="Arial"/>
              </a:rPr>
              <a:t>: Merge two clusters based on 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shortest  distance </a:t>
            </a:r>
            <a:r>
              <a:rPr sz="2800" dirty="0">
                <a:latin typeface="Arial"/>
                <a:cs typeface="Arial"/>
              </a:rPr>
              <a:t>between a pair of elements from the two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450850">
              <a:lnSpc>
                <a:spcPct val="100000"/>
              </a:lnSpc>
              <a:spcBef>
                <a:spcPts val="1600"/>
              </a:spcBef>
            </a:pPr>
            <a:r>
              <a:rPr sz="2000" b="1" spc="-5" dirty="0">
                <a:latin typeface="Arial"/>
                <a:cs typeface="Arial"/>
              </a:rPr>
              <a:t>Distance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56709" y="3314700"/>
          <a:ext cx="5577840" cy="1645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4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04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Comments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{A}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{B}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{C}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981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with each point being a  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{A,B}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{C}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968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Merge {A} 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{B}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since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&amp;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closest d(A,B) =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069576" y="3324605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Dendrogram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6019" y="4410836"/>
            <a:ext cx="552450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1525" y="3712464"/>
          <a:ext cx="2025649" cy="1975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85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23238" y="3323844"/>
            <a:ext cx="2723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Distance Matrix (d =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580" y="1869186"/>
            <a:ext cx="5072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Compute new distance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matrix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03997" y="3768090"/>
          <a:ext cx="2128519" cy="157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86726" y="3379215"/>
            <a:ext cx="33153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New Distance Matrix (d 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9050" y="3795521"/>
            <a:ext cx="20904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linkage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Pick the shortest 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distance</a:t>
            </a: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between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{A,B}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{C}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Pick the shortest 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distance</a:t>
            </a: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between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{A,B}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{D}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62152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Single linkage</a:t>
            </a:r>
            <a:r>
              <a:rPr sz="2800" dirty="0">
                <a:latin typeface="Arial"/>
                <a:cs typeface="Arial"/>
              </a:rPr>
              <a:t>: Merge two clusters based on 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shortest  distance </a:t>
            </a:r>
            <a:r>
              <a:rPr sz="2800" dirty="0">
                <a:latin typeface="Arial"/>
                <a:cs typeface="Arial"/>
              </a:rPr>
              <a:t>between a pair of elements from the two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450850">
              <a:lnSpc>
                <a:spcPct val="100000"/>
              </a:lnSpc>
              <a:spcBef>
                <a:spcPts val="1075"/>
              </a:spcBef>
            </a:pPr>
            <a:r>
              <a:rPr sz="2000" b="1" spc="-5" dirty="0">
                <a:latin typeface="Arial"/>
                <a:cs typeface="Arial"/>
              </a:rPr>
              <a:t>Distance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56709" y="3248405"/>
          <a:ext cx="5417820" cy="2285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2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04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Comments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{A}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{B}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{C}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with each point being a  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{A,B}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{C}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5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Merge {A} 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{B}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since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&amp;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closest d(A,B) =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{A,B,C}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6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Merge {A,B} and {C} since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 &amp;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 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closest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7622" y="3343655"/>
          <a:ext cx="2131059" cy="1578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917176" y="3273805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Dendrogram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95331" y="4863884"/>
            <a:ext cx="952500" cy="676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238" y="3323844"/>
            <a:ext cx="2723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Distance Matrix (d =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1869186"/>
            <a:ext cx="5072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Compute new distance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matrix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74291" y="3752088"/>
          <a:ext cx="2128519" cy="1578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86726" y="3379215"/>
            <a:ext cx="33153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New Distance Matrix (d 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37526" y="3754373"/>
          <a:ext cx="2225040" cy="1182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A,B,C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A,B,C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621520" cy="129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Single linkage</a:t>
            </a:r>
            <a:r>
              <a:rPr sz="2800" dirty="0">
                <a:latin typeface="Arial"/>
                <a:cs typeface="Arial"/>
              </a:rPr>
              <a:t>: Merge two clusters based on 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shortest  distance </a:t>
            </a:r>
            <a:r>
              <a:rPr sz="2800" dirty="0">
                <a:latin typeface="Arial"/>
                <a:cs typeface="Arial"/>
              </a:rPr>
              <a:t>between a pair of elements from the two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  <a:p>
            <a:pPr marL="450850">
              <a:lnSpc>
                <a:spcPct val="100000"/>
              </a:lnSpc>
              <a:spcBef>
                <a:spcPts val="870"/>
              </a:spcBef>
            </a:pPr>
            <a:r>
              <a:rPr sz="2000" b="1" spc="-5" dirty="0">
                <a:latin typeface="Arial"/>
                <a:cs typeface="Arial"/>
              </a:rPr>
              <a:t>Distance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56709" y="3222498"/>
          <a:ext cx="5444490" cy="2655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0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Comments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{A}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{B}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{C}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with each point being a  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{A,B}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{C}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124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Merge {A} 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{B}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since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&amp;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closest d(A,B) =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{A,B,C}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736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Merge {A,B} and {C} since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 &amp;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 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closest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{A,B,C,D}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Merge 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1525" y="3317747"/>
          <a:ext cx="2225040" cy="1182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A,B,C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A,B,C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917176" y="3273805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Dendrogram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7043" y="5237562"/>
            <a:ext cx="1819275" cy="866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</a:t>
            </a:r>
            <a:r>
              <a:rPr spc="-50" dirty="0"/>
              <a:t>ut</a:t>
            </a:r>
            <a:r>
              <a:rPr spc="-55" dirty="0"/>
              <a:t>li</a:t>
            </a:r>
            <a:r>
              <a:rPr spc="-50" dirty="0"/>
              <a:t>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5767705" cy="199136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Formalizing hierarchical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Linkage functions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564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Hierarchical</a:t>
            </a:r>
            <a:r>
              <a:rPr spc="-110" dirty="0"/>
              <a:t> </a:t>
            </a:r>
            <a:r>
              <a:rPr spc="-5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5669280" cy="26162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Build a </a:t>
            </a:r>
            <a:r>
              <a:rPr sz="2800" b="1" dirty="0">
                <a:latin typeface="Arial"/>
                <a:cs typeface="Arial"/>
              </a:rPr>
              <a:t>hierarchy of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clusters</a:t>
            </a:r>
            <a:endParaRPr sz="2800" dirty="0">
              <a:latin typeface="Arial"/>
              <a:cs typeface="Arial"/>
            </a:endParaRPr>
          </a:p>
          <a:p>
            <a:pPr marL="368300" marR="508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Repeated calculation of </a:t>
            </a:r>
            <a:r>
              <a:rPr sz="2800" b="1" dirty="0">
                <a:latin typeface="Arial"/>
                <a:cs typeface="Arial"/>
              </a:rPr>
              <a:t>distance  measures between objects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b="1" dirty="0">
                <a:latin typeface="Arial"/>
                <a:cs typeface="Arial"/>
              </a:rPr>
              <a:t>between clusters </a:t>
            </a:r>
            <a:r>
              <a:rPr sz="2800" dirty="0">
                <a:latin typeface="Arial"/>
                <a:cs typeface="Arial"/>
              </a:rPr>
              <a:t>once objects  begin to be grouped onto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4459732"/>
            <a:ext cx="586486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Outcome: Represented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graphically  as 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dendrogram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17992" y="1880976"/>
            <a:ext cx="2173011" cy="2053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3764" y="4149407"/>
            <a:ext cx="1910133" cy="1974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28121" y="4780026"/>
            <a:ext cx="129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Dendrogram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Me</a:t>
            </a:r>
            <a:r>
              <a:rPr spc="-50" dirty="0"/>
              <a:t>thod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593435"/>
            <a:ext cx="5848985" cy="442976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705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b="1" spc="-5" dirty="0">
                <a:latin typeface="Arial"/>
                <a:cs typeface="Arial"/>
              </a:rPr>
              <a:t>Divisive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3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35" dirty="0">
                <a:latin typeface="Arial"/>
                <a:cs typeface="Arial"/>
              </a:rPr>
              <a:t>Top-down</a:t>
            </a:r>
            <a:endParaRPr sz="2000">
              <a:latin typeface="Arial"/>
              <a:cs typeface="Arial"/>
            </a:endParaRPr>
          </a:p>
          <a:p>
            <a:pPr marL="762635" marR="99695" lvl="2" indent="-183515">
              <a:lnSpc>
                <a:spcPts val="163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700" spc="-5" dirty="0">
                <a:latin typeface="Arial"/>
                <a:cs typeface="Arial"/>
              </a:rPr>
              <a:t>Assign all of the observations to a single cluster and  partition the cluster </a:t>
            </a:r>
            <a:r>
              <a:rPr sz="1700" dirty="0">
                <a:latin typeface="Arial"/>
                <a:cs typeface="Arial"/>
              </a:rPr>
              <a:t>to </a:t>
            </a:r>
            <a:r>
              <a:rPr sz="1700" spc="-5" dirty="0">
                <a:latin typeface="Arial"/>
                <a:cs typeface="Arial"/>
              </a:rPr>
              <a:t>two least similar</a:t>
            </a:r>
            <a:r>
              <a:rPr sz="1700" spc="10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clusters</a:t>
            </a:r>
            <a:endParaRPr sz="17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5B9BD4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762635" marR="5080" lvl="2" indent="-183515">
              <a:lnSpc>
                <a:spcPct val="80000"/>
              </a:lnSpc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700" spc="-5" dirty="0">
                <a:latin typeface="Arial"/>
                <a:cs typeface="Arial"/>
              </a:rPr>
              <a:t>Proceed recursively on each cluster until there is one  cluster for each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observation</a:t>
            </a:r>
            <a:endParaRPr sz="17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2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b="1" spc="-5" dirty="0">
                <a:latin typeface="Arial"/>
                <a:cs typeface="Arial"/>
              </a:rPr>
              <a:t>Agglomerative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3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"/>
                <a:cs typeface="Arial"/>
              </a:rPr>
              <a:t>Bottom-up</a:t>
            </a:r>
            <a:endParaRPr sz="2000">
              <a:latin typeface="Arial"/>
              <a:cs typeface="Arial"/>
            </a:endParaRPr>
          </a:p>
          <a:p>
            <a:pPr marL="762635" lvl="2" indent="-184150">
              <a:lnSpc>
                <a:spcPct val="100000"/>
              </a:lnSpc>
              <a:spcBef>
                <a:spcPts val="1405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700" spc="-5" dirty="0">
                <a:latin typeface="Arial"/>
                <a:cs typeface="Arial"/>
              </a:rPr>
              <a:t>Assign each observation to its own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cluster</a:t>
            </a:r>
            <a:endParaRPr sz="17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5B9BD4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762635" marR="44450" lvl="2" indent="-183515">
              <a:lnSpc>
                <a:spcPct val="80000"/>
              </a:lnSpc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700" spc="-5" dirty="0">
                <a:latin typeface="Arial"/>
                <a:cs typeface="Arial"/>
              </a:rPr>
              <a:t>Join the two most similar clusters until there is only a  single cluster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left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1026" y="2863004"/>
            <a:ext cx="4609714" cy="2176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042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Initial</a:t>
            </a:r>
            <a:r>
              <a:rPr spc="-160" dirty="0"/>
              <a:t> </a:t>
            </a:r>
            <a:r>
              <a:rPr spc="-4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278620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Given 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A set of </a:t>
            </a:r>
            <a:r>
              <a:rPr sz="2400" spc="-5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10" dirty="0">
                <a:latin typeface="Arial"/>
                <a:cs typeface="Arial"/>
              </a:rPr>
              <a:t>(N-1)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distances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linkage function (how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compute distance between 2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314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Linkage</a:t>
            </a:r>
            <a:r>
              <a:rPr spc="-165" dirty="0"/>
              <a:t> </a:t>
            </a:r>
            <a:r>
              <a:rPr spc="-4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6546850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Single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linkage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Nearest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neighbor</a:t>
            </a:r>
            <a:endParaRPr sz="24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Distance between </a:t>
            </a:r>
            <a:r>
              <a:rPr sz="2400" dirty="0">
                <a:latin typeface="Arial"/>
                <a:cs typeface="Arial"/>
              </a:rPr>
              <a:t>the closest </a:t>
            </a:r>
            <a:r>
              <a:rPr sz="2400" spc="-5" dirty="0">
                <a:latin typeface="Arial"/>
                <a:cs typeface="Arial"/>
              </a:rPr>
              <a:t>pair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objects  </a:t>
            </a:r>
            <a:r>
              <a:rPr sz="2400" dirty="0">
                <a:latin typeface="Arial"/>
                <a:cs typeface="Arial"/>
              </a:rPr>
              <a:t>(shortest </a:t>
            </a:r>
            <a:r>
              <a:rPr sz="2400" spc="-5" dirty="0">
                <a:latin typeface="Arial"/>
                <a:cs typeface="Arial"/>
              </a:rPr>
              <a:t>link between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0119" y="2251214"/>
            <a:ext cx="3338400" cy="2887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314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Linkage</a:t>
            </a:r>
            <a:r>
              <a:rPr spc="-165" dirty="0"/>
              <a:t> </a:t>
            </a:r>
            <a:r>
              <a:rPr spc="-4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6189980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Complete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linkage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Farthest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neighbor</a:t>
            </a:r>
            <a:endParaRPr sz="24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Distance between </a:t>
            </a:r>
            <a:r>
              <a:rPr sz="2400" dirty="0">
                <a:latin typeface="Arial"/>
                <a:cs typeface="Arial"/>
              </a:rPr>
              <a:t>the most distant </a:t>
            </a:r>
            <a:r>
              <a:rPr sz="2400" spc="-5" dirty="0">
                <a:latin typeface="Arial"/>
                <a:cs typeface="Arial"/>
              </a:rPr>
              <a:t>pair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object (longest link between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1389" y="2355047"/>
            <a:ext cx="3331761" cy="2833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314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Linkage</a:t>
            </a:r>
            <a:r>
              <a:rPr spc="-165" dirty="0"/>
              <a:t> </a:t>
            </a:r>
            <a:r>
              <a:rPr spc="-4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180" y="1869186"/>
            <a:ext cx="4695825" cy="382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800" b="1" spc="-15" dirty="0">
                <a:latin typeface="Arial"/>
                <a:cs typeface="Arial"/>
              </a:rPr>
              <a:t>Average</a:t>
            </a:r>
            <a:r>
              <a:rPr sz="2800" b="1" dirty="0">
                <a:latin typeface="Arial"/>
                <a:cs typeface="Arial"/>
              </a:rPr>
              <a:t> linkage</a:t>
            </a:r>
            <a:endParaRPr sz="2800">
              <a:latin typeface="Arial"/>
              <a:cs typeface="Arial"/>
            </a:endParaRPr>
          </a:p>
          <a:p>
            <a:pPr marL="604520" marR="304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5" dirty="0">
                <a:latin typeface="Arial"/>
                <a:cs typeface="Arial"/>
              </a:rPr>
              <a:t>Distance between each point  in one cluster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every point in  the 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  <a:p>
            <a:pPr marL="6045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605155" algn="l"/>
              </a:tabLst>
            </a:pPr>
            <a:r>
              <a:rPr sz="2400" b="1" i="1" spc="-25" dirty="0">
                <a:latin typeface="Arial"/>
                <a:cs typeface="Arial"/>
              </a:rPr>
              <a:t>D(r,s) </a:t>
            </a:r>
            <a:r>
              <a:rPr sz="2400" b="1" i="1" dirty="0">
                <a:latin typeface="Arial"/>
                <a:cs typeface="Arial"/>
              </a:rPr>
              <a:t>= </a:t>
            </a:r>
            <a:r>
              <a:rPr sz="2400" b="1" i="1" spc="-15" dirty="0">
                <a:latin typeface="Arial"/>
                <a:cs typeface="Arial"/>
              </a:rPr>
              <a:t>T</a:t>
            </a:r>
            <a:r>
              <a:rPr sz="2400" b="1" i="1" spc="-22" baseline="-20833" dirty="0">
                <a:latin typeface="Arial"/>
                <a:cs typeface="Arial"/>
              </a:rPr>
              <a:t>rs </a:t>
            </a:r>
            <a:r>
              <a:rPr sz="2400" b="1" i="1" dirty="0">
                <a:latin typeface="Arial"/>
                <a:cs typeface="Arial"/>
              </a:rPr>
              <a:t>/ ( N</a:t>
            </a:r>
            <a:r>
              <a:rPr sz="2400" b="1" i="1" baseline="-20833" dirty="0">
                <a:latin typeface="Arial"/>
                <a:cs typeface="Arial"/>
              </a:rPr>
              <a:t>r </a:t>
            </a:r>
            <a:r>
              <a:rPr sz="2400" b="1" i="1" spc="-5" dirty="0">
                <a:latin typeface="Arial"/>
                <a:cs typeface="Arial"/>
              </a:rPr>
              <a:t>*</a:t>
            </a:r>
            <a:r>
              <a:rPr sz="2400" b="1" i="1" spc="-45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i="1" spc="-7" baseline="-20833" dirty="0">
                <a:latin typeface="Arial"/>
                <a:cs typeface="Arial"/>
              </a:rPr>
              <a:t>s</a:t>
            </a:r>
            <a:r>
              <a:rPr sz="2400" b="1" i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01675" marR="179705">
              <a:lnSpc>
                <a:spcPct val="100000"/>
              </a:lnSpc>
              <a:spcBef>
                <a:spcPts val="1850"/>
              </a:spcBef>
            </a:pPr>
            <a:r>
              <a:rPr sz="2000" spc="-2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950" spc="-30" baseline="-21367" dirty="0">
                <a:solidFill>
                  <a:srgbClr val="001F5F"/>
                </a:solidFill>
                <a:latin typeface="Arial"/>
                <a:cs typeface="Arial"/>
              </a:rPr>
              <a:t>rs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= sum of all pairwise distances  between cluster r and cluster</a:t>
            </a:r>
            <a:r>
              <a:rPr sz="20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701675" marR="1155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950" baseline="-21367" dirty="0">
                <a:solidFill>
                  <a:srgbClr val="001F5F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= size of the clusters r 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950" baseline="-21367" dirty="0">
                <a:solidFill>
                  <a:srgbClr val="001F5F"/>
                </a:solidFill>
                <a:latin typeface="Arial"/>
                <a:cs typeface="Arial"/>
              </a:rPr>
              <a:t>s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= size of the clusters</a:t>
            </a:r>
            <a:r>
              <a:rPr sz="20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46619" y="2297429"/>
            <a:ext cx="3338829" cy="3462020"/>
            <a:chOff x="7246619" y="2297429"/>
            <a:chExt cx="3338829" cy="3462020"/>
          </a:xfrm>
        </p:grpSpPr>
        <p:sp>
          <p:nvSpPr>
            <p:cNvPr id="5" name="object 5"/>
            <p:cNvSpPr/>
            <p:nvPr/>
          </p:nvSpPr>
          <p:spPr>
            <a:xfrm>
              <a:off x="7724748" y="2529485"/>
              <a:ext cx="2574833" cy="2775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6144" y="2306954"/>
              <a:ext cx="3319779" cy="3442970"/>
            </a:xfrm>
            <a:custGeom>
              <a:avLst/>
              <a:gdLst/>
              <a:ahLst/>
              <a:cxnLst/>
              <a:rect l="l" t="t" r="r" b="b"/>
              <a:pathLst>
                <a:path w="3319779" h="3442970">
                  <a:moveTo>
                    <a:pt x="1848611" y="602742"/>
                  </a:moveTo>
                  <a:lnTo>
                    <a:pt x="1850458" y="559698"/>
                  </a:lnTo>
                  <a:lnTo>
                    <a:pt x="1855913" y="517472"/>
                  </a:lnTo>
                  <a:lnTo>
                    <a:pt x="1864853" y="476163"/>
                  </a:lnTo>
                  <a:lnTo>
                    <a:pt x="1877154" y="435876"/>
                  </a:lnTo>
                  <a:lnTo>
                    <a:pt x="1892691" y="396711"/>
                  </a:lnTo>
                  <a:lnTo>
                    <a:pt x="1911340" y="358770"/>
                  </a:lnTo>
                  <a:lnTo>
                    <a:pt x="1932976" y="322156"/>
                  </a:lnTo>
                  <a:lnTo>
                    <a:pt x="1957475" y="286971"/>
                  </a:lnTo>
                  <a:lnTo>
                    <a:pt x="1984712" y="253316"/>
                  </a:lnTo>
                  <a:lnTo>
                    <a:pt x="2014564" y="221294"/>
                  </a:lnTo>
                  <a:lnTo>
                    <a:pt x="2046906" y="191007"/>
                  </a:lnTo>
                  <a:lnTo>
                    <a:pt x="2081613" y="162556"/>
                  </a:lnTo>
                  <a:lnTo>
                    <a:pt x="2118562" y="136044"/>
                  </a:lnTo>
                  <a:lnTo>
                    <a:pt x="2157627" y="111573"/>
                  </a:lnTo>
                  <a:lnTo>
                    <a:pt x="2198684" y="89244"/>
                  </a:lnTo>
                  <a:lnTo>
                    <a:pt x="2241609" y="69161"/>
                  </a:lnTo>
                  <a:lnTo>
                    <a:pt x="2286278" y="51424"/>
                  </a:lnTo>
                  <a:lnTo>
                    <a:pt x="2332566" y="36136"/>
                  </a:lnTo>
                  <a:lnTo>
                    <a:pt x="2380349" y="23399"/>
                  </a:lnTo>
                  <a:lnTo>
                    <a:pt x="2429503" y="13315"/>
                  </a:lnTo>
                  <a:lnTo>
                    <a:pt x="2479902" y="5985"/>
                  </a:lnTo>
                  <a:lnTo>
                    <a:pt x="2531423" y="1513"/>
                  </a:lnTo>
                  <a:lnTo>
                    <a:pt x="2583941" y="0"/>
                  </a:lnTo>
                  <a:lnTo>
                    <a:pt x="2636460" y="1513"/>
                  </a:lnTo>
                  <a:lnTo>
                    <a:pt x="2687981" y="5985"/>
                  </a:lnTo>
                  <a:lnTo>
                    <a:pt x="2738380" y="13315"/>
                  </a:lnTo>
                  <a:lnTo>
                    <a:pt x="2787534" y="23399"/>
                  </a:lnTo>
                  <a:lnTo>
                    <a:pt x="2835317" y="36136"/>
                  </a:lnTo>
                  <a:lnTo>
                    <a:pt x="2881605" y="51424"/>
                  </a:lnTo>
                  <a:lnTo>
                    <a:pt x="2926274" y="69161"/>
                  </a:lnTo>
                  <a:lnTo>
                    <a:pt x="2969199" y="89244"/>
                  </a:lnTo>
                  <a:lnTo>
                    <a:pt x="3010256" y="111573"/>
                  </a:lnTo>
                  <a:lnTo>
                    <a:pt x="3049321" y="136044"/>
                  </a:lnTo>
                  <a:lnTo>
                    <a:pt x="3086270" y="162556"/>
                  </a:lnTo>
                  <a:lnTo>
                    <a:pt x="3120977" y="191007"/>
                  </a:lnTo>
                  <a:lnTo>
                    <a:pt x="3153319" y="221294"/>
                  </a:lnTo>
                  <a:lnTo>
                    <a:pt x="3183171" y="253316"/>
                  </a:lnTo>
                  <a:lnTo>
                    <a:pt x="3210408" y="286971"/>
                  </a:lnTo>
                  <a:lnTo>
                    <a:pt x="3234907" y="322156"/>
                  </a:lnTo>
                  <a:lnTo>
                    <a:pt x="3256543" y="358770"/>
                  </a:lnTo>
                  <a:lnTo>
                    <a:pt x="3275192" y="396711"/>
                  </a:lnTo>
                  <a:lnTo>
                    <a:pt x="3290729" y="435876"/>
                  </a:lnTo>
                  <a:lnTo>
                    <a:pt x="3303030" y="476163"/>
                  </a:lnTo>
                  <a:lnTo>
                    <a:pt x="3311970" y="517472"/>
                  </a:lnTo>
                  <a:lnTo>
                    <a:pt x="3317425" y="559698"/>
                  </a:lnTo>
                  <a:lnTo>
                    <a:pt x="3319272" y="602742"/>
                  </a:lnTo>
                  <a:lnTo>
                    <a:pt x="3317425" y="645785"/>
                  </a:lnTo>
                  <a:lnTo>
                    <a:pt x="3311970" y="688011"/>
                  </a:lnTo>
                  <a:lnTo>
                    <a:pt x="3303030" y="729320"/>
                  </a:lnTo>
                  <a:lnTo>
                    <a:pt x="3290729" y="769607"/>
                  </a:lnTo>
                  <a:lnTo>
                    <a:pt x="3275192" y="808772"/>
                  </a:lnTo>
                  <a:lnTo>
                    <a:pt x="3256543" y="846713"/>
                  </a:lnTo>
                  <a:lnTo>
                    <a:pt x="3234907" y="883327"/>
                  </a:lnTo>
                  <a:lnTo>
                    <a:pt x="3210408" y="918512"/>
                  </a:lnTo>
                  <a:lnTo>
                    <a:pt x="3183171" y="952167"/>
                  </a:lnTo>
                  <a:lnTo>
                    <a:pt x="3153319" y="984189"/>
                  </a:lnTo>
                  <a:lnTo>
                    <a:pt x="3120977" y="1014476"/>
                  </a:lnTo>
                  <a:lnTo>
                    <a:pt x="3086270" y="1042927"/>
                  </a:lnTo>
                  <a:lnTo>
                    <a:pt x="3049321" y="1069439"/>
                  </a:lnTo>
                  <a:lnTo>
                    <a:pt x="3010256" y="1093910"/>
                  </a:lnTo>
                  <a:lnTo>
                    <a:pt x="2969199" y="1116239"/>
                  </a:lnTo>
                  <a:lnTo>
                    <a:pt x="2926274" y="1136322"/>
                  </a:lnTo>
                  <a:lnTo>
                    <a:pt x="2881605" y="1154059"/>
                  </a:lnTo>
                  <a:lnTo>
                    <a:pt x="2835317" y="1169347"/>
                  </a:lnTo>
                  <a:lnTo>
                    <a:pt x="2787534" y="1182084"/>
                  </a:lnTo>
                  <a:lnTo>
                    <a:pt x="2738380" y="1192168"/>
                  </a:lnTo>
                  <a:lnTo>
                    <a:pt x="2687981" y="1199498"/>
                  </a:lnTo>
                  <a:lnTo>
                    <a:pt x="2636460" y="1203970"/>
                  </a:lnTo>
                  <a:lnTo>
                    <a:pt x="2583941" y="1205484"/>
                  </a:lnTo>
                  <a:lnTo>
                    <a:pt x="2531423" y="1203970"/>
                  </a:lnTo>
                  <a:lnTo>
                    <a:pt x="2479902" y="1199498"/>
                  </a:lnTo>
                  <a:lnTo>
                    <a:pt x="2429503" y="1192168"/>
                  </a:lnTo>
                  <a:lnTo>
                    <a:pt x="2380349" y="1182084"/>
                  </a:lnTo>
                  <a:lnTo>
                    <a:pt x="2332566" y="1169347"/>
                  </a:lnTo>
                  <a:lnTo>
                    <a:pt x="2286278" y="1154059"/>
                  </a:lnTo>
                  <a:lnTo>
                    <a:pt x="2241609" y="1136322"/>
                  </a:lnTo>
                  <a:lnTo>
                    <a:pt x="2198684" y="1116239"/>
                  </a:lnTo>
                  <a:lnTo>
                    <a:pt x="2157627" y="1093910"/>
                  </a:lnTo>
                  <a:lnTo>
                    <a:pt x="2118562" y="1069439"/>
                  </a:lnTo>
                  <a:lnTo>
                    <a:pt x="2081613" y="1042927"/>
                  </a:lnTo>
                  <a:lnTo>
                    <a:pt x="2046906" y="1014476"/>
                  </a:lnTo>
                  <a:lnTo>
                    <a:pt x="2014564" y="984189"/>
                  </a:lnTo>
                  <a:lnTo>
                    <a:pt x="1984712" y="952167"/>
                  </a:lnTo>
                  <a:lnTo>
                    <a:pt x="1957475" y="918512"/>
                  </a:lnTo>
                  <a:lnTo>
                    <a:pt x="1932976" y="883327"/>
                  </a:lnTo>
                  <a:lnTo>
                    <a:pt x="1911340" y="846713"/>
                  </a:lnTo>
                  <a:lnTo>
                    <a:pt x="1892691" y="808772"/>
                  </a:lnTo>
                  <a:lnTo>
                    <a:pt x="1877154" y="769607"/>
                  </a:lnTo>
                  <a:lnTo>
                    <a:pt x="1864853" y="729320"/>
                  </a:lnTo>
                  <a:lnTo>
                    <a:pt x="1855913" y="688011"/>
                  </a:lnTo>
                  <a:lnTo>
                    <a:pt x="1850458" y="645785"/>
                  </a:lnTo>
                  <a:lnTo>
                    <a:pt x="1848611" y="602742"/>
                  </a:lnTo>
                  <a:close/>
                </a:path>
                <a:path w="3319779" h="3442970">
                  <a:moveTo>
                    <a:pt x="0" y="2658999"/>
                  </a:moveTo>
                  <a:lnTo>
                    <a:pt x="5397" y="2585654"/>
                  </a:lnTo>
                  <a:lnTo>
                    <a:pt x="21270" y="2514216"/>
                  </a:lnTo>
                  <a:lnTo>
                    <a:pt x="47139" y="2444984"/>
                  </a:lnTo>
                  <a:lnTo>
                    <a:pt x="82524" y="2378261"/>
                  </a:lnTo>
                  <a:lnTo>
                    <a:pt x="103635" y="2345935"/>
                  </a:lnTo>
                  <a:lnTo>
                    <a:pt x="126945" y="2314348"/>
                  </a:lnTo>
                  <a:lnTo>
                    <a:pt x="152394" y="2283539"/>
                  </a:lnTo>
                  <a:lnTo>
                    <a:pt x="179921" y="2253545"/>
                  </a:lnTo>
                  <a:lnTo>
                    <a:pt x="209468" y="2224404"/>
                  </a:lnTo>
                  <a:lnTo>
                    <a:pt x="240974" y="2196154"/>
                  </a:lnTo>
                  <a:lnTo>
                    <a:pt x="274379" y="2168831"/>
                  </a:lnTo>
                  <a:lnTo>
                    <a:pt x="309624" y="2142475"/>
                  </a:lnTo>
                  <a:lnTo>
                    <a:pt x="346647" y="2117122"/>
                  </a:lnTo>
                  <a:lnTo>
                    <a:pt x="385390" y="2092811"/>
                  </a:lnTo>
                  <a:lnTo>
                    <a:pt x="425791" y="2069578"/>
                  </a:lnTo>
                  <a:lnTo>
                    <a:pt x="467792" y="2047461"/>
                  </a:lnTo>
                  <a:lnTo>
                    <a:pt x="511332" y="2026499"/>
                  </a:lnTo>
                  <a:lnTo>
                    <a:pt x="556351" y="2006728"/>
                  </a:lnTo>
                  <a:lnTo>
                    <a:pt x="602790" y="1988187"/>
                  </a:lnTo>
                  <a:lnTo>
                    <a:pt x="650587" y="1970912"/>
                  </a:lnTo>
                  <a:lnTo>
                    <a:pt x="699684" y="1954943"/>
                  </a:lnTo>
                  <a:lnTo>
                    <a:pt x="750021" y="1940315"/>
                  </a:lnTo>
                  <a:lnTo>
                    <a:pt x="801536" y="1927068"/>
                  </a:lnTo>
                  <a:lnTo>
                    <a:pt x="854171" y="1915238"/>
                  </a:lnTo>
                  <a:lnTo>
                    <a:pt x="907865" y="1904863"/>
                  </a:lnTo>
                  <a:lnTo>
                    <a:pt x="962559" y="1895981"/>
                  </a:lnTo>
                  <a:lnTo>
                    <a:pt x="1018192" y="1888630"/>
                  </a:lnTo>
                  <a:lnTo>
                    <a:pt x="1074704" y="1882846"/>
                  </a:lnTo>
                  <a:lnTo>
                    <a:pt x="1132036" y="1878669"/>
                  </a:lnTo>
                  <a:lnTo>
                    <a:pt x="1190127" y="1876135"/>
                  </a:lnTo>
                  <a:lnTo>
                    <a:pt x="1248918" y="1875282"/>
                  </a:lnTo>
                  <a:lnTo>
                    <a:pt x="1307708" y="1876135"/>
                  </a:lnTo>
                  <a:lnTo>
                    <a:pt x="1365799" y="1878669"/>
                  </a:lnTo>
                  <a:lnTo>
                    <a:pt x="1423131" y="1882846"/>
                  </a:lnTo>
                  <a:lnTo>
                    <a:pt x="1479643" y="1888630"/>
                  </a:lnTo>
                  <a:lnTo>
                    <a:pt x="1535276" y="1895981"/>
                  </a:lnTo>
                  <a:lnTo>
                    <a:pt x="1589970" y="1904863"/>
                  </a:lnTo>
                  <a:lnTo>
                    <a:pt x="1643664" y="1915238"/>
                  </a:lnTo>
                  <a:lnTo>
                    <a:pt x="1696299" y="1927068"/>
                  </a:lnTo>
                  <a:lnTo>
                    <a:pt x="1747814" y="1940315"/>
                  </a:lnTo>
                  <a:lnTo>
                    <a:pt x="1798151" y="1954943"/>
                  </a:lnTo>
                  <a:lnTo>
                    <a:pt x="1847248" y="1970912"/>
                  </a:lnTo>
                  <a:lnTo>
                    <a:pt x="1895045" y="1988187"/>
                  </a:lnTo>
                  <a:lnTo>
                    <a:pt x="1941484" y="2006728"/>
                  </a:lnTo>
                  <a:lnTo>
                    <a:pt x="1986503" y="2026499"/>
                  </a:lnTo>
                  <a:lnTo>
                    <a:pt x="2030043" y="2047461"/>
                  </a:lnTo>
                  <a:lnTo>
                    <a:pt x="2072044" y="2069578"/>
                  </a:lnTo>
                  <a:lnTo>
                    <a:pt x="2112445" y="2092811"/>
                  </a:lnTo>
                  <a:lnTo>
                    <a:pt x="2151188" y="2117122"/>
                  </a:lnTo>
                  <a:lnTo>
                    <a:pt x="2188211" y="2142475"/>
                  </a:lnTo>
                  <a:lnTo>
                    <a:pt x="2223456" y="2168831"/>
                  </a:lnTo>
                  <a:lnTo>
                    <a:pt x="2256861" y="2196154"/>
                  </a:lnTo>
                  <a:lnTo>
                    <a:pt x="2288367" y="2224404"/>
                  </a:lnTo>
                  <a:lnTo>
                    <a:pt x="2317914" y="2253545"/>
                  </a:lnTo>
                  <a:lnTo>
                    <a:pt x="2345441" y="2283539"/>
                  </a:lnTo>
                  <a:lnTo>
                    <a:pt x="2370890" y="2314348"/>
                  </a:lnTo>
                  <a:lnTo>
                    <a:pt x="2394200" y="2345935"/>
                  </a:lnTo>
                  <a:lnTo>
                    <a:pt x="2415311" y="2378261"/>
                  </a:lnTo>
                  <a:lnTo>
                    <a:pt x="2450696" y="2444984"/>
                  </a:lnTo>
                  <a:lnTo>
                    <a:pt x="2476565" y="2514216"/>
                  </a:lnTo>
                  <a:lnTo>
                    <a:pt x="2492438" y="2585654"/>
                  </a:lnTo>
                  <a:lnTo>
                    <a:pt x="2497835" y="2658999"/>
                  </a:lnTo>
                  <a:lnTo>
                    <a:pt x="2496476" y="2695890"/>
                  </a:lnTo>
                  <a:lnTo>
                    <a:pt x="2485781" y="2768319"/>
                  </a:lnTo>
                  <a:lnTo>
                    <a:pt x="2464850" y="2838692"/>
                  </a:lnTo>
                  <a:lnTo>
                    <a:pt x="2434163" y="2906706"/>
                  </a:lnTo>
                  <a:lnTo>
                    <a:pt x="2394200" y="2972062"/>
                  </a:lnTo>
                  <a:lnTo>
                    <a:pt x="2370890" y="3003649"/>
                  </a:lnTo>
                  <a:lnTo>
                    <a:pt x="2345441" y="3034458"/>
                  </a:lnTo>
                  <a:lnTo>
                    <a:pt x="2317914" y="3064452"/>
                  </a:lnTo>
                  <a:lnTo>
                    <a:pt x="2288367" y="3093593"/>
                  </a:lnTo>
                  <a:lnTo>
                    <a:pt x="2256861" y="3121843"/>
                  </a:lnTo>
                  <a:lnTo>
                    <a:pt x="2223456" y="3149166"/>
                  </a:lnTo>
                  <a:lnTo>
                    <a:pt x="2188211" y="3175522"/>
                  </a:lnTo>
                  <a:lnTo>
                    <a:pt x="2151188" y="3200875"/>
                  </a:lnTo>
                  <a:lnTo>
                    <a:pt x="2112445" y="3225186"/>
                  </a:lnTo>
                  <a:lnTo>
                    <a:pt x="2072044" y="3248419"/>
                  </a:lnTo>
                  <a:lnTo>
                    <a:pt x="2030043" y="3270536"/>
                  </a:lnTo>
                  <a:lnTo>
                    <a:pt x="1986503" y="3291498"/>
                  </a:lnTo>
                  <a:lnTo>
                    <a:pt x="1941484" y="3311269"/>
                  </a:lnTo>
                  <a:lnTo>
                    <a:pt x="1895045" y="3329810"/>
                  </a:lnTo>
                  <a:lnTo>
                    <a:pt x="1847248" y="3347085"/>
                  </a:lnTo>
                  <a:lnTo>
                    <a:pt x="1798151" y="3363054"/>
                  </a:lnTo>
                  <a:lnTo>
                    <a:pt x="1747814" y="3377682"/>
                  </a:lnTo>
                  <a:lnTo>
                    <a:pt x="1696299" y="3390929"/>
                  </a:lnTo>
                  <a:lnTo>
                    <a:pt x="1643664" y="3402759"/>
                  </a:lnTo>
                  <a:lnTo>
                    <a:pt x="1589970" y="3413134"/>
                  </a:lnTo>
                  <a:lnTo>
                    <a:pt x="1535276" y="3422016"/>
                  </a:lnTo>
                  <a:lnTo>
                    <a:pt x="1479643" y="3429367"/>
                  </a:lnTo>
                  <a:lnTo>
                    <a:pt x="1423131" y="3435151"/>
                  </a:lnTo>
                  <a:lnTo>
                    <a:pt x="1365799" y="3439328"/>
                  </a:lnTo>
                  <a:lnTo>
                    <a:pt x="1307708" y="3441862"/>
                  </a:lnTo>
                  <a:lnTo>
                    <a:pt x="1248918" y="3442716"/>
                  </a:lnTo>
                  <a:lnTo>
                    <a:pt x="1190127" y="3441862"/>
                  </a:lnTo>
                  <a:lnTo>
                    <a:pt x="1132036" y="3439328"/>
                  </a:lnTo>
                  <a:lnTo>
                    <a:pt x="1074704" y="3435151"/>
                  </a:lnTo>
                  <a:lnTo>
                    <a:pt x="1018192" y="3429367"/>
                  </a:lnTo>
                  <a:lnTo>
                    <a:pt x="962559" y="3422016"/>
                  </a:lnTo>
                  <a:lnTo>
                    <a:pt x="907865" y="3413134"/>
                  </a:lnTo>
                  <a:lnTo>
                    <a:pt x="854171" y="3402759"/>
                  </a:lnTo>
                  <a:lnTo>
                    <a:pt x="801536" y="3390929"/>
                  </a:lnTo>
                  <a:lnTo>
                    <a:pt x="750021" y="3377682"/>
                  </a:lnTo>
                  <a:lnTo>
                    <a:pt x="699684" y="3363054"/>
                  </a:lnTo>
                  <a:lnTo>
                    <a:pt x="650587" y="3347085"/>
                  </a:lnTo>
                  <a:lnTo>
                    <a:pt x="602790" y="3329810"/>
                  </a:lnTo>
                  <a:lnTo>
                    <a:pt x="556351" y="3311269"/>
                  </a:lnTo>
                  <a:lnTo>
                    <a:pt x="511332" y="3291498"/>
                  </a:lnTo>
                  <a:lnTo>
                    <a:pt x="467792" y="3270536"/>
                  </a:lnTo>
                  <a:lnTo>
                    <a:pt x="425791" y="3248419"/>
                  </a:lnTo>
                  <a:lnTo>
                    <a:pt x="385390" y="3225186"/>
                  </a:lnTo>
                  <a:lnTo>
                    <a:pt x="346647" y="3200875"/>
                  </a:lnTo>
                  <a:lnTo>
                    <a:pt x="309624" y="3175522"/>
                  </a:lnTo>
                  <a:lnTo>
                    <a:pt x="274379" y="3149166"/>
                  </a:lnTo>
                  <a:lnTo>
                    <a:pt x="240974" y="3121843"/>
                  </a:lnTo>
                  <a:lnTo>
                    <a:pt x="209468" y="3093593"/>
                  </a:lnTo>
                  <a:lnTo>
                    <a:pt x="179921" y="3064452"/>
                  </a:lnTo>
                  <a:lnTo>
                    <a:pt x="152394" y="3034458"/>
                  </a:lnTo>
                  <a:lnTo>
                    <a:pt x="126945" y="3003649"/>
                  </a:lnTo>
                  <a:lnTo>
                    <a:pt x="103635" y="2972062"/>
                  </a:lnTo>
                  <a:lnTo>
                    <a:pt x="82524" y="2939736"/>
                  </a:lnTo>
                  <a:lnTo>
                    <a:pt x="47139" y="2873013"/>
                  </a:lnTo>
                  <a:lnTo>
                    <a:pt x="21270" y="2803781"/>
                  </a:lnTo>
                  <a:lnTo>
                    <a:pt x="5397" y="2732343"/>
                  </a:lnTo>
                  <a:lnTo>
                    <a:pt x="0" y="2658999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49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xam</a:t>
            </a:r>
            <a:r>
              <a:rPr spc="-50" dirty="0"/>
              <a:t>p</a:t>
            </a:r>
            <a:r>
              <a:rPr spc="-5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100241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Use single linkage agglomerative clustering to group the data  described by the following distance </a:t>
            </a:r>
            <a:r>
              <a:rPr sz="2800" spc="-5" dirty="0">
                <a:latin typeface="Arial"/>
                <a:cs typeface="Arial"/>
              </a:rPr>
              <a:t>matrix. Show </a:t>
            </a:r>
            <a:r>
              <a:rPr sz="280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433" y="2478336"/>
            <a:ext cx="2045970" cy="117602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800" dirty="0">
                <a:latin typeface="Arial"/>
                <a:cs typeface="Arial"/>
              </a:rPr>
              <a:t>dendrogram.</a:t>
            </a:r>
            <a:endParaRPr sz="28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1370"/>
              </a:spcBef>
            </a:pPr>
            <a:r>
              <a:rPr sz="2000" b="1" spc="-5" dirty="0">
                <a:latin typeface="Arial"/>
                <a:cs typeface="Arial"/>
              </a:rPr>
              <a:t>Distance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Matrix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1525" y="3712464"/>
          <a:ext cx="2025649" cy="1975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8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56709" y="3712464"/>
          <a:ext cx="5259068" cy="1005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1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Comments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15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{A}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{B}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{C}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{D}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47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with each point being  a cluster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07688" y="2800857"/>
            <a:ext cx="58083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Agglomerative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Initially every point is a cluster of its</a:t>
            </a:r>
            <a:r>
              <a:rPr sz="18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own 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and we merge cluster until we end-up with one unique  cluster containing all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65389" y="4302505"/>
            <a:ext cx="1352200" cy="190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78161" y="3735323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Dendrogram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838</Words>
  <Application>Microsoft Office PowerPoint</Application>
  <PresentationFormat>Widescreen</PresentationFormat>
  <Paragraphs>238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Machine Learning</vt:lpstr>
      <vt:lpstr>Outline</vt:lpstr>
      <vt:lpstr>Hierarchical Clustering</vt:lpstr>
      <vt:lpstr>Methods</vt:lpstr>
      <vt:lpstr>Initial Data</vt:lpstr>
      <vt:lpstr>Linkage Functions</vt:lpstr>
      <vt:lpstr>Linkage Functions</vt:lpstr>
      <vt:lpstr>Linkage Functions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Muhammad Tayyab</cp:lastModifiedBy>
  <cp:revision>2</cp:revision>
  <dcterms:created xsi:type="dcterms:W3CDTF">2022-11-30T03:03:56Z</dcterms:created>
  <dcterms:modified xsi:type="dcterms:W3CDTF">2022-12-03T12:07:10Z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2022-11-30T00:00:00Z</vt:filetime>
  </property>
</Properties>
</file>