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Fri, 25-Nov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Fri, 25-Nov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Fri, 25-Nov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Fri, 25-Nov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Fri, 25-Nov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30909"/>
            <a:ext cx="36195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0055" y="1840992"/>
            <a:ext cx="5781040" cy="148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Fri, 25-Nov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12192000" y="6629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65233" y="937412"/>
            <a:ext cx="4988378" cy="4756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09231" y="1080008"/>
            <a:ext cx="4464685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200" spc="-50" dirty="0">
                <a:solidFill>
                  <a:srgbClr val="252525"/>
                </a:solidFill>
              </a:rPr>
              <a:t>Machine</a:t>
            </a:r>
            <a:r>
              <a:rPr sz="4200" spc="-160" dirty="0">
                <a:solidFill>
                  <a:srgbClr val="252525"/>
                </a:solidFill>
              </a:rPr>
              <a:t> </a:t>
            </a:r>
            <a:r>
              <a:rPr sz="4200" spc="-50" dirty="0">
                <a:solidFill>
                  <a:srgbClr val="252525"/>
                </a:solidFill>
              </a:rPr>
              <a:t>Learning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6809231" y="2842513"/>
            <a:ext cx="3662045" cy="9277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0"/>
              </a:spcBef>
            </a:pPr>
            <a:r>
              <a:rPr sz="3200" b="1" spc="-60" dirty="0">
                <a:solidFill>
                  <a:srgbClr val="333E50"/>
                </a:solidFill>
                <a:latin typeface="Arial"/>
                <a:cs typeface="Arial"/>
              </a:rPr>
              <a:t>Week </a:t>
            </a:r>
            <a:r>
              <a:rPr sz="3200" b="1" spc="-95" dirty="0">
                <a:solidFill>
                  <a:srgbClr val="333E50"/>
                </a:solidFill>
                <a:latin typeface="Arial"/>
                <a:cs typeface="Arial"/>
              </a:rPr>
              <a:t>11: </a:t>
            </a:r>
            <a:r>
              <a:rPr sz="3200" b="1" spc="-50" dirty="0">
                <a:solidFill>
                  <a:srgbClr val="333E50"/>
                </a:solidFill>
                <a:latin typeface="Arial"/>
                <a:cs typeface="Arial"/>
              </a:rPr>
              <a:t>Cluster  Analysis</a:t>
            </a:r>
            <a:r>
              <a:rPr sz="3200" b="1" spc="-180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333E50"/>
                </a:solidFill>
                <a:latin typeface="Arial"/>
                <a:cs typeface="Arial"/>
              </a:rPr>
              <a:t>(K-Means)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554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Distance </a:t>
            </a:r>
            <a:r>
              <a:rPr spc="-50" dirty="0"/>
              <a:t>(Dissimilarity)</a:t>
            </a:r>
            <a:r>
              <a:rPr spc="-185" dirty="0"/>
              <a:t> </a:t>
            </a:r>
            <a:r>
              <a:rPr spc="-4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86787"/>
            <a:ext cx="4397375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Binary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  <a:p>
            <a:pPr marL="579120" marR="5080" lvl="1" indent="-182880" algn="just">
              <a:lnSpc>
                <a:spcPct val="100000"/>
              </a:lnSpc>
              <a:spcBef>
                <a:spcPts val="182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dirty="0">
                <a:latin typeface="Arial"/>
                <a:cs typeface="Arial"/>
              </a:rPr>
              <a:t>Distance </a:t>
            </a:r>
            <a:r>
              <a:rPr sz="2000" spc="-5" dirty="0">
                <a:latin typeface="Arial"/>
                <a:cs typeface="Arial"/>
              </a:rPr>
              <a:t>measure for </a:t>
            </a:r>
            <a:r>
              <a:rPr sz="2000" b="1" spc="-5" dirty="0">
                <a:latin typeface="Arial"/>
                <a:cs typeface="Arial"/>
              </a:rPr>
              <a:t>symmetric  binary attributes </a:t>
            </a:r>
            <a:r>
              <a:rPr sz="2000" spc="-5" dirty="0">
                <a:latin typeface="Arial"/>
                <a:cs typeface="Arial"/>
              </a:rPr>
              <a:t>(where 0 or 1 is  equally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likely)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627" y="3788409"/>
            <a:ext cx="410019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Distance </a:t>
            </a:r>
            <a:r>
              <a:rPr sz="2000" spc="-5" dirty="0">
                <a:latin typeface="Arial"/>
                <a:cs typeface="Arial"/>
              </a:rPr>
              <a:t>measure for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asymmetric  binary attributes </a:t>
            </a:r>
            <a:r>
              <a:rPr sz="2000" spc="-5" dirty="0">
                <a:latin typeface="Arial"/>
                <a:cs typeface="Arial"/>
              </a:rPr>
              <a:t>(where having a  0 value (typically the </a:t>
            </a:r>
            <a:r>
              <a:rPr sz="2000" dirty="0">
                <a:latin typeface="Arial"/>
                <a:cs typeface="Arial"/>
              </a:rPr>
              <a:t>absence </a:t>
            </a:r>
            <a:r>
              <a:rPr sz="2000" spc="-5" dirty="0">
                <a:latin typeface="Arial"/>
                <a:cs typeface="Arial"/>
              </a:rPr>
              <a:t>of a  property) is not as important as 1  value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67321" y="1940051"/>
          <a:ext cx="3437252" cy="1848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j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 +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+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 +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47331" y="4010659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Symmetric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90664" y="4498721"/>
            <a:ext cx="402590" cy="212090"/>
          </a:xfrm>
          <a:custGeom>
            <a:avLst/>
            <a:gdLst/>
            <a:ahLst/>
            <a:cxnLst/>
            <a:rect l="l" t="t" r="r" b="b"/>
            <a:pathLst>
              <a:path w="402590" h="212089">
                <a:moveTo>
                  <a:pt x="334644" y="0"/>
                </a:moveTo>
                <a:lnTo>
                  <a:pt x="331596" y="8635"/>
                </a:lnTo>
                <a:lnTo>
                  <a:pt x="343864" y="13946"/>
                </a:lnTo>
                <a:lnTo>
                  <a:pt x="354393" y="21304"/>
                </a:lnTo>
                <a:lnTo>
                  <a:pt x="375812" y="55429"/>
                </a:lnTo>
                <a:lnTo>
                  <a:pt x="382777" y="104774"/>
                </a:lnTo>
                <a:lnTo>
                  <a:pt x="382012" y="123443"/>
                </a:lnTo>
                <a:lnTo>
                  <a:pt x="370331" y="169163"/>
                </a:lnTo>
                <a:lnTo>
                  <a:pt x="344025" y="197792"/>
                </a:lnTo>
                <a:lnTo>
                  <a:pt x="331977" y="203199"/>
                </a:lnTo>
                <a:lnTo>
                  <a:pt x="334644" y="211708"/>
                </a:lnTo>
                <a:lnTo>
                  <a:pt x="375042" y="187705"/>
                </a:lnTo>
                <a:lnTo>
                  <a:pt x="397827" y="143335"/>
                </a:lnTo>
                <a:lnTo>
                  <a:pt x="402208" y="105917"/>
                </a:lnTo>
                <a:lnTo>
                  <a:pt x="401113" y="86483"/>
                </a:lnTo>
                <a:lnTo>
                  <a:pt x="384682" y="37083"/>
                </a:lnTo>
                <a:lnTo>
                  <a:pt x="349982" y="5526"/>
                </a:lnTo>
                <a:lnTo>
                  <a:pt x="334644" y="0"/>
                </a:lnTo>
                <a:close/>
              </a:path>
              <a:path w="402590" h="212089">
                <a:moveTo>
                  <a:pt x="67563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9721" y="4428997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225" algn="l"/>
              </a:tabLst>
            </a:pPr>
            <a:r>
              <a:rPr sz="1800" dirty="0">
                <a:latin typeface="Cambria Math"/>
                <a:cs typeface="Cambria Math"/>
              </a:rPr>
              <a:t>𝑑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2316" y="4597527"/>
            <a:ext cx="1332230" cy="14604"/>
          </a:xfrm>
          <a:custGeom>
            <a:avLst/>
            <a:gdLst/>
            <a:ahLst/>
            <a:cxnLst/>
            <a:rect l="l" t="t" r="r" b="b"/>
            <a:pathLst>
              <a:path w="1332229" h="14604">
                <a:moveTo>
                  <a:pt x="1331976" y="0"/>
                </a:moveTo>
                <a:lnTo>
                  <a:pt x="0" y="0"/>
                </a:lnTo>
                <a:lnTo>
                  <a:pt x="0" y="14478"/>
                </a:lnTo>
                <a:lnTo>
                  <a:pt x="1331976" y="14478"/>
                </a:lnTo>
                <a:lnTo>
                  <a:pt x="1331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9318" y="4256023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𝑏 +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0123" y="4582159"/>
            <a:ext cx="135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𝑎 + 𝑏 + 𝑐 +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7331" y="5065776"/>
            <a:ext cx="1335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Asy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metr</a:t>
            </a:r>
            <a:r>
              <a:rPr sz="1800" b="1" dirty="0">
                <a:latin typeface="Arial"/>
                <a:cs typeface="Arial"/>
              </a:rPr>
              <a:t>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9150" y="5553709"/>
            <a:ext cx="401955" cy="212090"/>
          </a:xfrm>
          <a:custGeom>
            <a:avLst/>
            <a:gdLst/>
            <a:ahLst/>
            <a:cxnLst/>
            <a:rect l="l" t="t" r="r" b="b"/>
            <a:pathLst>
              <a:path w="401954" h="212089">
                <a:moveTo>
                  <a:pt x="333882" y="0"/>
                </a:moveTo>
                <a:lnTo>
                  <a:pt x="330834" y="8635"/>
                </a:lnTo>
                <a:lnTo>
                  <a:pt x="343102" y="13946"/>
                </a:lnTo>
                <a:lnTo>
                  <a:pt x="353631" y="21309"/>
                </a:lnTo>
                <a:lnTo>
                  <a:pt x="375050" y="55470"/>
                </a:lnTo>
                <a:lnTo>
                  <a:pt x="382016" y="104876"/>
                </a:lnTo>
                <a:lnTo>
                  <a:pt x="381250" y="123552"/>
                </a:lnTo>
                <a:lnTo>
                  <a:pt x="369570" y="169278"/>
                </a:lnTo>
                <a:lnTo>
                  <a:pt x="343263" y="197869"/>
                </a:lnTo>
                <a:lnTo>
                  <a:pt x="331216" y="203212"/>
                </a:lnTo>
                <a:lnTo>
                  <a:pt x="333882" y="211810"/>
                </a:lnTo>
                <a:lnTo>
                  <a:pt x="374280" y="187766"/>
                </a:lnTo>
                <a:lnTo>
                  <a:pt x="397065" y="143398"/>
                </a:lnTo>
                <a:lnTo>
                  <a:pt x="401447" y="105994"/>
                </a:lnTo>
                <a:lnTo>
                  <a:pt x="400351" y="86577"/>
                </a:lnTo>
                <a:lnTo>
                  <a:pt x="383921" y="37172"/>
                </a:lnTo>
                <a:lnTo>
                  <a:pt x="349220" y="5599"/>
                </a:lnTo>
                <a:lnTo>
                  <a:pt x="333882" y="0"/>
                </a:lnTo>
                <a:close/>
              </a:path>
              <a:path w="401954" h="212089">
                <a:moveTo>
                  <a:pt x="67564" y="0"/>
                </a:moveTo>
                <a:lnTo>
                  <a:pt x="27094" y="24165"/>
                </a:lnTo>
                <a:lnTo>
                  <a:pt x="4365" y="68635"/>
                </a:lnTo>
                <a:lnTo>
                  <a:pt x="0" y="105994"/>
                </a:lnTo>
                <a:lnTo>
                  <a:pt x="1093" y="125446"/>
                </a:lnTo>
                <a:lnTo>
                  <a:pt x="17399" y="174802"/>
                </a:lnTo>
                <a:lnTo>
                  <a:pt x="52135" y="206269"/>
                </a:lnTo>
                <a:lnTo>
                  <a:pt x="67564" y="211810"/>
                </a:lnTo>
                <a:lnTo>
                  <a:pt x="70230" y="203212"/>
                </a:lnTo>
                <a:lnTo>
                  <a:pt x="58130" y="197869"/>
                </a:lnTo>
                <a:lnTo>
                  <a:pt x="47720" y="190431"/>
                </a:lnTo>
                <a:lnTo>
                  <a:pt x="26376" y="155752"/>
                </a:lnTo>
                <a:lnTo>
                  <a:pt x="19303" y="104876"/>
                </a:lnTo>
                <a:lnTo>
                  <a:pt x="20089" y="86807"/>
                </a:lnTo>
                <a:lnTo>
                  <a:pt x="31876" y="42202"/>
                </a:lnTo>
                <a:lnTo>
                  <a:pt x="58291" y="13946"/>
                </a:lnTo>
                <a:lnTo>
                  <a:pt x="70484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98207" y="5484114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225" algn="l"/>
              </a:tabLst>
            </a:pPr>
            <a:r>
              <a:rPr sz="1800" dirty="0">
                <a:latin typeface="Cambria Math"/>
                <a:cs typeface="Cambria Math"/>
              </a:rPr>
              <a:t>𝑑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40802" y="5652579"/>
            <a:ext cx="920115" cy="14604"/>
          </a:xfrm>
          <a:custGeom>
            <a:avLst/>
            <a:gdLst/>
            <a:ahLst/>
            <a:cxnLst/>
            <a:rect l="l" t="t" r="r" b="b"/>
            <a:pathLst>
              <a:path w="920115" h="14604">
                <a:moveTo>
                  <a:pt x="919733" y="0"/>
                </a:moveTo>
                <a:lnTo>
                  <a:pt x="0" y="0"/>
                </a:lnTo>
                <a:lnTo>
                  <a:pt x="0" y="14478"/>
                </a:lnTo>
                <a:lnTo>
                  <a:pt x="919733" y="14478"/>
                </a:lnTo>
                <a:lnTo>
                  <a:pt x="919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31302" y="5311140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𝑏 +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8609" y="5637276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𝑎 + 𝑏 + 𝑐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92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</a:t>
            </a:r>
            <a:r>
              <a:rPr spc="-335" dirty="0"/>
              <a:t> </a:t>
            </a:r>
            <a:r>
              <a:rPr spc="-45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3431032"/>
            <a:ext cx="375475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1700" spc="-5" dirty="0">
                <a:latin typeface="Arial"/>
                <a:cs typeface="Arial"/>
              </a:rPr>
              <a:t>All attributes are asymmetric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binary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3893058"/>
            <a:ext cx="5598795" cy="5175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68300" marR="5080" indent="-356235">
              <a:lnSpc>
                <a:spcPts val="1839"/>
              </a:lnSpc>
              <a:spcBef>
                <a:spcPts val="32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1700" spc="-5" dirty="0">
                <a:latin typeface="Arial"/>
                <a:cs typeface="Arial"/>
              </a:rPr>
              <a:t>Let value Y be set to 1, and value N to be set to 0, and  compute the asymmetric distance for all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attributes</a:t>
            </a:r>
            <a:endParaRPr sz="17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0055" y="1840992"/>
          <a:ext cx="5770877" cy="147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91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Fever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Cough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Jim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51242" y="1840992"/>
          <a:ext cx="3436620" cy="184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 rowSpan="4"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30997" y="3900678"/>
            <a:ext cx="1335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Asy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metr</a:t>
            </a:r>
            <a:r>
              <a:rPr sz="1800" b="1" dirty="0">
                <a:latin typeface="Arial"/>
                <a:cs typeface="Arial"/>
              </a:rPr>
              <a:t>ic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52816" y="4388739"/>
            <a:ext cx="401955" cy="212090"/>
          </a:xfrm>
          <a:custGeom>
            <a:avLst/>
            <a:gdLst/>
            <a:ahLst/>
            <a:cxnLst/>
            <a:rect l="l" t="t" r="r" b="b"/>
            <a:pathLst>
              <a:path w="401954" h="212089">
                <a:moveTo>
                  <a:pt x="333882" y="0"/>
                </a:moveTo>
                <a:lnTo>
                  <a:pt x="330834" y="8509"/>
                </a:lnTo>
                <a:lnTo>
                  <a:pt x="343120" y="13819"/>
                </a:lnTo>
                <a:lnTo>
                  <a:pt x="353679" y="21177"/>
                </a:lnTo>
                <a:lnTo>
                  <a:pt x="375070" y="55322"/>
                </a:lnTo>
                <a:lnTo>
                  <a:pt x="382142" y="104775"/>
                </a:lnTo>
                <a:lnTo>
                  <a:pt x="381357" y="123443"/>
                </a:lnTo>
                <a:lnTo>
                  <a:pt x="369569" y="169163"/>
                </a:lnTo>
                <a:lnTo>
                  <a:pt x="343263" y="197739"/>
                </a:lnTo>
                <a:lnTo>
                  <a:pt x="331215" y="203073"/>
                </a:lnTo>
                <a:lnTo>
                  <a:pt x="333882" y="211709"/>
                </a:lnTo>
                <a:lnTo>
                  <a:pt x="374352" y="187706"/>
                </a:lnTo>
                <a:lnTo>
                  <a:pt x="397081" y="143287"/>
                </a:lnTo>
                <a:lnTo>
                  <a:pt x="401447" y="105918"/>
                </a:lnTo>
                <a:lnTo>
                  <a:pt x="400351" y="86483"/>
                </a:lnTo>
                <a:lnTo>
                  <a:pt x="383920" y="37084"/>
                </a:lnTo>
                <a:lnTo>
                  <a:pt x="349238" y="5526"/>
                </a:lnTo>
                <a:lnTo>
                  <a:pt x="333882" y="0"/>
                </a:lnTo>
                <a:close/>
              </a:path>
              <a:path w="40195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1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81873" y="4319016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225" algn="l"/>
              </a:tabLst>
            </a:pPr>
            <a:r>
              <a:rPr sz="1800" dirty="0">
                <a:latin typeface="Cambria Math"/>
                <a:cs typeface="Cambria Math"/>
              </a:rPr>
              <a:t>𝑑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24468" y="4487545"/>
            <a:ext cx="920115" cy="14604"/>
          </a:xfrm>
          <a:custGeom>
            <a:avLst/>
            <a:gdLst/>
            <a:ahLst/>
            <a:cxnLst/>
            <a:rect l="l" t="t" r="r" b="b"/>
            <a:pathLst>
              <a:path w="920115" h="14604">
                <a:moveTo>
                  <a:pt x="919733" y="0"/>
                </a:moveTo>
                <a:lnTo>
                  <a:pt x="0" y="0"/>
                </a:lnTo>
                <a:lnTo>
                  <a:pt x="0" y="14477"/>
                </a:lnTo>
                <a:lnTo>
                  <a:pt x="919733" y="14477"/>
                </a:lnTo>
                <a:lnTo>
                  <a:pt x="919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15221" y="4146042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𝑏 +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2276" y="4472178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𝑎 + 𝑏 + 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23694" y="4963286"/>
            <a:ext cx="1664335" cy="282575"/>
          </a:xfrm>
          <a:custGeom>
            <a:avLst/>
            <a:gdLst/>
            <a:ahLst/>
            <a:cxnLst/>
            <a:rect l="l" t="t" r="r" b="b"/>
            <a:pathLst>
              <a:path w="1664335" h="282575">
                <a:moveTo>
                  <a:pt x="1574038" y="0"/>
                </a:moveTo>
                <a:lnTo>
                  <a:pt x="1569974" y="11430"/>
                </a:lnTo>
                <a:lnTo>
                  <a:pt x="1586337" y="18522"/>
                </a:lnTo>
                <a:lnTo>
                  <a:pt x="1600390" y="28352"/>
                </a:lnTo>
                <a:lnTo>
                  <a:pt x="1628923" y="73852"/>
                </a:lnTo>
                <a:lnTo>
                  <a:pt x="1637254" y="115623"/>
                </a:lnTo>
                <a:lnTo>
                  <a:pt x="1638300" y="139700"/>
                </a:lnTo>
                <a:lnTo>
                  <a:pt x="1637252" y="164635"/>
                </a:lnTo>
                <a:lnTo>
                  <a:pt x="1628870" y="207601"/>
                </a:lnTo>
                <a:lnTo>
                  <a:pt x="1600390" y="253857"/>
                </a:lnTo>
                <a:lnTo>
                  <a:pt x="1570482" y="270891"/>
                </a:lnTo>
                <a:lnTo>
                  <a:pt x="1574038" y="282321"/>
                </a:lnTo>
                <a:lnTo>
                  <a:pt x="1612534" y="264255"/>
                </a:lnTo>
                <a:lnTo>
                  <a:pt x="1640840" y="233044"/>
                </a:lnTo>
                <a:lnTo>
                  <a:pt x="1658270" y="191134"/>
                </a:lnTo>
                <a:lnTo>
                  <a:pt x="1664081" y="141224"/>
                </a:lnTo>
                <a:lnTo>
                  <a:pt x="1662608" y="115341"/>
                </a:lnTo>
                <a:lnTo>
                  <a:pt x="1650900" y="69482"/>
                </a:lnTo>
                <a:lnTo>
                  <a:pt x="1627830" y="32146"/>
                </a:lnTo>
                <a:lnTo>
                  <a:pt x="1594492" y="7381"/>
                </a:lnTo>
                <a:lnTo>
                  <a:pt x="1574038" y="0"/>
                </a:lnTo>
                <a:close/>
              </a:path>
              <a:path w="1664335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725" y="270891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8524" y="4874259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  <a:tab pos="1999614" algn="l"/>
              </a:tabLst>
            </a:pPr>
            <a:r>
              <a:rPr sz="2400" dirty="0">
                <a:latin typeface="Cambria Math"/>
                <a:cs typeface="Cambria Math"/>
              </a:rPr>
              <a:t>𝑑	𝐽𝑎𝑐</a:t>
            </a:r>
            <a:r>
              <a:rPr sz="2400" spc="60" dirty="0">
                <a:latin typeface="Cambria Math"/>
                <a:cs typeface="Cambria Math"/>
              </a:rPr>
              <a:t>𝑘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𝑀𝑎𝑟</a:t>
            </a:r>
            <a:r>
              <a:rPr sz="2400" dirty="0">
                <a:latin typeface="Cambria Math"/>
                <a:cs typeface="Cambria Math"/>
              </a:rPr>
              <a:t>𝑦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6217" y="5094478"/>
            <a:ext cx="1229995" cy="20320"/>
          </a:xfrm>
          <a:custGeom>
            <a:avLst/>
            <a:gdLst/>
            <a:ahLst/>
            <a:cxnLst/>
            <a:rect l="l" t="t" r="r" b="b"/>
            <a:pathLst>
              <a:path w="1229995" h="20320">
                <a:moveTo>
                  <a:pt x="1229868" y="0"/>
                </a:moveTo>
                <a:lnTo>
                  <a:pt x="0" y="0"/>
                </a:lnTo>
                <a:lnTo>
                  <a:pt x="0" y="19812"/>
                </a:lnTo>
                <a:lnTo>
                  <a:pt x="1229868" y="19812"/>
                </a:lnTo>
                <a:lnTo>
                  <a:pt x="1229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8947" y="4643373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0 +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63771" y="5078476"/>
            <a:ext cx="125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 + 0 +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8476" y="4874259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0.33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8297" y="5591555"/>
            <a:ext cx="5424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Compute d(Jack,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Jim)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d(Mary,</a:t>
            </a:r>
            <a:r>
              <a:rPr sz="24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Jim).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92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</a:t>
            </a:r>
            <a:r>
              <a:rPr spc="-335" dirty="0"/>
              <a:t> </a:t>
            </a:r>
            <a:r>
              <a:rPr spc="-45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3431032"/>
            <a:ext cx="375475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1700" spc="-5" dirty="0">
                <a:latin typeface="Arial"/>
                <a:cs typeface="Arial"/>
              </a:rPr>
              <a:t>All attributes are asymmetric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binary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3893058"/>
            <a:ext cx="5598795" cy="5175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68300" marR="5080" indent="-356235">
              <a:lnSpc>
                <a:spcPts val="1839"/>
              </a:lnSpc>
              <a:spcBef>
                <a:spcPts val="32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1700" spc="-5" dirty="0">
                <a:latin typeface="Arial"/>
                <a:cs typeface="Arial"/>
              </a:rPr>
              <a:t>Let value Y be set to 1, and value N to be set to 0, and  compute the asymmetric distance for all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attributes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0055" y="1840992"/>
          <a:ext cx="5770877" cy="147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91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Fever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Cough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Jim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33488" y="1840992"/>
          <a:ext cx="3436620" cy="184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Jim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 rowSpan="4"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2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2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12990" y="4019042"/>
            <a:ext cx="1335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Asy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metr</a:t>
            </a:r>
            <a:r>
              <a:rPr sz="1800" b="1" dirty="0">
                <a:latin typeface="Arial"/>
                <a:cs typeface="Arial"/>
              </a:rPr>
              <a:t>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34807" y="4506976"/>
            <a:ext cx="401955" cy="212090"/>
          </a:xfrm>
          <a:custGeom>
            <a:avLst/>
            <a:gdLst/>
            <a:ahLst/>
            <a:cxnLst/>
            <a:rect l="l" t="t" r="r" b="b"/>
            <a:pathLst>
              <a:path w="401954" h="212089">
                <a:moveTo>
                  <a:pt x="333883" y="0"/>
                </a:moveTo>
                <a:lnTo>
                  <a:pt x="330835" y="8636"/>
                </a:lnTo>
                <a:lnTo>
                  <a:pt x="343102" y="13946"/>
                </a:lnTo>
                <a:lnTo>
                  <a:pt x="353631" y="21304"/>
                </a:lnTo>
                <a:lnTo>
                  <a:pt x="375050" y="55431"/>
                </a:lnTo>
                <a:lnTo>
                  <a:pt x="382016" y="104901"/>
                </a:lnTo>
                <a:lnTo>
                  <a:pt x="381250" y="123570"/>
                </a:lnTo>
                <a:lnTo>
                  <a:pt x="369570" y="169291"/>
                </a:lnTo>
                <a:lnTo>
                  <a:pt x="343263" y="197866"/>
                </a:lnTo>
                <a:lnTo>
                  <a:pt x="331216" y="203200"/>
                </a:lnTo>
                <a:lnTo>
                  <a:pt x="333883" y="211836"/>
                </a:lnTo>
                <a:lnTo>
                  <a:pt x="374280" y="187707"/>
                </a:lnTo>
                <a:lnTo>
                  <a:pt x="397065" y="143335"/>
                </a:lnTo>
                <a:lnTo>
                  <a:pt x="401447" y="105918"/>
                </a:lnTo>
                <a:lnTo>
                  <a:pt x="400351" y="86536"/>
                </a:lnTo>
                <a:lnTo>
                  <a:pt x="383921" y="37084"/>
                </a:lnTo>
                <a:lnTo>
                  <a:pt x="349220" y="5544"/>
                </a:lnTo>
                <a:lnTo>
                  <a:pt x="333883" y="0"/>
                </a:lnTo>
                <a:close/>
              </a:path>
              <a:path w="401954" h="212089">
                <a:moveTo>
                  <a:pt x="67564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238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63866" y="4437379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225" algn="l"/>
              </a:tabLst>
            </a:pPr>
            <a:r>
              <a:rPr sz="1800" dirty="0">
                <a:latin typeface="Cambria Math"/>
                <a:cs typeface="Cambria Math"/>
              </a:rPr>
              <a:t>𝑑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06459" y="4605782"/>
            <a:ext cx="920115" cy="14604"/>
          </a:xfrm>
          <a:custGeom>
            <a:avLst/>
            <a:gdLst/>
            <a:ahLst/>
            <a:cxnLst/>
            <a:rect l="l" t="t" r="r" b="b"/>
            <a:pathLst>
              <a:path w="920115" h="14604">
                <a:moveTo>
                  <a:pt x="919734" y="0"/>
                </a:moveTo>
                <a:lnTo>
                  <a:pt x="0" y="0"/>
                </a:lnTo>
                <a:lnTo>
                  <a:pt x="0" y="14478"/>
                </a:lnTo>
                <a:lnTo>
                  <a:pt x="919734" y="14478"/>
                </a:lnTo>
                <a:lnTo>
                  <a:pt x="919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96959" y="4264405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𝑏 +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4268" y="4590542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𝑎 + 𝑏 + 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47317" y="4963286"/>
            <a:ext cx="1389380" cy="282575"/>
          </a:xfrm>
          <a:custGeom>
            <a:avLst/>
            <a:gdLst/>
            <a:ahLst/>
            <a:cxnLst/>
            <a:rect l="l" t="t" r="r" b="b"/>
            <a:pathLst>
              <a:path w="1389380" h="282575">
                <a:moveTo>
                  <a:pt x="1298956" y="0"/>
                </a:moveTo>
                <a:lnTo>
                  <a:pt x="1294891" y="11430"/>
                </a:lnTo>
                <a:lnTo>
                  <a:pt x="1311255" y="18522"/>
                </a:lnTo>
                <a:lnTo>
                  <a:pt x="1325308" y="28352"/>
                </a:lnTo>
                <a:lnTo>
                  <a:pt x="1353841" y="73852"/>
                </a:lnTo>
                <a:lnTo>
                  <a:pt x="1362172" y="115623"/>
                </a:lnTo>
                <a:lnTo>
                  <a:pt x="1363218" y="139700"/>
                </a:lnTo>
                <a:lnTo>
                  <a:pt x="1362170" y="164635"/>
                </a:lnTo>
                <a:lnTo>
                  <a:pt x="1353788" y="207601"/>
                </a:lnTo>
                <a:lnTo>
                  <a:pt x="1325308" y="253857"/>
                </a:lnTo>
                <a:lnTo>
                  <a:pt x="1295400" y="270891"/>
                </a:lnTo>
                <a:lnTo>
                  <a:pt x="1298956" y="282321"/>
                </a:lnTo>
                <a:lnTo>
                  <a:pt x="1337452" y="264255"/>
                </a:lnTo>
                <a:lnTo>
                  <a:pt x="1365758" y="233044"/>
                </a:lnTo>
                <a:lnTo>
                  <a:pt x="1383188" y="191134"/>
                </a:lnTo>
                <a:lnTo>
                  <a:pt x="1388999" y="141224"/>
                </a:lnTo>
                <a:lnTo>
                  <a:pt x="1387526" y="115341"/>
                </a:lnTo>
                <a:lnTo>
                  <a:pt x="1375818" y="69482"/>
                </a:lnTo>
                <a:lnTo>
                  <a:pt x="1352748" y="32146"/>
                </a:lnTo>
                <a:lnTo>
                  <a:pt x="1319410" y="7381"/>
                </a:lnTo>
                <a:lnTo>
                  <a:pt x="1298956" y="0"/>
                </a:lnTo>
                <a:close/>
              </a:path>
              <a:path w="1389380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725" y="270891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2146" y="4874259"/>
            <a:ext cx="196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  <a:tab pos="1725295" algn="l"/>
              </a:tabLst>
            </a:pPr>
            <a:r>
              <a:rPr sz="2400" dirty="0">
                <a:latin typeface="Cambria Math"/>
                <a:cs typeface="Cambria Math"/>
              </a:rPr>
              <a:t>𝑑	𝐽𝑎𝑐</a:t>
            </a:r>
            <a:r>
              <a:rPr sz="2400" spc="60" dirty="0">
                <a:latin typeface="Cambria Math"/>
                <a:cs typeface="Cambria Math"/>
              </a:rPr>
              <a:t>𝑘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𝐽𝑖𝑚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5520" y="5094478"/>
            <a:ext cx="1229995" cy="20320"/>
          </a:xfrm>
          <a:custGeom>
            <a:avLst/>
            <a:gdLst/>
            <a:ahLst/>
            <a:cxnLst/>
            <a:rect l="l" t="t" r="r" b="b"/>
            <a:pathLst>
              <a:path w="1229995" h="20320">
                <a:moveTo>
                  <a:pt x="1229867" y="0"/>
                </a:moveTo>
                <a:lnTo>
                  <a:pt x="0" y="0"/>
                </a:lnTo>
                <a:lnTo>
                  <a:pt x="0" y="19812"/>
                </a:lnTo>
                <a:lnTo>
                  <a:pt x="1229867" y="19812"/>
                </a:lnTo>
                <a:lnTo>
                  <a:pt x="1229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78250" y="4643373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 +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3073" y="5078476"/>
            <a:ext cx="125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 + 1 +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7778" y="4874259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0.67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92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</a:t>
            </a:r>
            <a:r>
              <a:rPr spc="-335" dirty="0"/>
              <a:t> </a:t>
            </a:r>
            <a:r>
              <a:rPr spc="-45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3431032"/>
            <a:ext cx="375475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1700" spc="-5" dirty="0">
                <a:latin typeface="Arial"/>
                <a:cs typeface="Arial"/>
              </a:rPr>
              <a:t>All attributes are asymmetric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binary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3893058"/>
            <a:ext cx="5598795" cy="5175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68300" marR="5080" indent="-356235">
              <a:lnSpc>
                <a:spcPts val="1839"/>
              </a:lnSpc>
              <a:spcBef>
                <a:spcPts val="32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1700" spc="-5" dirty="0">
                <a:latin typeface="Arial"/>
                <a:cs typeface="Arial"/>
              </a:rPr>
              <a:t>Let value Y be set to 1, and value N to be set to 0, and  compute the asymmetric distance for all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attributes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0055" y="1840992"/>
          <a:ext cx="5770877" cy="147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91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Fever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Cough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Test4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Jim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51242" y="1840992"/>
          <a:ext cx="3436620" cy="184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 rowSpan="4"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30997" y="3900678"/>
            <a:ext cx="1335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Asy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metr</a:t>
            </a:r>
            <a:r>
              <a:rPr sz="1800" b="1" dirty="0">
                <a:latin typeface="Arial"/>
                <a:cs typeface="Arial"/>
              </a:rPr>
              <a:t>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52816" y="4388739"/>
            <a:ext cx="401955" cy="212090"/>
          </a:xfrm>
          <a:custGeom>
            <a:avLst/>
            <a:gdLst/>
            <a:ahLst/>
            <a:cxnLst/>
            <a:rect l="l" t="t" r="r" b="b"/>
            <a:pathLst>
              <a:path w="401954" h="212089">
                <a:moveTo>
                  <a:pt x="333882" y="0"/>
                </a:moveTo>
                <a:lnTo>
                  <a:pt x="330834" y="8509"/>
                </a:lnTo>
                <a:lnTo>
                  <a:pt x="343120" y="13819"/>
                </a:lnTo>
                <a:lnTo>
                  <a:pt x="353679" y="21177"/>
                </a:lnTo>
                <a:lnTo>
                  <a:pt x="375070" y="55322"/>
                </a:lnTo>
                <a:lnTo>
                  <a:pt x="382142" y="104775"/>
                </a:lnTo>
                <a:lnTo>
                  <a:pt x="381357" y="123443"/>
                </a:lnTo>
                <a:lnTo>
                  <a:pt x="369569" y="169163"/>
                </a:lnTo>
                <a:lnTo>
                  <a:pt x="343263" y="197739"/>
                </a:lnTo>
                <a:lnTo>
                  <a:pt x="331215" y="203073"/>
                </a:lnTo>
                <a:lnTo>
                  <a:pt x="333882" y="211709"/>
                </a:lnTo>
                <a:lnTo>
                  <a:pt x="374352" y="187706"/>
                </a:lnTo>
                <a:lnTo>
                  <a:pt x="397081" y="143287"/>
                </a:lnTo>
                <a:lnTo>
                  <a:pt x="401447" y="105918"/>
                </a:lnTo>
                <a:lnTo>
                  <a:pt x="400351" y="86483"/>
                </a:lnTo>
                <a:lnTo>
                  <a:pt x="383920" y="37084"/>
                </a:lnTo>
                <a:lnTo>
                  <a:pt x="349238" y="5526"/>
                </a:lnTo>
                <a:lnTo>
                  <a:pt x="333882" y="0"/>
                </a:lnTo>
                <a:close/>
              </a:path>
              <a:path w="40195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1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81873" y="4319016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225" algn="l"/>
              </a:tabLst>
            </a:pPr>
            <a:r>
              <a:rPr sz="1800" dirty="0">
                <a:latin typeface="Cambria Math"/>
                <a:cs typeface="Cambria Math"/>
              </a:rPr>
              <a:t>𝑑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24468" y="4487545"/>
            <a:ext cx="920115" cy="14604"/>
          </a:xfrm>
          <a:custGeom>
            <a:avLst/>
            <a:gdLst/>
            <a:ahLst/>
            <a:cxnLst/>
            <a:rect l="l" t="t" r="r" b="b"/>
            <a:pathLst>
              <a:path w="920115" h="14604">
                <a:moveTo>
                  <a:pt x="919733" y="0"/>
                </a:moveTo>
                <a:lnTo>
                  <a:pt x="0" y="0"/>
                </a:lnTo>
                <a:lnTo>
                  <a:pt x="0" y="14477"/>
                </a:lnTo>
                <a:lnTo>
                  <a:pt x="919733" y="14477"/>
                </a:lnTo>
                <a:lnTo>
                  <a:pt x="919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15221" y="4146042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𝑏 +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2276" y="4472178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𝑎 + 𝑏 + 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48841" y="4963286"/>
            <a:ext cx="1534160" cy="282575"/>
          </a:xfrm>
          <a:custGeom>
            <a:avLst/>
            <a:gdLst/>
            <a:ahLst/>
            <a:cxnLst/>
            <a:rect l="l" t="t" r="r" b="b"/>
            <a:pathLst>
              <a:path w="1534160" h="282575">
                <a:moveTo>
                  <a:pt x="1443735" y="0"/>
                </a:moveTo>
                <a:lnTo>
                  <a:pt x="1439671" y="11430"/>
                </a:lnTo>
                <a:lnTo>
                  <a:pt x="1456035" y="18522"/>
                </a:lnTo>
                <a:lnTo>
                  <a:pt x="1470088" y="28352"/>
                </a:lnTo>
                <a:lnTo>
                  <a:pt x="1498621" y="73852"/>
                </a:lnTo>
                <a:lnTo>
                  <a:pt x="1506952" y="115623"/>
                </a:lnTo>
                <a:lnTo>
                  <a:pt x="1507997" y="139700"/>
                </a:lnTo>
                <a:lnTo>
                  <a:pt x="1506950" y="164635"/>
                </a:lnTo>
                <a:lnTo>
                  <a:pt x="1498568" y="207601"/>
                </a:lnTo>
                <a:lnTo>
                  <a:pt x="1470088" y="253857"/>
                </a:lnTo>
                <a:lnTo>
                  <a:pt x="1440179" y="270891"/>
                </a:lnTo>
                <a:lnTo>
                  <a:pt x="1443735" y="282321"/>
                </a:lnTo>
                <a:lnTo>
                  <a:pt x="1482232" y="264255"/>
                </a:lnTo>
                <a:lnTo>
                  <a:pt x="1510538" y="233044"/>
                </a:lnTo>
                <a:lnTo>
                  <a:pt x="1527968" y="191134"/>
                </a:lnTo>
                <a:lnTo>
                  <a:pt x="1533778" y="141224"/>
                </a:lnTo>
                <a:lnTo>
                  <a:pt x="1532306" y="115341"/>
                </a:lnTo>
                <a:lnTo>
                  <a:pt x="1520598" y="69482"/>
                </a:lnTo>
                <a:lnTo>
                  <a:pt x="1497528" y="32146"/>
                </a:lnTo>
                <a:lnTo>
                  <a:pt x="1464190" y="7381"/>
                </a:lnTo>
                <a:lnTo>
                  <a:pt x="1443735" y="0"/>
                </a:lnTo>
                <a:close/>
              </a:path>
              <a:path w="1534160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2" y="282321"/>
                </a:lnTo>
                <a:lnTo>
                  <a:pt x="93725" y="270891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3669" y="4874259"/>
            <a:ext cx="211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  <a:tab pos="1870075" algn="l"/>
              </a:tabLst>
            </a:pPr>
            <a:r>
              <a:rPr sz="2400" dirty="0">
                <a:latin typeface="Cambria Math"/>
                <a:cs typeface="Cambria Math"/>
              </a:rPr>
              <a:t>𝑑	</a:t>
            </a:r>
            <a:r>
              <a:rPr sz="2400" spc="-5" dirty="0">
                <a:latin typeface="Cambria Math"/>
                <a:cs typeface="Cambria Math"/>
              </a:rPr>
              <a:t>𝑀𝑎𝑟</a:t>
            </a:r>
            <a:r>
              <a:rPr sz="2400" spc="25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𝐽𝑖𝑚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1823" y="5094478"/>
            <a:ext cx="1229995" cy="20320"/>
          </a:xfrm>
          <a:custGeom>
            <a:avLst/>
            <a:gdLst/>
            <a:ahLst/>
            <a:cxnLst/>
            <a:rect l="l" t="t" r="r" b="b"/>
            <a:pathLst>
              <a:path w="1229995" h="20320">
                <a:moveTo>
                  <a:pt x="1229867" y="0"/>
                </a:moveTo>
                <a:lnTo>
                  <a:pt x="0" y="0"/>
                </a:lnTo>
                <a:lnTo>
                  <a:pt x="0" y="19812"/>
                </a:lnTo>
                <a:lnTo>
                  <a:pt x="1229867" y="19812"/>
                </a:lnTo>
                <a:lnTo>
                  <a:pt x="1229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24553" y="4643373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 +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9378" y="5078476"/>
            <a:ext cx="125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 + 2 +</a:t>
            </a:r>
            <a:r>
              <a:rPr sz="2400" spc="-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4844" y="4874259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0.75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554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Distance </a:t>
            </a:r>
            <a:r>
              <a:rPr spc="-50" dirty="0"/>
              <a:t>(Dissimilarity)</a:t>
            </a:r>
            <a:r>
              <a:rPr spc="-185" dirty="0"/>
              <a:t> </a:t>
            </a:r>
            <a:r>
              <a:rPr spc="-4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87550"/>
            <a:ext cx="9627870" cy="1458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Nominal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4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dirty="0">
                <a:latin typeface="Arial"/>
                <a:cs typeface="Arial"/>
              </a:rPr>
              <a:t>Attributes that can take more than 2 states (e.g., </a:t>
            </a:r>
            <a:r>
              <a:rPr sz="2000" i="1" spc="-5" dirty="0">
                <a:latin typeface="Arial"/>
                <a:cs typeface="Arial"/>
              </a:rPr>
              <a:t>red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i="1" dirty="0">
                <a:latin typeface="Arial"/>
                <a:cs typeface="Arial"/>
              </a:rPr>
              <a:t>yellow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i="1" dirty="0">
                <a:latin typeface="Arial"/>
                <a:cs typeface="Arial"/>
              </a:rPr>
              <a:t>blue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green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000" b="1" dirty="0">
                <a:latin typeface="Arial"/>
                <a:cs typeface="Arial"/>
              </a:rPr>
              <a:t>Method 1: Simple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matching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507" y="3742690"/>
            <a:ext cx="27552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196215" algn="l"/>
              </a:tabLst>
            </a:pPr>
            <a:r>
              <a:rPr dirty="0">
                <a:latin typeface="Arial"/>
                <a:cs typeface="Arial"/>
              </a:rPr>
              <a:t>m = </a:t>
            </a:r>
            <a:r>
              <a:rPr spc="-5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matches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8627" y="4260850"/>
            <a:ext cx="6761480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18415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79095" algn="l"/>
              </a:tabLst>
            </a:pPr>
            <a:r>
              <a:rPr dirty="0">
                <a:latin typeface="Arial"/>
                <a:cs typeface="Arial"/>
              </a:rPr>
              <a:t>p = total </a:t>
            </a:r>
            <a:r>
              <a:rPr spc="-5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variables</a:t>
            </a:r>
            <a:endParaRPr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795"/>
              </a:spcBef>
              <a:buClr>
                <a:srgbClr val="5B9BD4"/>
              </a:buClr>
              <a:buFont typeface="Arial"/>
              <a:buChar char="•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Method 2: Use a large number of binary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variables</a:t>
            </a:r>
            <a:endParaRPr sz="2000" dirty="0">
              <a:latin typeface="Arial"/>
              <a:cs typeface="Arial"/>
            </a:endParaRPr>
          </a:p>
          <a:p>
            <a:pPr marL="378460" lvl="1" indent="-184150">
              <a:lnSpc>
                <a:spcPct val="100000"/>
              </a:lnSpc>
              <a:spcBef>
                <a:spcPts val="1805"/>
              </a:spcBef>
              <a:buClr>
                <a:srgbClr val="5B9BD4"/>
              </a:buClr>
              <a:buChar char="•"/>
              <a:tabLst>
                <a:tab pos="379095" algn="l"/>
              </a:tabLst>
            </a:pPr>
            <a:r>
              <a:rPr dirty="0">
                <a:latin typeface="Arial"/>
                <a:cs typeface="Arial"/>
              </a:rPr>
              <a:t>Create a new </a:t>
            </a:r>
            <a:r>
              <a:rPr spc="-5" dirty="0">
                <a:latin typeface="Arial"/>
                <a:cs typeface="Arial"/>
              </a:rPr>
              <a:t>binary </a:t>
            </a:r>
            <a:r>
              <a:rPr dirty="0">
                <a:latin typeface="Arial"/>
                <a:cs typeface="Arial"/>
              </a:rPr>
              <a:t>variable for each nominal</a:t>
            </a:r>
            <a:r>
              <a:rPr spc="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state</a:t>
            </a:r>
          </a:p>
        </p:txBody>
      </p:sp>
      <p:sp>
        <p:nvSpPr>
          <p:cNvPr id="6" name="object 6"/>
          <p:cNvSpPr/>
          <p:nvPr/>
        </p:nvSpPr>
        <p:spPr>
          <a:xfrm>
            <a:off x="5295392" y="3780535"/>
            <a:ext cx="446405" cy="235585"/>
          </a:xfrm>
          <a:custGeom>
            <a:avLst/>
            <a:gdLst/>
            <a:ahLst/>
            <a:cxnLst/>
            <a:rect l="l" t="t" r="r" b="b"/>
            <a:pathLst>
              <a:path w="446404" h="235585">
                <a:moveTo>
                  <a:pt x="371347" y="0"/>
                </a:moveTo>
                <a:lnTo>
                  <a:pt x="368045" y="9651"/>
                </a:lnTo>
                <a:lnTo>
                  <a:pt x="381664" y="15537"/>
                </a:lnTo>
                <a:lnTo>
                  <a:pt x="393366" y="23685"/>
                </a:lnTo>
                <a:lnTo>
                  <a:pt x="417066" y="61577"/>
                </a:lnTo>
                <a:lnTo>
                  <a:pt x="424941" y="116458"/>
                </a:lnTo>
                <a:lnTo>
                  <a:pt x="424062" y="137148"/>
                </a:lnTo>
                <a:lnTo>
                  <a:pt x="410971" y="187832"/>
                </a:lnTo>
                <a:lnTo>
                  <a:pt x="381807" y="219622"/>
                </a:lnTo>
                <a:lnTo>
                  <a:pt x="368426" y="225551"/>
                </a:lnTo>
                <a:lnTo>
                  <a:pt x="371347" y="235076"/>
                </a:lnTo>
                <a:lnTo>
                  <a:pt x="416282" y="208412"/>
                </a:lnTo>
                <a:lnTo>
                  <a:pt x="441483" y="159162"/>
                </a:lnTo>
                <a:lnTo>
                  <a:pt x="446277" y="117601"/>
                </a:lnTo>
                <a:lnTo>
                  <a:pt x="445083" y="96103"/>
                </a:lnTo>
                <a:lnTo>
                  <a:pt x="435455" y="57915"/>
                </a:lnTo>
                <a:lnTo>
                  <a:pt x="403351" y="15160"/>
                </a:lnTo>
                <a:lnTo>
                  <a:pt x="388397" y="6217"/>
                </a:lnTo>
                <a:lnTo>
                  <a:pt x="371347" y="0"/>
                </a:lnTo>
                <a:close/>
              </a:path>
              <a:path w="446404" h="235585">
                <a:moveTo>
                  <a:pt x="75056" y="0"/>
                </a:moveTo>
                <a:lnTo>
                  <a:pt x="30194" y="26842"/>
                </a:lnTo>
                <a:lnTo>
                  <a:pt x="4857" y="76200"/>
                </a:lnTo>
                <a:lnTo>
                  <a:pt x="0" y="117601"/>
                </a:lnTo>
                <a:lnTo>
                  <a:pt x="1214" y="139227"/>
                </a:lnTo>
                <a:lnTo>
                  <a:pt x="10929" y="177430"/>
                </a:lnTo>
                <a:lnTo>
                  <a:pt x="42957" y="220043"/>
                </a:lnTo>
                <a:lnTo>
                  <a:pt x="75056" y="235076"/>
                </a:lnTo>
                <a:lnTo>
                  <a:pt x="77977" y="225551"/>
                </a:lnTo>
                <a:lnTo>
                  <a:pt x="64597" y="219622"/>
                </a:lnTo>
                <a:lnTo>
                  <a:pt x="53038" y="211359"/>
                </a:lnTo>
                <a:lnTo>
                  <a:pt x="29338" y="172858"/>
                </a:lnTo>
                <a:lnTo>
                  <a:pt x="21462" y="116458"/>
                </a:lnTo>
                <a:lnTo>
                  <a:pt x="22342" y="96387"/>
                </a:lnTo>
                <a:lnTo>
                  <a:pt x="35432" y="46862"/>
                </a:lnTo>
                <a:lnTo>
                  <a:pt x="64811" y="15537"/>
                </a:lnTo>
                <a:lnTo>
                  <a:pt x="78358" y="9651"/>
                </a:lnTo>
                <a:lnTo>
                  <a:pt x="75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5400" y="3704335"/>
            <a:ext cx="93218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sz="2000" spc="-5" dirty="0">
                <a:latin typeface="Cambria Math"/>
                <a:cs typeface="Cambria Math"/>
              </a:rPr>
              <a:t>𝑑 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60" dirty="0">
                <a:latin typeface="Cambria Math"/>
                <a:cs typeface="Cambria Math"/>
              </a:rPr>
              <a:t>𝑖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𝑗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" dirty="0">
                <a:latin typeface="Cambria Math"/>
                <a:cs typeface="Cambria Math"/>
              </a:rPr>
              <a:t>=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1753" y="3889502"/>
            <a:ext cx="665480" cy="17145"/>
          </a:xfrm>
          <a:custGeom>
            <a:avLst/>
            <a:gdLst/>
            <a:ahLst/>
            <a:cxnLst/>
            <a:rect l="l" t="t" r="r" b="b"/>
            <a:pathLst>
              <a:path w="665479" h="17145">
                <a:moveTo>
                  <a:pt x="665226" y="0"/>
                </a:moveTo>
                <a:lnTo>
                  <a:pt x="0" y="0"/>
                </a:lnTo>
                <a:lnTo>
                  <a:pt x="0" y="16764"/>
                </a:lnTo>
                <a:lnTo>
                  <a:pt x="665226" y="16764"/>
                </a:lnTo>
                <a:lnTo>
                  <a:pt x="665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9433" y="3511804"/>
            <a:ext cx="685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𝑝 −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9276" y="3874261"/>
            <a:ext cx="1670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𝑝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EF01338-EE6A-4B69-2E60-8C5DC39E2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59695"/>
              </p:ext>
            </p:extLst>
          </p:nvPr>
        </p:nvGraphicFramePr>
        <p:xfrm>
          <a:off x="8851011" y="4016120"/>
          <a:ext cx="2743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9811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7737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8628100"/>
                    </a:ext>
                  </a:extLst>
                </a:gridCol>
              </a:tblGrid>
              <a:tr h="301583"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52676"/>
                  </a:ext>
                </a:extLst>
              </a:tr>
              <a:tr h="301583"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73398"/>
                  </a:ext>
                </a:extLst>
              </a:tr>
              <a:tr h="301583"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7585"/>
                  </a:ext>
                </a:extLst>
              </a:tr>
              <a:tr h="301583"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86197"/>
                  </a:ext>
                </a:extLst>
              </a:tr>
              <a:tr h="301583"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24683"/>
                  </a:ext>
                </a:extLst>
              </a:tr>
              <a:tr h="301583"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50245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1037EEE-E01C-A019-D3F5-F29923A9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57961"/>
              </p:ext>
            </p:extLst>
          </p:nvPr>
        </p:nvGraphicFramePr>
        <p:xfrm>
          <a:off x="7721347" y="3780535"/>
          <a:ext cx="436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1198114796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69773775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20484917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45859771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186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5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7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502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273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Cluster</a:t>
            </a:r>
            <a:r>
              <a:rPr spc="-140" dirty="0"/>
              <a:t> </a:t>
            </a:r>
            <a:r>
              <a:rPr spc="-5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597086"/>
            <a:ext cx="9821545" cy="402018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Intra-cluster cohesion</a:t>
            </a:r>
            <a:r>
              <a:rPr sz="2600" b="1" spc="5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(compactness)</a:t>
            </a:r>
            <a:endParaRPr sz="2600">
              <a:latin typeface="Arial"/>
              <a:cs typeface="Arial"/>
            </a:endParaRPr>
          </a:p>
          <a:p>
            <a:pPr marL="579120" marR="5080" lvl="1" indent="-182880">
              <a:lnSpc>
                <a:spcPts val="2380"/>
              </a:lnSpc>
              <a:spcBef>
                <a:spcPts val="185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Cohesion measures how near the data points in a cluster are to the cluster  centroid</a:t>
            </a:r>
            <a:endParaRPr sz="22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49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Sum of squared error (SSE) is a commonly used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measure</a:t>
            </a:r>
            <a:endParaRPr sz="22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475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Inter-cluster cohesion</a:t>
            </a:r>
            <a:r>
              <a:rPr sz="2600" b="1" spc="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(isolation)</a:t>
            </a:r>
            <a:endParaRPr sz="2600">
              <a:latin typeface="Arial"/>
              <a:cs typeface="Arial"/>
            </a:endParaRPr>
          </a:p>
          <a:p>
            <a:pPr marL="579120" marR="151765" lvl="1" indent="-182880">
              <a:lnSpc>
                <a:spcPts val="2380"/>
              </a:lnSpc>
              <a:spcBef>
                <a:spcPts val="184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Separation means that </a:t>
            </a:r>
            <a:r>
              <a:rPr sz="2200" spc="-5" dirty="0">
                <a:latin typeface="Arial"/>
                <a:cs typeface="Arial"/>
              </a:rPr>
              <a:t>different </a:t>
            </a:r>
            <a:r>
              <a:rPr sz="2200" dirty="0">
                <a:latin typeface="Arial"/>
                <a:cs typeface="Arial"/>
              </a:rPr>
              <a:t>cluster centroids should be far away from  one another</a:t>
            </a:r>
            <a:endParaRPr sz="22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43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Expert judgments are still the key in </a:t>
            </a:r>
            <a:r>
              <a:rPr sz="2600" dirty="0">
                <a:latin typeface="Arial"/>
                <a:cs typeface="Arial"/>
              </a:rPr>
              <a:t>most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849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How </a:t>
            </a:r>
            <a:r>
              <a:rPr spc="-40" dirty="0"/>
              <a:t>many</a:t>
            </a:r>
            <a:r>
              <a:rPr spc="-200" dirty="0"/>
              <a:t> </a:t>
            </a:r>
            <a:r>
              <a:rPr spc="-50" dirty="0"/>
              <a:t>clusters?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3996788"/>
            <a:ext cx="9697085" cy="2018664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2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Possible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approaches</a:t>
            </a:r>
            <a:endParaRPr sz="26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Fix the number of clusters 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</a:t>
            </a:r>
            <a:endParaRPr sz="2200">
              <a:latin typeface="Arial"/>
              <a:cs typeface="Arial"/>
            </a:endParaRPr>
          </a:p>
          <a:p>
            <a:pPr marL="579120" marR="5080" lvl="1" indent="-182880">
              <a:lnSpc>
                <a:spcPts val="2380"/>
              </a:lnSpc>
              <a:spcBef>
                <a:spcPts val="18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Find the best clustering according to criterion function (number of clusters  may vary)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8929" y="1988820"/>
            <a:ext cx="6705222" cy="1964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3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Clustering</a:t>
            </a:r>
            <a:r>
              <a:rPr spc="-105" dirty="0"/>
              <a:t> </a:t>
            </a:r>
            <a:r>
              <a:rPr spc="-8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2201721" y="1911138"/>
            <a:ext cx="7110701" cy="4246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3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Clustering</a:t>
            </a:r>
            <a:r>
              <a:rPr spc="-105" dirty="0"/>
              <a:t> </a:t>
            </a:r>
            <a:r>
              <a:rPr spc="-8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816350" cy="177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Partitional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Algorithms typically  determine all </a:t>
            </a:r>
            <a:r>
              <a:rPr sz="2400" dirty="0">
                <a:latin typeface="Arial"/>
                <a:cs typeface="Arial"/>
              </a:rPr>
              <a:t>clusters at  </a:t>
            </a:r>
            <a:r>
              <a:rPr sz="2400" spc="-5" dirty="0"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0163" y="2163483"/>
            <a:ext cx="6080790" cy="375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3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Clustering</a:t>
            </a:r>
            <a:r>
              <a:rPr spc="-105" dirty="0"/>
              <a:t> </a:t>
            </a:r>
            <a:r>
              <a:rPr spc="-8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5548630" cy="400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Hierarchical</a:t>
            </a:r>
            <a:endParaRPr sz="2800" dirty="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Algorithms find </a:t>
            </a:r>
            <a:r>
              <a:rPr sz="2400" dirty="0">
                <a:latin typeface="Arial"/>
                <a:cs typeface="Arial"/>
              </a:rPr>
              <a:t>successive clusters  </a:t>
            </a:r>
            <a:r>
              <a:rPr sz="2400" spc="-5" dirty="0">
                <a:latin typeface="Arial"/>
                <a:cs typeface="Arial"/>
              </a:rPr>
              <a:t>using previously </a:t>
            </a:r>
            <a:r>
              <a:rPr sz="2400" dirty="0">
                <a:latin typeface="Arial"/>
                <a:cs typeface="Arial"/>
              </a:rPr>
              <a:t>established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clusters</a:t>
            </a:r>
          </a:p>
          <a:p>
            <a:pPr marL="762635" marR="84455" lvl="2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Font typeface="Arial"/>
              <a:buChar char="•"/>
              <a:tabLst>
                <a:tab pos="763270" algn="l"/>
              </a:tabLst>
            </a:pPr>
            <a:r>
              <a:rPr sz="2000" b="1" spc="-5" dirty="0">
                <a:latin typeface="Arial"/>
                <a:cs typeface="Arial"/>
              </a:rPr>
              <a:t>Agglomerative algorithms (bottom-up)</a:t>
            </a:r>
            <a:r>
              <a:rPr sz="2000" spc="-5" dirty="0">
                <a:latin typeface="Arial"/>
                <a:cs typeface="Arial"/>
              </a:rPr>
              <a:t>:  Begin with each element as a separate  cluster and merge them into successively  larger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clusters</a:t>
            </a:r>
            <a:endParaRPr sz="2000" dirty="0">
              <a:latin typeface="Arial"/>
              <a:cs typeface="Arial"/>
            </a:endParaRPr>
          </a:p>
          <a:p>
            <a:pPr marL="762635" marR="66040" lvl="2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763270" algn="l"/>
              </a:tabLst>
            </a:pPr>
            <a:r>
              <a:rPr sz="2000" b="1" spc="-5" dirty="0">
                <a:latin typeface="Arial"/>
                <a:cs typeface="Arial"/>
              </a:rPr>
              <a:t>Divisive algorithms (top-down)</a:t>
            </a:r>
            <a:r>
              <a:rPr sz="2000" spc="-5" dirty="0">
                <a:latin typeface="Arial"/>
                <a:cs typeface="Arial"/>
              </a:rPr>
              <a:t>: Begin  with the whole set and proceed to divide it  into successively smaller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8024" y="2292857"/>
            <a:ext cx="4681501" cy="3458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</a:t>
            </a:r>
            <a:r>
              <a:rPr spc="-50" dirty="0"/>
              <a:t>ut</a:t>
            </a:r>
            <a:r>
              <a:rPr spc="-55" dirty="0"/>
              <a:t>li</a:t>
            </a:r>
            <a:r>
              <a:rPr spc="-50" dirty="0"/>
              <a:t>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5806440" cy="318071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Formalizing unsupervised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579120" lvl="1" indent="-35560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Distance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measures</a:t>
            </a:r>
            <a:endParaRPr sz="2400">
              <a:latin typeface="Arial"/>
              <a:cs typeface="Arial"/>
            </a:endParaRPr>
          </a:p>
          <a:p>
            <a:pPr marL="579120" lvl="1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Clustering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79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K-means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3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Clustering</a:t>
            </a:r>
            <a:r>
              <a:rPr spc="-105" dirty="0"/>
              <a:t> </a:t>
            </a:r>
            <a:r>
              <a:rPr spc="-8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2794432" y="1963608"/>
            <a:ext cx="6811606" cy="4314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64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</a:t>
            </a:r>
            <a:r>
              <a:rPr spc="-135" dirty="0"/>
              <a:t> </a:t>
            </a:r>
            <a:r>
              <a:rPr spc="-5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9111615" cy="295275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Partitional </a:t>
            </a:r>
            <a:r>
              <a:rPr sz="2800" dirty="0">
                <a:latin typeface="Arial"/>
                <a:cs typeface="Arial"/>
              </a:rPr>
              <a:t>clustering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k-means algorithm </a:t>
            </a:r>
            <a:r>
              <a:rPr sz="2800" dirty="0">
                <a:latin typeface="Arial"/>
                <a:cs typeface="Arial"/>
              </a:rPr>
              <a:t>partitions the given data into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Each cluster has a cluster </a:t>
            </a:r>
            <a:r>
              <a:rPr sz="2400" spc="-20" dirty="0">
                <a:latin typeface="Arial"/>
                <a:cs typeface="Arial"/>
              </a:rPr>
              <a:t>center, </a:t>
            </a:r>
            <a:r>
              <a:rPr sz="2400" spc="-5" dirty="0">
                <a:latin typeface="Arial"/>
                <a:cs typeface="Arial"/>
              </a:rPr>
              <a:t>called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centroid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40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b="1" i="1" spc="-5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is specified 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710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Cluster</a:t>
            </a:r>
            <a:r>
              <a:rPr spc="-165" dirty="0"/>
              <a:t> </a:t>
            </a:r>
            <a:r>
              <a:rPr spc="-45" dirty="0"/>
              <a:t>Centroid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880" y="1597086"/>
            <a:ext cx="9704070" cy="392239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81000" indent="-356235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600" b="1" spc="-5" dirty="0">
                <a:latin typeface="Arial"/>
                <a:cs typeface="Arial"/>
              </a:rPr>
              <a:t>Centroid</a:t>
            </a:r>
            <a:endParaRPr sz="2600" dirty="0">
              <a:latin typeface="Arial"/>
              <a:cs typeface="Arial"/>
            </a:endParaRPr>
          </a:p>
          <a:p>
            <a:pPr marL="591820" lvl="1" indent="-183515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Char char="•"/>
              <a:tabLst>
                <a:tab pos="592455" algn="l"/>
              </a:tabLst>
            </a:pPr>
            <a:r>
              <a:rPr sz="2200" spc="-5" dirty="0">
                <a:latin typeface="Arial"/>
                <a:cs typeface="Arial"/>
              </a:rPr>
              <a:t>“Middle” of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cluster</a:t>
            </a:r>
          </a:p>
          <a:p>
            <a:pPr marL="591820" marR="17780" lvl="1" indent="-182880">
              <a:lnSpc>
                <a:spcPts val="2380"/>
              </a:lnSpc>
              <a:spcBef>
                <a:spcPts val="1830"/>
              </a:spcBef>
              <a:buClr>
                <a:srgbClr val="5B9BD4"/>
              </a:buClr>
              <a:buChar char="•"/>
              <a:tabLst>
                <a:tab pos="592455" algn="l"/>
              </a:tabLst>
            </a:pPr>
            <a:r>
              <a:rPr sz="2200" spc="-5" dirty="0">
                <a:latin typeface="Arial"/>
                <a:cs typeface="Arial"/>
              </a:rPr>
              <a:t>Pseudo instance of data where each attribute is </a:t>
            </a:r>
            <a:r>
              <a:rPr sz="2200" dirty="0">
                <a:latin typeface="Arial"/>
                <a:cs typeface="Arial"/>
              </a:rPr>
              <a:t>the “mean” </a:t>
            </a:r>
            <a:r>
              <a:rPr sz="2200" spc="-5" dirty="0">
                <a:latin typeface="Arial"/>
                <a:cs typeface="Arial"/>
              </a:rPr>
              <a:t>of all attribute  </a:t>
            </a:r>
            <a:r>
              <a:rPr sz="2200" dirty="0">
                <a:latin typeface="Arial"/>
                <a:cs typeface="Arial"/>
              </a:rPr>
              <a:t>values in 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cluster</a:t>
            </a:r>
          </a:p>
          <a:p>
            <a:pPr marL="775335" lvl="2" indent="-184150">
              <a:lnSpc>
                <a:spcPct val="100000"/>
              </a:lnSpc>
              <a:spcBef>
                <a:spcPts val="1540"/>
              </a:spcBef>
              <a:buClr>
                <a:srgbClr val="5B9BD4"/>
              </a:buClr>
              <a:buChar char="•"/>
              <a:tabLst>
                <a:tab pos="775970" algn="l"/>
              </a:tabLst>
            </a:pPr>
            <a:r>
              <a:rPr sz="1900" dirty="0">
                <a:latin typeface="Arial"/>
                <a:cs typeface="Arial"/>
              </a:rPr>
              <a:t>Compute mean for numerical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variables</a:t>
            </a:r>
          </a:p>
          <a:p>
            <a:pPr marL="958215" lvl="3" indent="-183515">
              <a:lnSpc>
                <a:spcPct val="100000"/>
              </a:lnSpc>
              <a:spcBef>
                <a:spcPts val="1605"/>
              </a:spcBef>
              <a:buClr>
                <a:srgbClr val="5B9BD4"/>
              </a:buClr>
              <a:buChar char="•"/>
              <a:tabLst>
                <a:tab pos="958850" algn="l"/>
              </a:tabLst>
            </a:pPr>
            <a:r>
              <a:rPr sz="1700" spc="-5" dirty="0">
                <a:latin typeface="Arial"/>
                <a:cs typeface="Arial"/>
              </a:rPr>
              <a:t>Example: </a:t>
            </a:r>
            <a:r>
              <a:rPr sz="1700" spc="-15" dirty="0">
                <a:latin typeface="Arial"/>
                <a:cs typeface="Arial"/>
              </a:rPr>
              <a:t>(A</a:t>
            </a:r>
            <a:r>
              <a:rPr sz="1650" spc="-22" baseline="-20202" dirty="0">
                <a:latin typeface="Arial"/>
                <a:cs typeface="Arial"/>
              </a:rPr>
              <a:t>11</a:t>
            </a:r>
            <a:r>
              <a:rPr sz="1700" spc="-15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12</a:t>
            </a:r>
            <a:r>
              <a:rPr sz="1700" spc="5" dirty="0">
                <a:latin typeface="Arial"/>
                <a:cs typeface="Arial"/>
              </a:rPr>
              <a:t>), </a:t>
            </a:r>
            <a:r>
              <a:rPr sz="1700" dirty="0">
                <a:latin typeface="Arial"/>
                <a:cs typeface="Arial"/>
              </a:rPr>
              <a:t>(A</a:t>
            </a:r>
            <a:r>
              <a:rPr sz="1650" baseline="-20202" dirty="0">
                <a:latin typeface="Arial"/>
                <a:cs typeface="Arial"/>
              </a:rPr>
              <a:t>21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22</a:t>
            </a:r>
            <a:r>
              <a:rPr sz="1700" spc="5" dirty="0">
                <a:latin typeface="Arial"/>
                <a:cs typeface="Arial"/>
              </a:rPr>
              <a:t>), </a:t>
            </a:r>
            <a:r>
              <a:rPr sz="1700" dirty="0">
                <a:latin typeface="Arial"/>
                <a:cs typeface="Arial"/>
              </a:rPr>
              <a:t>(A</a:t>
            </a:r>
            <a:r>
              <a:rPr sz="1650" baseline="-20202" dirty="0">
                <a:latin typeface="Arial"/>
                <a:cs typeface="Arial"/>
              </a:rPr>
              <a:t>31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32</a:t>
            </a:r>
            <a:r>
              <a:rPr sz="1700" spc="5" dirty="0">
                <a:latin typeface="Arial"/>
                <a:cs typeface="Arial"/>
              </a:rPr>
              <a:t>) </a:t>
            </a:r>
            <a:r>
              <a:rPr sz="1700" spc="-5" dirty="0">
                <a:latin typeface="Arial"/>
                <a:cs typeface="Arial"/>
              </a:rPr>
              <a:t>belongs to the same</a:t>
            </a:r>
            <a:r>
              <a:rPr sz="1700" spc="-2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cluster</a:t>
            </a:r>
            <a:endParaRPr sz="1700" dirty="0">
              <a:latin typeface="Arial"/>
              <a:cs typeface="Arial"/>
            </a:endParaRPr>
          </a:p>
          <a:p>
            <a:pPr marL="958215" lvl="3" indent="-183515">
              <a:lnSpc>
                <a:spcPct val="100000"/>
              </a:lnSpc>
              <a:spcBef>
                <a:spcPts val="1595"/>
              </a:spcBef>
              <a:buClr>
                <a:srgbClr val="5B9BD4"/>
              </a:buClr>
              <a:buChar char="•"/>
              <a:tabLst>
                <a:tab pos="958850" algn="l"/>
              </a:tabLst>
            </a:pPr>
            <a:r>
              <a:rPr sz="1700" spc="-5" dirty="0">
                <a:latin typeface="Arial"/>
                <a:cs typeface="Arial"/>
              </a:rPr>
              <a:t>Centroid: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((A</a:t>
            </a:r>
            <a:r>
              <a:rPr sz="1650" spc="-22" baseline="-20202" dirty="0">
                <a:latin typeface="Arial"/>
                <a:cs typeface="Arial"/>
              </a:rPr>
              <a:t>11</a:t>
            </a:r>
            <a:r>
              <a:rPr sz="1650" spc="-7" baseline="-2020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21</a:t>
            </a:r>
            <a:r>
              <a:rPr sz="1650" spc="-7" baseline="-2020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650" baseline="-20202" dirty="0">
                <a:latin typeface="Arial"/>
                <a:cs typeface="Arial"/>
              </a:rPr>
              <a:t>31</a:t>
            </a:r>
            <a:r>
              <a:rPr sz="1700" dirty="0">
                <a:latin typeface="Arial"/>
                <a:cs typeface="Arial"/>
              </a:rPr>
              <a:t>)/3, </a:t>
            </a:r>
            <a:r>
              <a:rPr sz="1700" spc="5" dirty="0">
                <a:latin typeface="Arial"/>
                <a:cs typeface="Arial"/>
              </a:rPr>
              <a:t>(A</a:t>
            </a:r>
            <a:r>
              <a:rPr sz="1650" spc="7" baseline="-20202" dirty="0">
                <a:latin typeface="Arial"/>
                <a:cs typeface="Arial"/>
              </a:rPr>
              <a:t>12</a:t>
            </a:r>
            <a:r>
              <a:rPr sz="1650" spc="-7" baseline="-2020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22</a:t>
            </a:r>
            <a:r>
              <a:rPr sz="1650" spc="-7" baseline="-2020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650" baseline="-20202" dirty="0">
                <a:latin typeface="Arial"/>
                <a:cs typeface="Arial"/>
              </a:rPr>
              <a:t>32</a:t>
            </a:r>
            <a:r>
              <a:rPr sz="1700" dirty="0">
                <a:latin typeface="Arial"/>
                <a:cs typeface="Arial"/>
              </a:rPr>
              <a:t>)/3)</a:t>
            </a:r>
          </a:p>
          <a:p>
            <a:pPr marL="775335" lvl="2" indent="-184150">
              <a:lnSpc>
                <a:spcPct val="100000"/>
              </a:lnSpc>
              <a:spcBef>
                <a:spcPts val="1565"/>
              </a:spcBef>
              <a:buClr>
                <a:srgbClr val="5B9BD4"/>
              </a:buClr>
              <a:buChar char="•"/>
              <a:tabLst>
                <a:tab pos="775970" algn="l"/>
              </a:tabLst>
            </a:pPr>
            <a:r>
              <a:rPr sz="1900" dirty="0">
                <a:latin typeface="Arial"/>
                <a:cs typeface="Arial"/>
              </a:rPr>
              <a:t>Use majority rules for binary or </a:t>
            </a:r>
            <a:r>
              <a:rPr sz="1900" spc="-5" dirty="0">
                <a:latin typeface="Arial"/>
                <a:cs typeface="Arial"/>
              </a:rPr>
              <a:t>nominal</a:t>
            </a:r>
            <a:r>
              <a:rPr sz="1900" spc="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0CA6DE-A3AD-9E39-4F87-131FE3DB2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8191"/>
              </p:ext>
            </p:extLst>
          </p:nvPr>
        </p:nvGraphicFramePr>
        <p:xfrm>
          <a:off x="9067800" y="4343400"/>
          <a:ext cx="22860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0087455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04071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8674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271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663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74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494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</a:t>
            </a:r>
            <a:r>
              <a:rPr spc="-350" dirty="0"/>
              <a:t> </a:t>
            </a:r>
            <a:r>
              <a:rPr spc="-4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9937750" cy="41560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dirty="0">
                <a:latin typeface="Arial"/>
                <a:cs typeface="Arial"/>
              </a:rPr>
              <a:t>Given </a:t>
            </a:r>
            <a:r>
              <a:rPr sz="2800" b="1" i="1" dirty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latin typeface="Arial"/>
                <a:cs typeface="Arial"/>
              </a:rPr>
              <a:t>Choose </a:t>
            </a:r>
            <a:r>
              <a:rPr sz="2800" b="1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b="1" dirty="0">
                <a:latin typeface="Arial"/>
                <a:cs typeface="Arial"/>
              </a:rPr>
              <a:t>random</a:t>
            </a:r>
            <a:r>
              <a:rPr sz="2800" dirty="0">
                <a:latin typeface="Arial"/>
                <a:cs typeface="Arial"/>
              </a:rPr>
              <a:t>) data points (</a:t>
            </a:r>
            <a:r>
              <a:rPr sz="2800" b="1" dirty="0">
                <a:latin typeface="Arial"/>
                <a:cs typeface="Arial"/>
              </a:rPr>
              <a:t>seeds</a:t>
            </a:r>
            <a:r>
              <a:rPr sz="2800" dirty="0">
                <a:latin typeface="Arial"/>
                <a:cs typeface="Arial"/>
              </a:rPr>
              <a:t>) to be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initial</a:t>
            </a:r>
            <a:endParaRPr sz="28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</a:pP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centroids</a:t>
            </a:r>
            <a:r>
              <a:rPr sz="2800" dirty="0">
                <a:latin typeface="Arial"/>
                <a:cs typeface="Arial"/>
              </a:rPr>
              <a:t>, cluster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centers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AutoNum type="arabicPeriod" startAt="2"/>
              <a:tabLst>
                <a:tab pos="526415" algn="l"/>
                <a:tab pos="527050" algn="l"/>
              </a:tabLst>
            </a:pPr>
            <a:r>
              <a:rPr sz="2800" dirty="0">
                <a:latin typeface="Arial"/>
                <a:cs typeface="Arial"/>
              </a:rPr>
              <a:t>Assign each data point to the closest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centroid</a:t>
            </a:r>
            <a:endParaRPr sz="2800">
              <a:latin typeface="Arial"/>
              <a:cs typeface="Arial"/>
            </a:endParaRPr>
          </a:p>
          <a:p>
            <a:pPr marL="527050" marR="1266190" indent="-5143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AutoNum type="arabicPeriod" startAt="2"/>
              <a:tabLst>
                <a:tab pos="526415" algn="l"/>
                <a:tab pos="527050" algn="l"/>
              </a:tabLst>
            </a:pPr>
            <a:r>
              <a:rPr sz="2800" dirty="0">
                <a:latin typeface="Arial"/>
                <a:cs typeface="Arial"/>
              </a:rPr>
              <a:t>Re-compute the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centroids </a:t>
            </a:r>
            <a:r>
              <a:rPr sz="2800" dirty="0">
                <a:latin typeface="Arial"/>
                <a:cs typeface="Arial"/>
              </a:rPr>
              <a:t>using the current cluster  memberships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AutoNum type="arabicPeriod" startAt="2"/>
              <a:tabLst>
                <a:tab pos="526415" algn="l"/>
                <a:tab pos="527050" algn="l"/>
              </a:tabLst>
            </a:pPr>
            <a:r>
              <a:rPr sz="2800" dirty="0">
                <a:latin typeface="Arial"/>
                <a:cs typeface="Arial"/>
              </a:rPr>
              <a:t>If a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convergence criterion </a:t>
            </a:r>
            <a:r>
              <a:rPr sz="2800" dirty="0">
                <a:latin typeface="Arial"/>
                <a:cs typeface="Arial"/>
              </a:rPr>
              <a:t>is not met, repeat steps 2 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138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Convergence</a:t>
            </a:r>
            <a:r>
              <a:rPr spc="-175" dirty="0"/>
              <a:t> </a:t>
            </a:r>
            <a:r>
              <a:rPr spc="-45" dirty="0"/>
              <a:t>Criterion</a:t>
            </a:r>
          </a:p>
        </p:txBody>
      </p:sp>
      <p:sp>
        <p:nvSpPr>
          <p:cNvPr id="3" name="object 3"/>
          <p:cNvSpPr/>
          <p:nvPr/>
        </p:nvSpPr>
        <p:spPr>
          <a:xfrm>
            <a:off x="2200655" y="4892602"/>
            <a:ext cx="3648075" cy="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8400" y="1629574"/>
            <a:ext cx="9451340" cy="460502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R="2066925" algn="ctr">
              <a:lnSpc>
                <a:spcPct val="100000"/>
              </a:lnSpc>
              <a:spcBef>
                <a:spcPts val="1495"/>
              </a:spcBef>
            </a:pP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When to</a:t>
            </a:r>
            <a:r>
              <a:rPr sz="21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stop?</a:t>
            </a:r>
            <a:endParaRPr sz="2100">
              <a:latin typeface="Arial"/>
              <a:cs typeface="Arial"/>
            </a:endParaRPr>
          </a:p>
          <a:p>
            <a:pPr marR="2066925" algn="ctr">
              <a:lnSpc>
                <a:spcPct val="100000"/>
              </a:lnSpc>
              <a:spcBef>
                <a:spcPts val="1330"/>
              </a:spcBef>
            </a:pPr>
            <a:r>
              <a:rPr sz="2000" spc="-5" dirty="0">
                <a:latin typeface="Arial"/>
                <a:cs typeface="Arial"/>
              </a:rPr>
              <a:t>No or minimum re-assignments of data points to different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clusters</a:t>
            </a:r>
            <a:endParaRPr sz="2000">
              <a:latin typeface="Arial"/>
              <a:cs typeface="Arial"/>
            </a:endParaRPr>
          </a:p>
          <a:p>
            <a:pPr marR="2066289" algn="ctr">
              <a:lnSpc>
                <a:spcPct val="100000"/>
              </a:lnSpc>
              <a:spcBef>
                <a:spcPts val="1320"/>
              </a:spcBef>
            </a:pPr>
            <a:r>
              <a:rPr sz="2000" b="1" spc="-1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R="2066925" algn="ctr">
              <a:lnSpc>
                <a:spcPct val="100000"/>
              </a:lnSpc>
              <a:spcBef>
                <a:spcPts val="1320"/>
              </a:spcBef>
            </a:pPr>
            <a:r>
              <a:rPr sz="2000" spc="-5" dirty="0">
                <a:latin typeface="Arial"/>
                <a:cs typeface="Arial"/>
              </a:rPr>
              <a:t>No or minimum change of centroids</a:t>
            </a:r>
            <a:endParaRPr sz="2000">
              <a:latin typeface="Arial"/>
              <a:cs typeface="Arial"/>
            </a:endParaRPr>
          </a:p>
          <a:p>
            <a:pPr marR="2066289" algn="ctr">
              <a:lnSpc>
                <a:spcPct val="100000"/>
              </a:lnSpc>
              <a:spcBef>
                <a:spcPts val="1320"/>
              </a:spcBef>
            </a:pPr>
            <a:r>
              <a:rPr sz="2000" b="1" spc="-1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1320"/>
              </a:spcBef>
            </a:pPr>
            <a:r>
              <a:rPr sz="2000" spc="-5" dirty="0">
                <a:latin typeface="Arial"/>
                <a:cs typeface="Arial"/>
              </a:rPr>
              <a:t>Minimum decrease in the sum of squared error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(SSE)</a:t>
            </a:r>
            <a:endParaRPr sz="2000">
              <a:latin typeface="Arial"/>
              <a:cs typeface="Arial"/>
            </a:endParaRPr>
          </a:p>
          <a:p>
            <a:pPr marL="4008120" indent="-286385">
              <a:lnSpc>
                <a:spcPct val="100000"/>
              </a:lnSpc>
              <a:spcBef>
                <a:spcPts val="1155"/>
              </a:spcBef>
              <a:buChar char="•"/>
              <a:tabLst>
                <a:tab pos="4008120" algn="l"/>
                <a:tab pos="4008754" algn="l"/>
              </a:tabLst>
            </a:pP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is the </a:t>
            </a:r>
            <a:r>
              <a:rPr sz="1700" spc="5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1650" spc="7" baseline="25252" dirty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1650" spc="52" baseline="2525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cluster</a:t>
            </a:r>
            <a:endParaRPr sz="1700">
              <a:latin typeface="Arial"/>
              <a:cs typeface="Arial"/>
            </a:endParaRPr>
          </a:p>
          <a:p>
            <a:pPr marL="4008120" marR="68580" indent="-285750">
              <a:lnSpc>
                <a:spcPct val="107200"/>
              </a:lnSpc>
              <a:spcBef>
                <a:spcPts val="795"/>
              </a:spcBef>
              <a:buChar char="•"/>
              <a:tabLst>
                <a:tab pos="4008120" algn="l"/>
                <a:tab pos="4008754" algn="l"/>
              </a:tabLst>
            </a:pP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is the centroid of cluster 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(the mean vector of all the  data points in</a:t>
            </a:r>
            <a:r>
              <a:rPr sz="1700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4008120" marR="73025" indent="-285750">
              <a:lnSpc>
                <a:spcPct val="107100"/>
              </a:lnSpc>
              <a:spcBef>
                <a:spcPts val="800"/>
              </a:spcBef>
              <a:buChar char="•"/>
              <a:tabLst>
                <a:tab pos="4008120" algn="l"/>
                <a:tab pos="4008754" algn="l"/>
              </a:tabLst>
            </a:pP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d(x, 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is the (Euclidean) distance between data point x  and centroid</a:t>
            </a:r>
            <a:r>
              <a:rPr sz="1700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endParaRPr sz="1650" baseline="-2020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08461" y="1892529"/>
            <a:ext cx="5833366" cy="429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580" y="1869186"/>
            <a:ext cx="42418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Step 1: Randomly  initialize the cluster  centers (initial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187190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8796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Step 2: Determine  cluster membership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  each input data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(Euclidean)  distance between each  data point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centroid</a:t>
            </a:r>
            <a:endParaRPr sz="2400">
              <a:latin typeface="Arial"/>
              <a:cs typeface="Arial"/>
            </a:endParaRPr>
          </a:p>
          <a:p>
            <a:pPr marL="579120" marR="428625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Each data point is  </a:t>
            </a:r>
            <a:r>
              <a:rPr sz="2400" spc="-5" dirty="0">
                <a:latin typeface="Arial"/>
                <a:cs typeface="Arial"/>
              </a:rPr>
              <a:t>assigned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nearest  centroid’s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99938" y="1845513"/>
            <a:ext cx="6048375" cy="444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017645" cy="226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495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Step 3: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Re-estimate  cluster centers  (centroids)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Move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centroids </a:t>
            </a:r>
            <a:r>
              <a:rPr sz="2400" dirty="0">
                <a:latin typeface="Arial"/>
                <a:cs typeface="Arial"/>
              </a:rPr>
              <a:t>to the  </a:t>
            </a:r>
            <a:r>
              <a:rPr sz="2400" spc="-5" dirty="0">
                <a:latin typeface="Arial"/>
                <a:cs typeface="Arial"/>
              </a:rPr>
              <a:t>center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their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4515" y="1936301"/>
            <a:ext cx="5761358" cy="423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50710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Result of the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FIRST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iteration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1395" y="1910364"/>
            <a:ext cx="5850574" cy="429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2689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SECOND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3718" y="1971503"/>
            <a:ext cx="5703013" cy="4191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0028" y="2241042"/>
            <a:ext cx="5098702" cy="2452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68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Unsupervised</a:t>
            </a:r>
            <a:r>
              <a:rPr spc="-130" dirty="0"/>
              <a:t> </a:t>
            </a:r>
            <a:r>
              <a:rPr spc="-45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790191"/>
            <a:ext cx="4163695" cy="2552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0" marR="5080" indent="-356235">
              <a:lnSpc>
                <a:spcPct val="80000"/>
              </a:lnSpc>
              <a:spcBef>
                <a:spcPts val="72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Have input data and no  corresponding output  variable (</a:t>
            </a:r>
            <a:r>
              <a:rPr sz="2600" b="1" spc="-5" dirty="0">
                <a:latin typeface="Arial"/>
                <a:cs typeface="Arial"/>
              </a:rPr>
              <a:t>unlabeled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data</a:t>
            </a:r>
            <a:r>
              <a:rPr sz="2600" spc="-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68300" marR="76835" indent="-356235">
              <a:lnSpc>
                <a:spcPts val="2500"/>
              </a:lnSpc>
              <a:spcBef>
                <a:spcPts val="1775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Goal</a:t>
            </a:r>
            <a:r>
              <a:rPr sz="2600" spc="-5" dirty="0">
                <a:latin typeface="Arial"/>
                <a:cs typeface="Arial"/>
              </a:rPr>
              <a:t>: Model underlying  structure or distribution in  data to learn more about  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9790" y="2433065"/>
            <a:ext cx="199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correct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answers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4581" y="4432300"/>
            <a:ext cx="19183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algorithm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discovers and  presents  interesting 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structure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61930"/>
              </p:ext>
            </p:extLst>
          </p:nvPr>
        </p:nvGraphicFramePr>
        <p:xfrm>
          <a:off x="1517141" y="5053584"/>
          <a:ext cx="3740785" cy="1182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Age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 marR="210185" indent="-182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Purchases  Per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Year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1600" marR="89535" indent="1270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Amount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Per  Purchase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(RM)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81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3000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81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5000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16888" y="4650232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Customer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9998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Result of 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SECOND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iteration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7509" y="1873757"/>
            <a:ext cx="5817428" cy="4342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56310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Suppose we have 4 types of medicine and each medicine  has 2 attributes/features: weight index (X) and pH (Y).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Our  goal is to group these objects into </a:t>
            </a:r>
            <a:r>
              <a:rPr sz="2800" b="1" dirty="0">
                <a:latin typeface="Arial"/>
                <a:cs typeface="Arial"/>
              </a:rPr>
              <a:t>2 </a:t>
            </a:r>
            <a:r>
              <a:rPr sz="2800" b="1" spc="-5" dirty="0">
                <a:latin typeface="Arial"/>
                <a:cs typeface="Arial"/>
              </a:rPr>
              <a:t>groups </a:t>
            </a:r>
            <a:r>
              <a:rPr sz="2800" dirty="0">
                <a:latin typeface="Arial"/>
                <a:cs typeface="Arial"/>
              </a:rPr>
              <a:t>of medicine  based on the 2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81044" y="3911346"/>
          <a:ext cx="3916045" cy="1848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Medicine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X: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Y: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018024" y="2034870"/>
            <a:ext cx="4548372" cy="4027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8927" y="4136897"/>
          <a:ext cx="3917949" cy="1848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Medicine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X: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Y: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354823" y="410235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7819" y="409549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04121" y="27861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7306" y="214350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580" y="1829815"/>
            <a:ext cx="4477385" cy="18484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68300" marR="5080" indent="-356235">
              <a:lnSpc>
                <a:spcPct val="90000"/>
              </a:lnSpc>
              <a:spcBef>
                <a:spcPts val="409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Each medicine represents  one point with two attributes  (X, Y) represented as a  coordinate in an attribute  space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852670" cy="2069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Pick initial value of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centroids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(K 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dirty="0">
                <a:latin typeface="Arial"/>
                <a:cs typeface="Arial"/>
              </a:rPr>
              <a:t>Medicine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C1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(1,</a:t>
            </a:r>
            <a:r>
              <a:rPr sz="2400" b="1" spc="-2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dirty="0">
                <a:latin typeface="Arial"/>
                <a:cs typeface="Arial"/>
              </a:rPr>
              <a:t>Medicine </a:t>
            </a:r>
            <a:r>
              <a:rPr sz="2400" b="1" spc="-5" dirty="0">
                <a:latin typeface="Arial"/>
                <a:cs typeface="Arial"/>
              </a:rPr>
              <a:t>B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C2 </a:t>
            </a:r>
            <a:r>
              <a:rPr sz="2400" b="1" dirty="0">
                <a:latin typeface="Arial"/>
                <a:cs typeface="Arial"/>
              </a:rPr>
              <a:t>= (2,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5278" y="1932728"/>
            <a:ext cx="4246037" cy="3972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5152" y="2040635"/>
            <a:ext cx="121031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Iteration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783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Calculate the distance between each object to 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433" y="2295905"/>
            <a:ext cx="3252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(Euclidean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distance)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8821" y="2950464"/>
          <a:ext cx="3703320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3.61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2.83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4.24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418323" y="2503424"/>
            <a:ext cx="3267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Iteration 0: Distance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0776" y="3565905"/>
            <a:ext cx="292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A(1,1), B(2,1), C(4,3),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D(5,4)  </a:t>
            </a:r>
            <a:r>
              <a:rPr sz="1800" spc="-5" dirty="0">
                <a:latin typeface="Arial"/>
                <a:cs typeface="Arial"/>
              </a:rPr>
              <a:t>C1 </a:t>
            </a:r>
            <a:r>
              <a:rPr sz="1800" dirty="0">
                <a:latin typeface="Arial"/>
                <a:cs typeface="Arial"/>
              </a:rPr>
              <a:t>= (1,1), </a:t>
            </a:r>
            <a:r>
              <a:rPr sz="1800" spc="-5" dirty="0">
                <a:latin typeface="Arial"/>
                <a:cs typeface="Arial"/>
              </a:rPr>
              <a:t>C2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(2,1)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776" y="4388866"/>
            <a:ext cx="293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Distance </a:t>
            </a:r>
            <a:r>
              <a:rPr sz="1800" b="1" spc="-5" dirty="0">
                <a:latin typeface="Arial"/>
                <a:cs typeface="Arial"/>
              </a:rPr>
              <a:t>C1 </a:t>
            </a:r>
            <a:r>
              <a:rPr sz="1800" b="1" dirty="0">
                <a:latin typeface="Arial"/>
                <a:cs typeface="Arial"/>
              </a:rPr>
              <a:t>to each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3263" y="4729479"/>
            <a:ext cx="1985010" cy="283845"/>
          </a:xfrm>
          <a:custGeom>
            <a:avLst/>
            <a:gdLst/>
            <a:ahLst/>
            <a:cxnLst/>
            <a:rect l="l" t="t" r="r" b="b"/>
            <a:pathLst>
              <a:path w="1985010" h="283845">
                <a:moveTo>
                  <a:pt x="1984883" y="0"/>
                </a:moveTo>
                <a:lnTo>
                  <a:pt x="142875" y="0"/>
                </a:lnTo>
                <a:lnTo>
                  <a:pt x="75184" y="254000"/>
                </a:lnTo>
                <a:lnTo>
                  <a:pt x="36575" y="167767"/>
                </a:lnTo>
                <a:lnTo>
                  <a:pt x="0" y="184531"/>
                </a:lnTo>
                <a:lnTo>
                  <a:pt x="3429" y="192913"/>
                </a:lnTo>
                <a:lnTo>
                  <a:pt x="22225" y="184531"/>
                </a:lnTo>
                <a:lnTo>
                  <a:pt x="68453" y="283845"/>
                </a:lnTo>
                <a:lnTo>
                  <a:pt x="79248" y="283845"/>
                </a:lnTo>
                <a:lnTo>
                  <a:pt x="151892" y="14859"/>
                </a:lnTo>
                <a:lnTo>
                  <a:pt x="174244" y="14859"/>
                </a:lnTo>
                <a:lnTo>
                  <a:pt x="174244" y="14478"/>
                </a:lnTo>
                <a:lnTo>
                  <a:pt x="1984883" y="14478"/>
                </a:lnTo>
                <a:lnTo>
                  <a:pt x="198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3263" y="5061711"/>
            <a:ext cx="1985010" cy="283845"/>
          </a:xfrm>
          <a:custGeom>
            <a:avLst/>
            <a:gdLst/>
            <a:ahLst/>
            <a:cxnLst/>
            <a:rect l="l" t="t" r="r" b="b"/>
            <a:pathLst>
              <a:path w="1985010" h="283845">
                <a:moveTo>
                  <a:pt x="1984883" y="0"/>
                </a:moveTo>
                <a:lnTo>
                  <a:pt x="142875" y="0"/>
                </a:lnTo>
                <a:lnTo>
                  <a:pt x="75184" y="254000"/>
                </a:lnTo>
                <a:lnTo>
                  <a:pt x="36575" y="167767"/>
                </a:lnTo>
                <a:lnTo>
                  <a:pt x="0" y="184531"/>
                </a:lnTo>
                <a:lnTo>
                  <a:pt x="3429" y="192912"/>
                </a:lnTo>
                <a:lnTo>
                  <a:pt x="22225" y="184531"/>
                </a:lnTo>
                <a:lnTo>
                  <a:pt x="68453" y="283844"/>
                </a:lnTo>
                <a:lnTo>
                  <a:pt x="79248" y="283844"/>
                </a:lnTo>
                <a:lnTo>
                  <a:pt x="151892" y="14858"/>
                </a:lnTo>
                <a:lnTo>
                  <a:pt x="174244" y="14858"/>
                </a:lnTo>
                <a:lnTo>
                  <a:pt x="174244" y="14477"/>
                </a:lnTo>
                <a:lnTo>
                  <a:pt x="1984883" y="14477"/>
                </a:lnTo>
                <a:lnTo>
                  <a:pt x="198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6217" y="5393944"/>
            <a:ext cx="1985010" cy="284480"/>
          </a:xfrm>
          <a:custGeom>
            <a:avLst/>
            <a:gdLst/>
            <a:ahLst/>
            <a:cxnLst/>
            <a:rect l="l" t="t" r="r" b="b"/>
            <a:pathLst>
              <a:path w="1985010" h="284479">
                <a:moveTo>
                  <a:pt x="1984883" y="0"/>
                </a:moveTo>
                <a:lnTo>
                  <a:pt x="142875" y="0"/>
                </a:lnTo>
                <a:lnTo>
                  <a:pt x="75183" y="253974"/>
                </a:lnTo>
                <a:lnTo>
                  <a:pt x="36575" y="167766"/>
                </a:lnTo>
                <a:lnTo>
                  <a:pt x="0" y="184530"/>
                </a:lnTo>
                <a:lnTo>
                  <a:pt x="3428" y="192912"/>
                </a:lnTo>
                <a:lnTo>
                  <a:pt x="22225" y="184530"/>
                </a:lnTo>
                <a:lnTo>
                  <a:pt x="68452" y="283883"/>
                </a:lnTo>
                <a:lnTo>
                  <a:pt x="79247" y="283883"/>
                </a:lnTo>
                <a:lnTo>
                  <a:pt x="151891" y="14858"/>
                </a:lnTo>
                <a:lnTo>
                  <a:pt x="174244" y="14858"/>
                </a:lnTo>
                <a:lnTo>
                  <a:pt x="174244" y="14477"/>
                </a:lnTo>
                <a:lnTo>
                  <a:pt x="1984883" y="14477"/>
                </a:lnTo>
                <a:lnTo>
                  <a:pt x="198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90776" y="4649470"/>
            <a:ext cx="1061085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Arial"/>
                <a:cs typeface="Arial"/>
              </a:rPr>
              <a:t>D(C1,A)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D(C1,B)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D(C1,C)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D(C1,C)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6217" y="5726201"/>
            <a:ext cx="1985010" cy="284480"/>
          </a:xfrm>
          <a:custGeom>
            <a:avLst/>
            <a:gdLst/>
            <a:ahLst/>
            <a:cxnLst/>
            <a:rect l="l" t="t" r="r" b="b"/>
            <a:pathLst>
              <a:path w="1985010" h="284479">
                <a:moveTo>
                  <a:pt x="1984883" y="12"/>
                </a:moveTo>
                <a:lnTo>
                  <a:pt x="142875" y="0"/>
                </a:lnTo>
                <a:lnTo>
                  <a:pt x="75183" y="253949"/>
                </a:lnTo>
                <a:lnTo>
                  <a:pt x="36575" y="167766"/>
                </a:lnTo>
                <a:lnTo>
                  <a:pt x="0" y="184518"/>
                </a:lnTo>
                <a:lnTo>
                  <a:pt x="3428" y="192887"/>
                </a:lnTo>
                <a:lnTo>
                  <a:pt x="22225" y="184518"/>
                </a:lnTo>
                <a:lnTo>
                  <a:pt x="68452" y="283857"/>
                </a:lnTo>
                <a:lnTo>
                  <a:pt x="79247" y="283857"/>
                </a:lnTo>
                <a:lnTo>
                  <a:pt x="151891" y="14846"/>
                </a:lnTo>
                <a:lnTo>
                  <a:pt x="174244" y="14846"/>
                </a:lnTo>
                <a:lnTo>
                  <a:pt x="174244" y="14490"/>
                </a:lnTo>
                <a:lnTo>
                  <a:pt x="1984883" y="14490"/>
                </a:lnTo>
                <a:lnTo>
                  <a:pt x="1984883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1405" y="4649470"/>
            <a:ext cx="2601595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mbria Math"/>
                <a:cs typeface="Cambria Math"/>
              </a:rPr>
              <a:t>(1 − </a:t>
            </a:r>
            <a:r>
              <a:rPr sz="1800" spc="20" dirty="0">
                <a:latin typeface="Cambria Math"/>
                <a:cs typeface="Cambria Math"/>
              </a:rPr>
              <a:t>1)</a:t>
            </a:r>
            <a:r>
              <a:rPr sz="1950" spc="30" baseline="23504" dirty="0">
                <a:latin typeface="Cambria Math"/>
                <a:cs typeface="Cambria Math"/>
              </a:rPr>
              <a:t>2</a:t>
            </a:r>
            <a:r>
              <a:rPr sz="1800" spc="20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(2 − </a:t>
            </a:r>
            <a:r>
              <a:rPr sz="1800" spc="20" dirty="0">
                <a:latin typeface="Cambria Math"/>
                <a:cs typeface="Cambria Math"/>
              </a:rPr>
              <a:t>1)</a:t>
            </a:r>
            <a:r>
              <a:rPr sz="1950" spc="30" baseline="23504" dirty="0">
                <a:latin typeface="Cambria Math"/>
                <a:cs typeface="Cambria Math"/>
              </a:rPr>
              <a:t>2</a:t>
            </a:r>
            <a:r>
              <a:rPr sz="1800" spc="20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(4 −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+(3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1)</a:t>
            </a:r>
            <a:r>
              <a:rPr sz="1950" spc="15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3.61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(5 −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+(4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1)</a:t>
            </a:r>
            <a:r>
              <a:rPr sz="1950" spc="15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2291" y="4396485"/>
            <a:ext cx="2933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Distance C2 to each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94397" y="4737608"/>
            <a:ext cx="1985010" cy="283845"/>
          </a:xfrm>
          <a:custGeom>
            <a:avLst/>
            <a:gdLst/>
            <a:ahLst/>
            <a:cxnLst/>
            <a:rect l="l" t="t" r="r" b="b"/>
            <a:pathLst>
              <a:path w="1985009" h="283845">
                <a:moveTo>
                  <a:pt x="1985009" y="0"/>
                </a:moveTo>
                <a:lnTo>
                  <a:pt x="143001" y="0"/>
                </a:lnTo>
                <a:lnTo>
                  <a:pt x="75310" y="253873"/>
                </a:lnTo>
                <a:lnTo>
                  <a:pt x="36702" y="167767"/>
                </a:lnTo>
                <a:lnTo>
                  <a:pt x="0" y="184404"/>
                </a:lnTo>
                <a:lnTo>
                  <a:pt x="3555" y="192786"/>
                </a:lnTo>
                <a:lnTo>
                  <a:pt x="22351" y="184404"/>
                </a:lnTo>
                <a:lnTo>
                  <a:pt x="68579" y="283845"/>
                </a:lnTo>
                <a:lnTo>
                  <a:pt x="79375" y="283845"/>
                </a:lnTo>
                <a:lnTo>
                  <a:pt x="151892" y="14732"/>
                </a:lnTo>
                <a:lnTo>
                  <a:pt x="174244" y="14732"/>
                </a:lnTo>
                <a:lnTo>
                  <a:pt x="174244" y="14478"/>
                </a:lnTo>
                <a:lnTo>
                  <a:pt x="1985009" y="14478"/>
                </a:lnTo>
                <a:lnTo>
                  <a:pt x="1985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4397" y="5069840"/>
            <a:ext cx="1985010" cy="283845"/>
          </a:xfrm>
          <a:custGeom>
            <a:avLst/>
            <a:gdLst/>
            <a:ahLst/>
            <a:cxnLst/>
            <a:rect l="l" t="t" r="r" b="b"/>
            <a:pathLst>
              <a:path w="1985009" h="283845">
                <a:moveTo>
                  <a:pt x="1985009" y="0"/>
                </a:moveTo>
                <a:lnTo>
                  <a:pt x="143001" y="0"/>
                </a:lnTo>
                <a:lnTo>
                  <a:pt x="75310" y="253873"/>
                </a:lnTo>
                <a:lnTo>
                  <a:pt x="36702" y="167767"/>
                </a:lnTo>
                <a:lnTo>
                  <a:pt x="0" y="184404"/>
                </a:lnTo>
                <a:lnTo>
                  <a:pt x="3555" y="192786"/>
                </a:lnTo>
                <a:lnTo>
                  <a:pt x="22351" y="184404"/>
                </a:lnTo>
                <a:lnTo>
                  <a:pt x="68579" y="283845"/>
                </a:lnTo>
                <a:lnTo>
                  <a:pt x="79375" y="283845"/>
                </a:lnTo>
                <a:lnTo>
                  <a:pt x="151892" y="14732"/>
                </a:lnTo>
                <a:lnTo>
                  <a:pt x="174244" y="14732"/>
                </a:lnTo>
                <a:lnTo>
                  <a:pt x="174244" y="14478"/>
                </a:lnTo>
                <a:lnTo>
                  <a:pt x="1985009" y="14478"/>
                </a:lnTo>
                <a:lnTo>
                  <a:pt x="1985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07352" y="5402071"/>
            <a:ext cx="1985010" cy="283845"/>
          </a:xfrm>
          <a:custGeom>
            <a:avLst/>
            <a:gdLst/>
            <a:ahLst/>
            <a:cxnLst/>
            <a:rect l="l" t="t" r="r" b="b"/>
            <a:pathLst>
              <a:path w="1985009" h="283845">
                <a:moveTo>
                  <a:pt x="1985009" y="0"/>
                </a:moveTo>
                <a:lnTo>
                  <a:pt x="143001" y="0"/>
                </a:lnTo>
                <a:lnTo>
                  <a:pt x="75311" y="253872"/>
                </a:lnTo>
                <a:lnTo>
                  <a:pt x="36702" y="167766"/>
                </a:lnTo>
                <a:lnTo>
                  <a:pt x="0" y="184403"/>
                </a:lnTo>
                <a:lnTo>
                  <a:pt x="3555" y="192824"/>
                </a:lnTo>
                <a:lnTo>
                  <a:pt x="22351" y="184403"/>
                </a:lnTo>
                <a:lnTo>
                  <a:pt x="68579" y="283794"/>
                </a:lnTo>
                <a:lnTo>
                  <a:pt x="79375" y="283794"/>
                </a:lnTo>
                <a:lnTo>
                  <a:pt x="151892" y="14731"/>
                </a:lnTo>
                <a:lnTo>
                  <a:pt x="174244" y="14731"/>
                </a:lnTo>
                <a:lnTo>
                  <a:pt x="174244" y="14477"/>
                </a:lnTo>
                <a:lnTo>
                  <a:pt x="1985009" y="14477"/>
                </a:lnTo>
                <a:lnTo>
                  <a:pt x="1985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92291" y="4657598"/>
            <a:ext cx="1060450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5" dirty="0">
                <a:latin typeface="Arial"/>
                <a:cs typeface="Arial"/>
              </a:rPr>
              <a:t>D(C2,A)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D(C2,B)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D(C2,C)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D(C2,C)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07352" y="5734240"/>
            <a:ext cx="1985010" cy="284480"/>
          </a:xfrm>
          <a:custGeom>
            <a:avLst/>
            <a:gdLst/>
            <a:ahLst/>
            <a:cxnLst/>
            <a:rect l="l" t="t" r="r" b="b"/>
            <a:pathLst>
              <a:path w="1985009" h="284479">
                <a:moveTo>
                  <a:pt x="1985009" y="12"/>
                </a:moveTo>
                <a:lnTo>
                  <a:pt x="143001" y="0"/>
                </a:lnTo>
                <a:lnTo>
                  <a:pt x="75311" y="253936"/>
                </a:lnTo>
                <a:lnTo>
                  <a:pt x="36702" y="167767"/>
                </a:lnTo>
                <a:lnTo>
                  <a:pt x="0" y="184518"/>
                </a:lnTo>
                <a:lnTo>
                  <a:pt x="3555" y="192887"/>
                </a:lnTo>
                <a:lnTo>
                  <a:pt x="22351" y="184518"/>
                </a:lnTo>
                <a:lnTo>
                  <a:pt x="68579" y="283857"/>
                </a:lnTo>
                <a:lnTo>
                  <a:pt x="79375" y="283857"/>
                </a:lnTo>
                <a:lnTo>
                  <a:pt x="151892" y="14846"/>
                </a:lnTo>
                <a:lnTo>
                  <a:pt x="174244" y="14846"/>
                </a:lnTo>
                <a:lnTo>
                  <a:pt x="174244" y="14490"/>
                </a:lnTo>
                <a:lnTo>
                  <a:pt x="1985009" y="14490"/>
                </a:lnTo>
                <a:lnTo>
                  <a:pt x="1985009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22921" y="4657598"/>
            <a:ext cx="2601595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mbria Math"/>
                <a:cs typeface="Cambria Math"/>
              </a:rPr>
              <a:t>(1 − </a:t>
            </a:r>
            <a:r>
              <a:rPr sz="1800" spc="20" dirty="0">
                <a:latin typeface="Cambria Math"/>
                <a:cs typeface="Cambria Math"/>
              </a:rPr>
              <a:t>2)</a:t>
            </a:r>
            <a:r>
              <a:rPr sz="1950" spc="30" baseline="23504" dirty="0">
                <a:latin typeface="Cambria Math"/>
                <a:cs typeface="Cambria Math"/>
              </a:rPr>
              <a:t>2</a:t>
            </a:r>
            <a:r>
              <a:rPr sz="1800" spc="20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(2 − </a:t>
            </a:r>
            <a:r>
              <a:rPr sz="1800" spc="20" dirty="0">
                <a:latin typeface="Cambria Math"/>
                <a:cs typeface="Cambria Math"/>
              </a:rPr>
              <a:t>2)</a:t>
            </a:r>
            <a:r>
              <a:rPr sz="1950" spc="30" baseline="23504" dirty="0">
                <a:latin typeface="Cambria Math"/>
                <a:cs typeface="Cambria Math"/>
              </a:rPr>
              <a:t>2</a:t>
            </a:r>
            <a:r>
              <a:rPr sz="1800" spc="20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(4 − </a:t>
            </a:r>
            <a:r>
              <a:rPr sz="1800" spc="15" dirty="0">
                <a:latin typeface="Cambria Math"/>
                <a:cs typeface="Cambria Math"/>
              </a:rPr>
              <a:t>2)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+(3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1)</a:t>
            </a:r>
            <a:r>
              <a:rPr sz="1950" spc="15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2.83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(5 − </a:t>
            </a:r>
            <a:r>
              <a:rPr sz="1800" spc="15" dirty="0">
                <a:latin typeface="Cambria Math"/>
                <a:cs typeface="Cambria Math"/>
              </a:rPr>
              <a:t>2)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+(4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1)</a:t>
            </a:r>
            <a:r>
              <a:rPr sz="1950" spc="15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4.24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84969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Assign each object based on the minimum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distance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34205" y="2785110"/>
          <a:ext cx="3703953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3.61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C2 =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2.83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4.24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17541" y="4322826"/>
          <a:ext cx="2137410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272280" cy="133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Compute new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A(1,1), </a:t>
            </a:r>
            <a:r>
              <a:rPr sz="2400" spc="-5" dirty="0">
                <a:latin typeface="Arial"/>
                <a:cs typeface="Arial"/>
              </a:rPr>
              <a:t>B(2,1), </a:t>
            </a:r>
            <a:r>
              <a:rPr sz="2400" dirty="0">
                <a:latin typeface="Arial"/>
                <a:cs typeface="Arial"/>
              </a:rPr>
              <a:t>C(4,3),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D(5,4)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167" y="3539490"/>
            <a:ext cx="3441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New centroid C1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A(1,1)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167" y="4344161"/>
            <a:ext cx="2754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New centroid C2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(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2463" y="4564507"/>
            <a:ext cx="709930" cy="20320"/>
          </a:xfrm>
          <a:custGeom>
            <a:avLst/>
            <a:gdLst/>
            <a:ahLst/>
            <a:cxnLst/>
            <a:rect l="l" t="t" r="r" b="b"/>
            <a:pathLst>
              <a:path w="709929" h="20320">
                <a:moveTo>
                  <a:pt x="709422" y="0"/>
                </a:moveTo>
                <a:lnTo>
                  <a:pt x="0" y="0"/>
                </a:lnTo>
                <a:lnTo>
                  <a:pt x="0" y="19812"/>
                </a:lnTo>
                <a:lnTo>
                  <a:pt x="709422" y="19812"/>
                </a:lnTo>
                <a:lnTo>
                  <a:pt x="709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00144" y="4248150"/>
            <a:ext cx="7359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2</a:t>
            </a:r>
            <a:r>
              <a:rPr sz="1750" spc="-35" dirty="0">
                <a:latin typeface="Cambria Math"/>
                <a:cs typeface="Cambria Math"/>
              </a:rPr>
              <a:t>+</a:t>
            </a:r>
            <a:r>
              <a:rPr sz="1750" spc="40" dirty="0">
                <a:latin typeface="Cambria Math"/>
                <a:cs typeface="Cambria Math"/>
              </a:rPr>
              <a:t>4</a:t>
            </a:r>
            <a:r>
              <a:rPr sz="1750" spc="-40" dirty="0">
                <a:latin typeface="Cambria Math"/>
                <a:cs typeface="Cambria Math"/>
              </a:rPr>
              <a:t>+</a:t>
            </a:r>
            <a:r>
              <a:rPr sz="1750" spc="40" dirty="0">
                <a:latin typeface="Cambria Math"/>
                <a:cs typeface="Cambria Math"/>
              </a:rPr>
              <a:t>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0465" y="457962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0620" y="4344161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5715" y="4564507"/>
            <a:ext cx="709930" cy="20320"/>
          </a:xfrm>
          <a:custGeom>
            <a:avLst/>
            <a:gdLst/>
            <a:ahLst/>
            <a:cxnLst/>
            <a:rect l="l" t="t" r="r" b="b"/>
            <a:pathLst>
              <a:path w="709929" h="20320">
                <a:moveTo>
                  <a:pt x="709422" y="0"/>
                </a:moveTo>
                <a:lnTo>
                  <a:pt x="0" y="0"/>
                </a:lnTo>
                <a:lnTo>
                  <a:pt x="0" y="19812"/>
                </a:lnTo>
                <a:lnTo>
                  <a:pt x="709422" y="19812"/>
                </a:lnTo>
                <a:lnTo>
                  <a:pt x="709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63717" y="457962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45884" y="4564507"/>
            <a:ext cx="257810" cy="20320"/>
          </a:xfrm>
          <a:custGeom>
            <a:avLst/>
            <a:gdLst/>
            <a:ahLst/>
            <a:cxnLst/>
            <a:rect l="l" t="t" r="r" b="b"/>
            <a:pathLst>
              <a:path w="257809" h="20320">
                <a:moveTo>
                  <a:pt x="257556" y="0"/>
                </a:moveTo>
                <a:lnTo>
                  <a:pt x="0" y="0"/>
                </a:lnTo>
                <a:lnTo>
                  <a:pt x="0" y="19812"/>
                </a:lnTo>
                <a:lnTo>
                  <a:pt x="257556" y="19812"/>
                </a:lnTo>
                <a:lnTo>
                  <a:pt x="257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66508" y="4564507"/>
            <a:ext cx="128905" cy="20320"/>
          </a:xfrm>
          <a:custGeom>
            <a:avLst/>
            <a:gdLst/>
            <a:ahLst/>
            <a:cxnLst/>
            <a:rect l="l" t="t" r="r" b="b"/>
            <a:pathLst>
              <a:path w="128904" h="20320">
                <a:moveTo>
                  <a:pt x="128777" y="0"/>
                </a:moveTo>
                <a:lnTo>
                  <a:pt x="0" y="0"/>
                </a:lnTo>
                <a:lnTo>
                  <a:pt x="0" y="19812"/>
                </a:lnTo>
                <a:lnTo>
                  <a:pt x="128777" y="19812"/>
                </a:lnTo>
                <a:lnTo>
                  <a:pt x="128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73396" y="4248150"/>
            <a:ext cx="19354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2235" algn="l"/>
                <a:tab pos="1793239" algn="l"/>
              </a:tabLst>
            </a:pPr>
            <a:r>
              <a:rPr sz="1750" spc="40" dirty="0">
                <a:latin typeface="Cambria Math"/>
                <a:cs typeface="Cambria Math"/>
              </a:rPr>
              <a:t>1</a:t>
            </a:r>
            <a:r>
              <a:rPr sz="1750" spc="-40" dirty="0">
                <a:latin typeface="Cambria Math"/>
                <a:cs typeface="Cambria Math"/>
              </a:rPr>
              <a:t>+</a:t>
            </a:r>
            <a:r>
              <a:rPr sz="1750" spc="40" dirty="0">
                <a:latin typeface="Cambria Math"/>
                <a:cs typeface="Cambria Math"/>
              </a:rPr>
              <a:t>3</a:t>
            </a:r>
            <a:r>
              <a:rPr sz="1750" spc="-35" dirty="0">
                <a:latin typeface="Cambria Math"/>
                <a:cs typeface="Cambria Math"/>
              </a:rPr>
              <a:t>+</a:t>
            </a:r>
            <a:r>
              <a:rPr sz="1750" spc="40" dirty="0">
                <a:latin typeface="Cambria Math"/>
                <a:cs typeface="Cambria Math"/>
              </a:rPr>
              <a:t>4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40" dirty="0">
                <a:latin typeface="Cambria Math"/>
                <a:cs typeface="Cambria Math"/>
              </a:rPr>
              <a:t>11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40" dirty="0">
                <a:latin typeface="Cambria Math"/>
                <a:cs typeface="Cambria Math"/>
              </a:rPr>
              <a:t>8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7573" y="4579620"/>
            <a:ext cx="5111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sz="1750" spc="40" dirty="0">
                <a:latin typeface="Cambria Math"/>
                <a:cs typeface="Cambria Math"/>
              </a:rPr>
              <a:t>3	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3579" y="4344161"/>
            <a:ext cx="317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0280" algn="l"/>
                <a:tab pos="1211580" algn="l"/>
              </a:tabLst>
            </a:pPr>
            <a:r>
              <a:rPr sz="2400" dirty="0">
                <a:latin typeface="Cambria Math"/>
                <a:cs typeface="Cambria Math"/>
              </a:rPr>
              <a:t>)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	,	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(3.67,2.67)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7744" y="3596640"/>
            <a:ext cx="313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Cluster 1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has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only 1 member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4319" y="4378705"/>
            <a:ext cx="2452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Cluster 2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now has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3  members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– centroid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is 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average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coordinate 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among the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members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901433" y="1988057"/>
          <a:ext cx="2137410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3676262" y="2008403"/>
            <a:ext cx="4379514" cy="4088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3802" y="2120645"/>
            <a:ext cx="1210945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Iteration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8991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Calculate the distance between each object to 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433" y="2295905"/>
            <a:ext cx="47967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centroids (Euclidean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distance)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8821" y="2950464"/>
          <a:ext cx="3703320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3.61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2.36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418323" y="2503424"/>
            <a:ext cx="3267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Iteration 1: Distance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0776" y="3565905"/>
            <a:ext cx="292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A(1,1), B(2,1), C(4,3),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D(5,4)  </a:t>
            </a:r>
            <a:r>
              <a:rPr sz="1800" spc="-5" dirty="0">
                <a:latin typeface="Arial"/>
                <a:cs typeface="Arial"/>
              </a:rPr>
              <a:t>C1 </a:t>
            </a:r>
            <a:r>
              <a:rPr sz="1800" dirty="0">
                <a:latin typeface="Arial"/>
                <a:cs typeface="Arial"/>
              </a:rPr>
              <a:t>= (1,1), </a:t>
            </a:r>
            <a:r>
              <a:rPr sz="1800" spc="-5" dirty="0">
                <a:latin typeface="Arial"/>
                <a:cs typeface="Arial"/>
              </a:rPr>
              <a:t>C2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(3.67,2.67)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776" y="4388866"/>
            <a:ext cx="293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Distance </a:t>
            </a:r>
            <a:r>
              <a:rPr sz="1800" b="1" spc="-5" dirty="0">
                <a:latin typeface="Arial"/>
                <a:cs typeface="Arial"/>
              </a:rPr>
              <a:t>C1 </a:t>
            </a:r>
            <a:r>
              <a:rPr sz="1800" b="1" dirty="0">
                <a:latin typeface="Arial"/>
                <a:cs typeface="Arial"/>
              </a:rPr>
              <a:t>to each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3263" y="4729479"/>
            <a:ext cx="1985010" cy="283845"/>
          </a:xfrm>
          <a:custGeom>
            <a:avLst/>
            <a:gdLst/>
            <a:ahLst/>
            <a:cxnLst/>
            <a:rect l="l" t="t" r="r" b="b"/>
            <a:pathLst>
              <a:path w="1985010" h="283845">
                <a:moveTo>
                  <a:pt x="1984883" y="0"/>
                </a:moveTo>
                <a:lnTo>
                  <a:pt x="142875" y="0"/>
                </a:lnTo>
                <a:lnTo>
                  <a:pt x="75184" y="254000"/>
                </a:lnTo>
                <a:lnTo>
                  <a:pt x="36575" y="167767"/>
                </a:lnTo>
                <a:lnTo>
                  <a:pt x="0" y="184531"/>
                </a:lnTo>
                <a:lnTo>
                  <a:pt x="3429" y="192913"/>
                </a:lnTo>
                <a:lnTo>
                  <a:pt x="22225" y="184531"/>
                </a:lnTo>
                <a:lnTo>
                  <a:pt x="68453" y="283845"/>
                </a:lnTo>
                <a:lnTo>
                  <a:pt x="79248" y="283845"/>
                </a:lnTo>
                <a:lnTo>
                  <a:pt x="151892" y="14859"/>
                </a:lnTo>
                <a:lnTo>
                  <a:pt x="174244" y="14859"/>
                </a:lnTo>
                <a:lnTo>
                  <a:pt x="174244" y="14478"/>
                </a:lnTo>
                <a:lnTo>
                  <a:pt x="1984883" y="14478"/>
                </a:lnTo>
                <a:lnTo>
                  <a:pt x="198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3263" y="5061711"/>
            <a:ext cx="1985010" cy="283845"/>
          </a:xfrm>
          <a:custGeom>
            <a:avLst/>
            <a:gdLst/>
            <a:ahLst/>
            <a:cxnLst/>
            <a:rect l="l" t="t" r="r" b="b"/>
            <a:pathLst>
              <a:path w="1985010" h="283845">
                <a:moveTo>
                  <a:pt x="1984883" y="0"/>
                </a:moveTo>
                <a:lnTo>
                  <a:pt x="142875" y="0"/>
                </a:lnTo>
                <a:lnTo>
                  <a:pt x="75184" y="254000"/>
                </a:lnTo>
                <a:lnTo>
                  <a:pt x="36575" y="167767"/>
                </a:lnTo>
                <a:lnTo>
                  <a:pt x="0" y="184531"/>
                </a:lnTo>
                <a:lnTo>
                  <a:pt x="3429" y="192912"/>
                </a:lnTo>
                <a:lnTo>
                  <a:pt x="22225" y="184531"/>
                </a:lnTo>
                <a:lnTo>
                  <a:pt x="68453" y="283844"/>
                </a:lnTo>
                <a:lnTo>
                  <a:pt x="79248" y="283844"/>
                </a:lnTo>
                <a:lnTo>
                  <a:pt x="151892" y="14858"/>
                </a:lnTo>
                <a:lnTo>
                  <a:pt x="174244" y="14858"/>
                </a:lnTo>
                <a:lnTo>
                  <a:pt x="174244" y="14477"/>
                </a:lnTo>
                <a:lnTo>
                  <a:pt x="1984883" y="14477"/>
                </a:lnTo>
                <a:lnTo>
                  <a:pt x="198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6217" y="5393944"/>
            <a:ext cx="1985010" cy="284480"/>
          </a:xfrm>
          <a:custGeom>
            <a:avLst/>
            <a:gdLst/>
            <a:ahLst/>
            <a:cxnLst/>
            <a:rect l="l" t="t" r="r" b="b"/>
            <a:pathLst>
              <a:path w="1985010" h="284479">
                <a:moveTo>
                  <a:pt x="1984883" y="0"/>
                </a:moveTo>
                <a:lnTo>
                  <a:pt x="142875" y="0"/>
                </a:lnTo>
                <a:lnTo>
                  <a:pt x="75183" y="253974"/>
                </a:lnTo>
                <a:lnTo>
                  <a:pt x="36575" y="167766"/>
                </a:lnTo>
                <a:lnTo>
                  <a:pt x="0" y="184530"/>
                </a:lnTo>
                <a:lnTo>
                  <a:pt x="3428" y="192912"/>
                </a:lnTo>
                <a:lnTo>
                  <a:pt x="22225" y="184530"/>
                </a:lnTo>
                <a:lnTo>
                  <a:pt x="68452" y="283883"/>
                </a:lnTo>
                <a:lnTo>
                  <a:pt x="79247" y="283883"/>
                </a:lnTo>
                <a:lnTo>
                  <a:pt x="151891" y="14858"/>
                </a:lnTo>
                <a:lnTo>
                  <a:pt x="174244" y="14858"/>
                </a:lnTo>
                <a:lnTo>
                  <a:pt x="174244" y="14477"/>
                </a:lnTo>
                <a:lnTo>
                  <a:pt x="1984883" y="14477"/>
                </a:lnTo>
                <a:lnTo>
                  <a:pt x="198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90776" y="4649470"/>
            <a:ext cx="1061085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Arial"/>
                <a:cs typeface="Arial"/>
              </a:rPr>
              <a:t>D(C1,A)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D(C1,B)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D(C1,C)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D(C1,C)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6217" y="5726201"/>
            <a:ext cx="1985010" cy="284480"/>
          </a:xfrm>
          <a:custGeom>
            <a:avLst/>
            <a:gdLst/>
            <a:ahLst/>
            <a:cxnLst/>
            <a:rect l="l" t="t" r="r" b="b"/>
            <a:pathLst>
              <a:path w="1985010" h="284479">
                <a:moveTo>
                  <a:pt x="1984883" y="12"/>
                </a:moveTo>
                <a:lnTo>
                  <a:pt x="142875" y="0"/>
                </a:lnTo>
                <a:lnTo>
                  <a:pt x="75183" y="253949"/>
                </a:lnTo>
                <a:lnTo>
                  <a:pt x="36575" y="167766"/>
                </a:lnTo>
                <a:lnTo>
                  <a:pt x="0" y="184518"/>
                </a:lnTo>
                <a:lnTo>
                  <a:pt x="3428" y="192887"/>
                </a:lnTo>
                <a:lnTo>
                  <a:pt x="22225" y="184518"/>
                </a:lnTo>
                <a:lnTo>
                  <a:pt x="68452" y="283857"/>
                </a:lnTo>
                <a:lnTo>
                  <a:pt x="79247" y="283857"/>
                </a:lnTo>
                <a:lnTo>
                  <a:pt x="151891" y="14846"/>
                </a:lnTo>
                <a:lnTo>
                  <a:pt x="174244" y="14846"/>
                </a:lnTo>
                <a:lnTo>
                  <a:pt x="174244" y="14490"/>
                </a:lnTo>
                <a:lnTo>
                  <a:pt x="1984883" y="14490"/>
                </a:lnTo>
                <a:lnTo>
                  <a:pt x="1984883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1405" y="4649470"/>
            <a:ext cx="2601595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mbria Math"/>
                <a:cs typeface="Cambria Math"/>
              </a:rPr>
              <a:t>(1 − </a:t>
            </a:r>
            <a:r>
              <a:rPr sz="1800" spc="20" dirty="0">
                <a:latin typeface="Cambria Math"/>
                <a:cs typeface="Cambria Math"/>
              </a:rPr>
              <a:t>1)</a:t>
            </a:r>
            <a:r>
              <a:rPr sz="1950" spc="30" baseline="23504" dirty="0">
                <a:latin typeface="Cambria Math"/>
                <a:cs typeface="Cambria Math"/>
              </a:rPr>
              <a:t>2</a:t>
            </a:r>
            <a:r>
              <a:rPr sz="1800" spc="20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(2 − </a:t>
            </a:r>
            <a:r>
              <a:rPr sz="1800" spc="20" dirty="0">
                <a:latin typeface="Cambria Math"/>
                <a:cs typeface="Cambria Math"/>
              </a:rPr>
              <a:t>1)</a:t>
            </a:r>
            <a:r>
              <a:rPr sz="1950" spc="30" baseline="23504" dirty="0">
                <a:latin typeface="Cambria Math"/>
                <a:cs typeface="Cambria Math"/>
              </a:rPr>
              <a:t>2</a:t>
            </a:r>
            <a:r>
              <a:rPr sz="1800" spc="20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(4 −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+(3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1)</a:t>
            </a:r>
            <a:r>
              <a:rPr sz="1950" spc="15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3.61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(5 −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+(4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1)</a:t>
            </a:r>
            <a:r>
              <a:rPr sz="1950" spc="15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2291" y="4396485"/>
            <a:ext cx="2933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Distance C2 to each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94397" y="4737608"/>
            <a:ext cx="2588895" cy="283845"/>
          </a:xfrm>
          <a:custGeom>
            <a:avLst/>
            <a:gdLst/>
            <a:ahLst/>
            <a:cxnLst/>
            <a:rect l="l" t="t" r="r" b="b"/>
            <a:pathLst>
              <a:path w="2588895" h="283845">
                <a:moveTo>
                  <a:pt x="2588513" y="0"/>
                </a:moveTo>
                <a:lnTo>
                  <a:pt x="143001" y="0"/>
                </a:lnTo>
                <a:lnTo>
                  <a:pt x="75310" y="253873"/>
                </a:lnTo>
                <a:lnTo>
                  <a:pt x="36702" y="167767"/>
                </a:lnTo>
                <a:lnTo>
                  <a:pt x="0" y="184404"/>
                </a:lnTo>
                <a:lnTo>
                  <a:pt x="3555" y="192786"/>
                </a:lnTo>
                <a:lnTo>
                  <a:pt x="22351" y="184404"/>
                </a:lnTo>
                <a:lnTo>
                  <a:pt x="68579" y="283845"/>
                </a:lnTo>
                <a:lnTo>
                  <a:pt x="79375" y="283845"/>
                </a:lnTo>
                <a:lnTo>
                  <a:pt x="151892" y="14732"/>
                </a:lnTo>
                <a:lnTo>
                  <a:pt x="174244" y="14732"/>
                </a:lnTo>
                <a:lnTo>
                  <a:pt x="174244" y="14478"/>
                </a:lnTo>
                <a:lnTo>
                  <a:pt x="2588513" y="14478"/>
                </a:lnTo>
                <a:lnTo>
                  <a:pt x="2588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4397" y="5069840"/>
            <a:ext cx="2588895" cy="283845"/>
          </a:xfrm>
          <a:custGeom>
            <a:avLst/>
            <a:gdLst/>
            <a:ahLst/>
            <a:cxnLst/>
            <a:rect l="l" t="t" r="r" b="b"/>
            <a:pathLst>
              <a:path w="2588895" h="283845">
                <a:moveTo>
                  <a:pt x="2588513" y="0"/>
                </a:moveTo>
                <a:lnTo>
                  <a:pt x="143001" y="0"/>
                </a:lnTo>
                <a:lnTo>
                  <a:pt x="75310" y="253873"/>
                </a:lnTo>
                <a:lnTo>
                  <a:pt x="36702" y="167767"/>
                </a:lnTo>
                <a:lnTo>
                  <a:pt x="0" y="184404"/>
                </a:lnTo>
                <a:lnTo>
                  <a:pt x="3555" y="192786"/>
                </a:lnTo>
                <a:lnTo>
                  <a:pt x="22351" y="184404"/>
                </a:lnTo>
                <a:lnTo>
                  <a:pt x="68579" y="283845"/>
                </a:lnTo>
                <a:lnTo>
                  <a:pt x="79375" y="283845"/>
                </a:lnTo>
                <a:lnTo>
                  <a:pt x="151892" y="14732"/>
                </a:lnTo>
                <a:lnTo>
                  <a:pt x="174244" y="14732"/>
                </a:lnTo>
                <a:lnTo>
                  <a:pt x="174244" y="14478"/>
                </a:lnTo>
                <a:lnTo>
                  <a:pt x="2588513" y="14478"/>
                </a:lnTo>
                <a:lnTo>
                  <a:pt x="2588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07352" y="5402071"/>
            <a:ext cx="2588895" cy="283845"/>
          </a:xfrm>
          <a:custGeom>
            <a:avLst/>
            <a:gdLst/>
            <a:ahLst/>
            <a:cxnLst/>
            <a:rect l="l" t="t" r="r" b="b"/>
            <a:pathLst>
              <a:path w="2588895" h="283845">
                <a:moveTo>
                  <a:pt x="2588514" y="0"/>
                </a:moveTo>
                <a:lnTo>
                  <a:pt x="143001" y="0"/>
                </a:lnTo>
                <a:lnTo>
                  <a:pt x="75311" y="253872"/>
                </a:lnTo>
                <a:lnTo>
                  <a:pt x="36702" y="167766"/>
                </a:lnTo>
                <a:lnTo>
                  <a:pt x="0" y="184403"/>
                </a:lnTo>
                <a:lnTo>
                  <a:pt x="3555" y="192824"/>
                </a:lnTo>
                <a:lnTo>
                  <a:pt x="22351" y="184403"/>
                </a:lnTo>
                <a:lnTo>
                  <a:pt x="68579" y="283794"/>
                </a:lnTo>
                <a:lnTo>
                  <a:pt x="79375" y="283794"/>
                </a:lnTo>
                <a:lnTo>
                  <a:pt x="151892" y="14731"/>
                </a:lnTo>
                <a:lnTo>
                  <a:pt x="174244" y="14731"/>
                </a:lnTo>
                <a:lnTo>
                  <a:pt x="174244" y="14477"/>
                </a:lnTo>
                <a:lnTo>
                  <a:pt x="2588514" y="14477"/>
                </a:lnTo>
                <a:lnTo>
                  <a:pt x="2588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92291" y="4657598"/>
            <a:ext cx="1060450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5" dirty="0">
                <a:latin typeface="Arial"/>
                <a:cs typeface="Arial"/>
              </a:rPr>
              <a:t>D(C2,A)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D(C2,B)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D(C2,C)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D(C2,C)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07352" y="5734240"/>
            <a:ext cx="2588895" cy="284480"/>
          </a:xfrm>
          <a:custGeom>
            <a:avLst/>
            <a:gdLst/>
            <a:ahLst/>
            <a:cxnLst/>
            <a:rect l="l" t="t" r="r" b="b"/>
            <a:pathLst>
              <a:path w="2588895" h="284479">
                <a:moveTo>
                  <a:pt x="2588514" y="12"/>
                </a:moveTo>
                <a:lnTo>
                  <a:pt x="143001" y="0"/>
                </a:lnTo>
                <a:lnTo>
                  <a:pt x="75311" y="253936"/>
                </a:lnTo>
                <a:lnTo>
                  <a:pt x="36702" y="167767"/>
                </a:lnTo>
                <a:lnTo>
                  <a:pt x="0" y="184518"/>
                </a:lnTo>
                <a:lnTo>
                  <a:pt x="3555" y="192887"/>
                </a:lnTo>
                <a:lnTo>
                  <a:pt x="22351" y="184518"/>
                </a:lnTo>
                <a:lnTo>
                  <a:pt x="68579" y="283857"/>
                </a:lnTo>
                <a:lnTo>
                  <a:pt x="79375" y="283857"/>
                </a:lnTo>
                <a:lnTo>
                  <a:pt x="151892" y="14846"/>
                </a:lnTo>
                <a:lnTo>
                  <a:pt x="174244" y="14846"/>
                </a:lnTo>
                <a:lnTo>
                  <a:pt x="174244" y="14490"/>
                </a:lnTo>
                <a:lnTo>
                  <a:pt x="2588514" y="14490"/>
                </a:lnTo>
                <a:lnTo>
                  <a:pt x="2588514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22921" y="4657598"/>
            <a:ext cx="3204845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mbria Math"/>
                <a:cs typeface="Cambria Math"/>
              </a:rPr>
              <a:t>(1 − </a:t>
            </a:r>
            <a:r>
              <a:rPr sz="1800" spc="10" dirty="0">
                <a:latin typeface="Cambria Math"/>
                <a:cs typeface="Cambria Math"/>
              </a:rPr>
              <a:t>3.67)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5" dirty="0">
                <a:latin typeface="Cambria Math"/>
                <a:cs typeface="Cambria Math"/>
              </a:rPr>
              <a:t>2.67)</a:t>
            </a:r>
            <a:r>
              <a:rPr sz="1950" spc="7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3.14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(2 − </a:t>
            </a:r>
            <a:r>
              <a:rPr sz="1800" spc="10" dirty="0">
                <a:latin typeface="Cambria Math"/>
                <a:cs typeface="Cambria Math"/>
              </a:rPr>
              <a:t>3.67)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5" dirty="0">
                <a:latin typeface="Cambria Math"/>
                <a:cs typeface="Cambria Math"/>
              </a:rPr>
              <a:t>2.67)</a:t>
            </a:r>
            <a:r>
              <a:rPr sz="1950" spc="7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2.36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(4 − </a:t>
            </a:r>
            <a:r>
              <a:rPr sz="1800" spc="10" dirty="0">
                <a:latin typeface="Cambria Math"/>
                <a:cs typeface="Cambria Math"/>
              </a:rPr>
              <a:t>3.67)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+(3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5" dirty="0">
                <a:latin typeface="Cambria Math"/>
                <a:cs typeface="Cambria Math"/>
              </a:rPr>
              <a:t>2.67)</a:t>
            </a:r>
            <a:r>
              <a:rPr sz="1950" spc="7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0.47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(5 − </a:t>
            </a:r>
            <a:r>
              <a:rPr sz="1800" spc="10" dirty="0">
                <a:latin typeface="Cambria Math"/>
                <a:cs typeface="Cambria Math"/>
              </a:rPr>
              <a:t>3.67)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+(4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5" dirty="0">
                <a:latin typeface="Cambria Math"/>
                <a:cs typeface="Cambria Math"/>
              </a:rPr>
              <a:t>2.67)</a:t>
            </a:r>
            <a:r>
              <a:rPr sz="1950" spc="7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1.89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84969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Assign each object based on the minimum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distance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17541" y="4322826"/>
          <a:ext cx="2137410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34205" y="2830829"/>
          <a:ext cx="3703953" cy="110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3.61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2.36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68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Unsupervised</a:t>
            </a:r>
            <a:r>
              <a:rPr spc="-130" dirty="0"/>
              <a:t> </a:t>
            </a:r>
            <a:r>
              <a:rPr spc="-4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580245" cy="380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83439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Dimensionality reduction</a:t>
            </a:r>
            <a:r>
              <a:rPr sz="2800" dirty="0">
                <a:latin typeface="Arial"/>
                <a:cs typeface="Arial"/>
              </a:rPr>
              <a:t>: Compress the data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while  maintaining its structure and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usefulness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Clustering</a:t>
            </a:r>
            <a:r>
              <a:rPr sz="2800" dirty="0">
                <a:latin typeface="Arial"/>
                <a:cs typeface="Arial"/>
              </a:rPr>
              <a:t>: Cluster data into groups 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similarity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Example: Group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customers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by purchasing</a:t>
            </a:r>
            <a:r>
              <a:rPr sz="24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behavior</a:t>
            </a:r>
            <a:endParaRPr sz="2400">
              <a:latin typeface="Arial"/>
              <a:cs typeface="Arial"/>
            </a:endParaRPr>
          </a:p>
          <a:p>
            <a:pPr marL="368300" marR="5080" indent="-356235">
              <a:lnSpc>
                <a:spcPct val="100000"/>
              </a:lnSpc>
              <a:spcBef>
                <a:spcPts val="1789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  <a:tab pos="4698365" algn="l"/>
              </a:tabLst>
            </a:pPr>
            <a:r>
              <a:rPr sz="2800" b="1" dirty="0">
                <a:latin typeface="Arial"/>
                <a:cs typeface="Arial"/>
              </a:rPr>
              <a:t>Association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rule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mining</a:t>
            </a:r>
            <a:r>
              <a:rPr sz="2800" dirty="0">
                <a:latin typeface="Arial"/>
                <a:cs typeface="Arial"/>
              </a:rPr>
              <a:t>:	Discover rules describing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large  portions of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Example: People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buy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also tend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buy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272280" cy="133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Compute new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A(1,1), </a:t>
            </a:r>
            <a:r>
              <a:rPr sz="2400" spc="-5" dirty="0">
                <a:latin typeface="Arial"/>
                <a:cs typeface="Arial"/>
              </a:rPr>
              <a:t>B(2,1), </a:t>
            </a:r>
            <a:r>
              <a:rPr sz="2400" dirty="0">
                <a:latin typeface="Arial"/>
                <a:cs typeface="Arial"/>
              </a:rPr>
              <a:t>C(4,3),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D(5,4)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2463" y="3827653"/>
            <a:ext cx="419100" cy="20320"/>
          </a:xfrm>
          <a:custGeom>
            <a:avLst/>
            <a:gdLst/>
            <a:ahLst/>
            <a:cxnLst/>
            <a:rect l="l" t="t" r="r" b="b"/>
            <a:pathLst>
              <a:path w="419100" h="20320">
                <a:moveTo>
                  <a:pt x="419100" y="0"/>
                </a:moveTo>
                <a:lnTo>
                  <a:pt x="0" y="0"/>
                </a:lnTo>
                <a:lnTo>
                  <a:pt x="0" y="19812"/>
                </a:lnTo>
                <a:lnTo>
                  <a:pt x="419100" y="19812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5392" y="3827653"/>
            <a:ext cx="419100" cy="20320"/>
          </a:xfrm>
          <a:custGeom>
            <a:avLst/>
            <a:gdLst/>
            <a:ahLst/>
            <a:cxnLst/>
            <a:rect l="l" t="t" r="r" b="b"/>
            <a:pathLst>
              <a:path w="419100" h="20320">
                <a:moveTo>
                  <a:pt x="419100" y="0"/>
                </a:moveTo>
                <a:lnTo>
                  <a:pt x="0" y="0"/>
                </a:lnTo>
                <a:lnTo>
                  <a:pt x="0" y="19812"/>
                </a:lnTo>
                <a:lnTo>
                  <a:pt x="419100" y="19812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4478" y="3827653"/>
            <a:ext cx="128905" cy="20320"/>
          </a:xfrm>
          <a:custGeom>
            <a:avLst/>
            <a:gdLst/>
            <a:ahLst/>
            <a:cxnLst/>
            <a:rect l="l" t="t" r="r" b="b"/>
            <a:pathLst>
              <a:path w="128904" h="20320">
                <a:moveTo>
                  <a:pt x="128777" y="0"/>
                </a:moveTo>
                <a:lnTo>
                  <a:pt x="0" y="0"/>
                </a:lnTo>
                <a:lnTo>
                  <a:pt x="0" y="19812"/>
                </a:lnTo>
                <a:lnTo>
                  <a:pt x="128777" y="19812"/>
                </a:lnTo>
                <a:lnTo>
                  <a:pt x="128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086" y="3827653"/>
            <a:ext cx="128905" cy="20320"/>
          </a:xfrm>
          <a:custGeom>
            <a:avLst/>
            <a:gdLst/>
            <a:ahLst/>
            <a:cxnLst/>
            <a:rect l="l" t="t" r="r" b="b"/>
            <a:pathLst>
              <a:path w="128904" h="20320">
                <a:moveTo>
                  <a:pt x="128777" y="0"/>
                </a:moveTo>
                <a:lnTo>
                  <a:pt x="0" y="0"/>
                </a:lnTo>
                <a:lnTo>
                  <a:pt x="0" y="19812"/>
                </a:lnTo>
                <a:lnTo>
                  <a:pt x="128777" y="19812"/>
                </a:lnTo>
                <a:lnTo>
                  <a:pt x="128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52159" y="3511296"/>
            <a:ext cx="4470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sz="1750" spc="40" dirty="0">
                <a:latin typeface="Cambria Math"/>
                <a:cs typeface="Cambria Math"/>
              </a:rPr>
              <a:t>3	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4923" y="3842766"/>
            <a:ext cx="1954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995" algn="l"/>
                <a:tab pos="1519555" algn="l"/>
                <a:tab pos="1812289" algn="l"/>
              </a:tabLst>
            </a:pPr>
            <a:r>
              <a:rPr sz="1750" spc="40" dirty="0">
                <a:latin typeface="Cambria Math"/>
                <a:cs typeface="Cambria Math"/>
              </a:rPr>
              <a:t>2	2	2	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1167" y="3511296"/>
            <a:ext cx="6180455" cy="48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algn="ctr">
              <a:lnSpc>
                <a:spcPts val="1425"/>
              </a:lnSpc>
              <a:spcBef>
                <a:spcPts val="100"/>
              </a:spcBef>
              <a:tabLst>
                <a:tab pos="887730" algn="l"/>
              </a:tabLst>
            </a:pPr>
            <a:r>
              <a:rPr sz="1750" spc="15" dirty="0">
                <a:latin typeface="Cambria Math"/>
                <a:cs typeface="Cambria Math"/>
              </a:rPr>
              <a:t>1+2	1+1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ts val="2205"/>
              </a:lnSpc>
              <a:tabLst>
                <a:tab pos="3211195" algn="l"/>
                <a:tab pos="3743325" algn="l"/>
                <a:tab pos="4573270" algn="l"/>
                <a:tab pos="4814570" algn="l"/>
              </a:tabLst>
            </a:pPr>
            <a:r>
              <a:rPr sz="2400" spc="-5" dirty="0">
                <a:latin typeface="Arial"/>
                <a:cs typeface="Arial"/>
              </a:rPr>
              <a:t>New centroid C1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(	,	)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	,	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(1.5,1)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2463" y="4715383"/>
            <a:ext cx="419100" cy="20320"/>
          </a:xfrm>
          <a:custGeom>
            <a:avLst/>
            <a:gdLst/>
            <a:ahLst/>
            <a:cxnLst/>
            <a:rect l="l" t="t" r="r" b="b"/>
            <a:pathLst>
              <a:path w="419100" h="20320">
                <a:moveTo>
                  <a:pt x="419100" y="0"/>
                </a:moveTo>
                <a:lnTo>
                  <a:pt x="0" y="0"/>
                </a:lnTo>
                <a:lnTo>
                  <a:pt x="0" y="19812"/>
                </a:lnTo>
                <a:lnTo>
                  <a:pt x="419100" y="19812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5392" y="4715383"/>
            <a:ext cx="419100" cy="20320"/>
          </a:xfrm>
          <a:custGeom>
            <a:avLst/>
            <a:gdLst/>
            <a:ahLst/>
            <a:cxnLst/>
            <a:rect l="l" t="t" r="r" b="b"/>
            <a:pathLst>
              <a:path w="419100" h="20320">
                <a:moveTo>
                  <a:pt x="419100" y="0"/>
                </a:moveTo>
                <a:lnTo>
                  <a:pt x="0" y="0"/>
                </a:lnTo>
                <a:lnTo>
                  <a:pt x="0" y="19812"/>
                </a:lnTo>
                <a:lnTo>
                  <a:pt x="419100" y="19812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4478" y="4715383"/>
            <a:ext cx="128905" cy="20320"/>
          </a:xfrm>
          <a:custGeom>
            <a:avLst/>
            <a:gdLst/>
            <a:ahLst/>
            <a:cxnLst/>
            <a:rect l="l" t="t" r="r" b="b"/>
            <a:pathLst>
              <a:path w="128904" h="20320">
                <a:moveTo>
                  <a:pt x="128777" y="0"/>
                </a:moveTo>
                <a:lnTo>
                  <a:pt x="0" y="0"/>
                </a:lnTo>
                <a:lnTo>
                  <a:pt x="0" y="19812"/>
                </a:lnTo>
                <a:lnTo>
                  <a:pt x="128777" y="19812"/>
                </a:lnTo>
                <a:lnTo>
                  <a:pt x="128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086" y="4715383"/>
            <a:ext cx="128905" cy="20320"/>
          </a:xfrm>
          <a:custGeom>
            <a:avLst/>
            <a:gdLst/>
            <a:ahLst/>
            <a:cxnLst/>
            <a:rect l="l" t="t" r="r" b="b"/>
            <a:pathLst>
              <a:path w="128904" h="20320">
                <a:moveTo>
                  <a:pt x="128777" y="0"/>
                </a:moveTo>
                <a:lnTo>
                  <a:pt x="0" y="0"/>
                </a:lnTo>
                <a:lnTo>
                  <a:pt x="0" y="19812"/>
                </a:lnTo>
                <a:lnTo>
                  <a:pt x="128777" y="19812"/>
                </a:lnTo>
                <a:lnTo>
                  <a:pt x="128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1167" y="4399026"/>
            <a:ext cx="6433820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10360" algn="r">
              <a:lnSpc>
                <a:spcPts val="1425"/>
              </a:lnSpc>
              <a:spcBef>
                <a:spcPts val="100"/>
              </a:spcBef>
              <a:tabLst>
                <a:tab pos="582295" algn="l"/>
                <a:tab pos="1654810" algn="l"/>
                <a:tab pos="1944370" algn="l"/>
              </a:tabLst>
            </a:pPr>
            <a:r>
              <a:rPr sz="1750" spc="40" dirty="0">
                <a:latin typeface="Cambria Math"/>
                <a:cs typeface="Cambria Math"/>
              </a:rPr>
              <a:t>4</a:t>
            </a:r>
            <a:r>
              <a:rPr sz="1750" spc="-35" dirty="0">
                <a:latin typeface="Cambria Math"/>
                <a:cs typeface="Cambria Math"/>
              </a:rPr>
              <a:t>+</a:t>
            </a:r>
            <a:r>
              <a:rPr sz="1750" spc="40" dirty="0">
                <a:latin typeface="Cambria Math"/>
                <a:cs typeface="Cambria Math"/>
              </a:rPr>
              <a:t>5	3</a:t>
            </a:r>
            <a:r>
              <a:rPr sz="1750" spc="-40" dirty="0">
                <a:latin typeface="Cambria Math"/>
                <a:cs typeface="Cambria Math"/>
              </a:rPr>
              <a:t>+</a:t>
            </a:r>
            <a:r>
              <a:rPr sz="1750" spc="40" dirty="0">
                <a:latin typeface="Cambria Math"/>
                <a:cs typeface="Cambria Math"/>
              </a:rPr>
              <a:t>4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" dirty="0">
                <a:latin typeface="Cambria Math"/>
                <a:cs typeface="Cambria Math"/>
              </a:rPr>
              <a:t>9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40" dirty="0">
                <a:latin typeface="Cambria Math"/>
                <a:cs typeface="Cambria Math"/>
              </a:rPr>
              <a:t>7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ts val="1695"/>
              </a:lnSpc>
              <a:tabLst>
                <a:tab pos="3211195" algn="l"/>
                <a:tab pos="3743325" algn="l"/>
                <a:tab pos="4573270" algn="l"/>
                <a:tab pos="4814570" algn="l"/>
              </a:tabLst>
            </a:pPr>
            <a:r>
              <a:rPr sz="2400" spc="-5" dirty="0">
                <a:latin typeface="Arial"/>
                <a:cs typeface="Arial"/>
              </a:rPr>
              <a:t>New centroid C2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(	,	)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	,	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(4.5,3.5)</a:t>
            </a:r>
            <a:endParaRPr sz="2400">
              <a:latin typeface="Arial"/>
              <a:cs typeface="Arial"/>
            </a:endParaRPr>
          </a:p>
          <a:p>
            <a:pPr marR="1610360" algn="r">
              <a:lnSpc>
                <a:spcPts val="1590"/>
              </a:lnSpc>
              <a:tabLst>
                <a:tab pos="582295" algn="l"/>
                <a:tab pos="1506855" algn="l"/>
                <a:tab pos="1799589" algn="l"/>
              </a:tabLst>
            </a:pPr>
            <a:r>
              <a:rPr sz="1750" spc="40" dirty="0">
                <a:latin typeface="Cambria Math"/>
                <a:cs typeface="Cambria Math"/>
              </a:rPr>
              <a:t>2	2	2	2</a:t>
            </a:r>
            <a:endParaRPr sz="175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858506" y="1998726"/>
          <a:ext cx="2137410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91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3556750" y="2002264"/>
            <a:ext cx="4389338" cy="4110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3802" y="2120645"/>
            <a:ext cx="1210945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Iteration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8991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Calculate the distance between each object to 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433" y="2295905"/>
            <a:ext cx="47967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centroids (Euclidean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distance)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8821" y="2950464"/>
          <a:ext cx="3703320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4.61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0.71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0.71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418323" y="2503424"/>
            <a:ext cx="3267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Iteration 2: Distance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0776" y="3565905"/>
            <a:ext cx="292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A(1,1), B(2,1), C(4,3),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D(5,4)  </a:t>
            </a:r>
            <a:r>
              <a:rPr sz="1800" spc="-5" dirty="0">
                <a:latin typeface="Arial"/>
                <a:cs typeface="Arial"/>
              </a:rPr>
              <a:t>C1 </a:t>
            </a:r>
            <a:r>
              <a:rPr sz="1800" dirty="0">
                <a:latin typeface="Arial"/>
                <a:cs typeface="Arial"/>
              </a:rPr>
              <a:t>= (1.5,1), </a:t>
            </a:r>
            <a:r>
              <a:rPr sz="1800" spc="-5" dirty="0">
                <a:latin typeface="Arial"/>
                <a:cs typeface="Arial"/>
              </a:rPr>
              <a:t>C2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(4.5,3.5)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776" y="4388866"/>
            <a:ext cx="293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Distance </a:t>
            </a:r>
            <a:r>
              <a:rPr sz="1800" b="1" spc="-5" dirty="0">
                <a:latin typeface="Arial"/>
                <a:cs typeface="Arial"/>
              </a:rPr>
              <a:t>C1 </a:t>
            </a:r>
            <a:r>
              <a:rPr sz="1800" b="1" dirty="0">
                <a:latin typeface="Arial"/>
                <a:cs typeface="Arial"/>
              </a:rPr>
              <a:t>to each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3263" y="4729479"/>
            <a:ext cx="2160270" cy="283845"/>
          </a:xfrm>
          <a:custGeom>
            <a:avLst/>
            <a:gdLst/>
            <a:ahLst/>
            <a:cxnLst/>
            <a:rect l="l" t="t" r="r" b="b"/>
            <a:pathLst>
              <a:path w="2160270" h="283845">
                <a:moveTo>
                  <a:pt x="2160142" y="0"/>
                </a:moveTo>
                <a:lnTo>
                  <a:pt x="142875" y="0"/>
                </a:lnTo>
                <a:lnTo>
                  <a:pt x="75184" y="254000"/>
                </a:lnTo>
                <a:lnTo>
                  <a:pt x="36575" y="167767"/>
                </a:lnTo>
                <a:lnTo>
                  <a:pt x="0" y="184531"/>
                </a:lnTo>
                <a:lnTo>
                  <a:pt x="3429" y="192913"/>
                </a:lnTo>
                <a:lnTo>
                  <a:pt x="22225" y="184531"/>
                </a:lnTo>
                <a:lnTo>
                  <a:pt x="68453" y="283845"/>
                </a:lnTo>
                <a:lnTo>
                  <a:pt x="79248" y="283845"/>
                </a:lnTo>
                <a:lnTo>
                  <a:pt x="151892" y="14859"/>
                </a:lnTo>
                <a:lnTo>
                  <a:pt x="174244" y="14859"/>
                </a:lnTo>
                <a:lnTo>
                  <a:pt x="174244" y="14478"/>
                </a:lnTo>
                <a:lnTo>
                  <a:pt x="2160142" y="14478"/>
                </a:lnTo>
                <a:lnTo>
                  <a:pt x="216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3263" y="5061711"/>
            <a:ext cx="2160270" cy="283845"/>
          </a:xfrm>
          <a:custGeom>
            <a:avLst/>
            <a:gdLst/>
            <a:ahLst/>
            <a:cxnLst/>
            <a:rect l="l" t="t" r="r" b="b"/>
            <a:pathLst>
              <a:path w="2160270" h="283845">
                <a:moveTo>
                  <a:pt x="2160142" y="0"/>
                </a:moveTo>
                <a:lnTo>
                  <a:pt x="142875" y="0"/>
                </a:lnTo>
                <a:lnTo>
                  <a:pt x="75184" y="254000"/>
                </a:lnTo>
                <a:lnTo>
                  <a:pt x="36575" y="167767"/>
                </a:lnTo>
                <a:lnTo>
                  <a:pt x="0" y="184531"/>
                </a:lnTo>
                <a:lnTo>
                  <a:pt x="3429" y="192912"/>
                </a:lnTo>
                <a:lnTo>
                  <a:pt x="22225" y="184531"/>
                </a:lnTo>
                <a:lnTo>
                  <a:pt x="68453" y="283844"/>
                </a:lnTo>
                <a:lnTo>
                  <a:pt x="79248" y="283844"/>
                </a:lnTo>
                <a:lnTo>
                  <a:pt x="151892" y="14858"/>
                </a:lnTo>
                <a:lnTo>
                  <a:pt x="174244" y="14858"/>
                </a:lnTo>
                <a:lnTo>
                  <a:pt x="174244" y="14477"/>
                </a:lnTo>
                <a:lnTo>
                  <a:pt x="2160142" y="14477"/>
                </a:lnTo>
                <a:lnTo>
                  <a:pt x="216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6217" y="5393944"/>
            <a:ext cx="2160270" cy="284480"/>
          </a:xfrm>
          <a:custGeom>
            <a:avLst/>
            <a:gdLst/>
            <a:ahLst/>
            <a:cxnLst/>
            <a:rect l="l" t="t" r="r" b="b"/>
            <a:pathLst>
              <a:path w="2160270" h="284479">
                <a:moveTo>
                  <a:pt x="2160143" y="0"/>
                </a:moveTo>
                <a:lnTo>
                  <a:pt x="142875" y="0"/>
                </a:lnTo>
                <a:lnTo>
                  <a:pt x="75183" y="253974"/>
                </a:lnTo>
                <a:lnTo>
                  <a:pt x="36575" y="167766"/>
                </a:lnTo>
                <a:lnTo>
                  <a:pt x="0" y="184530"/>
                </a:lnTo>
                <a:lnTo>
                  <a:pt x="3428" y="192912"/>
                </a:lnTo>
                <a:lnTo>
                  <a:pt x="22225" y="184530"/>
                </a:lnTo>
                <a:lnTo>
                  <a:pt x="68452" y="283883"/>
                </a:lnTo>
                <a:lnTo>
                  <a:pt x="79247" y="283883"/>
                </a:lnTo>
                <a:lnTo>
                  <a:pt x="151891" y="14858"/>
                </a:lnTo>
                <a:lnTo>
                  <a:pt x="174244" y="14858"/>
                </a:lnTo>
                <a:lnTo>
                  <a:pt x="174244" y="14477"/>
                </a:lnTo>
                <a:lnTo>
                  <a:pt x="2160143" y="14477"/>
                </a:lnTo>
                <a:lnTo>
                  <a:pt x="2160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90776" y="4649470"/>
            <a:ext cx="1061085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Arial"/>
                <a:cs typeface="Arial"/>
              </a:rPr>
              <a:t>D(C1,A)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D(C1,B)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D(C1,C)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D(C1,C)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6217" y="5726201"/>
            <a:ext cx="2160270" cy="284480"/>
          </a:xfrm>
          <a:custGeom>
            <a:avLst/>
            <a:gdLst/>
            <a:ahLst/>
            <a:cxnLst/>
            <a:rect l="l" t="t" r="r" b="b"/>
            <a:pathLst>
              <a:path w="2160270" h="284479">
                <a:moveTo>
                  <a:pt x="2160143" y="12"/>
                </a:moveTo>
                <a:lnTo>
                  <a:pt x="142875" y="0"/>
                </a:lnTo>
                <a:lnTo>
                  <a:pt x="75183" y="253949"/>
                </a:lnTo>
                <a:lnTo>
                  <a:pt x="36575" y="167766"/>
                </a:lnTo>
                <a:lnTo>
                  <a:pt x="0" y="184518"/>
                </a:lnTo>
                <a:lnTo>
                  <a:pt x="3428" y="192887"/>
                </a:lnTo>
                <a:lnTo>
                  <a:pt x="22225" y="184518"/>
                </a:lnTo>
                <a:lnTo>
                  <a:pt x="68452" y="283857"/>
                </a:lnTo>
                <a:lnTo>
                  <a:pt x="79247" y="283857"/>
                </a:lnTo>
                <a:lnTo>
                  <a:pt x="151891" y="14846"/>
                </a:lnTo>
                <a:lnTo>
                  <a:pt x="174244" y="14846"/>
                </a:lnTo>
                <a:lnTo>
                  <a:pt x="174244" y="14490"/>
                </a:lnTo>
                <a:lnTo>
                  <a:pt x="2160143" y="14490"/>
                </a:lnTo>
                <a:lnTo>
                  <a:pt x="2160143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1405" y="4649470"/>
            <a:ext cx="2775585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mbria Math"/>
                <a:cs typeface="Cambria Math"/>
              </a:rPr>
              <a:t>(1 − </a:t>
            </a:r>
            <a:r>
              <a:rPr sz="1800" spc="15" dirty="0">
                <a:latin typeface="Cambria Math"/>
                <a:cs typeface="Cambria Math"/>
              </a:rPr>
              <a:t>1.5)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0.5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(2 − </a:t>
            </a:r>
            <a:r>
              <a:rPr sz="1800" spc="15" dirty="0">
                <a:latin typeface="Cambria Math"/>
                <a:cs typeface="Cambria Math"/>
              </a:rPr>
              <a:t>1.5)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0.5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(4 − </a:t>
            </a:r>
            <a:r>
              <a:rPr sz="1800" spc="10" dirty="0">
                <a:latin typeface="Cambria Math"/>
                <a:cs typeface="Cambria Math"/>
              </a:rPr>
              <a:t>1.5)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+(3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950" spc="472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3.2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(5 − </a:t>
            </a:r>
            <a:r>
              <a:rPr sz="1800" spc="10" dirty="0">
                <a:latin typeface="Cambria Math"/>
                <a:cs typeface="Cambria Math"/>
              </a:rPr>
              <a:t>1.5)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+(4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5" dirty="0">
                <a:latin typeface="Cambria Math"/>
                <a:cs typeface="Cambria Math"/>
              </a:rPr>
              <a:t>1)</a:t>
            </a:r>
            <a:r>
              <a:rPr sz="1950" spc="22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4.61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1271" y="4396485"/>
            <a:ext cx="2933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Distance C2 to each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23251" y="4737608"/>
            <a:ext cx="2334895" cy="283845"/>
          </a:xfrm>
          <a:custGeom>
            <a:avLst/>
            <a:gdLst/>
            <a:ahLst/>
            <a:cxnLst/>
            <a:rect l="l" t="t" r="r" b="b"/>
            <a:pathLst>
              <a:path w="2334895" h="283845">
                <a:moveTo>
                  <a:pt x="2334768" y="0"/>
                </a:moveTo>
                <a:lnTo>
                  <a:pt x="143001" y="0"/>
                </a:lnTo>
                <a:lnTo>
                  <a:pt x="75310" y="253873"/>
                </a:lnTo>
                <a:lnTo>
                  <a:pt x="36702" y="167767"/>
                </a:lnTo>
                <a:lnTo>
                  <a:pt x="0" y="184404"/>
                </a:lnTo>
                <a:lnTo>
                  <a:pt x="3555" y="192786"/>
                </a:lnTo>
                <a:lnTo>
                  <a:pt x="22351" y="184404"/>
                </a:lnTo>
                <a:lnTo>
                  <a:pt x="68579" y="283845"/>
                </a:lnTo>
                <a:lnTo>
                  <a:pt x="79375" y="283845"/>
                </a:lnTo>
                <a:lnTo>
                  <a:pt x="152019" y="14732"/>
                </a:lnTo>
                <a:lnTo>
                  <a:pt x="174244" y="14732"/>
                </a:lnTo>
                <a:lnTo>
                  <a:pt x="174244" y="14478"/>
                </a:lnTo>
                <a:lnTo>
                  <a:pt x="2334768" y="14478"/>
                </a:lnTo>
                <a:lnTo>
                  <a:pt x="2334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3251" y="5069840"/>
            <a:ext cx="2334895" cy="283845"/>
          </a:xfrm>
          <a:custGeom>
            <a:avLst/>
            <a:gdLst/>
            <a:ahLst/>
            <a:cxnLst/>
            <a:rect l="l" t="t" r="r" b="b"/>
            <a:pathLst>
              <a:path w="2334895" h="283845">
                <a:moveTo>
                  <a:pt x="2334768" y="0"/>
                </a:moveTo>
                <a:lnTo>
                  <a:pt x="143001" y="0"/>
                </a:lnTo>
                <a:lnTo>
                  <a:pt x="75310" y="253873"/>
                </a:lnTo>
                <a:lnTo>
                  <a:pt x="36702" y="167767"/>
                </a:lnTo>
                <a:lnTo>
                  <a:pt x="0" y="184404"/>
                </a:lnTo>
                <a:lnTo>
                  <a:pt x="3555" y="192786"/>
                </a:lnTo>
                <a:lnTo>
                  <a:pt x="22351" y="184404"/>
                </a:lnTo>
                <a:lnTo>
                  <a:pt x="68579" y="283845"/>
                </a:lnTo>
                <a:lnTo>
                  <a:pt x="79375" y="283845"/>
                </a:lnTo>
                <a:lnTo>
                  <a:pt x="152019" y="14732"/>
                </a:lnTo>
                <a:lnTo>
                  <a:pt x="174244" y="14732"/>
                </a:lnTo>
                <a:lnTo>
                  <a:pt x="174244" y="14478"/>
                </a:lnTo>
                <a:lnTo>
                  <a:pt x="2334768" y="14478"/>
                </a:lnTo>
                <a:lnTo>
                  <a:pt x="2334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36205" y="5402071"/>
            <a:ext cx="2334895" cy="283845"/>
          </a:xfrm>
          <a:custGeom>
            <a:avLst/>
            <a:gdLst/>
            <a:ahLst/>
            <a:cxnLst/>
            <a:rect l="l" t="t" r="r" b="b"/>
            <a:pathLst>
              <a:path w="2334895" h="283845">
                <a:moveTo>
                  <a:pt x="2334768" y="0"/>
                </a:moveTo>
                <a:lnTo>
                  <a:pt x="143001" y="0"/>
                </a:lnTo>
                <a:lnTo>
                  <a:pt x="75311" y="253872"/>
                </a:lnTo>
                <a:lnTo>
                  <a:pt x="36702" y="167766"/>
                </a:lnTo>
                <a:lnTo>
                  <a:pt x="0" y="184403"/>
                </a:lnTo>
                <a:lnTo>
                  <a:pt x="3555" y="192824"/>
                </a:lnTo>
                <a:lnTo>
                  <a:pt x="22351" y="184403"/>
                </a:lnTo>
                <a:lnTo>
                  <a:pt x="68579" y="283794"/>
                </a:lnTo>
                <a:lnTo>
                  <a:pt x="79375" y="283794"/>
                </a:lnTo>
                <a:lnTo>
                  <a:pt x="152019" y="14731"/>
                </a:lnTo>
                <a:lnTo>
                  <a:pt x="174244" y="14731"/>
                </a:lnTo>
                <a:lnTo>
                  <a:pt x="174244" y="14477"/>
                </a:lnTo>
                <a:lnTo>
                  <a:pt x="2334768" y="14477"/>
                </a:lnTo>
                <a:lnTo>
                  <a:pt x="2334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21271" y="4657598"/>
            <a:ext cx="1060450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5" dirty="0">
                <a:latin typeface="Arial"/>
                <a:cs typeface="Arial"/>
              </a:rPr>
              <a:t>D(C2,A)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D(C2,B)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D(C2,C)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D(C2,C)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36205" y="5734240"/>
            <a:ext cx="2334895" cy="284480"/>
          </a:xfrm>
          <a:custGeom>
            <a:avLst/>
            <a:gdLst/>
            <a:ahLst/>
            <a:cxnLst/>
            <a:rect l="l" t="t" r="r" b="b"/>
            <a:pathLst>
              <a:path w="2334895" h="284479">
                <a:moveTo>
                  <a:pt x="2334768" y="12"/>
                </a:moveTo>
                <a:lnTo>
                  <a:pt x="143001" y="0"/>
                </a:lnTo>
                <a:lnTo>
                  <a:pt x="75311" y="253936"/>
                </a:lnTo>
                <a:lnTo>
                  <a:pt x="36702" y="167767"/>
                </a:lnTo>
                <a:lnTo>
                  <a:pt x="0" y="184518"/>
                </a:lnTo>
                <a:lnTo>
                  <a:pt x="3555" y="192887"/>
                </a:lnTo>
                <a:lnTo>
                  <a:pt x="22351" y="184518"/>
                </a:lnTo>
                <a:lnTo>
                  <a:pt x="68579" y="283857"/>
                </a:lnTo>
                <a:lnTo>
                  <a:pt x="79375" y="283857"/>
                </a:lnTo>
                <a:lnTo>
                  <a:pt x="152019" y="14846"/>
                </a:lnTo>
                <a:lnTo>
                  <a:pt x="174244" y="14846"/>
                </a:lnTo>
                <a:lnTo>
                  <a:pt x="174244" y="14490"/>
                </a:lnTo>
                <a:lnTo>
                  <a:pt x="2334768" y="14490"/>
                </a:lnTo>
                <a:lnTo>
                  <a:pt x="2334768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51902" y="4657598"/>
            <a:ext cx="2950210" cy="13544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mbria Math"/>
                <a:cs typeface="Cambria Math"/>
              </a:rPr>
              <a:t>(1 − </a:t>
            </a:r>
            <a:r>
              <a:rPr sz="1800" spc="15" dirty="0">
                <a:latin typeface="Cambria Math"/>
                <a:cs typeface="Cambria Math"/>
              </a:rPr>
              <a:t>4.5)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3.5)</a:t>
            </a:r>
            <a:r>
              <a:rPr sz="1950" spc="15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4.3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(2 − </a:t>
            </a:r>
            <a:r>
              <a:rPr sz="1800" spc="15" dirty="0">
                <a:latin typeface="Cambria Math"/>
                <a:cs typeface="Cambria Math"/>
              </a:rPr>
              <a:t>4.5)</a:t>
            </a:r>
            <a:r>
              <a:rPr sz="1950" spc="22" baseline="23504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+(1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3.5)</a:t>
            </a:r>
            <a:r>
              <a:rPr sz="1950" spc="15" baseline="23504" dirty="0">
                <a:latin typeface="Cambria Math"/>
                <a:cs typeface="Cambria Math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3.54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(4 − </a:t>
            </a:r>
            <a:r>
              <a:rPr sz="1800" spc="10" dirty="0">
                <a:latin typeface="Cambria Math"/>
                <a:cs typeface="Cambria Math"/>
              </a:rPr>
              <a:t>4.5)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+(3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3.5)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950" spc="457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0.71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mbria Math"/>
                <a:cs typeface="Cambria Math"/>
              </a:rPr>
              <a:t>(5 − </a:t>
            </a:r>
            <a:r>
              <a:rPr sz="1800" spc="10" dirty="0">
                <a:latin typeface="Cambria Math"/>
                <a:cs typeface="Cambria Math"/>
              </a:rPr>
              <a:t>4.5)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+(4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3.5)</a:t>
            </a:r>
            <a:r>
              <a:rPr sz="1950" spc="15" baseline="23504" dirty="0">
                <a:latin typeface="Cambria Math"/>
                <a:cs typeface="Cambria Math"/>
              </a:rPr>
              <a:t>2</a:t>
            </a:r>
            <a:r>
              <a:rPr sz="1950" spc="457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0.71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65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40" dirty="0"/>
              <a:t>Step</a:t>
            </a:r>
            <a:r>
              <a:rPr spc="-2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84969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Assign each object based on the minimum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distance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17541" y="4322826"/>
          <a:ext cx="2137410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34205" y="2791205"/>
          <a:ext cx="3703953" cy="110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4.61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0.71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0.71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156193" y="3152140"/>
            <a:ext cx="33597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Objects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in C1 and C2 are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same as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previous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iteration</a:t>
            </a:r>
            <a:endParaRPr sz="1800">
              <a:latin typeface="Arial"/>
              <a:cs typeface="Arial"/>
            </a:endParaRPr>
          </a:p>
          <a:p>
            <a:pPr marL="298450" marR="220979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Objects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move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cluster  anymore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Reached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convergence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No more iteration is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821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</a:t>
            </a:r>
            <a:r>
              <a:rPr spc="-55" dirty="0"/>
              <a:t>re</a:t>
            </a:r>
            <a:r>
              <a:rPr spc="-50" dirty="0"/>
              <a:t>ngth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9246235" cy="2951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Simple</a:t>
            </a:r>
            <a:r>
              <a:rPr sz="2800" dirty="0">
                <a:latin typeface="Arial"/>
                <a:cs typeface="Arial"/>
              </a:rPr>
              <a:t>: Easy to understand and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implement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Efficient </a:t>
            </a:r>
            <a:r>
              <a:rPr sz="2800" dirty="0">
                <a:latin typeface="Arial"/>
                <a:cs typeface="Arial"/>
              </a:rPr>
              <a:t>in terms of time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complexity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Considered </a:t>
            </a:r>
            <a:r>
              <a:rPr sz="2400" spc="-5" dirty="0">
                <a:latin typeface="Arial"/>
                <a:cs typeface="Arial"/>
              </a:rPr>
              <a:t>a linear algorithm since both number </a:t>
            </a:r>
            <a:r>
              <a:rPr sz="2400" dirty="0">
                <a:latin typeface="Arial"/>
                <a:cs typeface="Arial"/>
              </a:rPr>
              <a:t>of clusters </a:t>
            </a:r>
            <a:r>
              <a:rPr sz="2400" spc="-5" dirty="0">
                <a:latin typeface="Arial"/>
                <a:cs typeface="Arial"/>
              </a:rPr>
              <a:t>and  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iterations are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small</a:t>
            </a:r>
            <a:endParaRPr sz="24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79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most popular </a:t>
            </a:r>
            <a:r>
              <a:rPr sz="2800" dirty="0">
                <a:latin typeface="Arial"/>
                <a:cs typeface="Arial"/>
              </a:rPr>
              <a:t>clustering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</a:t>
            </a:r>
            <a:r>
              <a:rPr spc="-55" dirty="0"/>
              <a:t>eak</a:t>
            </a:r>
            <a:r>
              <a:rPr spc="-50" dirty="0"/>
              <a:t>n</a:t>
            </a:r>
            <a:r>
              <a:rPr spc="-55" dirty="0"/>
              <a:t>esse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597086"/>
            <a:ext cx="9878060" cy="402209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dirty="0">
                <a:latin typeface="Arial"/>
                <a:cs typeface="Arial"/>
              </a:rPr>
              <a:t>Only </a:t>
            </a:r>
            <a:r>
              <a:rPr sz="2600" spc="-5" dirty="0">
                <a:latin typeface="Arial"/>
                <a:cs typeface="Arial"/>
              </a:rPr>
              <a:t>applicable </a:t>
            </a:r>
            <a:r>
              <a:rPr sz="2600" dirty="0">
                <a:latin typeface="Arial"/>
                <a:cs typeface="Arial"/>
              </a:rPr>
              <a:t>if the </a:t>
            </a:r>
            <a:r>
              <a:rPr sz="2600" spc="-5" dirty="0">
                <a:latin typeface="Arial"/>
                <a:cs typeface="Arial"/>
              </a:rPr>
              <a:t>mean is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defined</a:t>
            </a:r>
            <a:endParaRPr sz="2600">
              <a:latin typeface="Arial"/>
              <a:cs typeface="Arial"/>
            </a:endParaRPr>
          </a:p>
          <a:p>
            <a:pPr marL="579120" marR="5080" lvl="1" indent="-182880">
              <a:lnSpc>
                <a:spcPts val="2380"/>
              </a:lnSpc>
              <a:spcBef>
                <a:spcPts val="185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For categorical data, </a:t>
            </a:r>
            <a:r>
              <a:rPr sz="2200" spc="-5" dirty="0">
                <a:latin typeface="Arial"/>
                <a:cs typeface="Arial"/>
              </a:rPr>
              <a:t>k-mode </a:t>
            </a:r>
            <a:r>
              <a:rPr sz="2200" dirty="0">
                <a:latin typeface="Arial"/>
                <a:cs typeface="Arial"/>
              </a:rPr>
              <a:t>- centroid is </a:t>
            </a:r>
            <a:r>
              <a:rPr sz="2200" spc="-5" dirty="0">
                <a:latin typeface="Arial"/>
                <a:cs typeface="Arial"/>
              </a:rPr>
              <a:t>represented </a:t>
            </a:r>
            <a:r>
              <a:rPr sz="2200" dirty="0">
                <a:latin typeface="Arial"/>
                <a:cs typeface="Arial"/>
              </a:rPr>
              <a:t>by the most frequent  values</a:t>
            </a:r>
            <a:endParaRPr sz="22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43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User needs to specify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k</a:t>
            </a:r>
            <a:endParaRPr sz="26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48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Sensitive to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outliers</a:t>
            </a:r>
            <a:endParaRPr sz="26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Outliers are data points that are very far away from other data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points</a:t>
            </a:r>
            <a:endParaRPr sz="2200">
              <a:latin typeface="Arial"/>
              <a:cs typeface="Arial"/>
            </a:endParaRPr>
          </a:p>
          <a:p>
            <a:pPr marL="579120" marR="263525" lvl="1" indent="-182880">
              <a:lnSpc>
                <a:spcPts val="2380"/>
              </a:lnSpc>
              <a:spcBef>
                <a:spcPts val="18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Outliers could be errors in the data recording or some special data points  with very </a:t>
            </a:r>
            <a:r>
              <a:rPr sz="2200" spc="-5" dirty="0">
                <a:latin typeface="Arial"/>
                <a:cs typeface="Arial"/>
              </a:rPr>
              <a:t>different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61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</a:t>
            </a:r>
            <a:r>
              <a:rPr spc="-55" dirty="0"/>
              <a:t>eak</a:t>
            </a:r>
            <a:r>
              <a:rPr spc="-50" dirty="0"/>
              <a:t>n</a:t>
            </a:r>
            <a:r>
              <a:rPr spc="-55" dirty="0"/>
              <a:t>esse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75086" y="1983262"/>
            <a:ext cx="5892066" cy="419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9433" y="3665982"/>
            <a:ext cx="291655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(A): </a:t>
            </a:r>
            <a:r>
              <a:rPr sz="1800" b="1" dirty="0">
                <a:latin typeface="Arial"/>
                <a:cs typeface="Arial"/>
              </a:rPr>
              <a:t>Undesirable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688" y="5890005"/>
            <a:ext cx="194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(B): </a:t>
            </a:r>
            <a:r>
              <a:rPr sz="1800" b="1" dirty="0">
                <a:latin typeface="Arial"/>
                <a:cs typeface="Arial"/>
              </a:rPr>
              <a:t>Ideal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67271" y="4313682"/>
            <a:ext cx="890269" cy="369570"/>
          </a:xfrm>
          <a:custGeom>
            <a:avLst/>
            <a:gdLst/>
            <a:ahLst/>
            <a:cxnLst/>
            <a:rect l="l" t="t" r="r" b="b"/>
            <a:pathLst>
              <a:path w="890270" h="369570">
                <a:moveTo>
                  <a:pt x="890016" y="0"/>
                </a:moveTo>
                <a:lnTo>
                  <a:pt x="0" y="0"/>
                </a:lnTo>
                <a:lnTo>
                  <a:pt x="0" y="369570"/>
                </a:lnTo>
                <a:lnTo>
                  <a:pt x="890016" y="369570"/>
                </a:lnTo>
                <a:lnTo>
                  <a:pt x="890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46265" y="4341114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0226" y="2137410"/>
            <a:ext cx="890269" cy="369570"/>
          </a:xfrm>
          <a:custGeom>
            <a:avLst/>
            <a:gdLst/>
            <a:ahLst/>
            <a:cxnLst/>
            <a:rect l="l" t="t" r="r" b="b"/>
            <a:pathLst>
              <a:path w="890270" h="369569">
                <a:moveTo>
                  <a:pt x="890016" y="0"/>
                </a:moveTo>
                <a:lnTo>
                  <a:pt x="0" y="0"/>
                </a:lnTo>
                <a:lnTo>
                  <a:pt x="0" y="369570"/>
                </a:lnTo>
                <a:lnTo>
                  <a:pt x="890016" y="369570"/>
                </a:lnTo>
                <a:lnTo>
                  <a:pt x="890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59473" y="2164588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1514" y="1868677"/>
            <a:ext cx="3471545" cy="293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Dealing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outliers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Remove some data  points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much  further away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centroids than other  data </a:t>
            </a:r>
            <a:r>
              <a:rPr sz="2400" dirty="0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61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</a:t>
            </a:r>
            <a:r>
              <a:rPr spc="-55" dirty="0"/>
              <a:t>eak</a:t>
            </a:r>
            <a:r>
              <a:rPr spc="-50" dirty="0"/>
              <a:t>n</a:t>
            </a:r>
            <a:r>
              <a:rPr spc="-55" dirty="0"/>
              <a:t>esse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016885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4699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Sensitivity to  initial seeds  (initial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centroids)</a:t>
            </a:r>
            <a:endParaRPr sz="2800">
              <a:latin typeface="Arial"/>
              <a:cs typeface="Arial"/>
            </a:endParaRPr>
          </a:p>
          <a:p>
            <a:pPr marL="579120" marR="12827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30" dirty="0">
                <a:latin typeface="Arial"/>
                <a:cs typeface="Arial"/>
              </a:rPr>
              <a:t>Terminates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b="1" spc="-5" dirty="0">
                <a:latin typeface="Arial"/>
                <a:cs typeface="Arial"/>
              </a:rPr>
              <a:t>local optimum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  SSE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Global </a:t>
            </a:r>
            <a:r>
              <a:rPr sz="2400" b="1" dirty="0">
                <a:latin typeface="Arial"/>
                <a:cs typeface="Arial"/>
              </a:rPr>
              <a:t>optimum  </a:t>
            </a:r>
            <a:r>
              <a:rPr sz="2400" spc="-5" dirty="0">
                <a:latin typeface="Arial"/>
                <a:cs typeface="Arial"/>
              </a:rPr>
              <a:t>is hard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due 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2676" y="2024435"/>
            <a:ext cx="7256776" cy="376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61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</a:t>
            </a:r>
            <a:r>
              <a:rPr spc="-55" dirty="0"/>
              <a:t>eak</a:t>
            </a:r>
            <a:r>
              <a:rPr spc="-50" dirty="0"/>
              <a:t>n</a:t>
            </a:r>
            <a:r>
              <a:rPr spc="-55" dirty="0"/>
              <a:t>esse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0138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Not suitable for discovering clusters that are not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hyper-  </a:t>
            </a:r>
            <a:r>
              <a:rPr sz="2800" dirty="0">
                <a:latin typeface="Arial"/>
                <a:cs typeface="Arial"/>
              </a:rPr>
              <a:t>ellipsoids 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hyper-spheres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1416" y="3060061"/>
            <a:ext cx="7338059" cy="3175635"/>
            <a:chOff x="2461416" y="3060061"/>
            <a:chExt cx="7338059" cy="3175635"/>
          </a:xfrm>
        </p:grpSpPr>
        <p:sp>
          <p:nvSpPr>
            <p:cNvPr id="5" name="object 5"/>
            <p:cNvSpPr/>
            <p:nvPr/>
          </p:nvSpPr>
          <p:spPr>
            <a:xfrm>
              <a:off x="2461416" y="3060061"/>
              <a:ext cx="7337825" cy="30466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0789" y="5866637"/>
              <a:ext cx="2668905" cy="368935"/>
            </a:xfrm>
            <a:custGeom>
              <a:avLst/>
              <a:gdLst/>
              <a:ahLst/>
              <a:cxnLst/>
              <a:rect l="l" t="t" r="r" b="b"/>
              <a:pathLst>
                <a:path w="2668904" h="368935">
                  <a:moveTo>
                    <a:pt x="266852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668524" y="368808"/>
                  </a:lnTo>
                  <a:lnTo>
                    <a:pt x="2668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89529" y="5894070"/>
            <a:ext cx="248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(A): </a:t>
            </a:r>
            <a:r>
              <a:rPr sz="1800" spc="-40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natural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16723" y="5866638"/>
            <a:ext cx="2364740" cy="368935"/>
          </a:xfrm>
          <a:custGeom>
            <a:avLst/>
            <a:gdLst/>
            <a:ahLst/>
            <a:cxnLst/>
            <a:rect l="l" t="t" r="r" b="b"/>
            <a:pathLst>
              <a:path w="2364740" h="368935">
                <a:moveTo>
                  <a:pt x="2364485" y="0"/>
                </a:moveTo>
                <a:lnTo>
                  <a:pt x="0" y="0"/>
                </a:lnTo>
                <a:lnTo>
                  <a:pt x="0" y="368808"/>
                </a:lnTo>
                <a:lnTo>
                  <a:pt x="2364485" y="368808"/>
                </a:lnTo>
                <a:lnTo>
                  <a:pt x="23644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95971" y="5894070"/>
            <a:ext cx="218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(B): </a:t>
            </a:r>
            <a:r>
              <a:rPr sz="1800" spc="-5" dirty="0">
                <a:latin typeface="Arial"/>
                <a:cs typeface="Arial"/>
              </a:rPr>
              <a:t>k-means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9600" y="3143376"/>
            <a:ext cx="1811655" cy="2449830"/>
          </a:xfrm>
          <a:custGeom>
            <a:avLst/>
            <a:gdLst/>
            <a:ahLst/>
            <a:cxnLst/>
            <a:rect l="l" t="t" r="r" b="b"/>
            <a:pathLst>
              <a:path w="1811654" h="2449829">
                <a:moveTo>
                  <a:pt x="288038" y="1037844"/>
                </a:moveTo>
                <a:lnTo>
                  <a:pt x="284968" y="982707"/>
                </a:lnTo>
                <a:lnTo>
                  <a:pt x="287220" y="930965"/>
                </a:lnTo>
                <a:lnTo>
                  <a:pt x="294159" y="882241"/>
                </a:lnTo>
                <a:lnTo>
                  <a:pt x="305148" y="836157"/>
                </a:lnTo>
                <a:lnTo>
                  <a:pt x="319550" y="792337"/>
                </a:lnTo>
                <a:lnTo>
                  <a:pt x="336730" y="750402"/>
                </a:lnTo>
                <a:lnTo>
                  <a:pt x="356051" y="709976"/>
                </a:lnTo>
                <a:lnTo>
                  <a:pt x="376877" y="670681"/>
                </a:lnTo>
                <a:lnTo>
                  <a:pt x="398572" y="632141"/>
                </a:lnTo>
                <a:lnTo>
                  <a:pt x="420499" y="593979"/>
                </a:lnTo>
                <a:lnTo>
                  <a:pt x="443466" y="553857"/>
                </a:lnTo>
                <a:lnTo>
                  <a:pt x="468522" y="510870"/>
                </a:lnTo>
                <a:lnTo>
                  <a:pt x="495510" y="466785"/>
                </a:lnTo>
                <a:lnTo>
                  <a:pt x="524269" y="423372"/>
                </a:lnTo>
                <a:lnTo>
                  <a:pt x="554643" y="382396"/>
                </a:lnTo>
                <a:lnTo>
                  <a:pt x="586472" y="345627"/>
                </a:lnTo>
                <a:lnTo>
                  <a:pt x="619598" y="314832"/>
                </a:lnTo>
                <a:lnTo>
                  <a:pt x="653862" y="291779"/>
                </a:lnTo>
                <a:lnTo>
                  <a:pt x="725172" y="275971"/>
                </a:lnTo>
                <a:lnTo>
                  <a:pt x="757415" y="284226"/>
                </a:lnTo>
                <a:lnTo>
                  <a:pt x="792901" y="301491"/>
                </a:lnTo>
                <a:lnTo>
                  <a:pt x="830824" y="326419"/>
                </a:lnTo>
                <a:lnTo>
                  <a:pt x="870380" y="357664"/>
                </a:lnTo>
                <a:lnTo>
                  <a:pt x="910763" y="393880"/>
                </a:lnTo>
                <a:lnTo>
                  <a:pt x="951169" y="433720"/>
                </a:lnTo>
                <a:lnTo>
                  <a:pt x="990791" y="475839"/>
                </a:lnTo>
                <a:lnTo>
                  <a:pt x="1028824" y="518889"/>
                </a:lnTo>
                <a:lnTo>
                  <a:pt x="1064465" y="561524"/>
                </a:lnTo>
                <a:lnTo>
                  <a:pt x="1096906" y="602399"/>
                </a:lnTo>
                <a:lnTo>
                  <a:pt x="1125343" y="640166"/>
                </a:lnTo>
                <a:lnTo>
                  <a:pt x="1148971" y="673481"/>
                </a:lnTo>
                <a:lnTo>
                  <a:pt x="1181620" y="728003"/>
                </a:lnTo>
                <a:lnTo>
                  <a:pt x="1207564" y="784788"/>
                </a:lnTo>
                <a:lnTo>
                  <a:pt x="1226569" y="841228"/>
                </a:lnTo>
                <a:lnTo>
                  <a:pt x="1238397" y="894718"/>
                </a:lnTo>
                <a:lnTo>
                  <a:pt x="1242814" y="942652"/>
                </a:lnTo>
                <a:lnTo>
                  <a:pt x="1239585" y="982424"/>
                </a:lnTo>
                <a:lnTo>
                  <a:pt x="1228473" y="1011428"/>
                </a:lnTo>
                <a:lnTo>
                  <a:pt x="1208725" y="1023564"/>
                </a:lnTo>
                <a:lnTo>
                  <a:pt x="1175452" y="1026650"/>
                </a:lnTo>
                <a:lnTo>
                  <a:pt x="1132311" y="1023657"/>
                </a:lnTo>
                <a:lnTo>
                  <a:pt x="1082954" y="1017556"/>
                </a:lnTo>
                <a:lnTo>
                  <a:pt x="1031036" y="1011319"/>
                </a:lnTo>
                <a:lnTo>
                  <a:pt x="980212" y="1007919"/>
                </a:lnTo>
                <a:lnTo>
                  <a:pt x="934135" y="1010325"/>
                </a:lnTo>
                <a:lnTo>
                  <a:pt x="896460" y="1021511"/>
                </a:lnTo>
                <a:lnTo>
                  <a:pt x="870841" y="1044448"/>
                </a:lnTo>
                <a:lnTo>
                  <a:pt x="861792" y="1072514"/>
                </a:lnTo>
                <a:lnTo>
                  <a:pt x="863444" y="1107148"/>
                </a:lnTo>
                <a:lnTo>
                  <a:pt x="873796" y="1147263"/>
                </a:lnTo>
                <a:lnTo>
                  <a:pt x="890848" y="1191769"/>
                </a:lnTo>
                <a:lnTo>
                  <a:pt x="912598" y="1239578"/>
                </a:lnTo>
                <a:lnTo>
                  <a:pt x="937046" y="1289599"/>
                </a:lnTo>
                <a:lnTo>
                  <a:pt x="962190" y="1340745"/>
                </a:lnTo>
                <a:lnTo>
                  <a:pt x="986031" y="1391926"/>
                </a:lnTo>
                <a:lnTo>
                  <a:pt x="1006566" y="1442054"/>
                </a:lnTo>
                <a:lnTo>
                  <a:pt x="1021796" y="1490040"/>
                </a:lnTo>
                <a:lnTo>
                  <a:pt x="1029718" y="1534795"/>
                </a:lnTo>
                <a:lnTo>
                  <a:pt x="1032941" y="1584626"/>
                </a:lnTo>
                <a:lnTo>
                  <a:pt x="1034423" y="1638690"/>
                </a:lnTo>
                <a:lnTo>
                  <a:pt x="1033888" y="1695000"/>
                </a:lnTo>
                <a:lnTo>
                  <a:pt x="1031057" y="1751570"/>
                </a:lnTo>
                <a:lnTo>
                  <a:pt x="1025654" y="1806416"/>
                </a:lnTo>
                <a:lnTo>
                  <a:pt x="1017401" y="1857550"/>
                </a:lnTo>
                <a:lnTo>
                  <a:pt x="1006021" y="1902988"/>
                </a:lnTo>
                <a:lnTo>
                  <a:pt x="991236" y="1940743"/>
                </a:lnTo>
                <a:lnTo>
                  <a:pt x="950343" y="1985264"/>
                </a:lnTo>
                <a:lnTo>
                  <a:pt x="924862" y="1990430"/>
                </a:lnTo>
                <a:lnTo>
                  <a:pt x="893697" y="1988238"/>
                </a:lnTo>
                <a:lnTo>
                  <a:pt x="818735" y="1964111"/>
                </a:lnTo>
                <a:lnTo>
                  <a:pt x="777148" y="1943341"/>
                </a:lnTo>
                <a:lnTo>
                  <a:pt x="734296" y="1917544"/>
                </a:lnTo>
                <a:lnTo>
                  <a:pt x="691286" y="1887303"/>
                </a:lnTo>
                <a:lnTo>
                  <a:pt x="649222" y="1853200"/>
                </a:lnTo>
                <a:lnTo>
                  <a:pt x="609208" y="1815818"/>
                </a:lnTo>
                <a:lnTo>
                  <a:pt x="572350" y="1775740"/>
                </a:lnTo>
                <a:lnTo>
                  <a:pt x="539752" y="1733550"/>
                </a:lnTo>
                <a:lnTo>
                  <a:pt x="517566" y="1699547"/>
                </a:lnTo>
                <a:lnTo>
                  <a:pt x="495284" y="1661097"/>
                </a:lnTo>
                <a:lnTo>
                  <a:pt x="473109" y="1618817"/>
                </a:lnTo>
                <a:lnTo>
                  <a:pt x="451238" y="1573325"/>
                </a:lnTo>
                <a:lnTo>
                  <a:pt x="429874" y="1525241"/>
                </a:lnTo>
                <a:lnTo>
                  <a:pt x="409214" y="1475183"/>
                </a:lnTo>
                <a:lnTo>
                  <a:pt x="389461" y="1423768"/>
                </a:lnTo>
                <a:lnTo>
                  <a:pt x="370813" y="1371616"/>
                </a:lnTo>
                <a:lnTo>
                  <a:pt x="353471" y="1319345"/>
                </a:lnTo>
                <a:lnTo>
                  <a:pt x="337634" y="1267572"/>
                </a:lnTo>
                <a:lnTo>
                  <a:pt x="323503" y="1216918"/>
                </a:lnTo>
                <a:lnTo>
                  <a:pt x="311278" y="1167999"/>
                </a:lnTo>
                <a:lnTo>
                  <a:pt x="301159" y="1121435"/>
                </a:lnTo>
                <a:lnTo>
                  <a:pt x="293346" y="1077844"/>
                </a:lnTo>
                <a:lnTo>
                  <a:pt x="288038" y="1037844"/>
                </a:lnTo>
                <a:close/>
              </a:path>
              <a:path w="1811654" h="2449829">
                <a:moveTo>
                  <a:pt x="1056261" y="473329"/>
                </a:moveTo>
                <a:lnTo>
                  <a:pt x="1025697" y="433636"/>
                </a:lnTo>
                <a:lnTo>
                  <a:pt x="993782" y="394043"/>
                </a:lnTo>
                <a:lnTo>
                  <a:pt x="964075" y="354520"/>
                </a:lnTo>
                <a:lnTo>
                  <a:pt x="940136" y="315039"/>
                </a:lnTo>
                <a:lnTo>
                  <a:pt x="925525" y="275573"/>
                </a:lnTo>
                <a:lnTo>
                  <a:pt x="923800" y="236093"/>
                </a:lnTo>
                <a:lnTo>
                  <a:pt x="930125" y="202580"/>
                </a:lnTo>
                <a:lnTo>
                  <a:pt x="940655" y="163449"/>
                </a:lnTo>
                <a:lnTo>
                  <a:pt x="956014" y="122078"/>
                </a:lnTo>
                <a:lnTo>
                  <a:pt x="976823" y="81851"/>
                </a:lnTo>
                <a:lnTo>
                  <a:pt x="1003704" y="46148"/>
                </a:lnTo>
                <a:lnTo>
                  <a:pt x="1037279" y="18351"/>
                </a:lnTo>
                <a:lnTo>
                  <a:pt x="1078170" y="1841"/>
                </a:lnTo>
                <a:lnTo>
                  <a:pt x="1127000" y="0"/>
                </a:lnTo>
                <a:lnTo>
                  <a:pt x="1158519" y="5436"/>
                </a:lnTo>
                <a:lnTo>
                  <a:pt x="1195930" y="14509"/>
                </a:lnTo>
                <a:lnTo>
                  <a:pt x="1238253" y="26950"/>
                </a:lnTo>
                <a:lnTo>
                  <a:pt x="1284505" y="42494"/>
                </a:lnTo>
                <a:lnTo>
                  <a:pt x="1333704" y="60875"/>
                </a:lnTo>
                <a:lnTo>
                  <a:pt x="1384869" y="81826"/>
                </a:lnTo>
                <a:lnTo>
                  <a:pt x="1437017" y="105082"/>
                </a:lnTo>
                <a:lnTo>
                  <a:pt x="1489167" y="130375"/>
                </a:lnTo>
                <a:lnTo>
                  <a:pt x="1540336" y="157441"/>
                </a:lnTo>
                <a:lnTo>
                  <a:pt x="1589544" y="186012"/>
                </a:lnTo>
                <a:lnTo>
                  <a:pt x="1635807" y="215823"/>
                </a:lnTo>
                <a:lnTo>
                  <a:pt x="1678144" y="246607"/>
                </a:lnTo>
                <a:lnTo>
                  <a:pt x="1715573" y="278098"/>
                </a:lnTo>
                <a:lnTo>
                  <a:pt x="1747112" y="310031"/>
                </a:lnTo>
                <a:lnTo>
                  <a:pt x="1771779" y="342138"/>
                </a:lnTo>
                <a:lnTo>
                  <a:pt x="1790614" y="376957"/>
                </a:lnTo>
                <a:lnTo>
                  <a:pt x="1809499" y="449401"/>
                </a:lnTo>
                <a:lnTo>
                  <a:pt x="1811278" y="487318"/>
                </a:lnTo>
                <a:lnTo>
                  <a:pt x="1809101" y="526562"/>
                </a:lnTo>
                <a:lnTo>
                  <a:pt x="1803833" y="567279"/>
                </a:lnTo>
                <a:lnTo>
                  <a:pt x="1796338" y="609615"/>
                </a:lnTo>
                <a:lnTo>
                  <a:pt x="1787480" y="653719"/>
                </a:lnTo>
                <a:lnTo>
                  <a:pt x="1778124" y="699737"/>
                </a:lnTo>
                <a:lnTo>
                  <a:pt x="1769134" y="747815"/>
                </a:lnTo>
                <a:lnTo>
                  <a:pt x="1761374" y="798102"/>
                </a:lnTo>
                <a:lnTo>
                  <a:pt x="1755711" y="850743"/>
                </a:lnTo>
                <a:lnTo>
                  <a:pt x="1753006" y="905885"/>
                </a:lnTo>
                <a:lnTo>
                  <a:pt x="1754126" y="963676"/>
                </a:lnTo>
                <a:lnTo>
                  <a:pt x="1759495" y="1033388"/>
                </a:lnTo>
                <a:lnTo>
                  <a:pt x="1763272" y="1072369"/>
                </a:lnTo>
                <a:lnTo>
                  <a:pt x="1767533" y="1113767"/>
                </a:lnTo>
                <a:lnTo>
                  <a:pt x="1772095" y="1157332"/>
                </a:lnTo>
                <a:lnTo>
                  <a:pt x="1776773" y="1202815"/>
                </a:lnTo>
                <a:lnTo>
                  <a:pt x="1781386" y="1249967"/>
                </a:lnTo>
                <a:lnTo>
                  <a:pt x="1785750" y="1298539"/>
                </a:lnTo>
                <a:lnTo>
                  <a:pt x="1789681" y="1348280"/>
                </a:lnTo>
                <a:lnTo>
                  <a:pt x="1792997" y="1398942"/>
                </a:lnTo>
                <a:lnTo>
                  <a:pt x="1795514" y="1450275"/>
                </a:lnTo>
                <a:lnTo>
                  <a:pt x="1797048" y="1502029"/>
                </a:lnTo>
                <a:lnTo>
                  <a:pt x="1797417" y="1553956"/>
                </a:lnTo>
                <a:lnTo>
                  <a:pt x="1796438" y="1605805"/>
                </a:lnTo>
                <a:lnTo>
                  <a:pt x="1793926" y="1657328"/>
                </a:lnTo>
                <a:lnTo>
                  <a:pt x="1789699" y="1708274"/>
                </a:lnTo>
                <a:lnTo>
                  <a:pt x="1783574" y="1758396"/>
                </a:lnTo>
                <a:lnTo>
                  <a:pt x="1775367" y="1807442"/>
                </a:lnTo>
                <a:lnTo>
                  <a:pt x="1764894" y="1855164"/>
                </a:lnTo>
                <a:lnTo>
                  <a:pt x="1751974" y="1901312"/>
                </a:lnTo>
                <a:lnTo>
                  <a:pt x="1736422" y="1945638"/>
                </a:lnTo>
                <a:lnTo>
                  <a:pt x="1718055" y="1987890"/>
                </a:lnTo>
                <a:lnTo>
                  <a:pt x="1696691" y="2027821"/>
                </a:lnTo>
                <a:lnTo>
                  <a:pt x="1672144" y="2065180"/>
                </a:lnTo>
                <a:lnTo>
                  <a:pt x="1644234" y="2099718"/>
                </a:lnTo>
                <a:lnTo>
                  <a:pt x="1612775" y="2131187"/>
                </a:lnTo>
                <a:lnTo>
                  <a:pt x="1566507" y="2170362"/>
                </a:lnTo>
                <a:lnTo>
                  <a:pt x="1518975" y="2206319"/>
                </a:lnTo>
                <a:lnTo>
                  <a:pt x="1470407" y="2239187"/>
                </a:lnTo>
                <a:lnTo>
                  <a:pt x="1421030" y="2269092"/>
                </a:lnTo>
                <a:lnTo>
                  <a:pt x="1371072" y="2296163"/>
                </a:lnTo>
                <a:lnTo>
                  <a:pt x="1320762" y="2320527"/>
                </a:lnTo>
                <a:lnTo>
                  <a:pt x="1270328" y="2342313"/>
                </a:lnTo>
                <a:lnTo>
                  <a:pt x="1219997" y="2361649"/>
                </a:lnTo>
                <a:lnTo>
                  <a:pt x="1169997" y="2378663"/>
                </a:lnTo>
                <a:lnTo>
                  <a:pt x="1120557" y="2393482"/>
                </a:lnTo>
                <a:lnTo>
                  <a:pt x="1071904" y="2406235"/>
                </a:lnTo>
                <a:lnTo>
                  <a:pt x="1024266" y="2417049"/>
                </a:lnTo>
                <a:lnTo>
                  <a:pt x="977872" y="2426053"/>
                </a:lnTo>
                <a:lnTo>
                  <a:pt x="932949" y="2433374"/>
                </a:lnTo>
                <a:lnTo>
                  <a:pt x="889725" y="2439141"/>
                </a:lnTo>
                <a:lnTo>
                  <a:pt x="848428" y="2443481"/>
                </a:lnTo>
                <a:lnTo>
                  <a:pt x="809286" y="2446522"/>
                </a:lnTo>
                <a:lnTo>
                  <a:pt x="738380" y="2449220"/>
                </a:lnTo>
                <a:lnTo>
                  <a:pt x="690193" y="2449070"/>
                </a:lnTo>
                <a:lnTo>
                  <a:pt x="641687" y="2447416"/>
                </a:lnTo>
                <a:lnTo>
                  <a:pt x="593195" y="2443980"/>
                </a:lnTo>
                <a:lnTo>
                  <a:pt x="545047" y="2438484"/>
                </a:lnTo>
                <a:lnTo>
                  <a:pt x="497574" y="2430649"/>
                </a:lnTo>
                <a:lnTo>
                  <a:pt x="451109" y="2420198"/>
                </a:lnTo>
                <a:lnTo>
                  <a:pt x="405982" y="2406853"/>
                </a:lnTo>
                <a:lnTo>
                  <a:pt x="362524" y="2390335"/>
                </a:lnTo>
                <a:lnTo>
                  <a:pt x="321066" y="2370368"/>
                </a:lnTo>
                <a:lnTo>
                  <a:pt x="281940" y="2346673"/>
                </a:lnTo>
                <a:lnTo>
                  <a:pt x="245478" y="2318972"/>
                </a:lnTo>
                <a:lnTo>
                  <a:pt x="212009" y="2286987"/>
                </a:lnTo>
                <a:lnTo>
                  <a:pt x="181866" y="2250440"/>
                </a:lnTo>
                <a:lnTo>
                  <a:pt x="160757" y="2217301"/>
                </a:lnTo>
                <a:lnTo>
                  <a:pt x="140835" y="2177990"/>
                </a:lnTo>
                <a:lnTo>
                  <a:pt x="122123" y="2133373"/>
                </a:lnTo>
                <a:lnTo>
                  <a:pt x="104646" y="2084317"/>
                </a:lnTo>
                <a:lnTo>
                  <a:pt x="88429" y="2031689"/>
                </a:lnTo>
                <a:lnTo>
                  <a:pt x="73494" y="1976356"/>
                </a:lnTo>
                <a:lnTo>
                  <a:pt x="59866" y="1919185"/>
                </a:lnTo>
                <a:lnTo>
                  <a:pt x="47570" y="1861043"/>
                </a:lnTo>
                <a:lnTo>
                  <a:pt x="36628" y="1802798"/>
                </a:lnTo>
                <a:lnTo>
                  <a:pt x="27066" y="1745315"/>
                </a:lnTo>
                <a:lnTo>
                  <a:pt x="18907" y="1689463"/>
                </a:lnTo>
                <a:lnTo>
                  <a:pt x="12175" y="1636107"/>
                </a:lnTo>
                <a:lnTo>
                  <a:pt x="6894" y="1586116"/>
                </a:lnTo>
                <a:lnTo>
                  <a:pt x="3088" y="1540356"/>
                </a:lnTo>
                <a:lnTo>
                  <a:pt x="782" y="1499693"/>
                </a:lnTo>
                <a:lnTo>
                  <a:pt x="0" y="1464996"/>
                </a:lnTo>
                <a:lnTo>
                  <a:pt x="764" y="1437132"/>
                </a:lnTo>
                <a:lnTo>
                  <a:pt x="8879" y="1395042"/>
                </a:lnTo>
                <a:lnTo>
                  <a:pt x="49831" y="1358930"/>
                </a:lnTo>
                <a:lnTo>
                  <a:pt x="114946" y="1369740"/>
                </a:lnTo>
                <a:lnTo>
                  <a:pt x="153265" y="1386304"/>
                </a:lnTo>
                <a:lnTo>
                  <a:pt x="193665" y="1406874"/>
                </a:lnTo>
                <a:lnTo>
                  <a:pt x="234825" y="1428877"/>
                </a:lnTo>
                <a:lnTo>
                  <a:pt x="285075" y="1475053"/>
                </a:lnTo>
                <a:lnTo>
                  <a:pt x="310059" y="1510342"/>
                </a:lnTo>
                <a:lnTo>
                  <a:pt x="335087" y="1551723"/>
                </a:lnTo>
                <a:lnTo>
                  <a:pt x="360262" y="1597665"/>
                </a:lnTo>
                <a:lnTo>
                  <a:pt x="385689" y="1646636"/>
                </a:lnTo>
                <a:lnTo>
                  <a:pt x="411469" y="1697106"/>
                </a:lnTo>
                <a:lnTo>
                  <a:pt x="437707" y="1747543"/>
                </a:lnTo>
                <a:lnTo>
                  <a:pt x="464506" y="1796416"/>
                </a:lnTo>
                <a:lnTo>
                  <a:pt x="491969" y="1842194"/>
                </a:lnTo>
                <a:lnTo>
                  <a:pt x="520199" y="1883344"/>
                </a:lnTo>
                <a:lnTo>
                  <a:pt x="549301" y="1918336"/>
                </a:lnTo>
                <a:lnTo>
                  <a:pt x="579376" y="1945640"/>
                </a:lnTo>
                <a:lnTo>
                  <a:pt x="621376" y="1973878"/>
                </a:lnTo>
                <a:lnTo>
                  <a:pt x="667129" y="1998665"/>
                </a:lnTo>
                <a:lnTo>
                  <a:pt x="715482" y="2019603"/>
                </a:lnTo>
                <a:lnTo>
                  <a:pt x="765282" y="2036297"/>
                </a:lnTo>
                <a:lnTo>
                  <a:pt x="815374" y="2048351"/>
                </a:lnTo>
                <a:lnTo>
                  <a:pt x="864605" y="2055368"/>
                </a:lnTo>
                <a:lnTo>
                  <a:pt x="911821" y="2056951"/>
                </a:lnTo>
                <a:lnTo>
                  <a:pt x="955869" y="2052706"/>
                </a:lnTo>
                <a:lnTo>
                  <a:pt x="995595" y="2042234"/>
                </a:lnTo>
                <a:lnTo>
                  <a:pt x="1029845" y="2025142"/>
                </a:lnTo>
                <a:lnTo>
                  <a:pt x="1074373" y="1979095"/>
                </a:lnTo>
                <a:lnTo>
                  <a:pt x="1096442" y="1944973"/>
                </a:lnTo>
                <a:lnTo>
                  <a:pt x="1118170" y="1904727"/>
                </a:lnTo>
                <a:lnTo>
                  <a:pt x="1139396" y="1859313"/>
                </a:lnTo>
                <a:lnTo>
                  <a:pt x="1159961" y="1809688"/>
                </a:lnTo>
                <a:lnTo>
                  <a:pt x="1179705" y="1756806"/>
                </a:lnTo>
                <a:lnTo>
                  <a:pt x="1198470" y="1701625"/>
                </a:lnTo>
                <a:lnTo>
                  <a:pt x="1216096" y="1645101"/>
                </a:lnTo>
                <a:lnTo>
                  <a:pt x="1232423" y="1588189"/>
                </a:lnTo>
                <a:lnTo>
                  <a:pt x="1247293" y="1531846"/>
                </a:lnTo>
                <a:lnTo>
                  <a:pt x="1260545" y="1477028"/>
                </a:lnTo>
                <a:lnTo>
                  <a:pt x="1272020" y="1424691"/>
                </a:lnTo>
                <a:lnTo>
                  <a:pt x="1281559" y="1375791"/>
                </a:lnTo>
                <a:lnTo>
                  <a:pt x="1289586" y="1323913"/>
                </a:lnTo>
                <a:lnTo>
                  <a:pt x="1295440" y="1269673"/>
                </a:lnTo>
                <a:lnTo>
                  <a:pt x="1299304" y="1213757"/>
                </a:lnTo>
                <a:lnTo>
                  <a:pt x="1301358" y="1156849"/>
                </a:lnTo>
                <a:lnTo>
                  <a:pt x="1301784" y="1099637"/>
                </a:lnTo>
                <a:lnTo>
                  <a:pt x="1300764" y="1042804"/>
                </a:lnTo>
                <a:lnTo>
                  <a:pt x="1298478" y="987039"/>
                </a:lnTo>
                <a:lnTo>
                  <a:pt x="1295108" y="933024"/>
                </a:lnTo>
                <a:lnTo>
                  <a:pt x="1290836" y="881448"/>
                </a:lnTo>
                <a:lnTo>
                  <a:pt x="1285843" y="832995"/>
                </a:lnTo>
                <a:lnTo>
                  <a:pt x="1280310" y="788350"/>
                </a:lnTo>
                <a:lnTo>
                  <a:pt x="1274419" y="748201"/>
                </a:lnTo>
                <a:lnTo>
                  <a:pt x="1232203" y="644853"/>
                </a:lnTo>
                <a:lnTo>
                  <a:pt x="1200101" y="596808"/>
                </a:lnTo>
                <a:lnTo>
                  <a:pt x="1171397" y="564414"/>
                </a:lnTo>
                <a:lnTo>
                  <a:pt x="1121604" y="527849"/>
                </a:lnTo>
                <a:lnTo>
                  <a:pt x="1099223" y="514314"/>
                </a:lnTo>
                <a:lnTo>
                  <a:pt x="1077657" y="497701"/>
                </a:lnTo>
                <a:lnTo>
                  <a:pt x="1056261" y="473329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767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Su</a:t>
            </a:r>
            <a:r>
              <a:rPr spc="-55" dirty="0"/>
              <a:t>mmar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998710" cy="401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K-means is still the </a:t>
            </a:r>
            <a:r>
              <a:rPr sz="2800" b="1" dirty="0">
                <a:latin typeface="Arial"/>
                <a:cs typeface="Arial"/>
              </a:rPr>
              <a:t>most popular </a:t>
            </a:r>
            <a:r>
              <a:rPr sz="2800" dirty="0">
                <a:latin typeface="Arial"/>
                <a:cs typeface="Arial"/>
              </a:rPr>
              <a:t>clustering algorithm due to  its </a:t>
            </a:r>
            <a:r>
              <a:rPr sz="2800" b="1" dirty="0">
                <a:latin typeface="Arial"/>
                <a:cs typeface="Arial"/>
              </a:rPr>
              <a:t>simplicity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efficiency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Comparing </a:t>
            </a:r>
            <a:r>
              <a:rPr sz="2800" spc="-5" dirty="0">
                <a:latin typeface="Arial"/>
                <a:cs typeface="Arial"/>
              </a:rPr>
              <a:t>different </a:t>
            </a:r>
            <a:r>
              <a:rPr sz="2800" dirty="0">
                <a:latin typeface="Arial"/>
                <a:cs typeface="Arial"/>
              </a:rPr>
              <a:t>clustering algorithms is a </a:t>
            </a:r>
            <a:r>
              <a:rPr sz="2800" spc="-5" dirty="0">
                <a:latin typeface="Arial"/>
                <a:cs typeface="Arial"/>
              </a:rPr>
              <a:t>difficult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73025" algn="ctr">
              <a:lnSpc>
                <a:spcPct val="100000"/>
              </a:lnSpc>
              <a:spcBef>
                <a:spcPts val="1875"/>
              </a:spcBef>
            </a:pPr>
            <a:r>
              <a:rPr sz="4000" b="1" dirty="0">
                <a:solidFill>
                  <a:srgbClr val="C00000"/>
                </a:solidFill>
                <a:latin typeface="Arial"/>
                <a:cs typeface="Arial"/>
              </a:rPr>
              <a:t>Why?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Arial"/>
              <a:cs typeface="Arial"/>
            </a:endParaRPr>
          </a:p>
          <a:p>
            <a:pPr marL="23495" algn="ctr">
              <a:lnSpc>
                <a:spcPct val="100000"/>
              </a:lnSpc>
            </a:pP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No one knows the correct</a:t>
            </a: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clusters!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538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 </a:t>
            </a:r>
            <a:r>
              <a:rPr spc="-30" dirty="0"/>
              <a:t>is</a:t>
            </a:r>
            <a:r>
              <a:rPr spc="-195" dirty="0"/>
              <a:t> </a:t>
            </a:r>
            <a:r>
              <a:rPr spc="-50" dirty="0"/>
              <a:t>clustering?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9815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37846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Organization of unlabeled data into similarity groups called  clusters</a:t>
            </a:r>
            <a:endParaRPr sz="2800">
              <a:latin typeface="Arial"/>
              <a:cs typeface="Arial"/>
            </a:endParaRPr>
          </a:p>
          <a:p>
            <a:pPr marL="368300" marR="508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Cluster</a:t>
            </a:r>
            <a:r>
              <a:rPr sz="2800" dirty="0">
                <a:latin typeface="Arial"/>
                <a:cs typeface="Arial"/>
              </a:rPr>
              <a:t>: A collection </a:t>
            </a:r>
            <a:r>
              <a:rPr sz="2800" spc="-5" dirty="0">
                <a:latin typeface="Arial"/>
                <a:cs typeface="Arial"/>
              </a:rPr>
              <a:t>of data items which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“similar”  between </a:t>
            </a:r>
            <a:r>
              <a:rPr sz="2800" dirty="0">
                <a:latin typeface="Arial"/>
                <a:cs typeface="Arial"/>
              </a:rPr>
              <a:t>them,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“dissimilar” to </a:t>
            </a:r>
            <a:r>
              <a:rPr sz="2800" spc="-5" dirty="0">
                <a:latin typeface="Arial"/>
                <a:cs typeface="Arial"/>
              </a:rPr>
              <a:t>data items in other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9176" y="3967734"/>
            <a:ext cx="645758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490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Historic </a:t>
            </a:r>
            <a:r>
              <a:rPr spc="-50" dirty="0"/>
              <a:t>Application </a:t>
            </a:r>
            <a:r>
              <a:rPr spc="-25" dirty="0"/>
              <a:t>of</a:t>
            </a:r>
            <a:r>
              <a:rPr spc="-360" dirty="0"/>
              <a:t> </a:t>
            </a:r>
            <a:r>
              <a:rPr spc="-5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26006"/>
            <a:ext cx="4301490" cy="375475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68300" marR="5080" indent="-356235">
              <a:lnSpc>
                <a:spcPct val="90000"/>
              </a:lnSpc>
              <a:spcBef>
                <a:spcPts val="44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John Snow plotted the  location of cholera  deaths on a map during  an outbreak in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1850s</a:t>
            </a:r>
            <a:endParaRPr sz="2800">
              <a:latin typeface="Arial"/>
              <a:cs typeface="Arial"/>
            </a:endParaRPr>
          </a:p>
          <a:p>
            <a:pPr marL="368300" marR="580390" indent="-356235">
              <a:lnSpc>
                <a:spcPct val="9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Locations indicated  cases </a:t>
            </a:r>
            <a:r>
              <a:rPr sz="2800" spc="-5" dirty="0">
                <a:latin typeface="Arial"/>
                <a:cs typeface="Arial"/>
              </a:rPr>
              <a:t>were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clustered  around certain  intersections with  polluted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wells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0834" y="1988820"/>
            <a:ext cx="5914644" cy="352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984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180" y="1869186"/>
            <a:ext cx="8564245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93700" algn="l"/>
                <a:tab pos="394335" algn="l"/>
              </a:tabLst>
            </a:pPr>
            <a:r>
              <a:rPr sz="2800" dirty="0">
                <a:latin typeface="Arial"/>
                <a:cs typeface="Arial"/>
              </a:rPr>
              <a:t>What do we need for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clustering?</a:t>
            </a:r>
            <a:endParaRPr sz="2800">
              <a:latin typeface="Arial"/>
              <a:cs typeface="Arial"/>
            </a:endParaRPr>
          </a:p>
          <a:p>
            <a:pPr marL="6045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dirty="0">
                <a:latin typeface="Arial"/>
                <a:cs typeface="Arial"/>
              </a:rPr>
              <a:t>Proximity </a:t>
            </a:r>
            <a:r>
              <a:rPr sz="2400" spc="-5" dirty="0">
                <a:latin typeface="Arial"/>
                <a:cs typeface="Arial"/>
              </a:rPr>
              <a:t>measure</a:t>
            </a:r>
            <a:endParaRPr sz="2400">
              <a:latin typeface="Arial"/>
              <a:cs typeface="Arial"/>
            </a:endParaRPr>
          </a:p>
          <a:p>
            <a:pPr marL="788035" lvl="2" indent="-18415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Font typeface="Arial"/>
              <a:buChar char="•"/>
              <a:tabLst>
                <a:tab pos="788670" algn="l"/>
              </a:tabLst>
            </a:pPr>
            <a:r>
              <a:rPr sz="2000" b="1" spc="-5" dirty="0">
                <a:latin typeface="Arial"/>
                <a:cs typeface="Arial"/>
              </a:rPr>
              <a:t>Similarity </a:t>
            </a:r>
            <a:r>
              <a:rPr sz="2000" spc="-5" dirty="0">
                <a:latin typeface="Arial"/>
                <a:cs typeface="Arial"/>
              </a:rPr>
              <a:t>measure s(x</a:t>
            </a:r>
            <a:r>
              <a:rPr sz="1950" spc="-7" baseline="-21367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1950" baseline="-21367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): </a:t>
            </a:r>
            <a:r>
              <a:rPr sz="2000" spc="-5" dirty="0">
                <a:latin typeface="Arial"/>
                <a:cs typeface="Arial"/>
              </a:rPr>
              <a:t>Large if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x</a:t>
            </a:r>
            <a:r>
              <a:rPr sz="1950" i="1" spc="7" baseline="-21367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similar</a:t>
            </a:r>
            <a:endParaRPr sz="2000">
              <a:latin typeface="Arial"/>
              <a:cs typeface="Arial"/>
            </a:endParaRPr>
          </a:p>
          <a:p>
            <a:pPr marL="788035" lvl="2" indent="-1841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788670" algn="l"/>
              </a:tabLst>
            </a:pPr>
            <a:r>
              <a:rPr sz="2000" b="1" spc="-5" dirty="0">
                <a:latin typeface="Arial"/>
                <a:cs typeface="Arial"/>
              </a:rPr>
              <a:t>Dissimilarity </a:t>
            </a:r>
            <a:r>
              <a:rPr sz="2000" spc="-5" dirty="0">
                <a:latin typeface="Arial"/>
                <a:cs typeface="Arial"/>
              </a:rPr>
              <a:t>(or distance) measure </a:t>
            </a:r>
            <a:r>
              <a:rPr sz="2000" dirty="0">
                <a:latin typeface="Arial"/>
                <a:cs typeface="Arial"/>
              </a:rPr>
              <a:t>d(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, x</a:t>
            </a:r>
            <a:r>
              <a:rPr sz="1950" i="1" baseline="-21367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): </a:t>
            </a:r>
            <a:r>
              <a:rPr sz="2000" spc="-5" dirty="0">
                <a:latin typeface="Arial"/>
                <a:cs typeface="Arial"/>
              </a:rPr>
              <a:t>Small if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x</a:t>
            </a:r>
            <a:r>
              <a:rPr sz="1950" i="1" spc="7" baseline="-21367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similar</a:t>
            </a:r>
            <a:endParaRPr sz="2000">
              <a:latin typeface="Arial"/>
              <a:cs typeface="Arial"/>
            </a:endParaRPr>
          </a:p>
          <a:p>
            <a:pPr marL="604520" lvl="1" indent="-183515">
              <a:lnSpc>
                <a:spcPct val="100000"/>
              </a:lnSpc>
              <a:spcBef>
                <a:spcPts val="1789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5" dirty="0">
                <a:latin typeface="Arial"/>
                <a:cs typeface="Arial"/>
              </a:rPr>
              <a:t>Criterion function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evaluate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6045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5" dirty="0">
                <a:latin typeface="Arial"/>
                <a:cs typeface="Arial"/>
              </a:rPr>
              <a:t>Algorithm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compute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788035" lvl="2" indent="-18415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788670" algn="l"/>
              </a:tabLst>
            </a:pPr>
            <a:r>
              <a:rPr sz="2000" spc="-5" dirty="0">
                <a:latin typeface="Arial"/>
                <a:cs typeface="Arial"/>
              </a:rPr>
              <a:t>Example: Optimizing the criterion 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0656" y="2549697"/>
            <a:ext cx="5000625" cy="486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3645" y="4134611"/>
            <a:ext cx="4870963" cy="1948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1735073"/>
            <a:ext cx="10380980" cy="2944495"/>
            <a:chOff x="1193291" y="1735073"/>
            <a:chExt cx="10380980" cy="2944495"/>
          </a:xfrm>
        </p:grpSpPr>
        <p:sp>
          <p:nvSpPr>
            <p:cNvPr id="3" name="object 3"/>
            <p:cNvSpPr/>
            <p:nvPr/>
          </p:nvSpPr>
          <p:spPr>
            <a:xfrm>
              <a:off x="6179057" y="1770125"/>
              <a:ext cx="3734924" cy="861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69068" y="1926716"/>
              <a:ext cx="1504593" cy="2752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554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Distance </a:t>
            </a:r>
            <a:r>
              <a:rPr spc="-50" dirty="0"/>
              <a:t>(Dissimilarity)</a:t>
            </a:r>
            <a:r>
              <a:rPr spc="-185" dirty="0"/>
              <a:t> </a:t>
            </a:r>
            <a:r>
              <a:rPr spc="-45" dirty="0"/>
              <a:t>Measures</a:t>
            </a:r>
          </a:p>
        </p:txBody>
      </p:sp>
      <p:sp>
        <p:nvSpPr>
          <p:cNvPr id="6" name="object 6"/>
          <p:cNvSpPr/>
          <p:nvPr/>
        </p:nvSpPr>
        <p:spPr>
          <a:xfrm>
            <a:off x="6403443" y="3359581"/>
            <a:ext cx="3325041" cy="803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1754" y="5157215"/>
            <a:ext cx="4235196" cy="10447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4580" y="1597086"/>
            <a:ext cx="9554845" cy="464629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55600" marR="6500495" indent="-355600" algn="r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Numeric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attributes</a:t>
            </a:r>
            <a:endParaRPr sz="2600">
              <a:latin typeface="Arial"/>
              <a:cs typeface="Arial"/>
            </a:endParaRPr>
          </a:p>
          <a:p>
            <a:pPr marL="182880" marR="6431280" lvl="1" indent="-182880" algn="r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Font typeface="Arial"/>
              <a:buChar char="•"/>
              <a:tabLst>
                <a:tab pos="182880" algn="l"/>
              </a:tabLst>
            </a:pPr>
            <a:r>
              <a:rPr sz="2200" b="1" dirty="0">
                <a:latin typeface="Arial"/>
                <a:cs typeface="Arial"/>
              </a:rPr>
              <a:t>Euclidean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distance</a:t>
            </a:r>
            <a:endParaRPr sz="2200">
              <a:latin typeface="Arial"/>
              <a:cs typeface="Arial"/>
            </a:endParaRPr>
          </a:p>
          <a:p>
            <a:pPr marL="762635" lvl="2" indent="-184150">
              <a:lnSpc>
                <a:spcPct val="100000"/>
              </a:lnSpc>
              <a:spcBef>
                <a:spcPts val="1580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900" spc="-10" dirty="0">
                <a:latin typeface="Arial"/>
                <a:cs typeface="Arial"/>
              </a:rPr>
              <a:t>Translation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invariant</a:t>
            </a:r>
            <a:endParaRPr sz="19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3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200" b="1" dirty="0">
                <a:latin typeface="Arial"/>
                <a:cs typeface="Arial"/>
              </a:rPr>
              <a:t>Manhattan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distance</a:t>
            </a:r>
            <a:endParaRPr sz="2200">
              <a:latin typeface="Arial"/>
              <a:cs typeface="Arial"/>
            </a:endParaRPr>
          </a:p>
          <a:p>
            <a:pPr marL="762635" lvl="2" indent="-184150">
              <a:lnSpc>
                <a:spcPct val="100000"/>
              </a:lnSpc>
              <a:spcBef>
                <a:spcPts val="1575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900" dirty="0">
                <a:latin typeface="Arial"/>
                <a:cs typeface="Arial"/>
              </a:rPr>
              <a:t>Approximation to </a:t>
            </a:r>
            <a:r>
              <a:rPr sz="1900" spc="-5" dirty="0">
                <a:latin typeface="Arial"/>
                <a:cs typeface="Arial"/>
              </a:rPr>
              <a:t>Euclidean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distance</a:t>
            </a:r>
            <a:endParaRPr sz="1900">
              <a:latin typeface="Arial"/>
              <a:cs typeface="Arial"/>
            </a:endParaRPr>
          </a:p>
          <a:p>
            <a:pPr marL="762635" lvl="2" indent="-184150">
              <a:lnSpc>
                <a:spcPct val="100000"/>
              </a:lnSpc>
              <a:spcBef>
                <a:spcPts val="1575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900" dirty="0">
                <a:latin typeface="Arial"/>
                <a:cs typeface="Arial"/>
              </a:rPr>
              <a:t>Cheaper to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compute</a:t>
            </a:r>
            <a:endParaRPr sz="1900">
              <a:latin typeface="Arial"/>
              <a:cs typeface="Arial"/>
            </a:endParaRPr>
          </a:p>
          <a:p>
            <a:pPr marL="396240" indent="-183515">
              <a:lnSpc>
                <a:spcPts val="2485"/>
              </a:lnSpc>
              <a:spcBef>
                <a:spcPts val="530"/>
              </a:spcBef>
              <a:buClr>
                <a:srgbClr val="5B9BD4"/>
              </a:buClr>
              <a:buChar char="•"/>
              <a:tabLst>
                <a:tab pos="396875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Special cases of Minkowski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distance</a:t>
            </a:r>
            <a:endParaRPr sz="2200">
              <a:latin typeface="Arial"/>
              <a:cs typeface="Arial"/>
            </a:endParaRPr>
          </a:p>
          <a:p>
            <a:pPr marL="5370195" lvl="1" indent="-286385">
              <a:lnSpc>
                <a:spcPts val="2005"/>
              </a:lnSpc>
              <a:buChar char="•"/>
              <a:tabLst>
                <a:tab pos="5370195" algn="l"/>
                <a:tab pos="5370830" algn="l"/>
              </a:tabLst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When p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 1, the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distance is known as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5370195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Manhattan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  <a:p>
            <a:pPr marL="5370195" marR="5080" lvl="1" indent="-285750">
              <a:lnSpc>
                <a:spcPct val="100000"/>
              </a:lnSpc>
              <a:buChar char="•"/>
              <a:tabLst>
                <a:tab pos="5370195" algn="l"/>
                <a:tab pos="5370830" algn="l"/>
              </a:tabLst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When p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 2, the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distance is known as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Euclidean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554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Distance </a:t>
            </a:r>
            <a:r>
              <a:rPr spc="-50" dirty="0"/>
              <a:t>(Dissimilarity)</a:t>
            </a:r>
            <a:r>
              <a:rPr spc="-185" dirty="0"/>
              <a:t> </a:t>
            </a:r>
            <a:r>
              <a:rPr spc="-4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10037445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Binary attributes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contingency table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binary </a:t>
            </a:r>
            <a:r>
              <a:rPr sz="2400" dirty="0">
                <a:latin typeface="Arial"/>
                <a:cs typeface="Arial"/>
              </a:rPr>
              <a:t>data: Gives 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attributes  for </a:t>
            </a:r>
            <a:r>
              <a:rPr sz="2400" spc="-5" dirty="0">
                <a:latin typeface="Arial"/>
                <a:cs typeface="Arial"/>
              </a:rPr>
              <a:t>each pair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85844" y="3671315"/>
          <a:ext cx="3436620" cy="1848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j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 +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2790</Words>
  <Application>Microsoft Office PowerPoint</Application>
  <PresentationFormat>Widescreen</PresentationFormat>
  <Paragraphs>710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Times New Roman</vt:lpstr>
      <vt:lpstr>Office Theme</vt:lpstr>
      <vt:lpstr>Machine Learning</vt:lpstr>
      <vt:lpstr>Outline</vt:lpstr>
      <vt:lpstr>Unsupervised Learning</vt:lpstr>
      <vt:lpstr>Unsupervised Learning</vt:lpstr>
      <vt:lpstr>What is clustering?</vt:lpstr>
      <vt:lpstr>Historic Application of Clustering</vt:lpstr>
      <vt:lpstr>Clustering</vt:lpstr>
      <vt:lpstr>Distance (Dissimilarity) Measures</vt:lpstr>
      <vt:lpstr>Distance (Dissimilarity) Measures</vt:lpstr>
      <vt:lpstr>Distance (Dissimilarity) Measures</vt:lpstr>
      <vt:lpstr>Class Activity</vt:lpstr>
      <vt:lpstr>Class Activity</vt:lpstr>
      <vt:lpstr>Class Activity</vt:lpstr>
      <vt:lpstr>Distance (Dissimilarity) Measures</vt:lpstr>
      <vt:lpstr>Cluster Evaluation</vt:lpstr>
      <vt:lpstr>How many clusters?</vt:lpstr>
      <vt:lpstr>Clustering Techniques</vt:lpstr>
      <vt:lpstr>Clustering Techniques</vt:lpstr>
      <vt:lpstr>Clustering Techniques</vt:lpstr>
      <vt:lpstr>Clustering Techniques</vt:lpstr>
      <vt:lpstr>K-Means Clustering</vt:lpstr>
      <vt:lpstr>Cluster Centroid</vt:lpstr>
      <vt:lpstr>K-Means Algorithm</vt:lpstr>
      <vt:lpstr>K-Means Convergence Criterion</vt:lpstr>
      <vt:lpstr>K-Means Clustering: Example</vt:lpstr>
      <vt:lpstr>K-Means Clustering: Example</vt:lpstr>
      <vt:lpstr>K-Means Clustering: Example</vt:lpstr>
      <vt:lpstr>K-Means Clustering: Example</vt:lpstr>
      <vt:lpstr>K-Means Clustering: Example</vt:lpstr>
      <vt:lpstr>K-Means Clustering: Example</vt:lpstr>
      <vt:lpstr>Example</vt:lpstr>
      <vt:lpstr>Example</vt:lpstr>
      <vt:lpstr>Example: Step 1</vt:lpstr>
      <vt:lpstr>Example: Step 2</vt:lpstr>
      <vt:lpstr>Example: Step 3</vt:lpstr>
      <vt:lpstr>Example: Step 4</vt:lpstr>
      <vt:lpstr>Example</vt:lpstr>
      <vt:lpstr>Example: Step 2</vt:lpstr>
      <vt:lpstr>Example: Step 3</vt:lpstr>
      <vt:lpstr>Example: Step 4</vt:lpstr>
      <vt:lpstr>Example</vt:lpstr>
      <vt:lpstr>Example: Step 2</vt:lpstr>
      <vt:lpstr>Example: Step 3</vt:lpstr>
      <vt:lpstr>Strengths</vt:lpstr>
      <vt:lpstr>Weaknesses</vt:lpstr>
      <vt:lpstr>Weaknesses</vt:lpstr>
      <vt:lpstr>Weaknesses</vt:lpstr>
      <vt:lpstr>Weaknesses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Muhammad Tayyab</cp:lastModifiedBy>
  <cp:revision>11</cp:revision>
  <dcterms:created xsi:type="dcterms:W3CDTF">2022-11-25T15:15:58Z</dcterms:created>
  <dcterms:modified xsi:type="dcterms:W3CDTF">2022-11-26T12:02:41Z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2022-11-25T00:00:00Z</vt:filetime>
  </property>
</Properties>
</file>