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84909-02AE-4173-B6B4-56FBB978331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D30-C590-41E6-A625-4147CBF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37B4A-34DB-461A-B0CA-AC1B9193F9EE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08B06-4657-4471-B0F9-12C7E71ABC57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A754F-F4A6-4E7A-A32C-D4B2B2A40185}" type="datetime1">
              <a:rPr lang="en-US" smtClean="0"/>
              <a:t>11/12/2022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76B3-D664-45C5-9F7B-429BD74C0EDB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D728-0743-41F9-8FF3-491C2C17A725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8"/>
                </a:lnTo>
                <a:lnTo>
                  <a:pt x="12188952" y="64008"/>
                </a:lnTo>
                <a:lnTo>
                  <a:pt x="121889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8083" y="1080008"/>
            <a:ext cx="10355833" cy="1209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519" y="1795623"/>
            <a:ext cx="10728960" cy="141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7979AC6-E12F-4BCF-8EE4-EFBC4F126FBC}" type="datetime1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294"/>
                  </a:lnTo>
                  <a:lnTo>
                    <a:pt x="12192000" y="6629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65233" y="937412"/>
            <a:ext cx="4988378" cy="4756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8083" y="1080008"/>
            <a:ext cx="10355833" cy="615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3595">
              <a:lnSpc>
                <a:spcPts val="4660"/>
              </a:lnSpc>
            </a:pPr>
            <a:r>
              <a:rPr spc="-50" dirty="0"/>
              <a:t>Machine</a:t>
            </a:r>
            <a:r>
              <a:rPr spc="-160" dirty="0"/>
              <a:t> </a:t>
            </a:r>
            <a:r>
              <a:rPr spc="-50" dirty="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09231" y="2842513"/>
            <a:ext cx="3768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60" dirty="0">
                <a:solidFill>
                  <a:srgbClr val="333E50"/>
                </a:solidFill>
                <a:latin typeface="Arial"/>
                <a:cs typeface="Arial"/>
              </a:rPr>
              <a:t>Week </a:t>
            </a:r>
            <a:r>
              <a:rPr sz="3200" b="1" spc="-30" dirty="0">
                <a:solidFill>
                  <a:srgbClr val="333E50"/>
                </a:solidFill>
                <a:latin typeface="Arial"/>
                <a:cs typeface="Arial"/>
              </a:rPr>
              <a:t>9:</a:t>
            </a:r>
            <a:r>
              <a:rPr sz="3200" b="1" spc="-225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333E50"/>
                </a:solidFill>
                <a:latin typeface="Arial"/>
                <a:cs typeface="Arial"/>
              </a:rPr>
              <a:t>Regression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69237C-A170-BAC4-0495-EAB3C68F3F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48742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Formalize the </a:t>
            </a:r>
            <a:r>
              <a:rPr sz="2800" b="1" dirty="0">
                <a:latin typeface="Arial"/>
                <a:cs typeface="Arial"/>
              </a:rPr>
              <a:t>cost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4C03B7C-B606-C163-B0B7-FF76B829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1" y="2520629"/>
            <a:ext cx="10885017" cy="3406462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7258220-47DF-5D56-C9DC-55610AFE24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757980" y="1905000"/>
            <a:ext cx="4676039" cy="4269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5B713-824A-FE12-1177-398A3DC157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096000" y="1855470"/>
            <a:ext cx="0" cy="4241165"/>
          </a:xfrm>
          <a:custGeom>
            <a:avLst/>
            <a:gdLst/>
            <a:ahLst/>
            <a:cxnLst/>
            <a:rect l="l" t="t" r="r" b="b"/>
            <a:pathLst>
              <a:path h="4241165">
                <a:moveTo>
                  <a:pt x="0" y="0"/>
                </a:moveTo>
                <a:lnTo>
                  <a:pt x="0" y="42406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05888" y="1719326"/>
            <a:ext cx="1495425" cy="85979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7" baseline="-20833" dirty="0">
                <a:latin typeface="Arial"/>
                <a:cs typeface="Arial"/>
              </a:rPr>
              <a:t>θ</a:t>
            </a:r>
            <a:r>
              <a:rPr sz="2400" spc="-5" dirty="0">
                <a:latin typeface="Arial"/>
                <a:cs typeface="Arial"/>
              </a:rPr>
              <a:t>(x)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θ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1800" spc="-5" dirty="0">
                <a:latin typeface="Arial"/>
                <a:cs typeface="Arial"/>
              </a:rPr>
              <a:t>Function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3300" y="1839765"/>
            <a:ext cx="2503805" cy="7391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81915" algn="ctr">
              <a:lnSpc>
                <a:spcPct val="100000"/>
              </a:lnSpc>
              <a:spcBef>
                <a:spcPts val="655"/>
              </a:spcBef>
            </a:pPr>
            <a:r>
              <a:rPr sz="2000" dirty="0">
                <a:latin typeface="Arial"/>
                <a:cs typeface="Arial"/>
              </a:rPr>
              <a:t>J(θ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Arial"/>
                <a:cs typeface="Arial"/>
              </a:rPr>
              <a:t>Function </a:t>
            </a:r>
            <a:r>
              <a:rPr sz="1800" spc="-5" dirty="0">
                <a:latin typeface="Arial"/>
                <a:cs typeface="Arial"/>
              </a:rPr>
              <a:t>of parameter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θ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775" y="2839211"/>
            <a:ext cx="3507710" cy="2273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89505" y="5678383"/>
            <a:ext cx="278765" cy="284052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555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1923" y="5820409"/>
            <a:ext cx="62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J(1)</a:t>
            </a:r>
            <a:r>
              <a:rPr sz="18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29816" y="5988697"/>
            <a:ext cx="347980" cy="14604"/>
          </a:xfrm>
          <a:custGeom>
            <a:avLst/>
            <a:gdLst/>
            <a:ahLst/>
            <a:cxnLst/>
            <a:rect l="l" t="t" r="r" b="b"/>
            <a:pathLst>
              <a:path w="347980" h="14604">
                <a:moveTo>
                  <a:pt x="347472" y="0"/>
                </a:moveTo>
                <a:lnTo>
                  <a:pt x="0" y="0"/>
                </a:lnTo>
                <a:lnTo>
                  <a:pt x="0" y="14478"/>
                </a:lnTo>
                <a:lnTo>
                  <a:pt x="347472" y="14478"/>
                </a:lnTo>
                <a:lnTo>
                  <a:pt x="347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17244" y="5997194"/>
            <a:ext cx="37401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40" dirty="0">
                <a:latin typeface="Cambria Math"/>
                <a:cs typeface="Cambria Math"/>
              </a:rPr>
              <a:t>2 </a:t>
            </a:r>
            <a:r>
              <a:rPr sz="1300" spc="5" dirty="0">
                <a:latin typeface="Cambria Math"/>
                <a:cs typeface="Cambria Math"/>
              </a:rPr>
              <a:t>∗</a:t>
            </a:r>
            <a:r>
              <a:rPr sz="1300" spc="-120" dirty="0">
                <a:latin typeface="Cambria Math"/>
                <a:cs typeface="Cambria Math"/>
              </a:rPr>
              <a:t> </a:t>
            </a: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31594" y="5889891"/>
            <a:ext cx="675640" cy="212090"/>
          </a:xfrm>
          <a:custGeom>
            <a:avLst/>
            <a:gdLst/>
            <a:ahLst/>
            <a:cxnLst/>
            <a:rect l="l" t="t" r="r" b="b"/>
            <a:pathLst>
              <a:path w="675639" h="212089">
                <a:moveTo>
                  <a:pt x="608076" y="0"/>
                </a:moveTo>
                <a:lnTo>
                  <a:pt x="605155" y="8585"/>
                </a:lnTo>
                <a:lnTo>
                  <a:pt x="617368" y="13910"/>
                </a:lnTo>
                <a:lnTo>
                  <a:pt x="627903" y="21275"/>
                </a:lnTo>
                <a:lnTo>
                  <a:pt x="649317" y="55406"/>
                </a:lnTo>
                <a:lnTo>
                  <a:pt x="656336" y="104813"/>
                </a:lnTo>
                <a:lnTo>
                  <a:pt x="655550" y="123484"/>
                </a:lnTo>
                <a:lnTo>
                  <a:pt x="643763" y="169214"/>
                </a:lnTo>
                <a:lnTo>
                  <a:pt x="617509" y="197805"/>
                </a:lnTo>
                <a:lnTo>
                  <a:pt x="605408" y="203149"/>
                </a:lnTo>
                <a:lnTo>
                  <a:pt x="608076" y="211747"/>
                </a:lnTo>
                <a:lnTo>
                  <a:pt x="648598" y="187703"/>
                </a:lnTo>
                <a:lnTo>
                  <a:pt x="671274" y="143335"/>
                </a:lnTo>
                <a:lnTo>
                  <a:pt x="675639" y="105930"/>
                </a:lnTo>
                <a:lnTo>
                  <a:pt x="674546" y="86513"/>
                </a:lnTo>
                <a:lnTo>
                  <a:pt x="658241" y="37109"/>
                </a:lnTo>
                <a:lnTo>
                  <a:pt x="623486" y="5541"/>
                </a:lnTo>
                <a:lnTo>
                  <a:pt x="608076" y="0"/>
                </a:lnTo>
                <a:close/>
              </a:path>
              <a:path w="675639" h="212089">
                <a:moveTo>
                  <a:pt x="67437" y="0"/>
                </a:moveTo>
                <a:lnTo>
                  <a:pt x="27092" y="24095"/>
                </a:lnTo>
                <a:lnTo>
                  <a:pt x="4318" y="68572"/>
                </a:lnTo>
                <a:lnTo>
                  <a:pt x="0" y="105930"/>
                </a:lnTo>
                <a:lnTo>
                  <a:pt x="1075" y="125383"/>
                </a:lnTo>
                <a:lnTo>
                  <a:pt x="17399" y="174739"/>
                </a:lnTo>
                <a:lnTo>
                  <a:pt x="52081" y="206205"/>
                </a:lnTo>
                <a:lnTo>
                  <a:pt x="67437" y="211747"/>
                </a:lnTo>
                <a:lnTo>
                  <a:pt x="70104" y="203149"/>
                </a:lnTo>
                <a:lnTo>
                  <a:pt x="58056" y="197805"/>
                </a:lnTo>
                <a:lnTo>
                  <a:pt x="47640" y="190368"/>
                </a:lnTo>
                <a:lnTo>
                  <a:pt x="26322" y="155687"/>
                </a:lnTo>
                <a:lnTo>
                  <a:pt x="19304" y="104813"/>
                </a:lnTo>
                <a:lnTo>
                  <a:pt x="20087" y="86744"/>
                </a:lnTo>
                <a:lnTo>
                  <a:pt x="31750" y="42138"/>
                </a:lnTo>
                <a:lnTo>
                  <a:pt x="58271" y="13910"/>
                </a:lnTo>
                <a:lnTo>
                  <a:pt x="70485" y="858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3577" y="5820409"/>
            <a:ext cx="742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 </a:t>
            </a:r>
            <a:r>
              <a:rPr lang="en-US" sz="18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1 −</a:t>
            </a:r>
            <a:r>
              <a:rPr sz="1800" spc="-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489707" y="5736590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r>
              <a:rPr sz="1300" spc="130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+</a:t>
            </a:r>
            <a:endParaRPr sz="2700" baseline="-20061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27350" y="5889891"/>
            <a:ext cx="676910" cy="212090"/>
          </a:xfrm>
          <a:custGeom>
            <a:avLst/>
            <a:gdLst/>
            <a:ahLst/>
            <a:cxnLst/>
            <a:rect l="l" t="t" r="r" b="b"/>
            <a:pathLst>
              <a:path w="676910" h="212089">
                <a:moveTo>
                  <a:pt x="608838" y="0"/>
                </a:moveTo>
                <a:lnTo>
                  <a:pt x="605916" y="8585"/>
                </a:lnTo>
                <a:lnTo>
                  <a:pt x="618130" y="13910"/>
                </a:lnTo>
                <a:lnTo>
                  <a:pt x="628665" y="21275"/>
                </a:lnTo>
                <a:lnTo>
                  <a:pt x="650079" y="55406"/>
                </a:lnTo>
                <a:lnTo>
                  <a:pt x="657098" y="104813"/>
                </a:lnTo>
                <a:lnTo>
                  <a:pt x="656312" y="123484"/>
                </a:lnTo>
                <a:lnTo>
                  <a:pt x="644525" y="169214"/>
                </a:lnTo>
                <a:lnTo>
                  <a:pt x="618271" y="197805"/>
                </a:lnTo>
                <a:lnTo>
                  <a:pt x="606171" y="203149"/>
                </a:lnTo>
                <a:lnTo>
                  <a:pt x="608838" y="211747"/>
                </a:lnTo>
                <a:lnTo>
                  <a:pt x="649360" y="187703"/>
                </a:lnTo>
                <a:lnTo>
                  <a:pt x="672036" y="143335"/>
                </a:lnTo>
                <a:lnTo>
                  <a:pt x="676401" y="105930"/>
                </a:lnTo>
                <a:lnTo>
                  <a:pt x="675308" y="86513"/>
                </a:lnTo>
                <a:lnTo>
                  <a:pt x="659002" y="37109"/>
                </a:lnTo>
                <a:lnTo>
                  <a:pt x="624248" y="5541"/>
                </a:lnTo>
                <a:lnTo>
                  <a:pt x="608838" y="0"/>
                </a:lnTo>
                <a:close/>
              </a:path>
              <a:path w="676910" h="212089">
                <a:moveTo>
                  <a:pt x="67437" y="0"/>
                </a:moveTo>
                <a:lnTo>
                  <a:pt x="27092" y="24095"/>
                </a:lnTo>
                <a:lnTo>
                  <a:pt x="4318" y="68572"/>
                </a:lnTo>
                <a:lnTo>
                  <a:pt x="0" y="105930"/>
                </a:lnTo>
                <a:lnTo>
                  <a:pt x="1075" y="125383"/>
                </a:lnTo>
                <a:lnTo>
                  <a:pt x="17399" y="174739"/>
                </a:lnTo>
                <a:lnTo>
                  <a:pt x="52081" y="206205"/>
                </a:lnTo>
                <a:lnTo>
                  <a:pt x="67437" y="211747"/>
                </a:lnTo>
                <a:lnTo>
                  <a:pt x="70104" y="203149"/>
                </a:lnTo>
                <a:lnTo>
                  <a:pt x="58056" y="197805"/>
                </a:lnTo>
                <a:lnTo>
                  <a:pt x="47640" y="190368"/>
                </a:lnTo>
                <a:lnTo>
                  <a:pt x="26322" y="155687"/>
                </a:lnTo>
                <a:lnTo>
                  <a:pt x="19304" y="104813"/>
                </a:lnTo>
                <a:lnTo>
                  <a:pt x="20087" y="86744"/>
                </a:lnTo>
                <a:lnTo>
                  <a:pt x="31750" y="42138"/>
                </a:lnTo>
                <a:lnTo>
                  <a:pt x="58271" y="13910"/>
                </a:lnTo>
                <a:lnTo>
                  <a:pt x="70485" y="858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90088" y="5820409"/>
            <a:ext cx="552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2 −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6479" y="5736590"/>
            <a:ext cx="35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55" dirty="0">
                <a:latin typeface="Cambria Math"/>
                <a:cs typeface="Cambria Math"/>
              </a:rPr>
              <a:t>2</a:t>
            </a:r>
            <a:r>
              <a:rPr sz="2700" spc="82" baseline="-20061" dirty="0">
                <a:latin typeface="Cambria Math"/>
                <a:cs typeface="Cambria Math"/>
              </a:rPr>
              <a:t>+</a:t>
            </a:r>
            <a:endParaRPr sz="2700" baseline="-20061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72814" y="5889891"/>
            <a:ext cx="676910" cy="212090"/>
          </a:xfrm>
          <a:custGeom>
            <a:avLst/>
            <a:gdLst/>
            <a:ahLst/>
            <a:cxnLst/>
            <a:rect l="l" t="t" r="r" b="b"/>
            <a:pathLst>
              <a:path w="676910" h="212089">
                <a:moveTo>
                  <a:pt x="608838" y="0"/>
                </a:moveTo>
                <a:lnTo>
                  <a:pt x="605916" y="8585"/>
                </a:lnTo>
                <a:lnTo>
                  <a:pt x="618130" y="13910"/>
                </a:lnTo>
                <a:lnTo>
                  <a:pt x="628665" y="21275"/>
                </a:lnTo>
                <a:lnTo>
                  <a:pt x="650079" y="55406"/>
                </a:lnTo>
                <a:lnTo>
                  <a:pt x="657098" y="104813"/>
                </a:lnTo>
                <a:lnTo>
                  <a:pt x="656312" y="123484"/>
                </a:lnTo>
                <a:lnTo>
                  <a:pt x="644525" y="169214"/>
                </a:lnTo>
                <a:lnTo>
                  <a:pt x="618271" y="197805"/>
                </a:lnTo>
                <a:lnTo>
                  <a:pt x="606171" y="203149"/>
                </a:lnTo>
                <a:lnTo>
                  <a:pt x="608838" y="211747"/>
                </a:lnTo>
                <a:lnTo>
                  <a:pt x="649360" y="187703"/>
                </a:lnTo>
                <a:lnTo>
                  <a:pt x="672036" y="143335"/>
                </a:lnTo>
                <a:lnTo>
                  <a:pt x="676401" y="105930"/>
                </a:lnTo>
                <a:lnTo>
                  <a:pt x="675308" y="86513"/>
                </a:lnTo>
                <a:lnTo>
                  <a:pt x="659002" y="37109"/>
                </a:lnTo>
                <a:lnTo>
                  <a:pt x="624248" y="5541"/>
                </a:lnTo>
                <a:lnTo>
                  <a:pt x="608838" y="0"/>
                </a:lnTo>
                <a:close/>
              </a:path>
              <a:path w="676910" h="212089">
                <a:moveTo>
                  <a:pt x="67437" y="0"/>
                </a:moveTo>
                <a:lnTo>
                  <a:pt x="27092" y="24095"/>
                </a:lnTo>
                <a:lnTo>
                  <a:pt x="4317" y="68572"/>
                </a:lnTo>
                <a:lnTo>
                  <a:pt x="0" y="105930"/>
                </a:lnTo>
                <a:lnTo>
                  <a:pt x="1075" y="125383"/>
                </a:lnTo>
                <a:lnTo>
                  <a:pt x="17399" y="174739"/>
                </a:lnTo>
                <a:lnTo>
                  <a:pt x="52081" y="206205"/>
                </a:lnTo>
                <a:lnTo>
                  <a:pt x="67437" y="211747"/>
                </a:lnTo>
                <a:lnTo>
                  <a:pt x="70103" y="203149"/>
                </a:lnTo>
                <a:lnTo>
                  <a:pt x="58056" y="197805"/>
                </a:lnTo>
                <a:lnTo>
                  <a:pt x="47640" y="190368"/>
                </a:lnTo>
                <a:lnTo>
                  <a:pt x="26322" y="155687"/>
                </a:lnTo>
                <a:lnTo>
                  <a:pt x="19303" y="104813"/>
                </a:lnTo>
                <a:lnTo>
                  <a:pt x="20087" y="86744"/>
                </a:lnTo>
                <a:lnTo>
                  <a:pt x="31750" y="42138"/>
                </a:lnTo>
                <a:lnTo>
                  <a:pt x="58271" y="13910"/>
                </a:lnTo>
                <a:lnTo>
                  <a:pt x="70485" y="858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10152" y="5820409"/>
            <a:ext cx="13238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3 − 3 </a:t>
            </a:r>
            <a:r>
              <a:rPr lang="en-US" sz="1800" dirty="0">
                <a:latin typeface="Cambria Math"/>
                <a:cs typeface="Cambria Math"/>
              </a:rPr>
              <a:t> </a:t>
            </a:r>
            <a:r>
              <a:rPr sz="1950" spc="82" baseline="27777" dirty="0">
                <a:latin typeface="Cambria Math"/>
                <a:cs typeface="Cambria Math"/>
              </a:rPr>
              <a:t>2</a:t>
            </a:r>
            <a:r>
              <a:rPr lang="en-US" sz="1800" spc="55" dirty="0">
                <a:latin typeface="Cambria Math"/>
                <a:cs typeface="Cambria Math"/>
              </a:rPr>
              <a:t>)=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30" name="object 30"/>
          <p:cNvSpPr/>
          <p:nvPr/>
        </p:nvSpPr>
        <p:spPr>
          <a:xfrm>
            <a:off x="6937453" y="2814663"/>
            <a:ext cx="3465511" cy="2677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41231" y="44932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64838FD-CE68-844B-4174-BEFE98656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63" y="5231172"/>
            <a:ext cx="3067037" cy="498232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A33AECAA-B364-FB2E-9623-2C434F9DF9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7" grpId="0"/>
      <p:bldP spid="19" grpId="0"/>
      <p:bldP spid="20" grpId="0" animBg="1"/>
      <p:bldP spid="21" grpId="0"/>
      <p:bldP spid="22" grpId="0" animBg="1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096000" y="1855470"/>
            <a:ext cx="0" cy="4241165"/>
          </a:xfrm>
          <a:custGeom>
            <a:avLst/>
            <a:gdLst/>
            <a:ahLst/>
            <a:cxnLst/>
            <a:rect l="l" t="t" r="r" b="b"/>
            <a:pathLst>
              <a:path h="4241165">
                <a:moveTo>
                  <a:pt x="0" y="0"/>
                </a:moveTo>
                <a:lnTo>
                  <a:pt x="0" y="42406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05888" y="1719326"/>
            <a:ext cx="1495425" cy="85979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7" baseline="-20833" dirty="0">
                <a:latin typeface="Arial"/>
                <a:cs typeface="Arial"/>
              </a:rPr>
              <a:t>θ</a:t>
            </a:r>
            <a:r>
              <a:rPr sz="2400" spc="-5" dirty="0">
                <a:latin typeface="Arial"/>
                <a:cs typeface="Arial"/>
              </a:rPr>
              <a:t>(x)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θ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1800" spc="-5" dirty="0">
                <a:latin typeface="Arial"/>
                <a:cs typeface="Arial"/>
              </a:rPr>
              <a:t>Function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3300" y="1839765"/>
            <a:ext cx="2503805" cy="7391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81915" algn="ctr">
              <a:lnSpc>
                <a:spcPct val="100000"/>
              </a:lnSpc>
              <a:spcBef>
                <a:spcPts val="655"/>
              </a:spcBef>
            </a:pPr>
            <a:r>
              <a:rPr sz="2000" dirty="0">
                <a:latin typeface="Arial"/>
                <a:cs typeface="Arial"/>
              </a:rPr>
              <a:t>J(θ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Arial"/>
                <a:cs typeface="Arial"/>
              </a:rPr>
              <a:t>Function </a:t>
            </a:r>
            <a:r>
              <a:rPr sz="1800" spc="-5" dirty="0">
                <a:latin typeface="Arial"/>
                <a:cs typeface="Arial"/>
              </a:rPr>
              <a:t>of parameter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θ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336" y="5820409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J(0.5)</a:t>
            </a:r>
            <a:r>
              <a:rPr sz="1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7855" y="5988697"/>
            <a:ext cx="347980" cy="14604"/>
          </a:xfrm>
          <a:custGeom>
            <a:avLst/>
            <a:gdLst/>
            <a:ahLst/>
            <a:cxnLst/>
            <a:rect l="l" t="t" r="r" b="b"/>
            <a:pathLst>
              <a:path w="347980" h="14604">
                <a:moveTo>
                  <a:pt x="347471" y="0"/>
                </a:moveTo>
                <a:lnTo>
                  <a:pt x="0" y="0"/>
                </a:lnTo>
                <a:lnTo>
                  <a:pt x="0" y="14478"/>
                </a:lnTo>
                <a:lnTo>
                  <a:pt x="347471" y="14478"/>
                </a:lnTo>
                <a:lnTo>
                  <a:pt x="347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00124" y="5748020"/>
            <a:ext cx="12255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5155" y="5997194"/>
            <a:ext cx="37401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40" dirty="0">
                <a:latin typeface="Cambria Math"/>
                <a:cs typeface="Cambria Math"/>
              </a:rPr>
              <a:t>2 </a:t>
            </a:r>
            <a:r>
              <a:rPr sz="1300" spc="5" dirty="0">
                <a:latin typeface="Cambria Math"/>
                <a:cs typeface="Cambria Math"/>
              </a:rPr>
              <a:t>∗</a:t>
            </a:r>
            <a:r>
              <a:rPr sz="1300" spc="-120" dirty="0">
                <a:latin typeface="Cambria Math"/>
                <a:cs typeface="Cambria Math"/>
              </a:rPr>
              <a:t> </a:t>
            </a: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89505" y="5889891"/>
            <a:ext cx="850265" cy="212090"/>
          </a:xfrm>
          <a:custGeom>
            <a:avLst/>
            <a:gdLst/>
            <a:ahLst/>
            <a:cxnLst/>
            <a:rect l="l" t="t" r="r" b="b"/>
            <a:pathLst>
              <a:path w="850264" h="212089">
                <a:moveTo>
                  <a:pt x="782701" y="0"/>
                </a:moveTo>
                <a:lnTo>
                  <a:pt x="779652" y="8585"/>
                </a:lnTo>
                <a:lnTo>
                  <a:pt x="791938" y="13910"/>
                </a:lnTo>
                <a:lnTo>
                  <a:pt x="802497" y="21275"/>
                </a:lnTo>
                <a:lnTo>
                  <a:pt x="823888" y="55406"/>
                </a:lnTo>
                <a:lnTo>
                  <a:pt x="830961" y="104813"/>
                </a:lnTo>
                <a:lnTo>
                  <a:pt x="830175" y="123484"/>
                </a:lnTo>
                <a:lnTo>
                  <a:pt x="818388" y="169214"/>
                </a:lnTo>
                <a:lnTo>
                  <a:pt x="792081" y="197805"/>
                </a:lnTo>
                <a:lnTo>
                  <a:pt x="780033" y="203149"/>
                </a:lnTo>
                <a:lnTo>
                  <a:pt x="782701" y="211747"/>
                </a:lnTo>
                <a:lnTo>
                  <a:pt x="823170" y="187703"/>
                </a:lnTo>
                <a:lnTo>
                  <a:pt x="845899" y="143335"/>
                </a:lnTo>
                <a:lnTo>
                  <a:pt x="850264" y="105930"/>
                </a:lnTo>
                <a:lnTo>
                  <a:pt x="849169" y="86513"/>
                </a:lnTo>
                <a:lnTo>
                  <a:pt x="832738" y="37109"/>
                </a:lnTo>
                <a:lnTo>
                  <a:pt x="798038" y="5541"/>
                </a:lnTo>
                <a:lnTo>
                  <a:pt x="782701" y="0"/>
                </a:lnTo>
                <a:close/>
              </a:path>
              <a:path w="850264" h="212089">
                <a:moveTo>
                  <a:pt x="67563" y="0"/>
                </a:moveTo>
                <a:lnTo>
                  <a:pt x="27166" y="24095"/>
                </a:lnTo>
                <a:lnTo>
                  <a:pt x="4381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53" y="206205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7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344" y="13910"/>
                </a:lnTo>
                <a:lnTo>
                  <a:pt x="70612" y="858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23133" y="5736590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r>
              <a:rPr sz="1300" spc="125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+</a:t>
            </a:r>
            <a:endParaRPr sz="2700" baseline="-20061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59760" y="5889891"/>
            <a:ext cx="676910" cy="212090"/>
          </a:xfrm>
          <a:custGeom>
            <a:avLst/>
            <a:gdLst/>
            <a:ahLst/>
            <a:cxnLst/>
            <a:rect l="l" t="t" r="r" b="b"/>
            <a:pathLst>
              <a:path w="676910" h="212089">
                <a:moveTo>
                  <a:pt x="608964" y="0"/>
                </a:moveTo>
                <a:lnTo>
                  <a:pt x="605916" y="8585"/>
                </a:lnTo>
                <a:lnTo>
                  <a:pt x="618202" y="13910"/>
                </a:lnTo>
                <a:lnTo>
                  <a:pt x="628761" y="21275"/>
                </a:lnTo>
                <a:lnTo>
                  <a:pt x="650152" y="55406"/>
                </a:lnTo>
                <a:lnTo>
                  <a:pt x="657225" y="104813"/>
                </a:lnTo>
                <a:lnTo>
                  <a:pt x="656439" y="123484"/>
                </a:lnTo>
                <a:lnTo>
                  <a:pt x="644651" y="169214"/>
                </a:lnTo>
                <a:lnTo>
                  <a:pt x="618345" y="197805"/>
                </a:lnTo>
                <a:lnTo>
                  <a:pt x="606298" y="203149"/>
                </a:lnTo>
                <a:lnTo>
                  <a:pt x="608964" y="211747"/>
                </a:lnTo>
                <a:lnTo>
                  <a:pt x="649434" y="187703"/>
                </a:lnTo>
                <a:lnTo>
                  <a:pt x="672163" y="143335"/>
                </a:lnTo>
                <a:lnTo>
                  <a:pt x="676528" y="105930"/>
                </a:lnTo>
                <a:lnTo>
                  <a:pt x="675433" y="86513"/>
                </a:lnTo>
                <a:lnTo>
                  <a:pt x="659002" y="37109"/>
                </a:lnTo>
                <a:lnTo>
                  <a:pt x="624302" y="5541"/>
                </a:lnTo>
                <a:lnTo>
                  <a:pt x="608964" y="0"/>
                </a:lnTo>
                <a:close/>
              </a:path>
              <a:path w="676910" h="212089">
                <a:moveTo>
                  <a:pt x="67563" y="0"/>
                </a:moveTo>
                <a:lnTo>
                  <a:pt x="27166" y="24095"/>
                </a:lnTo>
                <a:lnTo>
                  <a:pt x="4381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8" y="174739"/>
                </a:lnTo>
                <a:lnTo>
                  <a:pt x="52153" y="206205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344" y="13910"/>
                </a:lnTo>
                <a:lnTo>
                  <a:pt x="70612" y="858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61489" y="5820409"/>
            <a:ext cx="201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200" algn="l"/>
              </a:tabLst>
            </a:pPr>
            <a:r>
              <a:rPr sz="1800" dirty="0">
                <a:latin typeface="Cambria Math"/>
                <a:cs typeface="Cambria Math"/>
              </a:rPr>
              <a:t>(  0.5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− 1	1 −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18890" y="5736590"/>
            <a:ext cx="35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55" dirty="0">
                <a:latin typeface="Cambria Math"/>
                <a:cs typeface="Cambria Math"/>
              </a:rPr>
              <a:t>2</a:t>
            </a:r>
            <a:r>
              <a:rPr sz="2700" spc="82" baseline="-20061" dirty="0">
                <a:latin typeface="Cambria Math"/>
                <a:cs typeface="Cambria Math"/>
              </a:rPr>
              <a:t>+</a:t>
            </a:r>
            <a:endParaRPr sz="2700" baseline="-20061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05223" y="5889891"/>
            <a:ext cx="851535" cy="212090"/>
          </a:xfrm>
          <a:custGeom>
            <a:avLst/>
            <a:gdLst/>
            <a:ahLst/>
            <a:cxnLst/>
            <a:rect l="l" t="t" r="r" b="b"/>
            <a:pathLst>
              <a:path w="851535" h="212089">
                <a:moveTo>
                  <a:pt x="783463" y="0"/>
                </a:moveTo>
                <a:lnTo>
                  <a:pt x="780414" y="8585"/>
                </a:lnTo>
                <a:lnTo>
                  <a:pt x="792700" y="13910"/>
                </a:lnTo>
                <a:lnTo>
                  <a:pt x="803259" y="21275"/>
                </a:lnTo>
                <a:lnTo>
                  <a:pt x="824650" y="55406"/>
                </a:lnTo>
                <a:lnTo>
                  <a:pt x="831723" y="104813"/>
                </a:lnTo>
                <a:lnTo>
                  <a:pt x="830937" y="123484"/>
                </a:lnTo>
                <a:lnTo>
                  <a:pt x="819150" y="169214"/>
                </a:lnTo>
                <a:lnTo>
                  <a:pt x="792843" y="197805"/>
                </a:lnTo>
                <a:lnTo>
                  <a:pt x="780796" y="203149"/>
                </a:lnTo>
                <a:lnTo>
                  <a:pt x="783463" y="211747"/>
                </a:lnTo>
                <a:lnTo>
                  <a:pt x="823932" y="187703"/>
                </a:lnTo>
                <a:lnTo>
                  <a:pt x="846661" y="143335"/>
                </a:lnTo>
                <a:lnTo>
                  <a:pt x="851026" y="105930"/>
                </a:lnTo>
                <a:lnTo>
                  <a:pt x="849931" y="86513"/>
                </a:lnTo>
                <a:lnTo>
                  <a:pt x="833501" y="37109"/>
                </a:lnTo>
                <a:lnTo>
                  <a:pt x="798800" y="5541"/>
                </a:lnTo>
                <a:lnTo>
                  <a:pt x="783463" y="0"/>
                </a:lnTo>
                <a:close/>
              </a:path>
              <a:path w="851535" h="212089">
                <a:moveTo>
                  <a:pt x="67563" y="0"/>
                </a:moveTo>
                <a:lnTo>
                  <a:pt x="27166" y="24095"/>
                </a:lnTo>
                <a:lnTo>
                  <a:pt x="4381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53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344" y="13910"/>
                </a:lnTo>
                <a:lnTo>
                  <a:pt x="70612" y="858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42561" y="5820409"/>
            <a:ext cx="164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1.5 − 3 </a:t>
            </a:r>
            <a:r>
              <a:rPr sz="1950" spc="82" baseline="27777" dirty="0">
                <a:latin typeface="Cambria Math"/>
                <a:cs typeface="Cambria Math"/>
              </a:rPr>
              <a:t>2</a:t>
            </a:r>
            <a:r>
              <a:rPr sz="1800" spc="55" dirty="0">
                <a:latin typeface="Cambria Math"/>
                <a:cs typeface="Cambria Math"/>
              </a:rPr>
              <a:t>=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0.58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37453" y="2814663"/>
            <a:ext cx="3465511" cy="2677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413495" y="4055363"/>
            <a:ext cx="580390" cy="7378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44005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27824" y="2728510"/>
            <a:ext cx="3662679" cy="2396490"/>
            <a:chOff x="1427824" y="2728510"/>
            <a:chExt cx="3662679" cy="2396490"/>
          </a:xfrm>
        </p:grpSpPr>
        <p:sp>
          <p:nvSpPr>
            <p:cNvPr id="31" name="object 31"/>
            <p:cNvSpPr/>
            <p:nvPr/>
          </p:nvSpPr>
          <p:spPr>
            <a:xfrm>
              <a:off x="1427824" y="2728510"/>
              <a:ext cx="3662624" cy="23964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69869" y="2865881"/>
              <a:ext cx="1457960" cy="1416050"/>
            </a:xfrm>
            <a:custGeom>
              <a:avLst/>
              <a:gdLst/>
              <a:ahLst/>
              <a:cxnLst/>
              <a:rect l="l" t="t" r="r" b="b"/>
              <a:pathLst>
                <a:path w="1457960" h="1416050">
                  <a:moveTo>
                    <a:pt x="0" y="1149857"/>
                  </a:moveTo>
                  <a:lnTo>
                    <a:pt x="0" y="1415668"/>
                  </a:lnTo>
                </a:path>
                <a:path w="1457960" h="1416050">
                  <a:moveTo>
                    <a:pt x="708659" y="616457"/>
                  </a:moveTo>
                  <a:lnTo>
                    <a:pt x="708659" y="1123314"/>
                  </a:lnTo>
                </a:path>
                <a:path w="1457960" h="1416050">
                  <a:moveTo>
                    <a:pt x="1457706" y="0"/>
                  </a:moveTo>
                  <a:lnTo>
                    <a:pt x="1457706" y="777239"/>
                  </a:lnTo>
                </a:path>
              </a:pathLst>
            </a:custGeom>
            <a:ln w="28956">
              <a:solidFill>
                <a:srgbClr val="EC7C3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BD471AB-8792-17FE-211A-3F41014F2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213529"/>
            <a:ext cx="3067037" cy="498232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DD4845CD-8C72-5B20-08F2-CEEE166912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096000" y="1855470"/>
            <a:ext cx="0" cy="4241165"/>
          </a:xfrm>
          <a:custGeom>
            <a:avLst/>
            <a:gdLst/>
            <a:ahLst/>
            <a:cxnLst/>
            <a:rect l="l" t="t" r="r" b="b"/>
            <a:pathLst>
              <a:path h="4241165">
                <a:moveTo>
                  <a:pt x="0" y="0"/>
                </a:moveTo>
                <a:lnTo>
                  <a:pt x="0" y="42406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05888" y="1719326"/>
            <a:ext cx="1495425" cy="85979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7" baseline="-20833" dirty="0">
                <a:latin typeface="Arial"/>
                <a:cs typeface="Arial"/>
              </a:rPr>
              <a:t>θ</a:t>
            </a:r>
            <a:r>
              <a:rPr sz="2400" spc="-5" dirty="0">
                <a:latin typeface="Arial"/>
                <a:cs typeface="Arial"/>
              </a:rPr>
              <a:t>(x)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θ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1800" spc="-5" dirty="0">
                <a:latin typeface="Arial"/>
                <a:cs typeface="Arial"/>
              </a:rPr>
              <a:t>Function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3300" y="1839765"/>
            <a:ext cx="2503805" cy="7391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81915" algn="ctr">
              <a:lnSpc>
                <a:spcPct val="100000"/>
              </a:lnSpc>
              <a:spcBef>
                <a:spcPts val="655"/>
              </a:spcBef>
            </a:pPr>
            <a:r>
              <a:rPr sz="2000" dirty="0">
                <a:latin typeface="Arial"/>
                <a:cs typeface="Arial"/>
              </a:rPr>
              <a:t>J(θ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Arial"/>
                <a:cs typeface="Arial"/>
              </a:rPr>
              <a:t>Function </a:t>
            </a:r>
            <a:r>
              <a:rPr sz="1800" spc="-5" dirty="0">
                <a:latin typeface="Arial"/>
                <a:cs typeface="Arial"/>
              </a:rPr>
              <a:t>of parameter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θ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6885" y="5618061"/>
            <a:ext cx="278765" cy="284052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555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336" y="5820409"/>
            <a:ext cx="62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J(0)</a:t>
            </a:r>
            <a:r>
              <a:rPr sz="18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97330" y="5988697"/>
            <a:ext cx="347980" cy="14604"/>
          </a:xfrm>
          <a:custGeom>
            <a:avLst/>
            <a:gdLst/>
            <a:ahLst/>
            <a:cxnLst/>
            <a:rect l="l" t="t" r="r" b="b"/>
            <a:pathLst>
              <a:path w="347980" h="14604">
                <a:moveTo>
                  <a:pt x="347472" y="0"/>
                </a:moveTo>
                <a:lnTo>
                  <a:pt x="0" y="0"/>
                </a:lnTo>
                <a:lnTo>
                  <a:pt x="0" y="14478"/>
                </a:lnTo>
                <a:lnTo>
                  <a:pt x="347472" y="14478"/>
                </a:lnTo>
                <a:lnTo>
                  <a:pt x="347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84655" y="5997194"/>
            <a:ext cx="37401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40" dirty="0">
                <a:latin typeface="Cambria Math"/>
                <a:cs typeface="Cambria Math"/>
              </a:rPr>
              <a:t>2 </a:t>
            </a:r>
            <a:r>
              <a:rPr sz="1300" spc="5" dirty="0">
                <a:latin typeface="Cambria Math"/>
                <a:cs typeface="Cambria Math"/>
              </a:rPr>
              <a:t>∗</a:t>
            </a:r>
            <a:r>
              <a:rPr sz="1300" spc="-120" dirty="0">
                <a:latin typeface="Cambria Math"/>
                <a:cs typeface="Cambria Math"/>
              </a:rPr>
              <a:t> </a:t>
            </a: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99005" y="5889891"/>
            <a:ext cx="676275" cy="212090"/>
          </a:xfrm>
          <a:custGeom>
            <a:avLst/>
            <a:gdLst/>
            <a:ahLst/>
            <a:cxnLst/>
            <a:rect l="l" t="t" r="r" b="b"/>
            <a:pathLst>
              <a:path w="676275" h="212089">
                <a:moveTo>
                  <a:pt x="608202" y="0"/>
                </a:moveTo>
                <a:lnTo>
                  <a:pt x="605155" y="8585"/>
                </a:lnTo>
                <a:lnTo>
                  <a:pt x="617440" y="13910"/>
                </a:lnTo>
                <a:lnTo>
                  <a:pt x="627999" y="21275"/>
                </a:lnTo>
                <a:lnTo>
                  <a:pt x="649390" y="55406"/>
                </a:lnTo>
                <a:lnTo>
                  <a:pt x="656463" y="104813"/>
                </a:lnTo>
                <a:lnTo>
                  <a:pt x="655677" y="123484"/>
                </a:lnTo>
                <a:lnTo>
                  <a:pt x="643889" y="169214"/>
                </a:lnTo>
                <a:lnTo>
                  <a:pt x="617583" y="197805"/>
                </a:lnTo>
                <a:lnTo>
                  <a:pt x="605536" y="203149"/>
                </a:lnTo>
                <a:lnTo>
                  <a:pt x="608202" y="211747"/>
                </a:lnTo>
                <a:lnTo>
                  <a:pt x="648672" y="187703"/>
                </a:lnTo>
                <a:lnTo>
                  <a:pt x="671401" y="143335"/>
                </a:lnTo>
                <a:lnTo>
                  <a:pt x="675767" y="105930"/>
                </a:lnTo>
                <a:lnTo>
                  <a:pt x="674671" y="86513"/>
                </a:lnTo>
                <a:lnTo>
                  <a:pt x="658241" y="37109"/>
                </a:lnTo>
                <a:lnTo>
                  <a:pt x="623540" y="5541"/>
                </a:lnTo>
                <a:lnTo>
                  <a:pt x="608202" y="0"/>
                </a:lnTo>
                <a:close/>
              </a:path>
              <a:path w="676275" h="212089">
                <a:moveTo>
                  <a:pt x="67563" y="0"/>
                </a:moveTo>
                <a:lnTo>
                  <a:pt x="27166" y="24095"/>
                </a:lnTo>
                <a:lnTo>
                  <a:pt x="4381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53" y="206205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7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344" y="13910"/>
                </a:lnTo>
                <a:lnTo>
                  <a:pt x="70612" y="858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70989" y="5820409"/>
            <a:ext cx="742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( 0 −</a:t>
            </a:r>
            <a:r>
              <a:rPr sz="1800" spc="-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57373" y="5736590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r>
              <a:rPr sz="1300" spc="130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+</a:t>
            </a:r>
            <a:endParaRPr sz="2700" baseline="-20061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94761" y="5889891"/>
            <a:ext cx="727075" cy="212090"/>
          </a:xfrm>
          <a:custGeom>
            <a:avLst/>
            <a:gdLst/>
            <a:ahLst/>
            <a:cxnLst/>
            <a:rect l="l" t="t" r="r" b="b"/>
            <a:pathLst>
              <a:path w="727075" h="212089">
                <a:moveTo>
                  <a:pt x="659257" y="0"/>
                </a:moveTo>
                <a:lnTo>
                  <a:pt x="656209" y="8585"/>
                </a:lnTo>
                <a:lnTo>
                  <a:pt x="668494" y="13910"/>
                </a:lnTo>
                <a:lnTo>
                  <a:pt x="679053" y="21275"/>
                </a:lnTo>
                <a:lnTo>
                  <a:pt x="700444" y="55406"/>
                </a:lnTo>
                <a:lnTo>
                  <a:pt x="707516" y="104813"/>
                </a:lnTo>
                <a:lnTo>
                  <a:pt x="706731" y="123484"/>
                </a:lnTo>
                <a:lnTo>
                  <a:pt x="694943" y="169214"/>
                </a:lnTo>
                <a:lnTo>
                  <a:pt x="668637" y="197805"/>
                </a:lnTo>
                <a:lnTo>
                  <a:pt x="656589" y="203149"/>
                </a:lnTo>
                <a:lnTo>
                  <a:pt x="659257" y="211747"/>
                </a:lnTo>
                <a:lnTo>
                  <a:pt x="699726" y="187703"/>
                </a:lnTo>
                <a:lnTo>
                  <a:pt x="722455" y="143335"/>
                </a:lnTo>
                <a:lnTo>
                  <a:pt x="726821" y="105930"/>
                </a:lnTo>
                <a:lnTo>
                  <a:pt x="725725" y="86513"/>
                </a:lnTo>
                <a:lnTo>
                  <a:pt x="709295" y="37109"/>
                </a:lnTo>
                <a:lnTo>
                  <a:pt x="674594" y="5541"/>
                </a:lnTo>
                <a:lnTo>
                  <a:pt x="659257" y="0"/>
                </a:lnTo>
                <a:close/>
              </a:path>
              <a:path w="727075" h="212089">
                <a:moveTo>
                  <a:pt x="67563" y="0"/>
                </a:moveTo>
                <a:lnTo>
                  <a:pt x="27166" y="24095"/>
                </a:lnTo>
                <a:lnTo>
                  <a:pt x="4381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53" y="206205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7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344" y="13910"/>
                </a:lnTo>
                <a:lnTo>
                  <a:pt x="70612" y="858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57500" y="5820409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0 −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4946" y="5736590"/>
            <a:ext cx="35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55" dirty="0">
                <a:latin typeface="Cambria Math"/>
                <a:cs typeface="Cambria Math"/>
              </a:rPr>
              <a:t>2</a:t>
            </a:r>
            <a:r>
              <a:rPr sz="2700" spc="82" baseline="-20061" dirty="0">
                <a:latin typeface="Cambria Math"/>
                <a:cs typeface="Cambria Math"/>
              </a:rPr>
              <a:t>+</a:t>
            </a:r>
            <a:endParaRPr sz="2700" baseline="-20061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91279" y="5889891"/>
            <a:ext cx="676275" cy="212090"/>
          </a:xfrm>
          <a:custGeom>
            <a:avLst/>
            <a:gdLst/>
            <a:ahLst/>
            <a:cxnLst/>
            <a:rect l="l" t="t" r="r" b="b"/>
            <a:pathLst>
              <a:path w="676275" h="212089">
                <a:moveTo>
                  <a:pt x="608203" y="0"/>
                </a:moveTo>
                <a:lnTo>
                  <a:pt x="605155" y="8585"/>
                </a:lnTo>
                <a:lnTo>
                  <a:pt x="617440" y="13910"/>
                </a:lnTo>
                <a:lnTo>
                  <a:pt x="627999" y="21275"/>
                </a:lnTo>
                <a:lnTo>
                  <a:pt x="649390" y="55406"/>
                </a:lnTo>
                <a:lnTo>
                  <a:pt x="656463" y="104813"/>
                </a:lnTo>
                <a:lnTo>
                  <a:pt x="655677" y="123484"/>
                </a:lnTo>
                <a:lnTo>
                  <a:pt x="643890" y="169214"/>
                </a:lnTo>
                <a:lnTo>
                  <a:pt x="617583" y="197805"/>
                </a:lnTo>
                <a:lnTo>
                  <a:pt x="605536" y="203149"/>
                </a:lnTo>
                <a:lnTo>
                  <a:pt x="608203" y="211747"/>
                </a:lnTo>
                <a:lnTo>
                  <a:pt x="648672" y="187703"/>
                </a:lnTo>
                <a:lnTo>
                  <a:pt x="671401" y="143335"/>
                </a:lnTo>
                <a:lnTo>
                  <a:pt x="675767" y="105930"/>
                </a:lnTo>
                <a:lnTo>
                  <a:pt x="674671" y="86513"/>
                </a:lnTo>
                <a:lnTo>
                  <a:pt x="658241" y="37109"/>
                </a:lnTo>
                <a:lnTo>
                  <a:pt x="623540" y="5541"/>
                </a:lnTo>
                <a:lnTo>
                  <a:pt x="608203" y="0"/>
                </a:lnTo>
                <a:close/>
              </a:path>
              <a:path w="676275" h="212089">
                <a:moveTo>
                  <a:pt x="67564" y="0"/>
                </a:moveTo>
                <a:lnTo>
                  <a:pt x="27166" y="24095"/>
                </a:lnTo>
                <a:lnTo>
                  <a:pt x="4381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53" y="206205"/>
                </a:lnTo>
                <a:lnTo>
                  <a:pt x="67564" y="211747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7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77" y="42138"/>
                </a:lnTo>
                <a:lnTo>
                  <a:pt x="58344" y="13910"/>
                </a:lnTo>
                <a:lnTo>
                  <a:pt x="70612" y="858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28617" y="5820409"/>
            <a:ext cx="133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0 − 3 </a:t>
            </a:r>
            <a:r>
              <a:rPr sz="1950" spc="82" baseline="27777" dirty="0">
                <a:latin typeface="Cambria Math"/>
                <a:cs typeface="Cambria Math"/>
              </a:rPr>
              <a:t>2</a:t>
            </a:r>
            <a:r>
              <a:rPr sz="1800" spc="55" dirty="0">
                <a:latin typeface="Cambria Math"/>
                <a:cs typeface="Cambria Math"/>
              </a:rPr>
              <a:t>=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2.3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37453" y="2814663"/>
            <a:ext cx="3465511" cy="2677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13495" y="4055363"/>
            <a:ext cx="580390" cy="7378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440055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75943" y="2861598"/>
            <a:ext cx="3338491" cy="2181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58835" y="31153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F2FBAF3-53E4-F320-5508-EA6437A33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3" y="5216768"/>
            <a:ext cx="3067037" cy="498232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122F02D2-451C-42DF-1D22-952DE4A2CA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  <p:bldP spid="27" grpId="0" animBg="1"/>
      <p:bldP spid="28" grpId="0"/>
      <p:bldP spid="29" grpId="0" animBg="1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709755" y="1978230"/>
            <a:ext cx="6064278" cy="372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53171" y="2641142"/>
            <a:ext cx="148082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marR="30480" indent="-379730">
              <a:lnSpc>
                <a:spcPct val="1309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Minimi</a:t>
            </a:r>
            <a:r>
              <a:rPr sz="2800" spc="5" dirty="0">
                <a:latin typeface="Arial"/>
                <a:cs typeface="Arial"/>
              </a:rPr>
              <a:t>z</a:t>
            </a:r>
            <a:r>
              <a:rPr sz="2800" dirty="0">
                <a:latin typeface="Arial"/>
                <a:cs typeface="Arial"/>
              </a:rPr>
              <a:t>e 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J(θ</a:t>
            </a:r>
            <a:r>
              <a:rPr sz="2775" baseline="-2102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8741" y="5701283"/>
            <a:ext cx="567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want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minimize squared error </a:t>
            </a:r>
            <a:r>
              <a:rPr sz="1800" dirty="0">
                <a:latin typeface="Arial"/>
                <a:cs typeface="Arial"/>
              </a:rPr>
              <a:t>for the best fit </a:t>
            </a:r>
            <a:r>
              <a:rPr sz="1800" spc="-5" dirty="0">
                <a:latin typeface="Arial"/>
                <a:cs typeface="Arial"/>
              </a:rPr>
              <a:t>so we  want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land our function as close to 0 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y-axis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BF48-3EB1-69B7-3C3E-F82459D3F6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2718315" y="1997599"/>
            <a:ext cx="5459730" cy="4168775"/>
            <a:chOff x="2718315" y="1997599"/>
            <a:chExt cx="5459730" cy="4168775"/>
          </a:xfrm>
        </p:grpSpPr>
        <p:sp>
          <p:nvSpPr>
            <p:cNvPr id="4" name="object 4"/>
            <p:cNvSpPr/>
            <p:nvPr/>
          </p:nvSpPr>
          <p:spPr>
            <a:xfrm>
              <a:off x="2718315" y="1997599"/>
              <a:ext cx="5459286" cy="40336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31280" y="5796533"/>
              <a:ext cx="394970" cy="369570"/>
            </a:xfrm>
            <a:custGeom>
              <a:avLst/>
              <a:gdLst/>
              <a:ahLst/>
              <a:cxnLst/>
              <a:rect l="l" t="t" r="r" b="b"/>
              <a:pathLst>
                <a:path w="394970" h="369570">
                  <a:moveTo>
                    <a:pt x="394716" y="0"/>
                  </a:moveTo>
                  <a:lnTo>
                    <a:pt x="0" y="0"/>
                  </a:lnTo>
                  <a:lnTo>
                    <a:pt x="0" y="369569"/>
                  </a:lnTo>
                  <a:lnTo>
                    <a:pt x="394716" y="369569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85128" y="5817108"/>
            <a:ext cx="285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θ</a:t>
            </a:r>
            <a:r>
              <a:rPr sz="1800" i="1" spc="-7" baseline="-20833" dirty="0"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9243" y="3594100"/>
            <a:ext cx="1613535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J(θ</a:t>
            </a:r>
            <a:r>
              <a:rPr sz="2400" b="1" spc="-7" baseline="-20833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2400" b="1" spc="-7" baseline="-2083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8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3D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surface</a:t>
            </a:r>
            <a:r>
              <a:rPr sz="18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A422C9-7BE1-2F77-36A7-D5DC1ECDCF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697729" y="1972817"/>
            <a:ext cx="8381631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86900" y="2848355"/>
            <a:ext cx="2455545" cy="1116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 marR="30480">
              <a:lnSpc>
                <a:spcPct val="99200"/>
              </a:lnSpc>
              <a:spcBef>
                <a:spcPts val="114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Contour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plot: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Each  oval/ellipsis is a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set of 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points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tale on the  same value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J(θ</a:t>
            </a:r>
            <a:r>
              <a:rPr sz="1800" spc="-7" baseline="-20833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,</a:t>
            </a:r>
            <a:r>
              <a:rPr sz="18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3330" y="3829811"/>
            <a:ext cx="132588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05419" y="3672585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minimum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7351" y="3006597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h(x)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800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0.15x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53CD37-7900-FDD8-F594-5FF7090B79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702307" y="2052059"/>
            <a:ext cx="8458200" cy="4114800"/>
            <a:chOff x="1702307" y="2052059"/>
            <a:chExt cx="8458200" cy="4114800"/>
          </a:xfrm>
        </p:grpSpPr>
        <p:sp>
          <p:nvSpPr>
            <p:cNvPr id="4" name="object 4"/>
            <p:cNvSpPr/>
            <p:nvPr/>
          </p:nvSpPr>
          <p:spPr>
            <a:xfrm>
              <a:off x="1702307" y="2052059"/>
              <a:ext cx="8457823" cy="41144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77911" y="3886200"/>
              <a:ext cx="132588" cy="132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89747" y="3728720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minimum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9332" y="3861307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h(x)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360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0x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765772-0763-CBF4-E914-6788CC88D9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641344" y="2017776"/>
            <a:ext cx="8457829" cy="4038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9747" y="3728720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minimum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5221" y="4145279"/>
            <a:ext cx="1880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h(x) = 230 +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0.15x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2153-0DB1-B465-00B6-F58ED07858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087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000000"/>
                </a:solidFill>
              </a:rPr>
              <a:t>O</a:t>
            </a:r>
            <a:r>
              <a:rPr sz="4800" spc="-50" dirty="0">
                <a:solidFill>
                  <a:srgbClr val="000000"/>
                </a:solidFill>
              </a:rPr>
              <a:t>ut</a:t>
            </a:r>
            <a:r>
              <a:rPr sz="4800" spc="-55" dirty="0">
                <a:solidFill>
                  <a:srgbClr val="000000"/>
                </a:solidFill>
              </a:rPr>
              <a:t>li</a:t>
            </a:r>
            <a:r>
              <a:rPr sz="4800" spc="-50" dirty="0">
                <a:solidFill>
                  <a:srgbClr val="000000"/>
                </a:solidFill>
              </a:rPr>
              <a:t>n</a:t>
            </a:r>
            <a:r>
              <a:rPr sz="4800" spc="-5" dirty="0">
                <a:solidFill>
                  <a:srgbClr val="000000"/>
                </a:solidFill>
              </a:rPr>
              <a:t>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5528945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Univariate linear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regression</a:t>
            </a:r>
            <a:endParaRPr sz="2800">
              <a:latin typeface="Arial"/>
              <a:cs typeface="Arial"/>
            </a:endParaRPr>
          </a:p>
          <a:p>
            <a:pPr marL="579120" lvl="1" indent="-35560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120" algn="l"/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Hypothesis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579120" lvl="1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120" algn="l"/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Cost</a:t>
            </a:r>
            <a:r>
              <a:rPr sz="2400" spc="-5" dirty="0">
                <a:latin typeface="Arial"/>
                <a:cs typeface="Arial"/>
              </a:rPr>
              <a:t> function</a:t>
            </a:r>
            <a:endParaRPr sz="2400">
              <a:latin typeface="Arial"/>
              <a:cs typeface="Arial"/>
            </a:endParaRPr>
          </a:p>
          <a:p>
            <a:pPr marL="579120" lvl="1" indent="-35560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120" algn="l"/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Gradient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descent</a:t>
            </a:r>
            <a:endParaRPr sz="24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789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Multivariate linear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regression</a:t>
            </a:r>
            <a:endParaRPr sz="2800">
              <a:latin typeface="Arial"/>
              <a:cs typeface="Arial"/>
            </a:endParaRPr>
          </a:p>
          <a:p>
            <a:pPr marL="368300" indent="-35623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Regression performance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metrics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1308F-E3AC-1383-425C-6CE02C7616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645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Parameter</a:t>
            </a:r>
            <a:r>
              <a:rPr sz="4800" spc="-150" dirty="0">
                <a:solidFill>
                  <a:srgbClr val="000000"/>
                </a:solidFill>
              </a:rPr>
              <a:t> </a:t>
            </a:r>
            <a:r>
              <a:rPr sz="4800" spc="-45" dirty="0">
                <a:solidFill>
                  <a:srgbClr val="000000"/>
                </a:solidFill>
              </a:rPr>
              <a:t>Learning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46480" y="1869186"/>
            <a:ext cx="10095865" cy="386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800" b="1" dirty="0">
                <a:latin typeface="Arial"/>
                <a:cs typeface="Arial"/>
              </a:rPr>
              <a:t>Gradient Descent: </a:t>
            </a:r>
            <a:r>
              <a:rPr sz="2800" dirty="0">
                <a:latin typeface="Arial"/>
                <a:cs typeface="Arial"/>
              </a:rPr>
              <a:t>Algorithm for minimizing the cost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2496185" marR="2827020">
              <a:lnSpc>
                <a:spcPct val="130900"/>
              </a:lnSpc>
              <a:spcBef>
                <a:spcPts val="2270"/>
              </a:spcBef>
            </a:pP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Have some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function J(θ</a:t>
            </a:r>
            <a:r>
              <a:rPr sz="2775" b="1" baseline="-2102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, θ</a:t>
            </a:r>
            <a:r>
              <a:rPr sz="2775" b="1" baseline="-2102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)  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Want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to minimize J(θ</a:t>
            </a:r>
            <a:r>
              <a:rPr sz="2775" b="1" baseline="-2102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2775" b="1" spc="-7" baseline="-2102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Arial"/>
              <a:cs typeface="Arial"/>
            </a:endParaRPr>
          </a:p>
          <a:p>
            <a:pPr marL="2496185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Idea:</a:t>
            </a:r>
            <a:endParaRPr sz="2400">
              <a:latin typeface="Arial"/>
              <a:cs typeface="Arial"/>
            </a:endParaRPr>
          </a:p>
          <a:p>
            <a:pPr marL="2839085" lvl="1" indent="-343535">
              <a:lnSpc>
                <a:spcPct val="100000"/>
              </a:lnSpc>
              <a:buChar char="•"/>
              <a:tabLst>
                <a:tab pos="2839085" algn="l"/>
                <a:tab pos="283972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Start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some θ</a:t>
            </a:r>
            <a:r>
              <a:rPr sz="2400" spc="-7" baseline="-20833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, θ</a:t>
            </a:r>
            <a:r>
              <a:rPr sz="2400" spc="-7" baseline="-20833" dirty="0">
                <a:solidFill>
                  <a:srgbClr val="001F5F"/>
                </a:solidFill>
                <a:latin typeface="Arial"/>
                <a:cs typeface="Arial"/>
              </a:rPr>
              <a:t>1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(e.g., θ</a:t>
            </a:r>
            <a:r>
              <a:rPr sz="2400" spc="-7" baseline="-20833" dirty="0">
                <a:solidFill>
                  <a:srgbClr val="001F5F"/>
                </a:solidFill>
                <a:latin typeface="Arial"/>
                <a:cs typeface="Arial"/>
              </a:rPr>
              <a:t>0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0, θ</a:t>
            </a:r>
            <a:r>
              <a:rPr sz="2400" spc="-7" baseline="-20833" dirty="0">
                <a:solidFill>
                  <a:srgbClr val="001F5F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4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  <a:p>
            <a:pPr marL="2839085" marR="746125" lvl="1" indent="-342900">
              <a:lnSpc>
                <a:spcPct val="100000"/>
              </a:lnSpc>
              <a:buChar char="•"/>
              <a:tabLst>
                <a:tab pos="2839085" algn="l"/>
                <a:tab pos="2839720" algn="l"/>
              </a:tabLst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Keep changing θ</a:t>
            </a:r>
            <a:r>
              <a:rPr sz="2400" spc="-7" baseline="-20833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, θ</a:t>
            </a:r>
            <a:r>
              <a:rPr sz="2400" spc="-7" baseline="-20833" dirty="0">
                <a:solidFill>
                  <a:srgbClr val="001F5F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reduce J(θ</a:t>
            </a:r>
            <a:r>
              <a:rPr sz="2400" spc="-7" baseline="-20833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, θ</a:t>
            </a:r>
            <a:r>
              <a:rPr sz="2400" spc="-7" baseline="-20833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) until we  hopefully end up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a minimum</a:t>
            </a:r>
            <a:r>
              <a:rPr sz="2400" spc="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(convergence)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E10E-24C7-8296-56FF-11B070CD58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645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Parameter</a:t>
            </a:r>
            <a:r>
              <a:rPr sz="4800" spc="-150" dirty="0">
                <a:solidFill>
                  <a:srgbClr val="000000"/>
                </a:solidFill>
              </a:rPr>
              <a:t> </a:t>
            </a:r>
            <a:r>
              <a:rPr sz="4800" spc="-45" dirty="0">
                <a:solidFill>
                  <a:srgbClr val="000000"/>
                </a:solidFill>
              </a:rPr>
              <a:t>Learning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39392" y="2453632"/>
            <a:ext cx="5286375" cy="2783840"/>
            <a:chOff x="339392" y="2453632"/>
            <a:chExt cx="5286375" cy="2783840"/>
          </a:xfrm>
        </p:grpSpPr>
        <p:sp>
          <p:nvSpPr>
            <p:cNvPr id="4" name="object 4"/>
            <p:cNvSpPr/>
            <p:nvPr/>
          </p:nvSpPr>
          <p:spPr>
            <a:xfrm>
              <a:off x="339392" y="2453632"/>
              <a:ext cx="5286074" cy="2783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138" y="3900677"/>
              <a:ext cx="5046345" cy="1255395"/>
            </a:xfrm>
            <a:custGeom>
              <a:avLst/>
              <a:gdLst/>
              <a:ahLst/>
              <a:cxnLst/>
              <a:rect l="l" t="t" r="r" b="b"/>
              <a:pathLst>
                <a:path w="5046345" h="1255395">
                  <a:moveTo>
                    <a:pt x="562356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562356" y="70866"/>
                  </a:lnTo>
                  <a:lnTo>
                    <a:pt x="562356" y="0"/>
                  </a:lnTo>
                  <a:close/>
                </a:path>
                <a:path w="5046345" h="1255395">
                  <a:moveTo>
                    <a:pt x="1933956" y="1184910"/>
                  </a:moveTo>
                  <a:lnTo>
                    <a:pt x="1371600" y="1184910"/>
                  </a:lnTo>
                  <a:lnTo>
                    <a:pt x="1371600" y="1255014"/>
                  </a:lnTo>
                  <a:lnTo>
                    <a:pt x="1933956" y="1255014"/>
                  </a:lnTo>
                  <a:lnTo>
                    <a:pt x="1933956" y="1184910"/>
                  </a:lnTo>
                  <a:close/>
                </a:path>
                <a:path w="5046345" h="1255395">
                  <a:moveTo>
                    <a:pt x="5045964" y="987552"/>
                  </a:moveTo>
                  <a:lnTo>
                    <a:pt x="4482846" y="987552"/>
                  </a:lnTo>
                  <a:lnTo>
                    <a:pt x="4482846" y="1057656"/>
                  </a:lnTo>
                  <a:lnTo>
                    <a:pt x="5045964" y="1057656"/>
                  </a:lnTo>
                  <a:lnTo>
                    <a:pt x="5045964" y="987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776721" y="2220467"/>
            <a:ext cx="5878195" cy="3128010"/>
            <a:chOff x="5776721" y="2220467"/>
            <a:chExt cx="5878195" cy="3128010"/>
          </a:xfrm>
        </p:grpSpPr>
        <p:sp>
          <p:nvSpPr>
            <p:cNvPr id="7" name="object 7"/>
            <p:cNvSpPr/>
            <p:nvPr/>
          </p:nvSpPr>
          <p:spPr>
            <a:xfrm>
              <a:off x="5839250" y="2220467"/>
              <a:ext cx="5815207" cy="31274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76722" y="3900690"/>
              <a:ext cx="5572760" cy="1374775"/>
            </a:xfrm>
            <a:custGeom>
              <a:avLst/>
              <a:gdLst/>
              <a:ahLst/>
              <a:cxnLst/>
              <a:rect l="l" t="t" r="r" b="b"/>
              <a:pathLst>
                <a:path w="5572759" h="1374775">
                  <a:moveTo>
                    <a:pt x="649224" y="0"/>
                  </a:moveTo>
                  <a:lnTo>
                    <a:pt x="0" y="0"/>
                  </a:lnTo>
                  <a:lnTo>
                    <a:pt x="0" y="91427"/>
                  </a:lnTo>
                  <a:lnTo>
                    <a:pt x="649224" y="91427"/>
                  </a:lnTo>
                  <a:lnTo>
                    <a:pt x="649224" y="0"/>
                  </a:lnTo>
                  <a:close/>
                </a:path>
                <a:path w="5572759" h="1374775">
                  <a:moveTo>
                    <a:pt x="2272284" y="1283195"/>
                  </a:moveTo>
                  <a:lnTo>
                    <a:pt x="1623060" y="1283195"/>
                  </a:lnTo>
                  <a:lnTo>
                    <a:pt x="1623060" y="1374635"/>
                  </a:lnTo>
                  <a:lnTo>
                    <a:pt x="2272284" y="1374635"/>
                  </a:lnTo>
                  <a:lnTo>
                    <a:pt x="2272284" y="1283195"/>
                  </a:lnTo>
                  <a:close/>
                </a:path>
                <a:path w="5572759" h="1374775">
                  <a:moveTo>
                    <a:pt x="5572506" y="1057656"/>
                  </a:moveTo>
                  <a:lnTo>
                    <a:pt x="4922520" y="1057656"/>
                  </a:lnTo>
                  <a:lnTo>
                    <a:pt x="4922520" y="1149083"/>
                  </a:lnTo>
                  <a:lnTo>
                    <a:pt x="5572506" y="1149083"/>
                  </a:lnTo>
                  <a:lnTo>
                    <a:pt x="5572506" y="10576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75776" y="4501642"/>
            <a:ext cx="2108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Converges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local  optimum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E60C8B-1A46-A80C-222A-96D46EB0CC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645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Parameter</a:t>
            </a:r>
            <a:r>
              <a:rPr sz="4800" spc="-150" dirty="0">
                <a:solidFill>
                  <a:srgbClr val="000000"/>
                </a:solidFill>
              </a:rPr>
              <a:t> </a:t>
            </a:r>
            <a:r>
              <a:rPr sz="4800" spc="-45" dirty="0">
                <a:solidFill>
                  <a:srgbClr val="000000"/>
                </a:solidFill>
              </a:rPr>
              <a:t>Learning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13390" y="2150364"/>
            <a:ext cx="11176000" cy="3054985"/>
            <a:chOff x="613390" y="2150364"/>
            <a:chExt cx="11176000" cy="3054985"/>
          </a:xfrm>
        </p:grpSpPr>
        <p:sp>
          <p:nvSpPr>
            <p:cNvPr id="4" name="object 4"/>
            <p:cNvSpPr/>
            <p:nvPr/>
          </p:nvSpPr>
          <p:spPr>
            <a:xfrm>
              <a:off x="613390" y="2416983"/>
              <a:ext cx="5370263" cy="2685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99403" y="2150364"/>
              <a:ext cx="5889498" cy="30548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33026" y="4164076"/>
            <a:ext cx="2223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5080" indent="-3943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Converges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another  local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optimum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1792" y="2539491"/>
            <a:ext cx="225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Different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starting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point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1732" y="5450585"/>
            <a:ext cx="3853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Property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gradient descent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F1AD1-106E-1F6B-28B1-138F70AC0E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645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Parameter</a:t>
            </a:r>
            <a:r>
              <a:rPr sz="4800" spc="-150" dirty="0">
                <a:solidFill>
                  <a:srgbClr val="000000"/>
                </a:solidFill>
              </a:rPr>
              <a:t> </a:t>
            </a:r>
            <a:r>
              <a:rPr sz="4800" spc="-45" dirty="0">
                <a:solidFill>
                  <a:srgbClr val="000000"/>
                </a:solidFill>
              </a:rPr>
              <a:t>Learning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325880" y="1985016"/>
            <a:ext cx="5562600" cy="425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80478" y="2467864"/>
            <a:ext cx="355346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541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Cost </a:t>
            </a:r>
            <a:r>
              <a:rPr sz="2400" spc="-5" dirty="0">
                <a:latin typeface="Arial"/>
                <a:cs typeface="Arial"/>
              </a:rPr>
              <a:t>function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linear  regression is a convex  function (bowl-shaped)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Does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have local  optimum </a:t>
            </a:r>
            <a:r>
              <a:rPr sz="2400" dirty="0">
                <a:latin typeface="Arial"/>
                <a:cs typeface="Arial"/>
              </a:rPr>
              <a:t>except for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  global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optimum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33F7F-F6FD-9C7C-57F8-E4D400D38F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645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Parameter</a:t>
            </a:r>
            <a:r>
              <a:rPr sz="4800" spc="-150" dirty="0">
                <a:solidFill>
                  <a:srgbClr val="000000"/>
                </a:solidFill>
              </a:rPr>
              <a:t> </a:t>
            </a:r>
            <a:r>
              <a:rPr sz="4800" spc="-45" dirty="0">
                <a:solidFill>
                  <a:srgbClr val="000000"/>
                </a:solidFill>
              </a:rPr>
              <a:t>Learning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4854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Gradient descent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7262" y="2664549"/>
            <a:ext cx="8834755" cy="1930400"/>
            <a:chOff x="1717262" y="2664549"/>
            <a:chExt cx="8834755" cy="1930400"/>
          </a:xfrm>
        </p:grpSpPr>
        <p:sp>
          <p:nvSpPr>
            <p:cNvPr id="5" name="object 5"/>
            <p:cNvSpPr/>
            <p:nvPr/>
          </p:nvSpPr>
          <p:spPr>
            <a:xfrm>
              <a:off x="1717262" y="2664549"/>
              <a:ext cx="8834521" cy="1848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8782" y="3702430"/>
              <a:ext cx="2961005" cy="892810"/>
            </a:xfrm>
            <a:custGeom>
              <a:avLst/>
              <a:gdLst/>
              <a:ahLst/>
              <a:cxnLst/>
              <a:rect l="l" t="t" r="r" b="b"/>
              <a:pathLst>
                <a:path w="2961004" h="892810">
                  <a:moveTo>
                    <a:pt x="848106" y="20066"/>
                  </a:moveTo>
                  <a:lnTo>
                    <a:pt x="827151" y="0"/>
                  </a:lnTo>
                  <a:lnTo>
                    <a:pt x="46494" y="813396"/>
                  </a:lnTo>
                  <a:lnTo>
                    <a:pt x="57531" y="767715"/>
                  </a:lnTo>
                  <a:lnTo>
                    <a:pt x="59423" y="759968"/>
                  </a:lnTo>
                  <a:lnTo>
                    <a:pt x="54597" y="752094"/>
                  </a:lnTo>
                  <a:lnTo>
                    <a:pt x="46863" y="750189"/>
                  </a:lnTo>
                  <a:lnTo>
                    <a:pt x="39116" y="748411"/>
                  </a:lnTo>
                  <a:lnTo>
                    <a:pt x="31242" y="753110"/>
                  </a:lnTo>
                  <a:lnTo>
                    <a:pt x="29337" y="760857"/>
                  </a:lnTo>
                  <a:lnTo>
                    <a:pt x="0" y="882777"/>
                  </a:lnTo>
                  <a:lnTo>
                    <a:pt x="37350" y="872109"/>
                  </a:lnTo>
                  <a:lnTo>
                    <a:pt x="128270" y="846201"/>
                  </a:lnTo>
                  <a:lnTo>
                    <a:pt x="132715" y="838200"/>
                  </a:lnTo>
                  <a:lnTo>
                    <a:pt x="130429" y="830453"/>
                  </a:lnTo>
                  <a:lnTo>
                    <a:pt x="128270" y="822833"/>
                  </a:lnTo>
                  <a:lnTo>
                    <a:pt x="120269" y="818388"/>
                  </a:lnTo>
                  <a:lnTo>
                    <a:pt x="67487" y="833412"/>
                  </a:lnTo>
                  <a:lnTo>
                    <a:pt x="848106" y="20066"/>
                  </a:lnTo>
                  <a:close/>
                </a:path>
                <a:path w="2961004" h="892810">
                  <a:moveTo>
                    <a:pt x="2961005" y="882650"/>
                  </a:moveTo>
                  <a:lnTo>
                    <a:pt x="2891536" y="778256"/>
                  </a:lnTo>
                  <a:lnTo>
                    <a:pt x="2887091" y="771652"/>
                  </a:lnTo>
                  <a:lnTo>
                    <a:pt x="2878074" y="769747"/>
                  </a:lnTo>
                  <a:lnTo>
                    <a:pt x="2871470" y="774192"/>
                  </a:lnTo>
                  <a:lnTo>
                    <a:pt x="2864739" y="778637"/>
                  </a:lnTo>
                  <a:lnTo>
                    <a:pt x="2862961" y="787654"/>
                  </a:lnTo>
                  <a:lnTo>
                    <a:pt x="2867406" y="794258"/>
                  </a:lnTo>
                  <a:lnTo>
                    <a:pt x="2893453" y="833437"/>
                  </a:lnTo>
                  <a:lnTo>
                    <a:pt x="1973072" y="382651"/>
                  </a:lnTo>
                  <a:lnTo>
                    <a:pt x="1960372" y="408559"/>
                  </a:lnTo>
                  <a:lnTo>
                    <a:pt x="2880626" y="859459"/>
                  </a:lnTo>
                  <a:lnTo>
                    <a:pt x="2825877" y="863473"/>
                  </a:lnTo>
                  <a:lnTo>
                    <a:pt x="2819781" y="870331"/>
                  </a:lnTo>
                  <a:lnTo>
                    <a:pt x="2821051" y="886333"/>
                  </a:lnTo>
                  <a:lnTo>
                    <a:pt x="2827909" y="892302"/>
                  </a:lnTo>
                  <a:lnTo>
                    <a:pt x="2955785" y="883031"/>
                  </a:lnTo>
                  <a:lnTo>
                    <a:pt x="2961005" y="882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62425" y="3114675"/>
              <a:ext cx="2026920" cy="967740"/>
            </a:xfrm>
            <a:custGeom>
              <a:avLst/>
              <a:gdLst/>
              <a:ahLst/>
              <a:cxnLst/>
              <a:rect l="l" t="t" r="r" b="b"/>
              <a:pathLst>
                <a:path w="2026920" h="967739">
                  <a:moveTo>
                    <a:pt x="0" y="967739"/>
                  </a:moveTo>
                  <a:lnTo>
                    <a:pt x="2026920" y="967739"/>
                  </a:lnTo>
                  <a:lnTo>
                    <a:pt x="2026920" y="0"/>
                  </a:lnTo>
                  <a:lnTo>
                    <a:pt x="0" y="0"/>
                  </a:lnTo>
                  <a:lnTo>
                    <a:pt x="0" y="967739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54223" y="4612640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learning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9785" y="4612640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derivative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term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8680B1-F811-6B8B-D171-0D8C1B2BCB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5645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Parameter</a:t>
            </a:r>
            <a:r>
              <a:rPr sz="4800" spc="-150" dirty="0">
                <a:solidFill>
                  <a:srgbClr val="000000"/>
                </a:solidFill>
              </a:rPr>
              <a:t> </a:t>
            </a:r>
            <a:r>
              <a:rPr sz="4800" spc="-45" dirty="0">
                <a:solidFill>
                  <a:srgbClr val="000000"/>
                </a:solidFill>
              </a:rPr>
              <a:t>Learning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283714" y="2662645"/>
            <a:ext cx="7428683" cy="355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580" y="1869186"/>
            <a:ext cx="2886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Learning rate: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α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96D03-74BF-EFE9-B8A1-E0399A692D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72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Multivariate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4519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Multiple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features/variables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556" y="2590038"/>
            <a:ext cx="7387928" cy="2633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6688" y="3116580"/>
            <a:ext cx="297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950" spc="7" baseline="-21367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0564" y="3146806"/>
            <a:ext cx="297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950" spc="7" baseline="-21367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4694" y="3146806"/>
            <a:ext cx="297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950" spc="7" baseline="-21367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0970" y="3146806"/>
            <a:ext cx="297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950" spc="7" baseline="-21367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8942" y="314680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2731" y="2261108"/>
            <a:ext cx="23691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Notation: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7331" y="3362959"/>
            <a:ext cx="3150235" cy="11410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30480" algn="just">
              <a:lnSpc>
                <a:spcPct val="101299"/>
              </a:lnSpc>
              <a:spcBef>
                <a:spcPts val="70"/>
              </a:spcBef>
            </a:pPr>
            <a:r>
              <a:rPr sz="1800" spc="50" dirty="0">
                <a:latin typeface="Cambria Math"/>
                <a:cs typeface="Cambria Math"/>
              </a:rPr>
              <a:t>𝑥</a:t>
            </a:r>
            <a:r>
              <a:rPr sz="1950" spc="75" baseline="27777" dirty="0">
                <a:latin typeface="Cambria Math"/>
                <a:cs typeface="Cambria Math"/>
              </a:rPr>
              <a:t>(𝑖)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Input </a:t>
            </a:r>
            <a:r>
              <a:rPr sz="1800" dirty="0">
                <a:latin typeface="Arial"/>
                <a:cs typeface="Arial"/>
              </a:rPr>
              <a:t>(features) of </a:t>
            </a:r>
            <a:r>
              <a:rPr sz="1800" spc="-5" dirty="0">
                <a:latin typeface="Arial"/>
                <a:cs typeface="Arial"/>
              </a:rPr>
              <a:t>the i</a:t>
            </a:r>
            <a:r>
              <a:rPr sz="1800" spc="-7" baseline="25462" dirty="0">
                <a:latin typeface="Arial"/>
                <a:cs typeface="Arial"/>
              </a:rPr>
              <a:t>th  </a:t>
            </a:r>
            <a:r>
              <a:rPr sz="1800" spc="-5" dirty="0">
                <a:latin typeface="Arial"/>
                <a:cs typeface="Arial"/>
              </a:rPr>
              <a:t>training </a:t>
            </a:r>
            <a:r>
              <a:rPr sz="1800" dirty="0">
                <a:latin typeface="Arial"/>
                <a:cs typeface="Arial"/>
              </a:rPr>
              <a:t>example </a:t>
            </a:r>
            <a:r>
              <a:rPr sz="1800" spc="-5" dirty="0">
                <a:latin typeface="Arial"/>
                <a:cs typeface="Arial"/>
              </a:rPr>
              <a:t>[input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  vector]</a:t>
            </a:r>
            <a:endParaRPr sz="1800">
              <a:latin typeface="Arial"/>
              <a:cs typeface="Arial"/>
            </a:endParaRPr>
          </a:p>
          <a:p>
            <a:pPr marL="38100" algn="just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e.g., </a:t>
            </a:r>
            <a:r>
              <a:rPr sz="1800" spc="35" dirty="0">
                <a:latin typeface="Cambria Math"/>
                <a:cs typeface="Cambria Math"/>
              </a:rPr>
              <a:t>𝑥</a:t>
            </a:r>
            <a:r>
              <a:rPr sz="1950" spc="52" baseline="27777" dirty="0">
                <a:latin typeface="Cambria Math"/>
                <a:cs typeface="Cambria Math"/>
              </a:rPr>
              <a:t>(2)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[1416, </a:t>
            </a:r>
            <a:r>
              <a:rPr sz="1800" dirty="0">
                <a:latin typeface="Arial"/>
                <a:cs typeface="Arial"/>
              </a:rPr>
              <a:t>3, 2 ,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17331" y="4804155"/>
            <a:ext cx="3691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mbria Math"/>
                <a:cs typeface="Cambria Math"/>
              </a:rPr>
              <a:t>𝑥</a:t>
            </a:r>
            <a:r>
              <a:rPr sz="1950" spc="75" baseline="40598" dirty="0">
                <a:latin typeface="Cambria Math"/>
                <a:cs typeface="Cambria Math"/>
              </a:rPr>
              <a:t>(𝑖)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30" dirty="0">
                <a:latin typeface="Arial"/>
                <a:cs typeface="Arial"/>
              </a:rPr>
              <a:t>Value </a:t>
            </a:r>
            <a:r>
              <a:rPr sz="1800" dirty="0">
                <a:latin typeface="Arial"/>
                <a:cs typeface="Arial"/>
              </a:rPr>
              <a:t>of feature </a:t>
            </a:r>
            <a:r>
              <a:rPr sz="1800" spc="-5" dirty="0">
                <a:latin typeface="Arial"/>
                <a:cs typeface="Arial"/>
              </a:rPr>
              <a:t>j in i</a:t>
            </a:r>
            <a:r>
              <a:rPr sz="1800" spc="-7" baseline="25462" dirty="0">
                <a:latin typeface="Arial"/>
                <a:cs typeface="Arial"/>
              </a:rPr>
              <a:t>th</a:t>
            </a:r>
            <a:r>
              <a:rPr sz="1800" spc="104" baseline="25462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2731" y="4939791"/>
            <a:ext cx="890269" cy="4927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1760">
              <a:lnSpc>
                <a:spcPts val="1530"/>
              </a:lnSpc>
              <a:spcBef>
                <a:spcPts val="110"/>
              </a:spcBef>
            </a:pPr>
            <a:r>
              <a:rPr sz="1300" spc="145" dirty="0">
                <a:latin typeface="Cambria Math"/>
                <a:cs typeface="Cambria Math"/>
              </a:rPr>
              <a:t>𝑗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latin typeface="Arial"/>
                <a:cs typeface="Arial"/>
              </a:rPr>
              <a:t>examp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70619" y="5589777"/>
            <a:ext cx="12255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7331" y="5458714"/>
            <a:ext cx="135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e.g., </a:t>
            </a:r>
            <a:r>
              <a:rPr sz="1800" spc="35" dirty="0">
                <a:latin typeface="Cambria Math"/>
                <a:cs typeface="Cambria Math"/>
              </a:rPr>
              <a:t>𝑥</a:t>
            </a:r>
            <a:r>
              <a:rPr sz="1950" spc="52" baseline="40598" dirty="0">
                <a:latin typeface="Cambria Math"/>
                <a:cs typeface="Cambria Math"/>
              </a:rPr>
              <a:t>(2)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9555CB-FCFC-71D5-16C8-5D17E1BFC0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72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Multivariate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721360" indent="-356235">
              <a:lnSpc>
                <a:spcPct val="100000"/>
              </a:lnSpc>
              <a:spcBef>
                <a:spcPts val="680"/>
              </a:spcBef>
              <a:buClr>
                <a:srgbClr val="5B9BD4"/>
              </a:buClr>
              <a:buChar char="•"/>
              <a:tabLst>
                <a:tab pos="721360" algn="l"/>
                <a:tab pos="721995" algn="l"/>
              </a:tabLst>
            </a:pPr>
            <a:r>
              <a:rPr dirty="0"/>
              <a:t>Hypothesis</a:t>
            </a:r>
          </a:p>
          <a:p>
            <a:pPr marL="843915">
              <a:lnSpc>
                <a:spcPct val="100000"/>
              </a:lnSpc>
              <a:spcBef>
                <a:spcPts val="1035"/>
              </a:spcBef>
              <a:tabLst>
                <a:tab pos="3484245" algn="l"/>
              </a:tabLst>
            </a:pPr>
            <a:r>
              <a:rPr sz="5000" b="1" dirty="0">
                <a:solidFill>
                  <a:srgbClr val="C00000"/>
                </a:solidFill>
                <a:latin typeface="Arial"/>
                <a:cs typeface="Arial"/>
              </a:rPr>
              <a:t>h(x)</a:t>
            </a:r>
            <a:r>
              <a:rPr sz="5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000" b="1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0	</a:t>
            </a:r>
            <a:r>
              <a:rPr sz="5000" b="1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5000" b="1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sz="5000" b="1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sz="5000" b="1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500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endParaRPr sz="4950" baseline="-21043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5718" y="3400044"/>
            <a:ext cx="5992955" cy="2122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96385" y="3830066"/>
            <a:ext cx="2540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575" spc="7" baseline="-21164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914" y="3853941"/>
            <a:ext cx="2540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575" spc="7" baseline="-21164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5696" y="3853941"/>
            <a:ext cx="2540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575" spc="7" baseline="-21164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8921" y="3853941"/>
            <a:ext cx="2540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575" spc="7" baseline="-21164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0343" y="3853941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766" y="5537200"/>
            <a:ext cx="104374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1F5F"/>
                </a:solidFill>
                <a:latin typeface="Arial"/>
                <a:cs typeface="Arial"/>
              </a:rPr>
              <a:t>Example: h(x) = 80 + </a:t>
            </a:r>
            <a:r>
              <a:rPr sz="4000" spc="-5" dirty="0">
                <a:solidFill>
                  <a:srgbClr val="001F5F"/>
                </a:solidFill>
                <a:latin typeface="Arial"/>
                <a:cs typeface="Arial"/>
              </a:rPr>
              <a:t>0.1x</a:t>
            </a:r>
            <a:r>
              <a:rPr sz="3975" spc="-7" baseline="-20964" dirty="0">
                <a:solidFill>
                  <a:srgbClr val="001F5F"/>
                </a:solidFill>
                <a:latin typeface="Arial"/>
                <a:cs typeface="Arial"/>
              </a:rPr>
              <a:t>1 </a:t>
            </a:r>
            <a:r>
              <a:rPr sz="4000" dirty="0">
                <a:solidFill>
                  <a:srgbClr val="001F5F"/>
                </a:solidFill>
                <a:latin typeface="Arial"/>
                <a:cs typeface="Arial"/>
              </a:rPr>
              <a:t>+ 0.01x</a:t>
            </a:r>
            <a:r>
              <a:rPr sz="3975" baseline="-20964" dirty="0">
                <a:solidFill>
                  <a:srgbClr val="001F5F"/>
                </a:solidFill>
                <a:latin typeface="Arial"/>
                <a:cs typeface="Arial"/>
              </a:rPr>
              <a:t>2 </a:t>
            </a:r>
            <a:r>
              <a:rPr sz="4000" dirty="0">
                <a:solidFill>
                  <a:srgbClr val="001F5F"/>
                </a:solidFill>
                <a:latin typeface="Arial"/>
                <a:cs typeface="Arial"/>
              </a:rPr>
              <a:t>+ 3x</a:t>
            </a:r>
            <a:r>
              <a:rPr sz="3975" baseline="-20964" dirty="0">
                <a:solidFill>
                  <a:srgbClr val="001F5F"/>
                </a:solidFill>
                <a:latin typeface="Arial"/>
                <a:cs typeface="Arial"/>
              </a:rPr>
              <a:t>3 </a:t>
            </a:r>
            <a:r>
              <a:rPr sz="4000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40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1F5F"/>
                </a:solidFill>
                <a:latin typeface="Arial"/>
                <a:cs typeface="Arial"/>
              </a:rPr>
              <a:t>2x</a:t>
            </a:r>
            <a:r>
              <a:rPr sz="3975" baseline="-20964" dirty="0">
                <a:solidFill>
                  <a:srgbClr val="001F5F"/>
                </a:solidFill>
                <a:latin typeface="Arial"/>
                <a:cs typeface="Arial"/>
              </a:rPr>
              <a:t>4</a:t>
            </a:r>
            <a:endParaRPr sz="3975" baseline="-20964">
              <a:latin typeface="Arial"/>
              <a:cs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D41F249-8A39-C59D-95EC-F1D6561FB2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72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Multivariate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21424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Hypot</a:t>
            </a:r>
            <a:r>
              <a:rPr sz="2800" spc="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811" y="2993898"/>
            <a:ext cx="76092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678430" algn="l"/>
              </a:tabLst>
            </a:pPr>
            <a:r>
              <a:rPr sz="5000" b="1" spc="-5" dirty="0">
                <a:solidFill>
                  <a:srgbClr val="C00000"/>
                </a:solidFill>
                <a:latin typeface="Arial"/>
                <a:cs typeface="Arial"/>
              </a:rPr>
              <a:t>h(x)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000" b="1" spc="-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50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000" b="1" spc="-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spc="-7" baseline="-21043" dirty="0">
                <a:solidFill>
                  <a:srgbClr val="C00000"/>
                </a:solidFill>
                <a:latin typeface="Arial"/>
                <a:cs typeface="Arial"/>
              </a:rPr>
              <a:t>0	</a:t>
            </a:r>
            <a:r>
              <a:rPr sz="5000" b="1" spc="-5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5000" b="1" spc="-5" dirty="0">
                <a:solidFill>
                  <a:srgbClr val="C00000"/>
                </a:solidFill>
                <a:latin typeface="Arial"/>
                <a:cs typeface="Arial"/>
              </a:rPr>
              <a:t>+ … +</a:t>
            </a:r>
            <a:r>
              <a:rPr sz="5000" b="1" spc="-5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4950" baseline="-21043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FE1E2-227B-6654-E568-666231072B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367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Regression Performance</a:t>
            </a:r>
            <a:r>
              <a:rPr sz="4800" spc="-150" dirty="0">
                <a:solidFill>
                  <a:srgbClr val="000000"/>
                </a:solidFill>
              </a:rPr>
              <a:t> </a:t>
            </a:r>
            <a:r>
              <a:rPr sz="4800" spc="-45" dirty="0">
                <a:solidFill>
                  <a:srgbClr val="000000"/>
                </a:solidFill>
              </a:rPr>
              <a:t>Metrics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6992620" cy="223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Three most common performance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metrics</a:t>
            </a: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dirty="0">
                <a:latin typeface="Arial"/>
                <a:cs typeface="Arial"/>
              </a:rPr>
              <a:t>Mean Absolute Error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(MAE)</a:t>
            </a:r>
            <a:endParaRPr sz="24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dirty="0">
                <a:latin typeface="Arial"/>
                <a:cs typeface="Arial"/>
              </a:rPr>
              <a:t>Mean Squared </a:t>
            </a:r>
            <a:r>
              <a:rPr sz="2400" b="1" spc="-5" dirty="0">
                <a:latin typeface="Arial"/>
                <a:cs typeface="Arial"/>
              </a:rPr>
              <a:t>Error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(MSE)</a:t>
            </a:r>
            <a:endParaRPr sz="2400" dirty="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Font typeface="Arial"/>
              <a:buChar char="•"/>
              <a:tabLst>
                <a:tab pos="579755" algn="l"/>
              </a:tabLst>
            </a:pPr>
            <a:r>
              <a:rPr sz="2400" b="1" spc="-5" dirty="0">
                <a:latin typeface="Arial"/>
                <a:cs typeface="Arial"/>
              </a:rPr>
              <a:t>R </a:t>
            </a:r>
            <a:r>
              <a:rPr sz="2400" b="1" dirty="0">
                <a:latin typeface="Arial"/>
                <a:cs typeface="Arial"/>
              </a:rPr>
              <a:t>Squared (Coefficient of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Determination)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0B0EC-9727-7470-DCB6-BF6BD845CB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3290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7781290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Supervised learning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5" dirty="0">
                <a:latin typeface="Arial"/>
                <a:cs typeface="Arial"/>
              </a:rPr>
              <a:t>Classification problem: </a:t>
            </a:r>
            <a:r>
              <a:rPr sz="2400" dirty="0">
                <a:latin typeface="Arial"/>
                <a:cs typeface="Arial"/>
              </a:rPr>
              <a:t>Predict </a:t>
            </a:r>
            <a:r>
              <a:rPr sz="2400" spc="-5" dirty="0">
                <a:latin typeface="Arial"/>
                <a:cs typeface="Arial"/>
              </a:rPr>
              <a:t>discrete-valued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627" y="4309109"/>
            <a:ext cx="709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latin typeface="Arial"/>
                <a:cs typeface="Arial"/>
              </a:rPr>
              <a:t>Regression problem: Predict </a:t>
            </a:r>
            <a:r>
              <a:rPr sz="2400" b="1" spc="-5" dirty="0">
                <a:latin typeface="Arial"/>
                <a:cs typeface="Arial"/>
              </a:rPr>
              <a:t>real-valued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6692" y="3066478"/>
          <a:ext cx="3298189" cy="110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Adult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26692" y="4848923"/>
          <a:ext cx="3298189" cy="1106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Weight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Height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276BD-E42C-A7D7-7695-4FC05116D2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367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Regression Performance</a:t>
            </a:r>
            <a:r>
              <a:rPr sz="4800" spc="-150" dirty="0">
                <a:solidFill>
                  <a:srgbClr val="000000"/>
                </a:solidFill>
              </a:rPr>
              <a:t> </a:t>
            </a:r>
            <a:r>
              <a:rPr sz="4800" spc="-45" dirty="0">
                <a:solidFill>
                  <a:srgbClr val="000000"/>
                </a:solidFill>
              </a:rPr>
              <a:t>Metrics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171305" cy="333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Mean Absolute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Error</a:t>
            </a:r>
            <a:endParaRPr sz="28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Sum of the </a:t>
            </a:r>
            <a:r>
              <a:rPr sz="2400" spc="-5" dirty="0">
                <a:latin typeface="Arial"/>
                <a:cs typeface="Arial"/>
              </a:rPr>
              <a:t>absolute differences between predictions and actual  values</a:t>
            </a:r>
            <a:endParaRPr sz="2400">
              <a:latin typeface="Arial"/>
              <a:cs typeface="Arial"/>
            </a:endParaRPr>
          </a:p>
          <a:p>
            <a:pPr marL="579120" marR="274955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Gives </a:t>
            </a:r>
            <a:r>
              <a:rPr sz="2400" spc="-5" dirty="0">
                <a:latin typeface="Arial"/>
                <a:cs typeface="Arial"/>
              </a:rPr>
              <a:t>an idea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magnitude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25" dirty="0">
                <a:latin typeface="Arial"/>
                <a:cs typeface="Arial"/>
              </a:rPr>
              <a:t>error,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no idea </a:t>
            </a:r>
            <a:r>
              <a:rPr sz="2400" dirty="0">
                <a:latin typeface="Arial"/>
                <a:cs typeface="Arial"/>
              </a:rPr>
              <a:t>of the  </a:t>
            </a:r>
            <a:r>
              <a:rPr sz="2400" spc="-5" dirty="0">
                <a:latin typeface="Arial"/>
                <a:cs typeface="Arial"/>
              </a:rPr>
              <a:t>direction </a:t>
            </a:r>
            <a:r>
              <a:rPr sz="2400" dirty="0">
                <a:latin typeface="Arial"/>
                <a:cs typeface="Arial"/>
              </a:rPr>
              <a:t>(e.g. </a:t>
            </a:r>
            <a:r>
              <a:rPr sz="2400" spc="-5" dirty="0">
                <a:latin typeface="Arial"/>
                <a:cs typeface="Arial"/>
              </a:rPr>
              <a:t>over or under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predicting)</a:t>
            </a:r>
            <a:endParaRPr sz="2400">
              <a:latin typeface="Arial"/>
              <a:cs typeface="Arial"/>
            </a:endParaRPr>
          </a:p>
          <a:p>
            <a:pPr marL="579120" marR="410845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40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of 0 indicates no error and lower values indicate </a:t>
            </a:r>
            <a:r>
              <a:rPr sz="2400" spc="-5" dirty="0">
                <a:latin typeface="Arial"/>
                <a:cs typeface="Arial"/>
              </a:rPr>
              <a:t>better  performance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31029" y="4938521"/>
            <a:ext cx="3390900" cy="1330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C9CC-A024-B03A-628C-26038656B9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367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Regression Performance</a:t>
            </a:r>
            <a:r>
              <a:rPr sz="4800" spc="-150" dirty="0">
                <a:solidFill>
                  <a:srgbClr val="000000"/>
                </a:solidFill>
              </a:rPr>
              <a:t> </a:t>
            </a:r>
            <a:r>
              <a:rPr sz="4800" spc="-45" dirty="0">
                <a:solidFill>
                  <a:srgbClr val="000000"/>
                </a:solidFill>
              </a:rPr>
              <a:t>Metrics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9700260" cy="260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b="1" dirty="0">
                <a:latin typeface="Arial"/>
                <a:cs typeface="Arial"/>
              </a:rPr>
              <a:t>Mean Squared Error</a:t>
            </a:r>
            <a:endParaRPr sz="28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dirty="0">
                <a:latin typeface="Arial"/>
                <a:cs typeface="Arial"/>
              </a:rPr>
              <a:t>Gives </a:t>
            </a:r>
            <a:r>
              <a:rPr sz="2400" spc="-5" dirty="0">
                <a:latin typeface="Arial"/>
                <a:cs typeface="Arial"/>
              </a:rPr>
              <a:t>an idea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magnitude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  <a:p>
            <a:pPr marL="579120" marR="508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45" dirty="0">
                <a:latin typeface="Arial"/>
                <a:cs typeface="Arial"/>
              </a:rPr>
              <a:t>Taking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square </a:t>
            </a:r>
            <a:r>
              <a:rPr sz="2400" dirty="0">
                <a:latin typeface="Arial"/>
                <a:cs typeface="Arial"/>
              </a:rPr>
              <a:t>root of the </a:t>
            </a:r>
            <a:r>
              <a:rPr sz="2400" spc="-5" dirty="0">
                <a:latin typeface="Arial"/>
                <a:cs typeface="Arial"/>
              </a:rPr>
              <a:t>mean squared error </a:t>
            </a:r>
            <a:r>
              <a:rPr sz="2400" dirty="0">
                <a:latin typeface="Arial"/>
                <a:cs typeface="Arial"/>
              </a:rPr>
              <a:t>converts the </a:t>
            </a:r>
            <a:r>
              <a:rPr sz="2400" spc="-5" dirty="0">
                <a:latin typeface="Arial"/>
                <a:cs typeface="Arial"/>
              </a:rPr>
              <a:t>units  back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original units (Root Mean Squared </a:t>
            </a:r>
            <a:r>
              <a:rPr sz="2400" dirty="0">
                <a:latin typeface="Arial"/>
                <a:cs typeface="Arial"/>
              </a:rPr>
              <a:t>Error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RMSE)</a:t>
            </a:r>
            <a:endParaRPr sz="2400">
              <a:latin typeface="Arial"/>
              <a:cs typeface="Arial"/>
            </a:endParaRPr>
          </a:p>
          <a:p>
            <a:pPr marL="5791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579755" algn="l"/>
              </a:tabLst>
            </a:pPr>
            <a:r>
              <a:rPr sz="2400" spc="-40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0 indicates no error and lower values indicate </a:t>
            </a:r>
            <a:r>
              <a:rPr sz="2400" dirty="0">
                <a:latin typeface="Arial"/>
                <a:cs typeface="Arial"/>
              </a:rPr>
              <a:t>better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2628" y="4731258"/>
            <a:ext cx="3454908" cy="1245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B4748-21ED-9042-63C9-57F37CF225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367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Regression Performance</a:t>
            </a:r>
            <a:r>
              <a:rPr sz="4800" spc="-150" dirty="0">
                <a:solidFill>
                  <a:srgbClr val="000000"/>
                </a:solidFill>
              </a:rPr>
              <a:t> </a:t>
            </a:r>
            <a:r>
              <a:rPr sz="4800" spc="-45" dirty="0">
                <a:solidFill>
                  <a:srgbClr val="000000"/>
                </a:solidFill>
              </a:rPr>
              <a:t>Metrics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59180" y="1869186"/>
            <a:ext cx="9984740" cy="319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Squared</a:t>
            </a:r>
            <a:endParaRPr sz="2800" dirty="0">
              <a:latin typeface="Arial"/>
              <a:cs typeface="Arial"/>
            </a:endParaRPr>
          </a:p>
          <a:p>
            <a:pPr marL="6045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r>
              <a:rPr sz="2400" spc="-5" dirty="0">
                <a:latin typeface="Arial"/>
                <a:cs typeface="Arial"/>
              </a:rPr>
              <a:t>Indicate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goodness </a:t>
            </a:r>
            <a:r>
              <a:rPr sz="2400" dirty="0">
                <a:latin typeface="Arial"/>
                <a:cs typeface="Arial"/>
              </a:rPr>
              <a:t>of fit 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5" dirty="0">
                <a:latin typeface="Arial"/>
                <a:cs typeface="Arial"/>
              </a:rPr>
              <a:t>predictions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actual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6045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r>
              <a:rPr sz="2400" spc="-4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between 0 (no-fit) and 1 (perfect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fit)</a:t>
            </a:r>
          </a:p>
          <a:p>
            <a:pPr marL="604520" marR="43180" lvl="1" indent="-182880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r>
              <a:rPr sz="2400" spc="-5" dirty="0">
                <a:latin typeface="Arial"/>
                <a:cs typeface="Arial"/>
              </a:rPr>
              <a:t>Predictions have a poor </a:t>
            </a:r>
            <a:r>
              <a:rPr sz="2400" dirty="0">
                <a:latin typeface="Arial"/>
                <a:cs typeface="Arial"/>
              </a:rPr>
              <a:t>fit to the </a:t>
            </a:r>
            <a:r>
              <a:rPr sz="2400" spc="-5" dirty="0">
                <a:latin typeface="Arial"/>
                <a:cs typeface="Arial"/>
              </a:rPr>
              <a:t>actual values with a value close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0  and less than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0.5</a:t>
            </a:r>
          </a:p>
          <a:p>
            <a:pPr marL="604520" lvl="1" indent="-183515">
              <a:lnSpc>
                <a:spcPct val="100000"/>
              </a:lnSpc>
              <a:spcBef>
                <a:spcPts val="1800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r>
              <a:rPr sz="2400" dirty="0">
                <a:latin typeface="Arial"/>
                <a:cs typeface="Arial"/>
              </a:rPr>
              <a:t>(Correlation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coefficient)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endParaRPr sz="2400" baseline="24305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8645E-E833-93F4-EC4E-0FD344BAB4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9367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Regression Performance</a:t>
            </a:r>
            <a:r>
              <a:rPr sz="4800" spc="-150" dirty="0">
                <a:solidFill>
                  <a:srgbClr val="000000"/>
                </a:solidFill>
              </a:rPr>
              <a:t> </a:t>
            </a:r>
            <a:r>
              <a:rPr sz="4800" spc="-45" dirty="0">
                <a:solidFill>
                  <a:srgbClr val="000000"/>
                </a:solidFill>
              </a:rPr>
              <a:t>Metrics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59180" y="1869186"/>
            <a:ext cx="9984740" cy="92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Squared</a:t>
            </a:r>
            <a:endParaRPr sz="2800" dirty="0">
              <a:latin typeface="Arial"/>
              <a:cs typeface="Arial"/>
            </a:endParaRPr>
          </a:p>
          <a:p>
            <a:pPr marL="604520" lvl="1" indent="-183515">
              <a:lnSpc>
                <a:spcPct val="100000"/>
              </a:lnSpc>
              <a:spcBef>
                <a:spcPts val="1810"/>
              </a:spcBef>
              <a:buClr>
                <a:srgbClr val="5B9BD4"/>
              </a:buClr>
              <a:buChar char="•"/>
              <a:tabLst>
                <a:tab pos="605155" algn="l"/>
              </a:tabLst>
            </a:pPr>
            <a:endParaRPr sz="2400" baseline="24305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8645E-E833-93F4-EC4E-0FD344BAB4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1374C-087B-E00A-7DA9-ADAE7221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90800"/>
            <a:ext cx="7315200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68A94-00DE-8B08-29EA-4AD13C2A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75" y="4114800"/>
            <a:ext cx="28765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53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81AAB-348D-30BB-3B06-6F022AB223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44ACA-5A50-263B-EC14-89D042D1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81000"/>
            <a:ext cx="7989195" cy="59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72440" y="1695292"/>
            <a:ext cx="6079490" cy="101282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980440" indent="-356235">
              <a:lnSpc>
                <a:spcPct val="100000"/>
              </a:lnSpc>
              <a:spcBef>
                <a:spcPts val="1470"/>
              </a:spcBef>
              <a:buClr>
                <a:srgbClr val="5B9BD4"/>
              </a:buClr>
              <a:buChar char="•"/>
              <a:tabLst>
                <a:tab pos="980440" algn="l"/>
                <a:tab pos="981075" algn="l"/>
              </a:tabLst>
            </a:pPr>
            <a:r>
              <a:rPr sz="2800" dirty="0">
                <a:latin typeface="Arial"/>
                <a:cs typeface="Arial"/>
              </a:rPr>
              <a:t>Example: Predict housing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prices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Training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set of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housing prices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42765" y="2756154"/>
            <a:ext cx="8255634" cy="3348990"/>
            <a:chOff x="3842765" y="2756154"/>
            <a:chExt cx="8255634" cy="3348990"/>
          </a:xfrm>
        </p:grpSpPr>
        <p:sp>
          <p:nvSpPr>
            <p:cNvPr id="5" name="object 5"/>
            <p:cNvSpPr/>
            <p:nvPr/>
          </p:nvSpPr>
          <p:spPr>
            <a:xfrm>
              <a:off x="3842765" y="2756154"/>
              <a:ext cx="8255508" cy="33489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74735" y="3004566"/>
              <a:ext cx="3551554" cy="1497965"/>
            </a:xfrm>
            <a:custGeom>
              <a:avLst/>
              <a:gdLst/>
              <a:ahLst/>
              <a:cxnLst/>
              <a:rect l="l" t="t" r="r" b="b"/>
              <a:pathLst>
                <a:path w="3551554" h="1497964">
                  <a:moveTo>
                    <a:pt x="0" y="1497457"/>
                  </a:moveTo>
                  <a:lnTo>
                    <a:pt x="355155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46619" y="4184142"/>
              <a:ext cx="1719580" cy="1007110"/>
            </a:xfrm>
            <a:custGeom>
              <a:avLst/>
              <a:gdLst/>
              <a:ahLst/>
              <a:cxnLst/>
              <a:rect l="l" t="t" r="r" b="b"/>
              <a:pathLst>
                <a:path w="1719579" h="1007110">
                  <a:moveTo>
                    <a:pt x="1709927" y="1006855"/>
                  </a:moveTo>
                  <a:lnTo>
                    <a:pt x="1709927" y="12953"/>
                  </a:lnTo>
                </a:path>
                <a:path w="1719579" h="1007110">
                  <a:moveTo>
                    <a:pt x="171907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1F5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53602" y="5099303"/>
            <a:ext cx="534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1250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0042" y="3880866"/>
            <a:ext cx="407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9936" y="2769107"/>
            <a:ext cx="3537966" cy="1564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7068" y="4442967"/>
            <a:ext cx="34651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Notation:</a:t>
            </a:r>
            <a:endParaRPr sz="1800">
              <a:latin typeface="Arial"/>
              <a:cs typeface="Arial"/>
            </a:endParaRPr>
          </a:p>
          <a:p>
            <a:pPr marL="38100" marR="425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 = Number of </a:t>
            </a:r>
            <a:r>
              <a:rPr sz="1800" spc="-5" dirty="0">
                <a:latin typeface="Arial"/>
                <a:cs typeface="Arial"/>
              </a:rPr>
              <a:t>training examples  </a:t>
            </a:r>
            <a:r>
              <a:rPr sz="1800" dirty="0">
                <a:latin typeface="Arial"/>
                <a:cs typeface="Arial"/>
              </a:rPr>
              <a:t>x = input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variable/feature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y = output </a:t>
            </a:r>
            <a:r>
              <a:rPr sz="1800" spc="-5" dirty="0">
                <a:latin typeface="Arial"/>
                <a:cs typeface="Arial"/>
              </a:rPr>
              <a:t>variable/target variable  </a:t>
            </a:r>
            <a:r>
              <a:rPr sz="1800" dirty="0">
                <a:solidFill>
                  <a:srgbClr val="EC7C30"/>
                </a:solidFill>
                <a:latin typeface="Arial"/>
                <a:cs typeface="Arial"/>
              </a:rPr>
              <a:t>(x, y) = 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one </a:t>
            </a:r>
            <a:r>
              <a:rPr sz="1800" dirty="0">
                <a:solidFill>
                  <a:srgbClr val="EC7C30"/>
                </a:solidFill>
                <a:latin typeface="Arial"/>
                <a:cs typeface="Arial"/>
              </a:rPr>
              <a:t>training</a:t>
            </a:r>
            <a:r>
              <a:rPr sz="1800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C7C30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(x</a:t>
            </a:r>
            <a:r>
              <a:rPr sz="1800" spc="-7" baseline="25462" dirty="0">
                <a:solidFill>
                  <a:srgbClr val="EC7C30"/>
                </a:solidFill>
                <a:latin typeface="Arial"/>
                <a:cs typeface="Arial"/>
              </a:rPr>
              <a:t>(i)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, y</a:t>
            </a:r>
            <a:r>
              <a:rPr sz="1800" spc="-7" baseline="25462" dirty="0">
                <a:solidFill>
                  <a:srgbClr val="EC7C30"/>
                </a:solidFill>
                <a:latin typeface="Arial"/>
                <a:cs typeface="Arial"/>
              </a:rPr>
              <a:t>(i)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) </a:t>
            </a:r>
            <a:r>
              <a:rPr sz="1800" dirty="0">
                <a:solidFill>
                  <a:srgbClr val="EC7C3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sz="1800" spc="-7" baseline="25462" dirty="0">
                <a:solidFill>
                  <a:srgbClr val="EC7C30"/>
                </a:solidFill>
                <a:latin typeface="Arial"/>
                <a:cs typeface="Arial"/>
              </a:rPr>
              <a:t>th 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training</a:t>
            </a:r>
            <a:r>
              <a:rPr sz="18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C7C30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DA53654-5055-7F1B-3D12-4F469DE42F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59067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Linear regression with one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0263" y="2576322"/>
            <a:ext cx="3537204" cy="1564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7141" y="4250435"/>
            <a:ext cx="346265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Notation:</a:t>
            </a:r>
            <a:endParaRPr sz="1800">
              <a:latin typeface="Arial"/>
              <a:cs typeface="Arial"/>
            </a:endParaRPr>
          </a:p>
          <a:p>
            <a:pPr marL="38100" marR="438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 =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training examples  </a:t>
            </a:r>
            <a:r>
              <a:rPr sz="1800" dirty="0">
                <a:latin typeface="Arial"/>
                <a:cs typeface="Arial"/>
              </a:rPr>
              <a:t>x = </a:t>
            </a:r>
            <a:r>
              <a:rPr sz="1800" spc="-5" dirty="0">
                <a:latin typeface="Arial"/>
                <a:cs typeface="Arial"/>
              </a:rPr>
              <a:t>input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variable/feature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y = output variable/target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38100" marR="479425">
              <a:lnSpc>
                <a:spcPct val="100000"/>
              </a:lnSpc>
            </a:pPr>
            <a:r>
              <a:rPr sz="1800" dirty="0">
                <a:solidFill>
                  <a:srgbClr val="EC7C30"/>
                </a:solidFill>
                <a:latin typeface="Arial"/>
                <a:cs typeface="Arial"/>
              </a:rPr>
              <a:t>(x, y) = 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one training </a:t>
            </a:r>
            <a:r>
              <a:rPr sz="1800" dirty="0">
                <a:solidFill>
                  <a:srgbClr val="EC7C30"/>
                </a:solidFill>
                <a:latin typeface="Arial"/>
                <a:cs typeface="Arial"/>
              </a:rPr>
              <a:t>example  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(x</a:t>
            </a:r>
            <a:r>
              <a:rPr sz="1800" spc="-7" baseline="25462" dirty="0">
                <a:solidFill>
                  <a:srgbClr val="EC7C30"/>
                </a:solidFill>
                <a:latin typeface="Arial"/>
                <a:cs typeface="Arial"/>
              </a:rPr>
              <a:t>(i)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, y</a:t>
            </a:r>
            <a:r>
              <a:rPr sz="1800" spc="-7" baseline="25462" dirty="0">
                <a:solidFill>
                  <a:srgbClr val="EC7C30"/>
                </a:solidFill>
                <a:latin typeface="Arial"/>
                <a:cs typeface="Arial"/>
              </a:rPr>
              <a:t>(i)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) </a:t>
            </a:r>
            <a:r>
              <a:rPr sz="1800" dirty="0">
                <a:solidFill>
                  <a:srgbClr val="EC7C3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sz="1800" spc="-7" baseline="25462" dirty="0">
                <a:solidFill>
                  <a:srgbClr val="EC7C30"/>
                </a:solidFill>
                <a:latin typeface="Arial"/>
                <a:cs typeface="Arial"/>
              </a:rPr>
              <a:t>th 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training</a:t>
            </a:r>
            <a:r>
              <a:rPr sz="1800" spc="-1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C7C30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5976" y="2817876"/>
            <a:ext cx="74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(1)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3600" baseline="-16203" dirty="0">
                <a:latin typeface="Arial"/>
                <a:cs typeface="Arial"/>
              </a:rPr>
              <a:t>=</a:t>
            </a:r>
            <a:endParaRPr sz="3600" baseline="-1620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5976" y="3549395"/>
            <a:ext cx="74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(2)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3600" baseline="-16203" dirty="0">
                <a:latin typeface="Arial"/>
                <a:cs typeface="Arial"/>
              </a:rPr>
              <a:t>=</a:t>
            </a:r>
            <a:endParaRPr sz="3600" baseline="-1620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5976" y="4280916"/>
            <a:ext cx="74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16203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(1)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3600" baseline="-16203" dirty="0">
                <a:latin typeface="Arial"/>
                <a:cs typeface="Arial"/>
              </a:rPr>
              <a:t>=</a:t>
            </a:r>
            <a:endParaRPr sz="3600" baseline="-1620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3461" y="2909315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2104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3461" y="3640835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1416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3461" y="4372355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460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5042FC-F7B4-A11A-2D7A-2CE526AE80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6807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Formalizing</a:t>
            </a:r>
            <a:r>
              <a:rPr sz="4800" spc="-10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54673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Example: Predict housing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prices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33322" y="3767310"/>
            <a:ext cx="1912620" cy="970915"/>
            <a:chOff x="1433322" y="3767310"/>
            <a:chExt cx="1912620" cy="970915"/>
          </a:xfrm>
        </p:grpSpPr>
        <p:sp>
          <p:nvSpPr>
            <p:cNvPr id="5" name="object 5"/>
            <p:cNvSpPr/>
            <p:nvPr/>
          </p:nvSpPr>
          <p:spPr>
            <a:xfrm>
              <a:off x="1433322" y="3767310"/>
              <a:ext cx="1912619" cy="9708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0373" y="3780663"/>
              <a:ext cx="1828800" cy="9006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60372" y="3780663"/>
            <a:ext cx="1828800" cy="901065"/>
          </a:xfrm>
          <a:prstGeom prst="rect">
            <a:avLst/>
          </a:prstGeom>
          <a:ln w="12953">
            <a:solidFill>
              <a:srgbClr val="FFC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Training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71009" y="3767310"/>
            <a:ext cx="1912620" cy="970915"/>
            <a:chOff x="4271009" y="3767310"/>
            <a:chExt cx="1912620" cy="970915"/>
          </a:xfrm>
        </p:grpSpPr>
        <p:sp>
          <p:nvSpPr>
            <p:cNvPr id="9" name="object 9"/>
            <p:cNvSpPr/>
            <p:nvPr/>
          </p:nvSpPr>
          <p:spPr>
            <a:xfrm>
              <a:off x="4271009" y="3767310"/>
              <a:ext cx="1912619" cy="9708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2657" y="3829024"/>
              <a:ext cx="1476756" cy="9090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060" y="3780663"/>
              <a:ext cx="1828800" cy="9006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060" y="3780663"/>
              <a:ext cx="1828800" cy="901065"/>
            </a:xfrm>
            <a:custGeom>
              <a:avLst/>
              <a:gdLst/>
              <a:ahLst/>
              <a:cxnLst/>
              <a:rect l="l" t="t" r="r" b="b"/>
              <a:pathLst>
                <a:path w="1828800" h="901064">
                  <a:moveTo>
                    <a:pt x="0" y="900684"/>
                  </a:moveTo>
                  <a:lnTo>
                    <a:pt x="1828800" y="900684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900684"/>
                  </a:lnTo>
                  <a:close/>
                </a:path>
              </a:pathLst>
            </a:custGeom>
            <a:ln w="1295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63947" y="3906773"/>
            <a:ext cx="1097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Learning  Algorithm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75931" y="3846376"/>
            <a:ext cx="2330450" cy="812800"/>
            <a:chOff x="7075931" y="3846376"/>
            <a:chExt cx="2330450" cy="812800"/>
          </a:xfrm>
        </p:grpSpPr>
        <p:sp>
          <p:nvSpPr>
            <p:cNvPr id="15" name="object 15"/>
            <p:cNvSpPr/>
            <p:nvPr/>
          </p:nvSpPr>
          <p:spPr>
            <a:xfrm>
              <a:off x="7075931" y="3846376"/>
              <a:ext cx="2330196" cy="8124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02982" y="3859910"/>
              <a:ext cx="2246376" cy="7421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02982" y="3859910"/>
              <a:ext cx="2246630" cy="742315"/>
            </a:xfrm>
            <a:custGeom>
              <a:avLst/>
              <a:gdLst/>
              <a:ahLst/>
              <a:cxnLst/>
              <a:rect l="l" t="t" r="r" b="b"/>
              <a:pathLst>
                <a:path w="2246629" h="742314">
                  <a:moveTo>
                    <a:pt x="0" y="123697"/>
                  </a:moveTo>
                  <a:lnTo>
                    <a:pt x="9719" y="75545"/>
                  </a:lnTo>
                  <a:lnTo>
                    <a:pt x="36226" y="36226"/>
                  </a:lnTo>
                  <a:lnTo>
                    <a:pt x="75545" y="9719"/>
                  </a:lnTo>
                  <a:lnTo>
                    <a:pt x="123698" y="0"/>
                  </a:lnTo>
                  <a:lnTo>
                    <a:pt x="2122678" y="0"/>
                  </a:lnTo>
                  <a:lnTo>
                    <a:pt x="2170830" y="9719"/>
                  </a:lnTo>
                  <a:lnTo>
                    <a:pt x="2210149" y="36226"/>
                  </a:lnTo>
                  <a:lnTo>
                    <a:pt x="2236656" y="75545"/>
                  </a:lnTo>
                  <a:lnTo>
                    <a:pt x="2246376" y="123697"/>
                  </a:lnTo>
                  <a:lnTo>
                    <a:pt x="2246376" y="618489"/>
                  </a:lnTo>
                  <a:lnTo>
                    <a:pt x="2236656" y="666642"/>
                  </a:lnTo>
                  <a:lnTo>
                    <a:pt x="2210149" y="705961"/>
                  </a:lnTo>
                  <a:lnTo>
                    <a:pt x="2170830" y="732468"/>
                  </a:lnTo>
                  <a:lnTo>
                    <a:pt x="2122678" y="742188"/>
                  </a:lnTo>
                  <a:lnTo>
                    <a:pt x="123698" y="742188"/>
                  </a:lnTo>
                  <a:lnTo>
                    <a:pt x="75545" y="732468"/>
                  </a:lnTo>
                  <a:lnTo>
                    <a:pt x="36226" y="705961"/>
                  </a:lnTo>
                  <a:lnTo>
                    <a:pt x="9719" y="666642"/>
                  </a:lnTo>
                  <a:lnTo>
                    <a:pt x="0" y="618489"/>
                  </a:lnTo>
                  <a:lnTo>
                    <a:pt x="0" y="123697"/>
                  </a:lnTo>
                  <a:close/>
                </a:path>
              </a:pathLst>
            </a:custGeom>
            <a:ln w="1295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87590" y="4059173"/>
            <a:ext cx="1677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Hypothesis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b="1" i="1" spc="-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83957" y="2470386"/>
            <a:ext cx="1913889" cy="970915"/>
            <a:chOff x="7283957" y="2470386"/>
            <a:chExt cx="1913889" cy="970915"/>
          </a:xfrm>
        </p:grpSpPr>
        <p:sp>
          <p:nvSpPr>
            <p:cNvPr id="20" name="object 20"/>
            <p:cNvSpPr/>
            <p:nvPr/>
          </p:nvSpPr>
          <p:spPr>
            <a:xfrm>
              <a:off x="7284719" y="2470386"/>
              <a:ext cx="1912620" cy="9708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83957" y="2684589"/>
              <a:ext cx="1912620" cy="6043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1770" y="2483739"/>
              <a:ext cx="1828800" cy="9006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11770" y="2483739"/>
            <a:ext cx="1828800" cy="901065"/>
          </a:xfrm>
          <a:prstGeom prst="rect">
            <a:avLst/>
          </a:prstGeom>
          <a:ln w="12953">
            <a:solidFill>
              <a:srgbClr val="EC7C3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Size 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house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84719" y="5103071"/>
            <a:ext cx="1912620" cy="970915"/>
            <a:chOff x="7284719" y="5103071"/>
            <a:chExt cx="1912620" cy="970915"/>
          </a:xfrm>
        </p:grpSpPr>
        <p:sp>
          <p:nvSpPr>
            <p:cNvPr id="25" name="object 25"/>
            <p:cNvSpPr/>
            <p:nvPr/>
          </p:nvSpPr>
          <p:spPr>
            <a:xfrm>
              <a:off x="7284719" y="5103071"/>
              <a:ext cx="1912620" cy="9708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88173" y="5164836"/>
              <a:ext cx="1574292" cy="9090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11770" y="5116449"/>
              <a:ext cx="1828800" cy="9006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11770" y="5116449"/>
              <a:ext cx="1828800" cy="901065"/>
            </a:xfrm>
            <a:custGeom>
              <a:avLst/>
              <a:gdLst/>
              <a:ahLst/>
              <a:cxnLst/>
              <a:rect l="l" t="t" r="r" b="b"/>
              <a:pathLst>
                <a:path w="1828800" h="901064">
                  <a:moveTo>
                    <a:pt x="0" y="900684"/>
                  </a:moveTo>
                  <a:lnTo>
                    <a:pt x="1828800" y="900684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900684"/>
                  </a:lnTo>
                  <a:close/>
                </a:path>
              </a:pathLst>
            </a:custGeom>
            <a:ln w="1295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648956" y="5242814"/>
            <a:ext cx="115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Estimated  price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68217" y="3363404"/>
            <a:ext cx="5120640" cy="1915795"/>
            <a:chOff x="3268217" y="3363404"/>
            <a:chExt cx="5120640" cy="1915795"/>
          </a:xfrm>
        </p:grpSpPr>
        <p:sp>
          <p:nvSpPr>
            <p:cNvPr id="31" name="object 31"/>
            <p:cNvSpPr/>
            <p:nvPr/>
          </p:nvSpPr>
          <p:spPr>
            <a:xfrm>
              <a:off x="3268217" y="4097311"/>
              <a:ext cx="1191742" cy="2963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89172" y="4172203"/>
              <a:ext cx="1009015" cy="118110"/>
            </a:xfrm>
            <a:custGeom>
              <a:avLst/>
              <a:gdLst/>
              <a:ahLst/>
              <a:cxnLst/>
              <a:rect l="l" t="t" r="r" b="b"/>
              <a:pathLst>
                <a:path w="1009014" h="118110">
                  <a:moveTo>
                    <a:pt x="958668" y="58801"/>
                  </a:moveTo>
                  <a:lnTo>
                    <a:pt x="895096" y="95885"/>
                  </a:lnTo>
                  <a:lnTo>
                    <a:pt x="893063" y="103632"/>
                  </a:lnTo>
                  <a:lnTo>
                    <a:pt x="896619" y="109601"/>
                  </a:lnTo>
                  <a:lnTo>
                    <a:pt x="900049" y="115570"/>
                  </a:lnTo>
                  <a:lnTo>
                    <a:pt x="907796" y="117602"/>
                  </a:lnTo>
                  <a:lnTo>
                    <a:pt x="987092" y="71374"/>
                  </a:lnTo>
                  <a:lnTo>
                    <a:pt x="983614" y="71374"/>
                  </a:lnTo>
                  <a:lnTo>
                    <a:pt x="983614" y="69723"/>
                  </a:lnTo>
                  <a:lnTo>
                    <a:pt x="977391" y="69723"/>
                  </a:lnTo>
                  <a:lnTo>
                    <a:pt x="958668" y="58801"/>
                  </a:lnTo>
                  <a:close/>
                </a:path>
                <a:path w="1009014" h="118110">
                  <a:moveTo>
                    <a:pt x="937114" y="46228"/>
                  </a:moveTo>
                  <a:lnTo>
                    <a:pt x="0" y="46228"/>
                  </a:lnTo>
                  <a:lnTo>
                    <a:pt x="0" y="71374"/>
                  </a:lnTo>
                  <a:lnTo>
                    <a:pt x="937114" y="71374"/>
                  </a:lnTo>
                  <a:lnTo>
                    <a:pt x="958668" y="58801"/>
                  </a:lnTo>
                  <a:lnTo>
                    <a:pt x="937114" y="46228"/>
                  </a:lnTo>
                  <a:close/>
                </a:path>
                <a:path w="1009014" h="118110">
                  <a:moveTo>
                    <a:pt x="987092" y="46228"/>
                  </a:moveTo>
                  <a:lnTo>
                    <a:pt x="983614" y="46228"/>
                  </a:lnTo>
                  <a:lnTo>
                    <a:pt x="983614" y="71374"/>
                  </a:lnTo>
                  <a:lnTo>
                    <a:pt x="987092" y="71374"/>
                  </a:lnTo>
                  <a:lnTo>
                    <a:pt x="1008634" y="58801"/>
                  </a:lnTo>
                  <a:lnTo>
                    <a:pt x="987092" y="46228"/>
                  </a:lnTo>
                  <a:close/>
                </a:path>
                <a:path w="1009014" h="118110">
                  <a:moveTo>
                    <a:pt x="977391" y="47879"/>
                  </a:moveTo>
                  <a:lnTo>
                    <a:pt x="958668" y="58801"/>
                  </a:lnTo>
                  <a:lnTo>
                    <a:pt x="977391" y="69723"/>
                  </a:lnTo>
                  <a:lnTo>
                    <a:pt x="977391" y="47879"/>
                  </a:lnTo>
                  <a:close/>
                </a:path>
                <a:path w="1009014" h="118110">
                  <a:moveTo>
                    <a:pt x="983614" y="47879"/>
                  </a:moveTo>
                  <a:lnTo>
                    <a:pt x="977391" y="47879"/>
                  </a:lnTo>
                  <a:lnTo>
                    <a:pt x="977391" y="69723"/>
                  </a:lnTo>
                  <a:lnTo>
                    <a:pt x="983614" y="69723"/>
                  </a:lnTo>
                  <a:lnTo>
                    <a:pt x="983614" y="47879"/>
                  </a:lnTo>
                  <a:close/>
                </a:path>
                <a:path w="1009014" h="118110">
                  <a:moveTo>
                    <a:pt x="907796" y="0"/>
                  </a:moveTo>
                  <a:lnTo>
                    <a:pt x="900049" y="2032"/>
                  </a:lnTo>
                  <a:lnTo>
                    <a:pt x="896619" y="8001"/>
                  </a:lnTo>
                  <a:lnTo>
                    <a:pt x="893063" y="13970"/>
                  </a:lnTo>
                  <a:lnTo>
                    <a:pt x="895096" y="21717"/>
                  </a:lnTo>
                  <a:lnTo>
                    <a:pt x="958668" y="58801"/>
                  </a:lnTo>
                  <a:lnTo>
                    <a:pt x="977391" y="47879"/>
                  </a:lnTo>
                  <a:lnTo>
                    <a:pt x="983614" y="47879"/>
                  </a:lnTo>
                  <a:lnTo>
                    <a:pt x="983614" y="46228"/>
                  </a:lnTo>
                  <a:lnTo>
                    <a:pt x="987092" y="46228"/>
                  </a:lnTo>
                  <a:lnTo>
                    <a:pt x="90779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05905" y="4097311"/>
              <a:ext cx="1159763" cy="2963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26860" y="4172203"/>
              <a:ext cx="976630" cy="118110"/>
            </a:xfrm>
            <a:custGeom>
              <a:avLst/>
              <a:gdLst/>
              <a:ahLst/>
              <a:cxnLst/>
              <a:rect l="l" t="t" r="r" b="b"/>
              <a:pathLst>
                <a:path w="976629" h="118110">
                  <a:moveTo>
                    <a:pt x="926537" y="58801"/>
                  </a:moveTo>
                  <a:lnTo>
                    <a:pt x="869061" y="92329"/>
                  </a:lnTo>
                  <a:lnTo>
                    <a:pt x="863091" y="95885"/>
                  </a:lnTo>
                  <a:lnTo>
                    <a:pt x="861060" y="103632"/>
                  </a:lnTo>
                  <a:lnTo>
                    <a:pt x="864488" y="109601"/>
                  </a:lnTo>
                  <a:lnTo>
                    <a:pt x="868044" y="115570"/>
                  </a:lnTo>
                  <a:lnTo>
                    <a:pt x="875791" y="117602"/>
                  </a:lnTo>
                  <a:lnTo>
                    <a:pt x="954990" y="71374"/>
                  </a:lnTo>
                  <a:lnTo>
                    <a:pt x="951611" y="71374"/>
                  </a:lnTo>
                  <a:lnTo>
                    <a:pt x="951611" y="69723"/>
                  </a:lnTo>
                  <a:lnTo>
                    <a:pt x="945261" y="69723"/>
                  </a:lnTo>
                  <a:lnTo>
                    <a:pt x="926537" y="58801"/>
                  </a:lnTo>
                  <a:close/>
                </a:path>
                <a:path w="976629" h="118110">
                  <a:moveTo>
                    <a:pt x="904983" y="46228"/>
                  </a:moveTo>
                  <a:lnTo>
                    <a:pt x="0" y="46228"/>
                  </a:lnTo>
                  <a:lnTo>
                    <a:pt x="0" y="71374"/>
                  </a:lnTo>
                  <a:lnTo>
                    <a:pt x="904983" y="71374"/>
                  </a:lnTo>
                  <a:lnTo>
                    <a:pt x="926537" y="58801"/>
                  </a:lnTo>
                  <a:lnTo>
                    <a:pt x="904983" y="46228"/>
                  </a:lnTo>
                  <a:close/>
                </a:path>
                <a:path w="976629" h="118110">
                  <a:moveTo>
                    <a:pt x="954990" y="46228"/>
                  </a:moveTo>
                  <a:lnTo>
                    <a:pt x="951611" y="46228"/>
                  </a:lnTo>
                  <a:lnTo>
                    <a:pt x="951611" y="71374"/>
                  </a:lnTo>
                  <a:lnTo>
                    <a:pt x="954990" y="71374"/>
                  </a:lnTo>
                  <a:lnTo>
                    <a:pt x="976503" y="58801"/>
                  </a:lnTo>
                  <a:lnTo>
                    <a:pt x="954990" y="46228"/>
                  </a:lnTo>
                  <a:close/>
                </a:path>
                <a:path w="976629" h="118110">
                  <a:moveTo>
                    <a:pt x="945261" y="47879"/>
                  </a:moveTo>
                  <a:lnTo>
                    <a:pt x="926537" y="58801"/>
                  </a:lnTo>
                  <a:lnTo>
                    <a:pt x="945261" y="69723"/>
                  </a:lnTo>
                  <a:lnTo>
                    <a:pt x="945261" y="47879"/>
                  </a:lnTo>
                  <a:close/>
                </a:path>
                <a:path w="976629" h="118110">
                  <a:moveTo>
                    <a:pt x="951611" y="47879"/>
                  </a:moveTo>
                  <a:lnTo>
                    <a:pt x="945261" y="47879"/>
                  </a:lnTo>
                  <a:lnTo>
                    <a:pt x="945261" y="69723"/>
                  </a:lnTo>
                  <a:lnTo>
                    <a:pt x="951611" y="69723"/>
                  </a:lnTo>
                  <a:lnTo>
                    <a:pt x="951611" y="47879"/>
                  </a:lnTo>
                  <a:close/>
                </a:path>
                <a:path w="976629" h="118110">
                  <a:moveTo>
                    <a:pt x="875791" y="0"/>
                  </a:moveTo>
                  <a:lnTo>
                    <a:pt x="868044" y="2032"/>
                  </a:lnTo>
                  <a:lnTo>
                    <a:pt x="864488" y="8001"/>
                  </a:lnTo>
                  <a:lnTo>
                    <a:pt x="861060" y="13970"/>
                  </a:lnTo>
                  <a:lnTo>
                    <a:pt x="863091" y="21717"/>
                  </a:lnTo>
                  <a:lnTo>
                    <a:pt x="869061" y="25273"/>
                  </a:lnTo>
                  <a:lnTo>
                    <a:pt x="926537" y="58801"/>
                  </a:lnTo>
                  <a:lnTo>
                    <a:pt x="945261" y="47879"/>
                  </a:lnTo>
                  <a:lnTo>
                    <a:pt x="951611" y="47879"/>
                  </a:lnTo>
                  <a:lnTo>
                    <a:pt x="951611" y="46228"/>
                  </a:lnTo>
                  <a:lnTo>
                    <a:pt x="954990" y="46228"/>
                  </a:lnTo>
                  <a:lnTo>
                    <a:pt x="87579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92439" y="3363404"/>
              <a:ext cx="296379" cy="65919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67370" y="3384422"/>
              <a:ext cx="118110" cy="476250"/>
            </a:xfrm>
            <a:custGeom>
              <a:avLst/>
              <a:gdLst/>
              <a:ahLst/>
              <a:cxnLst/>
              <a:rect l="l" t="t" r="r" b="b"/>
              <a:pathLst>
                <a:path w="118109" h="476250">
                  <a:moveTo>
                    <a:pt x="13970" y="360299"/>
                  </a:moveTo>
                  <a:lnTo>
                    <a:pt x="8000" y="363854"/>
                  </a:lnTo>
                  <a:lnTo>
                    <a:pt x="2031" y="367283"/>
                  </a:lnTo>
                  <a:lnTo>
                    <a:pt x="0" y="375031"/>
                  </a:lnTo>
                  <a:lnTo>
                    <a:pt x="3428" y="381000"/>
                  </a:lnTo>
                  <a:lnTo>
                    <a:pt x="58800" y="475869"/>
                  </a:lnTo>
                  <a:lnTo>
                    <a:pt x="73403" y="450850"/>
                  </a:lnTo>
                  <a:lnTo>
                    <a:pt x="46227" y="450850"/>
                  </a:lnTo>
                  <a:lnTo>
                    <a:pt x="46227" y="404222"/>
                  </a:lnTo>
                  <a:lnTo>
                    <a:pt x="25273" y="368300"/>
                  </a:lnTo>
                  <a:lnTo>
                    <a:pt x="21716" y="362331"/>
                  </a:lnTo>
                  <a:lnTo>
                    <a:pt x="13970" y="360299"/>
                  </a:lnTo>
                  <a:close/>
                </a:path>
                <a:path w="118109" h="476250">
                  <a:moveTo>
                    <a:pt x="46227" y="404222"/>
                  </a:moveTo>
                  <a:lnTo>
                    <a:pt x="46227" y="450850"/>
                  </a:lnTo>
                  <a:lnTo>
                    <a:pt x="71374" y="450850"/>
                  </a:lnTo>
                  <a:lnTo>
                    <a:pt x="71374" y="444500"/>
                  </a:lnTo>
                  <a:lnTo>
                    <a:pt x="47878" y="444500"/>
                  </a:lnTo>
                  <a:lnTo>
                    <a:pt x="58800" y="425776"/>
                  </a:lnTo>
                  <a:lnTo>
                    <a:pt x="46227" y="404222"/>
                  </a:lnTo>
                  <a:close/>
                </a:path>
                <a:path w="118109" h="476250">
                  <a:moveTo>
                    <a:pt x="103631" y="360299"/>
                  </a:moveTo>
                  <a:lnTo>
                    <a:pt x="95884" y="362331"/>
                  </a:lnTo>
                  <a:lnTo>
                    <a:pt x="92328" y="368300"/>
                  </a:lnTo>
                  <a:lnTo>
                    <a:pt x="71374" y="404222"/>
                  </a:lnTo>
                  <a:lnTo>
                    <a:pt x="71374" y="450850"/>
                  </a:lnTo>
                  <a:lnTo>
                    <a:pt x="73403" y="450850"/>
                  </a:lnTo>
                  <a:lnTo>
                    <a:pt x="114173" y="381000"/>
                  </a:lnTo>
                  <a:lnTo>
                    <a:pt x="117601" y="375031"/>
                  </a:lnTo>
                  <a:lnTo>
                    <a:pt x="115570" y="367283"/>
                  </a:lnTo>
                  <a:lnTo>
                    <a:pt x="109600" y="363854"/>
                  </a:lnTo>
                  <a:lnTo>
                    <a:pt x="103631" y="360299"/>
                  </a:lnTo>
                  <a:close/>
                </a:path>
                <a:path w="118109" h="476250">
                  <a:moveTo>
                    <a:pt x="58800" y="425776"/>
                  </a:moveTo>
                  <a:lnTo>
                    <a:pt x="47878" y="444500"/>
                  </a:lnTo>
                  <a:lnTo>
                    <a:pt x="69723" y="444500"/>
                  </a:lnTo>
                  <a:lnTo>
                    <a:pt x="58800" y="425776"/>
                  </a:lnTo>
                  <a:close/>
                </a:path>
                <a:path w="118109" h="476250">
                  <a:moveTo>
                    <a:pt x="71374" y="404222"/>
                  </a:moveTo>
                  <a:lnTo>
                    <a:pt x="58800" y="425776"/>
                  </a:lnTo>
                  <a:lnTo>
                    <a:pt x="69723" y="444500"/>
                  </a:lnTo>
                  <a:lnTo>
                    <a:pt x="71374" y="444500"/>
                  </a:lnTo>
                  <a:lnTo>
                    <a:pt x="71374" y="404222"/>
                  </a:lnTo>
                  <a:close/>
                </a:path>
                <a:path w="118109" h="476250">
                  <a:moveTo>
                    <a:pt x="71374" y="0"/>
                  </a:moveTo>
                  <a:lnTo>
                    <a:pt x="46227" y="0"/>
                  </a:lnTo>
                  <a:lnTo>
                    <a:pt x="46227" y="404222"/>
                  </a:lnTo>
                  <a:lnTo>
                    <a:pt x="58800" y="425776"/>
                  </a:lnTo>
                  <a:lnTo>
                    <a:pt x="71374" y="404222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92439" y="4581194"/>
              <a:ext cx="296379" cy="6979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67370" y="4602098"/>
              <a:ext cx="118110" cy="514984"/>
            </a:xfrm>
            <a:custGeom>
              <a:avLst/>
              <a:gdLst/>
              <a:ahLst/>
              <a:cxnLst/>
              <a:rect l="l" t="t" r="r" b="b"/>
              <a:pathLst>
                <a:path w="118109" h="514985">
                  <a:moveTo>
                    <a:pt x="13970" y="399033"/>
                  </a:moveTo>
                  <a:lnTo>
                    <a:pt x="2031" y="406145"/>
                  </a:lnTo>
                  <a:lnTo>
                    <a:pt x="0" y="413765"/>
                  </a:lnTo>
                  <a:lnTo>
                    <a:pt x="3428" y="419734"/>
                  </a:lnTo>
                  <a:lnTo>
                    <a:pt x="58800" y="514603"/>
                  </a:lnTo>
                  <a:lnTo>
                    <a:pt x="73329" y="489712"/>
                  </a:lnTo>
                  <a:lnTo>
                    <a:pt x="46227" y="489712"/>
                  </a:lnTo>
                  <a:lnTo>
                    <a:pt x="46227" y="443084"/>
                  </a:lnTo>
                  <a:lnTo>
                    <a:pt x="21716" y="401065"/>
                  </a:lnTo>
                  <a:lnTo>
                    <a:pt x="13970" y="399033"/>
                  </a:lnTo>
                  <a:close/>
                </a:path>
                <a:path w="118109" h="514985">
                  <a:moveTo>
                    <a:pt x="46227" y="443084"/>
                  </a:moveTo>
                  <a:lnTo>
                    <a:pt x="46227" y="489712"/>
                  </a:lnTo>
                  <a:lnTo>
                    <a:pt x="71374" y="489712"/>
                  </a:lnTo>
                  <a:lnTo>
                    <a:pt x="71374" y="483362"/>
                  </a:lnTo>
                  <a:lnTo>
                    <a:pt x="47878" y="483362"/>
                  </a:lnTo>
                  <a:lnTo>
                    <a:pt x="58800" y="464638"/>
                  </a:lnTo>
                  <a:lnTo>
                    <a:pt x="46227" y="443084"/>
                  </a:lnTo>
                  <a:close/>
                </a:path>
                <a:path w="118109" h="514985">
                  <a:moveTo>
                    <a:pt x="103631" y="399033"/>
                  </a:moveTo>
                  <a:lnTo>
                    <a:pt x="95884" y="401065"/>
                  </a:lnTo>
                  <a:lnTo>
                    <a:pt x="71374" y="443084"/>
                  </a:lnTo>
                  <a:lnTo>
                    <a:pt x="71374" y="489712"/>
                  </a:lnTo>
                  <a:lnTo>
                    <a:pt x="73329" y="489712"/>
                  </a:lnTo>
                  <a:lnTo>
                    <a:pt x="114173" y="419734"/>
                  </a:lnTo>
                  <a:lnTo>
                    <a:pt x="117601" y="413765"/>
                  </a:lnTo>
                  <a:lnTo>
                    <a:pt x="115570" y="406145"/>
                  </a:lnTo>
                  <a:lnTo>
                    <a:pt x="103631" y="399033"/>
                  </a:lnTo>
                  <a:close/>
                </a:path>
                <a:path w="118109" h="514985">
                  <a:moveTo>
                    <a:pt x="58800" y="464638"/>
                  </a:moveTo>
                  <a:lnTo>
                    <a:pt x="47878" y="483362"/>
                  </a:lnTo>
                  <a:lnTo>
                    <a:pt x="69723" y="483362"/>
                  </a:lnTo>
                  <a:lnTo>
                    <a:pt x="58800" y="464638"/>
                  </a:lnTo>
                  <a:close/>
                </a:path>
                <a:path w="118109" h="514985">
                  <a:moveTo>
                    <a:pt x="71374" y="443084"/>
                  </a:moveTo>
                  <a:lnTo>
                    <a:pt x="58800" y="464638"/>
                  </a:lnTo>
                  <a:lnTo>
                    <a:pt x="69723" y="483362"/>
                  </a:lnTo>
                  <a:lnTo>
                    <a:pt x="71374" y="483362"/>
                  </a:lnTo>
                  <a:lnTo>
                    <a:pt x="71374" y="443084"/>
                  </a:lnTo>
                  <a:close/>
                </a:path>
                <a:path w="118109" h="514985">
                  <a:moveTo>
                    <a:pt x="71374" y="0"/>
                  </a:moveTo>
                  <a:lnTo>
                    <a:pt x="46227" y="0"/>
                  </a:lnTo>
                  <a:lnTo>
                    <a:pt x="46227" y="443084"/>
                  </a:lnTo>
                  <a:lnTo>
                    <a:pt x="58800" y="464638"/>
                  </a:lnTo>
                  <a:lnTo>
                    <a:pt x="71374" y="443084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18253" y="4737100"/>
            <a:ext cx="1955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765" marR="5080" indent="-520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Job is to output</a:t>
            </a:r>
            <a:r>
              <a:rPr sz="2000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a  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93757" y="2364486"/>
            <a:ext cx="2355850" cy="368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Job of hypothesis  is a function that  takes as input</a:t>
            </a:r>
            <a:r>
              <a:rPr sz="20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the  size of a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house</a:t>
            </a:r>
            <a:endParaRPr sz="2000" dirty="0">
              <a:latin typeface="Arial"/>
              <a:cs typeface="Arial"/>
            </a:endParaRPr>
          </a:p>
          <a:p>
            <a:pPr marL="355600" marR="215900" lvl="1">
              <a:lnSpc>
                <a:spcPct val="100000"/>
              </a:lnSpc>
              <a:buAutoNum type="alphaLcParenBoth" startAt="24"/>
              <a:tabLst>
                <a:tab pos="720725" algn="l"/>
              </a:tabLst>
            </a:pPr>
            <a:r>
              <a:rPr lang="en-US" sz="20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and tries to  output the  estimated</a:t>
            </a:r>
            <a:r>
              <a:rPr sz="20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value</a:t>
            </a:r>
            <a:endParaRPr sz="2000" dirty="0">
              <a:latin typeface="Arial"/>
              <a:cs typeface="Arial"/>
            </a:endParaRPr>
          </a:p>
          <a:p>
            <a:pPr marL="355600" marR="383540" lvl="1">
              <a:lnSpc>
                <a:spcPct val="100000"/>
              </a:lnSpc>
              <a:buAutoNum type="alphaLcParenBoth" startAt="24"/>
              <a:tabLst>
                <a:tab pos="720725" algn="l"/>
              </a:tabLst>
            </a:pPr>
            <a:r>
              <a:rPr lang="en-US" sz="20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for the  correspo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ding  house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Hypothesis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maps from x to</a:t>
            </a:r>
            <a:r>
              <a:rPr sz="20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38FE5D63-57FF-8F76-176E-1E73395AE4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84580" y="1869186"/>
            <a:ext cx="60648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sz="2800" dirty="0">
                <a:latin typeface="Arial"/>
                <a:cs typeface="Arial"/>
              </a:rPr>
              <a:t>How do we represent hypothesis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0795" y="2747518"/>
            <a:ext cx="419544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677795" algn="l"/>
              </a:tabLst>
            </a:pPr>
            <a:r>
              <a:rPr sz="5000" b="1" spc="-5" dirty="0">
                <a:solidFill>
                  <a:srgbClr val="C00000"/>
                </a:solidFill>
                <a:latin typeface="Arial"/>
                <a:cs typeface="Arial"/>
              </a:rPr>
              <a:t>h(x)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000" b="1" spc="-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50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0	</a:t>
            </a:r>
            <a:r>
              <a:rPr sz="5000" b="1" spc="-5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50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000" b="1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baseline="-2104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5000" b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endParaRPr sz="5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4235" y="3953509"/>
            <a:ext cx="5477510" cy="156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6480">
              <a:lnSpc>
                <a:spcPts val="1755"/>
              </a:lnSpc>
              <a:spcBef>
                <a:spcPts val="100"/>
              </a:spcBef>
              <a:tabLst>
                <a:tab pos="334581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slope	intercept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4395"/>
              </a:lnSpc>
            </a:pPr>
            <a:r>
              <a:rPr sz="4000" dirty="0">
                <a:solidFill>
                  <a:srgbClr val="006FC0"/>
                </a:solidFill>
                <a:latin typeface="Arial"/>
                <a:cs typeface="Arial"/>
              </a:rPr>
              <a:t>y = mx +</a:t>
            </a:r>
            <a:r>
              <a:rPr sz="40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4000" dirty="0">
                <a:solidFill>
                  <a:srgbClr val="006FC0"/>
                </a:solidFill>
                <a:latin typeface="Arial"/>
                <a:cs typeface="Arial"/>
              </a:rPr>
              <a:t>y is a linear function of</a:t>
            </a:r>
            <a:r>
              <a:rPr sz="4000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64157" y="2210715"/>
            <a:ext cx="2863908" cy="3124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14178" y="3225800"/>
            <a:ext cx="16840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h(x) = </a:t>
            </a:r>
            <a:r>
              <a:rPr sz="2000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1950" spc="7" baseline="-21367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000" spc="-2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1950" baseline="-21367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850A86-212E-DED2-FC5E-86014F1F00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33780" y="1869186"/>
            <a:ext cx="9821545" cy="334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55880" indent="-356235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z="2800" b="1" dirty="0">
                <a:latin typeface="Arial"/>
                <a:cs typeface="Arial"/>
              </a:rPr>
              <a:t>Cost function</a:t>
            </a:r>
            <a:r>
              <a:rPr sz="2800" dirty="0">
                <a:latin typeface="Arial"/>
                <a:cs typeface="Arial"/>
              </a:rPr>
              <a:t>: Let us figure out how to fit the best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possible  straight line to 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</a:p>
          <a:p>
            <a:pPr marR="155575" algn="ctr">
              <a:lnSpc>
                <a:spcPct val="100000"/>
              </a:lnSpc>
              <a:spcBef>
                <a:spcPts val="2130"/>
              </a:spcBef>
              <a:tabLst>
                <a:tab pos="2640330" algn="l"/>
              </a:tabLst>
            </a:pPr>
            <a:r>
              <a:rPr sz="5000" b="1" spc="-5" dirty="0">
                <a:solidFill>
                  <a:srgbClr val="C00000"/>
                </a:solidFill>
                <a:latin typeface="Arial"/>
                <a:cs typeface="Arial"/>
              </a:rPr>
              <a:t>h(x)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000" b="1" spc="-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50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50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spc="7" baseline="-21043" dirty="0">
                <a:solidFill>
                  <a:srgbClr val="C00000"/>
                </a:solidFill>
                <a:latin typeface="Arial"/>
                <a:cs typeface="Arial"/>
              </a:rPr>
              <a:t>0	</a:t>
            </a:r>
            <a:r>
              <a:rPr sz="5000" b="1" spc="-5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5000" b="1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4950" b="1" baseline="-2104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lang="en-US" sz="5000" b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endParaRPr sz="5000" dirty="0">
              <a:latin typeface="Arial"/>
              <a:cs typeface="Arial"/>
            </a:endParaRPr>
          </a:p>
          <a:p>
            <a:pPr marL="1334135" algn="ctr">
              <a:lnSpc>
                <a:spcPct val="100000"/>
              </a:lnSpc>
              <a:spcBef>
                <a:spcPts val="1075"/>
              </a:spcBef>
            </a:pPr>
            <a:r>
              <a:rPr sz="2200" dirty="0">
                <a:solidFill>
                  <a:srgbClr val="001F5F"/>
                </a:solidFill>
                <a:latin typeface="Arial"/>
                <a:cs typeface="Arial"/>
              </a:rPr>
              <a:t>parameters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365125" algn="ctr">
              <a:lnSpc>
                <a:spcPct val="100000"/>
              </a:lnSpc>
              <a:spcBef>
                <a:spcPts val="141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How to choose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θ</a:t>
            </a:r>
            <a:r>
              <a:rPr sz="2775" baseline="-2102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877811" y="2991611"/>
            <a:ext cx="702945" cy="875030"/>
          </a:xfrm>
          <a:custGeom>
            <a:avLst/>
            <a:gdLst/>
            <a:ahLst/>
            <a:cxnLst/>
            <a:rect l="l" t="t" r="r" b="b"/>
            <a:pathLst>
              <a:path w="702945" h="875029">
                <a:moveTo>
                  <a:pt x="0" y="874776"/>
                </a:moveTo>
                <a:lnTo>
                  <a:pt x="702564" y="874776"/>
                </a:lnTo>
                <a:lnTo>
                  <a:pt x="702564" y="0"/>
                </a:lnTo>
                <a:lnTo>
                  <a:pt x="0" y="0"/>
                </a:lnTo>
                <a:lnTo>
                  <a:pt x="0" y="87477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FDED118-6146-255E-E91B-F586BB8F910B}"/>
              </a:ext>
            </a:extLst>
          </p:cNvPr>
          <p:cNvSpPr/>
          <p:nvPr/>
        </p:nvSpPr>
        <p:spPr>
          <a:xfrm>
            <a:off x="5593079" y="2991485"/>
            <a:ext cx="702945" cy="875030"/>
          </a:xfrm>
          <a:custGeom>
            <a:avLst/>
            <a:gdLst/>
            <a:ahLst/>
            <a:cxnLst/>
            <a:rect l="l" t="t" r="r" b="b"/>
            <a:pathLst>
              <a:path w="702945" h="875029">
                <a:moveTo>
                  <a:pt x="0" y="874776"/>
                </a:moveTo>
                <a:lnTo>
                  <a:pt x="702564" y="874776"/>
                </a:lnTo>
                <a:lnTo>
                  <a:pt x="702564" y="0"/>
                </a:lnTo>
                <a:lnTo>
                  <a:pt x="0" y="0"/>
                </a:lnTo>
                <a:lnTo>
                  <a:pt x="0" y="87477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02DF-E18E-DB67-5C60-B600A28243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8298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000000"/>
                </a:solidFill>
              </a:rPr>
              <a:t>Univariate </a:t>
            </a:r>
            <a:r>
              <a:rPr sz="4800" spc="-45" dirty="0">
                <a:solidFill>
                  <a:srgbClr val="000000"/>
                </a:solidFill>
              </a:rPr>
              <a:t>Linear</a:t>
            </a:r>
            <a:r>
              <a:rPr sz="4800" spc="-125" dirty="0">
                <a:solidFill>
                  <a:srgbClr val="000000"/>
                </a:solidFill>
              </a:rPr>
              <a:t> </a:t>
            </a:r>
            <a:r>
              <a:rPr sz="4800" spc="-50" dirty="0">
                <a:solidFill>
                  <a:srgbClr val="000000"/>
                </a:solidFill>
              </a:rPr>
              <a:t>Regression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804771" y="2372955"/>
            <a:ext cx="6000115" cy="2756535"/>
            <a:chOff x="804771" y="2372955"/>
            <a:chExt cx="6000115" cy="2756535"/>
          </a:xfrm>
        </p:grpSpPr>
        <p:sp>
          <p:nvSpPr>
            <p:cNvPr id="4" name="object 4"/>
            <p:cNvSpPr/>
            <p:nvPr/>
          </p:nvSpPr>
          <p:spPr>
            <a:xfrm>
              <a:off x="804771" y="2372955"/>
              <a:ext cx="5999559" cy="2756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205" y="3131819"/>
              <a:ext cx="5850255" cy="930275"/>
            </a:xfrm>
            <a:custGeom>
              <a:avLst/>
              <a:gdLst/>
              <a:ahLst/>
              <a:cxnLst/>
              <a:rect l="l" t="t" r="r" b="b"/>
              <a:pathLst>
                <a:path w="5850255" h="930275">
                  <a:moveTo>
                    <a:pt x="0" y="380238"/>
                  </a:moveTo>
                  <a:lnTo>
                    <a:pt x="1590294" y="380238"/>
                  </a:lnTo>
                </a:path>
                <a:path w="5850255" h="930275">
                  <a:moveTo>
                    <a:pt x="2298954" y="930147"/>
                  </a:moveTo>
                  <a:lnTo>
                    <a:pt x="3789806" y="380238"/>
                  </a:lnTo>
                </a:path>
                <a:path w="5850255" h="930275">
                  <a:moveTo>
                    <a:pt x="4359402" y="549909"/>
                  </a:moveTo>
                  <a:lnTo>
                    <a:pt x="585025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8080" y="2965196"/>
            <a:ext cx="149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h(x)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= 1.5 +</a:t>
            </a:r>
            <a:r>
              <a:rPr sz="18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0x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9950" y="2965196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h(x)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1800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0.5x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1940" y="2954273"/>
            <a:ext cx="149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h(x)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18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0.5x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48418" y="2782846"/>
            <a:ext cx="3019092" cy="225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21626" y="1962403"/>
            <a:ext cx="4484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Goal: Find values for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parameters </a:t>
            </a:r>
            <a:r>
              <a:rPr sz="1800" spc="-5" dirty="0">
                <a:latin typeface="Arial"/>
                <a:cs typeface="Arial"/>
              </a:rPr>
              <a:t>θ</a:t>
            </a:r>
            <a:r>
              <a:rPr sz="1800" spc="-7" baseline="-20833" dirty="0">
                <a:latin typeface="Arial"/>
                <a:cs typeface="Arial"/>
              </a:rPr>
              <a:t>0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θ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so we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get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a straight line that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fits the </a:t>
            </a: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data 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well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69223" y="3512058"/>
            <a:ext cx="2160270" cy="1060450"/>
          </a:xfrm>
          <a:custGeom>
            <a:avLst/>
            <a:gdLst/>
            <a:ahLst/>
            <a:cxnLst/>
            <a:rect l="l" t="t" r="r" b="b"/>
            <a:pathLst>
              <a:path w="2160270" h="1060450">
                <a:moveTo>
                  <a:pt x="0" y="1060195"/>
                </a:moveTo>
                <a:lnTo>
                  <a:pt x="2160143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21626" y="5142229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Idea: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Choose θ</a:t>
            </a:r>
            <a:r>
              <a:rPr sz="1800" spc="-7" baseline="-20833" dirty="0">
                <a:solidFill>
                  <a:srgbClr val="C00000"/>
                </a:solidFill>
                <a:latin typeface="Arial"/>
                <a:cs typeface="Arial"/>
              </a:rPr>
              <a:t>0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and θ</a:t>
            </a:r>
            <a:r>
              <a:rPr sz="1800" spc="-7" baseline="-20833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so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that h(x)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is close 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to y for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our training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examples (x,</a:t>
            </a:r>
            <a:r>
              <a:rPr sz="18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8E3953-93A5-F217-6209-BD13FE6DF8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1153</Words>
  <Application>Microsoft Office PowerPoint</Application>
  <PresentationFormat>Widescreen</PresentationFormat>
  <Paragraphs>259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Office Theme</vt:lpstr>
      <vt:lpstr>Machine Learning</vt:lpstr>
      <vt:lpstr>Outline</vt:lpstr>
      <vt:lpstr>Regression</vt:lpstr>
      <vt:lpstr>Univariate Linear Regression</vt:lpstr>
      <vt:lpstr>Univariate Linear Regression</vt:lpstr>
      <vt:lpstr>Formalizing Regression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Parameter Learning</vt:lpstr>
      <vt:lpstr>Parameter Learning</vt:lpstr>
      <vt:lpstr>Parameter Learning</vt:lpstr>
      <vt:lpstr>Parameter Learning</vt:lpstr>
      <vt:lpstr>Parameter Learning</vt:lpstr>
      <vt:lpstr>Parameter Learning</vt:lpstr>
      <vt:lpstr>Multivariate Linear Regression</vt:lpstr>
      <vt:lpstr>Multivariate Linear Regression</vt:lpstr>
      <vt:lpstr>Multivariate Linear Regression</vt:lpstr>
      <vt:lpstr>Regression Performance Metrics</vt:lpstr>
      <vt:lpstr>Regression Performance Metrics</vt:lpstr>
      <vt:lpstr>Regression Performance Metrics</vt:lpstr>
      <vt:lpstr>Regression Performance Metrics</vt:lpstr>
      <vt:lpstr>Regression Performance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Jasy Liew Suet Yan</dc:creator>
  <cp:lastModifiedBy>Muhammad Tayyab</cp:lastModifiedBy>
  <cp:revision>12</cp:revision>
  <dcterms:created xsi:type="dcterms:W3CDTF">2022-11-12T00:30:38Z</dcterms:created>
  <dcterms:modified xsi:type="dcterms:W3CDTF">2022-11-12T12:33:04Z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2022-11-12T00:00:00Z</vt:filetime>
  </property>
</Properties>
</file>