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82" r:id="rId17"/>
    <p:sldId id="270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 userDrawn="1"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930909"/>
            <a:ext cx="78009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884" y="1790826"/>
            <a:ext cx="5033010" cy="373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233" y="937367"/>
            <a:ext cx="4988378" cy="47561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09613" y="1079372"/>
            <a:ext cx="4468495" cy="615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200" spc="-30" dirty="0">
                <a:solidFill>
                  <a:srgbClr val="252525"/>
                </a:solidFill>
              </a:rPr>
              <a:t>Machine</a:t>
            </a:r>
            <a:r>
              <a:rPr sz="4200" spc="-235" dirty="0">
                <a:solidFill>
                  <a:srgbClr val="252525"/>
                </a:solidFill>
              </a:rPr>
              <a:t> </a:t>
            </a:r>
            <a:r>
              <a:rPr sz="4200" spc="-35" dirty="0">
                <a:solidFill>
                  <a:srgbClr val="252525"/>
                </a:solidFill>
              </a:rPr>
              <a:t>Learning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6809613" y="2841498"/>
            <a:ext cx="4443730" cy="935513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b="1" spc="-45" dirty="0">
                <a:solidFill>
                  <a:srgbClr val="333E50"/>
                </a:solidFill>
                <a:latin typeface="Arial"/>
                <a:cs typeface="Arial"/>
              </a:rPr>
              <a:t>Week</a:t>
            </a:r>
            <a:r>
              <a:rPr sz="3200" b="1" spc="-160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E50"/>
                </a:solidFill>
                <a:latin typeface="Arial"/>
                <a:cs typeface="Arial"/>
              </a:rPr>
              <a:t>7:</a:t>
            </a:r>
            <a:r>
              <a:rPr sz="3200" b="1" spc="-155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333E50"/>
                </a:solidFill>
                <a:latin typeface="Arial"/>
                <a:cs typeface="Arial"/>
              </a:rPr>
              <a:t>Support</a:t>
            </a:r>
            <a:r>
              <a:rPr sz="3200" b="1" spc="-170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75" dirty="0">
                <a:solidFill>
                  <a:srgbClr val="333E50"/>
                </a:solidFill>
                <a:latin typeface="Arial"/>
                <a:cs typeface="Arial"/>
              </a:rPr>
              <a:t>Vector </a:t>
            </a:r>
            <a:r>
              <a:rPr sz="3200" b="1" spc="-45" dirty="0">
                <a:solidFill>
                  <a:srgbClr val="333E50"/>
                </a:solidFill>
                <a:latin typeface="Arial"/>
                <a:cs typeface="Arial"/>
              </a:rPr>
              <a:t>Machines</a:t>
            </a:r>
            <a:r>
              <a:rPr sz="3200" b="1" spc="-165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333E50"/>
                </a:solidFill>
                <a:latin typeface="Arial"/>
                <a:cs typeface="Arial"/>
              </a:rPr>
              <a:t>(SVM)</a:t>
            </a:r>
            <a:endParaRPr lang="en-US" sz="3200" b="1" spc="-10" dirty="0">
              <a:solidFill>
                <a:srgbClr val="333E5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Class</a:t>
            </a:r>
            <a:r>
              <a:rPr spc="-254" dirty="0"/>
              <a:t> </a:t>
            </a:r>
            <a:r>
              <a:rPr spc="-4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254" y="1827402"/>
            <a:ext cx="2747645" cy="34747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Arial"/>
                <a:cs typeface="Arial"/>
              </a:rPr>
              <a:t>Which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best </a:t>
            </a:r>
            <a:r>
              <a:rPr sz="2800" spc="-10" dirty="0">
                <a:latin typeface="Arial"/>
                <a:cs typeface="Arial"/>
              </a:rPr>
              <a:t>hyperplane?</a:t>
            </a:r>
            <a:endParaRPr sz="28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1425"/>
              </a:spcBef>
            </a:pPr>
            <a:r>
              <a:rPr sz="2800" b="1" dirty="0">
                <a:solidFill>
                  <a:srgbClr val="1F3863"/>
                </a:solidFill>
                <a:latin typeface="Arial"/>
                <a:cs typeface="Arial"/>
              </a:rPr>
              <a:t>Solution:</a:t>
            </a:r>
            <a:r>
              <a:rPr sz="2800" b="1" spc="-11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F3863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299085" marR="15303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Find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hyperplane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(the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support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vector)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maximizes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margin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18161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stable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under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perturbations of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483" y="1881670"/>
            <a:ext cx="6695653" cy="41523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97573" y="363181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0D13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4686" y="363181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0D13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4526" y="575289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0D13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14686" y="575929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0D13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215" dirty="0"/>
              <a:t> </a:t>
            </a:r>
            <a:r>
              <a:rPr dirty="0"/>
              <a:t>the</a:t>
            </a:r>
            <a:r>
              <a:rPr spc="-215" dirty="0"/>
              <a:t> </a:t>
            </a:r>
            <a:r>
              <a:rPr spc="-2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477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Identify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right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hyperplane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577" y="2770552"/>
            <a:ext cx="4897345" cy="33695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44359" y="3005073"/>
            <a:ext cx="26701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Hyperplane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SVM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selects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hyper-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plane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classifies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classes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accurately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prior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maximizing margin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215" dirty="0"/>
              <a:t> </a:t>
            </a:r>
            <a:r>
              <a:rPr dirty="0"/>
              <a:t>the</a:t>
            </a:r>
            <a:r>
              <a:rPr spc="-215" dirty="0"/>
              <a:t> </a:t>
            </a:r>
            <a:r>
              <a:rPr spc="-2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477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Identify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right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hyperplane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59" y="3005073"/>
            <a:ext cx="24466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Unable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segregate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straight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375" y="2678053"/>
            <a:ext cx="5160488" cy="33611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39844" y="5008626"/>
            <a:ext cx="182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star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outlier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</a:t>
            </a:r>
            <a:r>
              <a:rPr spc="-270" dirty="0"/>
              <a:t> </a:t>
            </a:r>
            <a:r>
              <a:rPr spc="-10" dirty="0"/>
              <a:t>Margin</a:t>
            </a:r>
            <a:r>
              <a:rPr spc="-260" dirty="0"/>
              <a:t> </a:t>
            </a:r>
            <a:r>
              <a:rPr spc="-4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574675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1115060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Relax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constraint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maximizing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margin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separates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classes</a:t>
            </a:r>
            <a:endParaRPr sz="2800" dirty="0">
              <a:latin typeface="Arial"/>
              <a:cs typeface="Arial"/>
            </a:endParaRPr>
          </a:p>
          <a:p>
            <a:pPr marL="367665" marR="146050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Allow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some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training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violate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separating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line</a:t>
            </a:r>
            <a:endParaRPr sz="2800" dirty="0">
              <a:latin typeface="Arial"/>
              <a:cs typeface="Arial"/>
            </a:endParaRPr>
          </a:p>
          <a:p>
            <a:pPr marL="367665" marR="5080" indent="-355600">
              <a:lnSpc>
                <a:spcPct val="100000"/>
              </a:lnSpc>
              <a:spcBef>
                <a:spcPts val="180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Introduce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coefficients </a:t>
            </a:r>
            <a:r>
              <a:rPr sz="2800" dirty="0">
                <a:latin typeface="Arial"/>
                <a:cs typeface="Arial"/>
              </a:rPr>
              <a:t>called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“slack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variables”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give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margin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wiggle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room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5328" y="2387667"/>
            <a:ext cx="4711653" cy="30686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913F-FBF6-1EF6-BF04-11C3ED9A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61874"/>
            <a:ext cx="7800975" cy="615553"/>
          </a:xfrm>
        </p:spPr>
        <p:txBody>
          <a:bodyPr/>
          <a:lstStyle/>
          <a:p>
            <a:r>
              <a:rPr lang="en-US" sz="4000" dirty="0"/>
              <a:t>Slack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3650D-2201-BBD7-ACC2-B3219CF216E1}"/>
              </a:ext>
            </a:extLst>
          </p:cNvPr>
          <p:cNvSpPr/>
          <p:nvPr/>
        </p:nvSpPr>
        <p:spPr>
          <a:xfrm>
            <a:off x="990600" y="1676400"/>
            <a:ext cx="10439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CE9DFD-5310-6109-B790-A328A35A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6" y="1019176"/>
            <a:ext cx="5305424" cy="530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19159-E2DA-C53D-7496-D1E22A25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1969532"/>
            <a:ext cx="2076450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E591FC-FE98-16F8-173C-34F1C5DF303A}"/>
              </a:ext>
            </a:extLst>
          </p:cNvPr>
          <p:cNvSpPr txBox="1"/>
          <p:nvPr/>
        </p:nvSpPr>
        <p:spPr>
          <a:xfrm>
            <a:off x="9144000" y="16002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Target:</a:t>
            </a:r>
          </a:p>
        </p:txBody>
      </p:sp>
    </p:spTree>
    <p:extLst>
      <p:ext uri="{BB962C8B-B14F-4D97-AF65-F5344CB8AC3E}">
        <p14:creationId xmlns:p14="http://schemas.microsoft.com/office/powerpoint/2010/main" val="8670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</a:t>
            </a:r>
            <a:r>
              <a:rPr spc="-270" dirty="0"/>
              <a:t> </a:t>
            </a:r>
            <a:r>
              <a:rPr spc="-10" dirty="0"/>
              <a:t>Margin</a:t>
            </a:r>
            <a:r>
              <a:rPr spc="-260" dirty="0"/>
              <a:t> </a:t>
            </a:r>
            <a:r>
              <a:rPr spc="-4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96621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Introduce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tuning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parameter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“C”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(defines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magnitude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wiggle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amount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margin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violation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allowed)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07BEA5-DE59-706F-8837-13F7F325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4762500"/>
            <a:ext cx="329565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03856-948B-30EC-A708-72B09CCE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739" y="3184207"/>
            <a:ext cx="2076450" cy="11430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18CCECD9-424F-2A0C-FB3D-9343C0D97960}"/>
              </a:ext>
            </a:extLst>
          </p:cNvPr>
          <p:cNvSpPr txBox="1"/>
          <p:nvPr/>
        </p:nvSpPr>
        <p:spPr>
          <a:xfrm>
            <a:off x="1752600" y="3552101"/>
            <a:ext cx="2971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tabLst>
                <a:tab pos="367665" algn="l"/>
                <a:tab pos="368300" algn="l"/>
              </a:tabLst>
            </a:pPr>
            <a:r>
              <a:rPr lang="en-US" sz="2800" dirty="0">
                <a:latin typeface="Arial"/>
                <a:cs typeface="Arial"/>
              </a:rPr>
              <a:t>Slack Variables: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</a:t>
            </a:r>
            <a:r>
              <a:rPr spc="-270" dirty="0"/>
              <a:t> </a:t>
            </a:r>
            <a:r>
              <a:rPr spc="-10" dirty="0"/>
              <a:t>Margin</a:t>
            </a:r>
            <a:r>
              <a:rPr spc="-260" dirty="0"/>
              <a:t> </a:t>
            </a:r>
            <a:r>
              <a:rPr spc="-4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96621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Introduce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tuning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parameter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“C”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(defines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magnitude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wiggle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amount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margin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violation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allowed)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4250" y="3013904"/>
            <a:ext cx="5877179" cy="30604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4408" y="3742690"/>
            <a:ext cx="20142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allows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constraints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easily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ignored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→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large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margin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9158" y="3465703"/>
            <a:ext cx="27622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Large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makes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constraints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hard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ignore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narrow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margin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enforces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constraints: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hard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margin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20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</a:t>
            </a:r>
            <a:r>
              <a:rPr spc="-270" dirty="0"/>
              <a:t> </a:t>
            </a:r>
            <a:r>
              <a:rPr spc="-10" dirty="0"/>
              <a:t>Margin</a:t>
            </a:r>
            <a:r>
              <a:rPr spc="-260" dirty="0"/>
              <a:t> </a:t>
            </a:r>
            <a:r>
              <a:rPr spc="-4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2117" y="1735658"/>
            <a:ext cx="1482725" cy="2077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ctr">
              <a:lnSpc>
                <a:spcPts val="11920"/>
              </a:lnSpc>
              <a:spcBef>
                <a:spcPts val="95"/>
              </a:spcBef>
            </a:pPr>
            <a:r>
              <a:rPr sz="10000" b="1" spc="-5" dirty="0">
                <a:latin typeface="Arial"/>
                <a:cs typeface="Arial"/>
              </a:rPr>
              <a:t>C</a:t>
            </a:r>
            <a:endParaRPr sz="10000">
              <a:latin typeface="Arial"/>
              <a:cs typeface="Arial"/>
            </a:endParaRPr>
          </a:p>
          <a:p>
            <a:pPr algn="ctr">
              <a:lnSpc>
                <a:spcPts val="2080"/>
              </a:lnSpc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parameter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729" y="2898805"/>
            <a:ext cx="4318247" cy="28619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545" y="2012950"/>
            <a:ext cx="1989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92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0" dirty="0">
                <a:latin typeface="Arial"/>
                <a:cs typeface="Arial"/>
              </a:rPr>
              <a:t>∞ </a:t>
            </a:r>
            <a:r>
              <a:rPr sz="2400" b="1" dirty="0">
                <a:latin typeface="Arial"/>
                <a:cs typeface="Arial"/>
              </a:rPr>
              <a:t>(hard </a:t>
            </a:r>
            <a:r>
              <a:rPr sz="2400" b="1" spc="-10" dirty="0">
                <a:latin typeface="Arial"/>
                <a:cs typeface="Arial"/>
              </a:rPr>
              <a:t>margin)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5735" y="2925581"/>
            <a:ext cx="4215275" cy="28362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82965" y="2012950"/>
            <a:ext cx="1887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(soft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margin)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</a:t>
            </a:r>
            <a:r>
              <a:rPr spc="-270" dirty="0"/>
              <a:t> </a:t>
            </a:r>
            <a:r>
              <a:rPr spc="-10" dirty="0"/>
              <a:t>Margin</a:t>
            </a:r>
            <a:r>
              <a:rPr spc="-260" dirty="0"/>
              <a:t> </a:t>
            </a:r>
            <a:r>
              <a:rPr spc="-45" dirty="0"/>
              <a:t>Classifier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4D9F68-CDDC-5D5C-837C-6C6C0B5B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4391025" cy="433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75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Nonlinear</a:t>
            </a:r>
            <a:r>
              <a:rPr spc="-285" dirty="0"/>
              <a:t> </a:t>
            </a:r>
            <a:r>
              <a:rPr spc="-25" dirty="0"/>
              <a:t>SVM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0803" y="1818338"/>
            <a:ext cx="5953215" cy="44635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4884" y="1870074"/>
            <a:ext cx="7886065" cy="2602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4071620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What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not </a:t>
            </a:r>
            <a:r>
              <a:rPr sz="2800" dirty="0">
                <a:latin typeface="Arial"/>
                <a:cs typeface="Arial"/>
              </a:rPr>
              <a:t>linearly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separable?</a:t>
            </a:r>
            <a:endParaRPr lang="en-US" sz="2800" spc="-10" dirty="0">
              <a:latin typeface="Arial"/>
              <a:cs typeface="Arial"/>
            </a:endParaRPr>
          </a:p>
          <a:p>
            <a:pPr marL="579120" marR="3488054" lvl="1" indent="-182880">
              <a:lnSpc>
                <a:spcPct val="100000"/>
              </a:lnSpc>
              <a:spcBef>
                <a:spcPts val="182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dirty="0">
                <a:latin typeface="Arial"/>
                <a:cs typeface="Arial"/>
              </a:rPr>
              <a:t>“Kernel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trick”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Transform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higher</a:t>
            </a:r>
            <a:r>
              <a:rPr sz="2400" spc="-10" dirty="0">
                <a:latin typeface="Arial"/>
                <a:cs typeface="Arial"/>
              </a:rPr>
              <a:t> dimensional space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F2D96-55C7-276A-8FFC-B2EAB03F7796}"/>
              </a:ext>
            </a:extLst>
          </p:cNvPr>
          <p:cNvSpPr txBox="1"/>
          <p:nvPr/>
        </p:nvSpPr>
        <p:spPr>
          <a:xfrm>
            <a:off x="1089366" y="4114800"/>
            <a:ext cx="7772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56430" marR="5080" algn="ct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Uplift</a:t>
            </a:r>
            <a:r>
              <a:rPr lang="en-US"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samples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onto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higher-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dimensional</a:t>
            </a:r>
            <a:r>
              <a:rPr lang="en-US"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lang="en-US"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r>
              <a:rPr lang="en-US"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where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linear</a:t>
            </a:r>
            <a:r>
              <a:rPr lang="en-US"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decision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boundary</a:t>
            </a:r>
            <a:r>
              <a:rPr lang="en-US"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lang="en-US"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2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lang="en-US"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separate</a:t>
            </a:r>
            <a:r>
              <a:rPr lang="en-US"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lang="en-US"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A4C0C-57A4-86D1-5949-D02C134699BA}"/>
              </a:ext>
            </a:extLst>
          </p:cNvPr>
          <p:cNvSpPr/>
          <p:nvPr/>
        </p:nvSpPr>
        <p:spPr>
          <a:xfrm>
            <a:off x="7924800" y="1835757"/>
            <a:ext cx="3962400" cy="2244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A6C8B-2CF6-BEBF-A054-8E06A3D923DA}"/>
              </a:ext>
            </a:extLst>
          </p:cNvPr>
          <p:cNvSpPr/>
          <p:nvPr/>
        </p:nvSpPr>
        <p:spPr>
          <a:xfrm>
            <a:off x="8970949" y="3429000"/>
            <a:ext cx="3057680" cy="2887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2085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640611"/>
            <a:ext cx="6670040" cy="395859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90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SVM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basic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concepts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representation</a:t>
            </a:r>
            <a:endParaRPr sz="28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80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Linear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SVM</a:t>
            </a:r>
            <a:endParaRPr sz="28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Nonlinear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SVM</a:t>
            </a:r>
            <a:endParaRPr sz="28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SVM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kernel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SVM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parameters</a:t>
            </a:r>
            <a:endParaRPr sz="28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Strengths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weaknesses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SVM</a:t>
            </a:r>
            <a:r>
              <a:rPr spc="-280" dirty="0"/>
              <a:t> </a:t>
            </a:r>
            <a:r>
              <a:rPr spc="-10" dirty="0"/>
              <a:t>Kernel</a:t>
            </a:r>
            <a:r>
              <a:rPr spc="-245" dirty="0"/>
              <a:t> </a:t>
            </a:r>
            <a:r>
              <a:rPr spc="-4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8897316" cy="3407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b="1" dirty="0">
                <a:latin typeface="Arial"/>
                <a:cs typeface="Arial"/>
              </a:rPr>
              <a:t>Linear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Kernel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Function</a:t>
            </a:r>
            <a:endParaRPr sz="28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4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20" dirty="0">
                <a:latin typeface="Arial"/>
                <a:cs typeface="Arial"/>
              </a:rPr>
              <a:t>Dot-</a:t>
            </a:r>
            <a:r>
              <a:rPr sz="2400" dirty="0">
                <a:latin typeface="Arial"/>
                <a:cs typeface="Arial"/>
              </a:rPr>
              <a:t>product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kernel: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K(Xi,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Xj)</a:t>
            </a:r>
            <a:endParaRPr sz="2400" dirty="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sum(Xi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Cambria Math"/>
                <a:cs typeface="Cambria Math"/>
              </a:rPr>
              <a:t>⋅</a:t>
            </a:r>
            <a:r>
              <a:rPr sz="2400" b="1" spc="120" dirty="0">
                <a:latin typeface="Cambria Math"/>
                <a:cs typeface="Cambria Math"/>
              </a:rPr>
              <a:t> </a:t>
            </a:r>
            <a:r>
              <a:rPr sz="2400" b="1" spc="-25" dirty="0">
                <a:latin typeface="Arial"/>
                <a:cs typeface="Arial"/>
              </a:rPr>
              <a:t>Xj)</a:t>
            </a:r>
            <a:endParaRPr sz="2400" dirty="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Kernel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defines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similarity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distance </a:t>
            </a:r>
            <a:r>
              <a:rPr sz="2400" dirty="0">
                <a:latin typeface="Arial"/>
                <a:cs typeface="Arial"/>
              </a:rPr>
              <a:t>measure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 new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support vectors</a:t>
            </a:r>
            <a:endParaRPr sz="2400" dirty="0">
              <a:latin typeface="Arial"/>
              <a:cs typeface="Arial"/>
            </a:endParaRPr>
          </a:p>
          <a:p>
            <a:pPr marL="560705" marR="173101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Example: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Dot-product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vectors</a:t>
            </a:r>
            <a:r>
              <a:rPr sz="20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[2,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3]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[5,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6]</a:t>
            </a:r>
            <a:endParaRPr sz="2000" dirty="0">
              <a:latin typeface="Arial"/>
              <a:cs typeface="Arial"/>
            </a:endParaRPr>
          </a:p>
          <a:p>
            <a:pPr marL="560705">
              <a:lnSpc>
                <a:spcPts val="237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K(A,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B)</a:t>
            </a:r>
            <a:r>
              <a:rPr sz="2000" spc="20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(2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*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5)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(3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* 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6)</a:t>
            </a:r>
            <a:endParaRPr sz="2000" dirty="0">
              <a:latin typeface="Arial"/>
              <a:cs typeface="Arial"/>
            </a:endParaRPr>
          </a:p>
          <a:p>
            <a:pPr marL="1475105">
              <a:lnSpc>
                <a:spcPts val="237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10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18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28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SVM</a:t>
            </a:r>
            <a:r>
              <a:rPr spc="-280" dirty="0"/>
              <a:t> </a:t>
            </a:r>
            <a:r>
              <a:rPr spc="-10" dirty="0"/>
              <a:t>Kernel</a:t>
            </a:r>
            <a:r>
              <a:rPr spc="-245" dirty="0"/>
              <a:t> </a:t>
            </a:r>
            <a:r>
              <a:rPr spc="-4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5021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b="1" dirty="0">
                <a:latin typeface="Arial"/>
                <a:cs typeface="Arial"/>
              </a:rPr>
              <a:t>Nonlinear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Kernel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694" y="2907952"/>
            <a:ext cx="9600122" cy="18786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Nonlinear</a:t>
            </a:r>
            <a:r>
              <a:rPr spc="-225" dirty="0"/>
              <a:t> </a:t>
            </a:r>
            <a:r>
              <a:rPr dirty="0"/>
              <a:t>SVM</a:t>
            </a:r>
            <a:r>
              <a:rPr spc="-285" dirty="0"/>
              <a:t> </a:t>
            </a:r>
            <a:r>
              <a:rPr spc="-4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5"/>
            <a:ext cx="9697085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Clr>
                <a:srgbClr val="5B9BD4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600" b="1" dirty="0">
                <a:latin typeface="Arial"/>
                <a:cs typeface="Arial"/>
              </a:rPr>
              <a:t>Gamma</a:t>
            </a:r>
            <a:r>
              <a:rPr sz="2600" dirty="0">
                <a:latin typeface="Arial"/>
                <a:cs typeface="Arial"/>
              </a:rPr>
              <a:t>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Kernel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coefficient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‘RBF’,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‘Polynomial’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10" dirty="0">
                <a:latin typeface="Arial"/>
                <a:cs typeface="Arial"/>
              </a:rPr>
              <a:t> ‘Sigmoid’</a:t>
            </a:r>
            <a:endParaRPr sz="2600">
              <a:latin typeface="Arial"/>
              <a:cs typeface="Arial"/>
            </a:endParaRPr>
          </a:p>
          <a:p>
            <a:pPr marL="579120" marR="1357630" lvl="1" indent="-182880">
              <a:lnSpc>
                <a:spcPct val="100000"/>
              </a:lnSpc>
              <a:spcBef>
                <a:spcPts val="1805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200" b="1" dirty="0">
                <a:latin typeface="Arial"/>
                <a:cs typeface="Arial"/>
              </a:rPr>
              <a:t>Higher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gamma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exact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training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data </a:t>
            </a:r>
            <a:r>
              <a:rPr sz="2200" spc="-10" dirty="0">
                <a:latin typeface="Arial"/>
                <a:cs typeface="Arial"/>
              </a:rPr>
              <a:t>(generalization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error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cause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over-</a:t>
            </a:r>
            <a:r>
              <a:rPr sz="2200" dirty="0">
                <a:latin typeface="Arial"/>
                <a:cs typeface="Arial"/>
              </a:rPr>
              <a:t>fitting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problem)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2164" y="3392566"/>
            <a:ext cx="9330485" cy="26566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Nonlinear</a:t>
            </a:r>
            <a:r>
              <a:rPr spc="-225" dirty="0"/>
              <a:t> </a:t>
            </a:r>
            <a:r>
              <a:rPr dirty="0"/>
              <a:t>SVM</a:t>
            </a:r>
            <a:r>
              <a:rPr spc="-285" dirty="0"/>
              <a:t> </a:t>
            </a:r>
            <a:r>
              <a:rPr spc="-40" dirty="0"/>
              <a:t>Parameters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159" y="2819400"/>
            <a:ext cx="10273665" cy="3077845"/>
            <a:chOff x="1162159" y="2819400"/>
            <a:chExt cx="10273665" cy="307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159" y="2968069"/>
              <a:ext cx="10273104" cy="29289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52771" y="2819400"/>
              <a:ext cx="239395" cy="368935"/>
            </a:xfrm>
            <a:custGeom>
              <a:avLst/>
              <a:gdLst/>
              <a:ahLst/>
              <a:cxnLst/>
              <a:rect l="l" t="t" r="r" b="b"/>
              <a:pathLst>
                <a:path w="239395" h="368935">
                  <a:moveTo>
                    <a:pt x="239267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39267" y="368808"/>
                  </a:lnTo>
                  <a:lnTo>
                    <a:pt x="239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84884" y="1910537"/>
            <a:ext cx="9872345" cy="122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b="1" dirty="0">
                <a:latin typeface="Arial"/>
                <a:cs typeface="Arial"/>
              </a:rPr>
              <a:t>C: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Controls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trade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between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smooth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decision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boundary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classifying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training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correctly</a:t>
            </a:r>
            <a:endParaRPr sz="2800">
              <a:latin typeface="Arial"/>
              <a:cs typeface="Arial"/>
            </a:endParaRPr>
          </a:p>
          <a:p>
            <a:pPr marR="2447925" algn="ctr">
              <a:lnSpc>
                <a:spcPct val="100000"/>
              </a:lnSpc>
              <a:spcBef>
                <a:spcPts val="58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Which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kernel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better?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943" y="2459426"/>
            <a:ext cx="3914402" cy="28946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5482" y="2394397"/>
            <a:ext cx="3717416" cy="28030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84882" y="5488635"/>
            <a:ext cx="2160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Linear</a:t>
            </a:r>
            <a:r>
              <a:rPr sz="2400" spc="-10" dirty="0">
                <a:latin typeface="Arial"/>
                <a:cs typeface="Arial"/>
              </a:rPr>
              <a:t> kernel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6945" y="5488635"/>
            <a:ext cx="1920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B: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RBF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Which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kernel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better?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883" y="2459426"/>
            <a:ext cx="3914402" cy="28946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9522" y="2432497"/>
            <a:ext cx="3717416" cy="28030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23441" y="5488635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A: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Linear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1621" y="5526430"/>
            <a:ext cx="1921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B: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RBF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7" y="2108072"/>
            <a:ext cx="2369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Both</a:t>
            </a:r>
            <a:r>
              <a:rPr sz="18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linear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Arial"/>
                <a:cs typeface="Arial"/>
              </a:rPr>
              <a:t>RBF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kernel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SVM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would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work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equally</a:t>
            </a:r>
            <a:r>
              <a:rPr sz="18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well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7" y="3480054"/>
            <a:ext cx="2457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Pick</a:t>
            </a:r>
            <a:r>
              <a:rPr sz="18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A: linear</a:t>
            </a:r>
            <a:r>
              <a:rPr sz="18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(simpler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hypothesis)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7" y="4303014"/>
            <a:ext cx="23126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Occam's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Razor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18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simple</a:t>
            </a:r>
            <a:r>
              <a:rPr sz="18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model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 would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generalize</a:t>
            </a:r>
            <a:r>
              <a:rPr sz="18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better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than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complex model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0909"/>
            <a:ext cx="7800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Strengths</a:t>
            </a:r>
            <a:r>
              <a:rPr spc="-215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55" dirty="0"/>
              <a:t>Weaknesses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598667"/>
            <a:ext cx="9782810" cy="3910329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930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spc="-10" dirty="0">
                <a:latin typeface="Arial"/>
                <a:cs typeface="Arial"/>
              </a:rPr>
              <a:t>Strengths</a:t>
            </a:r>
            <a:endParaRPr sz="26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4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High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tolerance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noisy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3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Ability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classify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untrained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patterns</a:t>
            </a:r>
            <a:endParaRPr sz="22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53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Effective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high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dimensional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spaces</a:t>
            </a:r>
            <a:endParaRPr sz="2200">
              <a:latin typeface="Arial"/>
              <a:cs typeface="Arial"/>
            </a:endParaRPr>
          </a:p>
          <a:p>
            <a:pPr marL="579120" marR="5080" lvl="1" indent="-182880">
              <a:lnSpc>
                <a:spcPts val="2380"/>
              </a:lnSpc>
              <a:spcBef>
                <a:spcPts val="183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Effective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cases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where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dimensions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number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samples</a:t>
            </a:r>
            <a:endParaRPr sz="2200">
              <a:latin typeface="Arial"/>
              <a:cs typeface="Arial"/>
            </a:endParaRPr>
          </a:p>
          <a:p>
            <a:pPr marL="579120" lvl="1" indent="-183515">
              <a:lnSpc>
                <a:spcPts val="2510"/>
              </a:lnSpc>
              <a:spcBef>
                <a:spcPts val="15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200" dirty="0">
                <a:latin typeface="Arial"/>
                <a:cs typeface="Arial"/>
              </a:rPr>
              <a:t>Memory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efficient: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subset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training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points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decision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  <a:p>
            <a:pPr marL="579120">
              <a:lnSpc>
                <a:spcPts val="2510"/>
              </a:lnSpc>
            </a:pPr>
            <a:r>
              <a:rPr sz="2200" dirty="0">
                <a:latin typeface="Arial"/>
                <a:cs typeface="Arial"/>
              </a:rPr>
              <a:t>(called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support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vectors)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Strengths</a:t>
            </a:r>
            <a:r>
              <a:rPr spc="-215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55" dirty="0"/>
              <a:t>Weaknesses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9958705" cy="319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spc="-10" dirty="0">
                <a:latin typeface="Arial"/>
                <a:cs typeface="Arial"/>
              </a:rPr>
              <a:t>Weaknesses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4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Long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training </a:t>
            </a:r>
            <a:r>
              <a:rPr sz="2400" spc="-2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5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Require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kernel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Poor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interpretability: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Difficult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interpret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symbolic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meaning</a:t>
            </a:r>
            <a:r>
              <a:rPr sz="2400" spc="-10" dirty="0">
                <a:latin typeface="Arial"/>
                <a:cs typeface="Arial"/>
              </a:rPr>
              <a:t> behind</a:t>
            </a:r>
            <a:endParaRPr sz="240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Less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effective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noisier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datasets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overlapping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SVM</a:t>
            </a:r>
            <a:r>
              <a:rPr spc="-215" dirty="0"/>
              <a:t> </a:t>
            </a:r>
            <a:r>
              <a:rPr spc="-5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0251" y="1874506"/>
            <a:ext cx="5334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tabLst>
                <a:tab pos="367665" algn="l"/>
                <a:tab pos="368300" algn="l"/>
              </a:tabLst>
            </a:pPr>
            <a:r>
              <a:rPr dirty="0">
                <a:latin typeface="Arial"/>
                <a:cs typeface="Arial"/>
              </a:rPr>
              <a:t>Instances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as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points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n- </a:t>
            </a:r>
            <a:r>
              <a:rPr dirty="0">
                <a:latin typeface="Arial"/>
                <a:cs typeface="Arial"/>
              </a:rPr>
              <a:t>dimensional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space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(e.g., </a:t>
            </a:r>
            <a:r>
              <a:rPr dirty="0">
                <a:latin typeface="Arial"/>
                <a:cs typeface="Arial"/>
              </a:rPr>
              <a:t>2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variables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two </a:t>
            </a:r>
            <a:r>
              <a:rPr dirty="0">
                <a:latin typeface="Arial"/>
                <a:cs typeface="Arial"/>
              </a:rPr>
              <a:t>dimensional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space)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6478" y="2733170"/>
            <a:ext cx="5429846" cy="3464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03218" y="1843371"/>
            <a:ext cx="50927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Example: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population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female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variables: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height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individual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hair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length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62490"/>
              </p:ext>
            </p:extLst>
          </p:nvPr>
        </p:nvGraphicFramePr>
        <p:xfrm>
          <a:off x="1336547" y="4020311"/>
          <a:ext cx="4461509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Height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Hair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length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5461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48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43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Female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5461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145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43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Female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5461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173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Male</a:t>
                      </a:r>
                      <a:endParaRPr lang="en-US" sz="1800" spc="-2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5461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spc="-20" dirty="0">
                          <a:latin typeface="Arial"/>
                          <a:cs typeface="Arial"/>
                        </a:rPr>
                        <a:t>…</a:t>
                      </a: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58762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811771" y="4292854"/>
            <a:ext cx="594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(144,48)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1771" y="3792092"/>
            <a:ext cx="594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(145,64)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981" y="5268848"/>
            <a:ext cx="510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(173,2)</a:t>
            </a:r>
            <a:endParaRPr sz="1200">
              <a:latin typeface="Arial"/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48B37E-E00E-408A-76F2-E84C50122A0C}"/>
              </a:ext>
            </a:extLst>
          </p:cNvPr>
          <p:cNvCxnSpPr>
            <a:cxnSpLocks/>
          </p:cNvCxnSpPr>
          <p:nvPr/>
        </p:nvCxnSpPr>
        <p:spPr>
          <a:xfrm flipV="1">
            <a:off x="7772400" y="2819400"/>
            <a:ext cx="2438400" cy="2819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SVM</a:t>
            </a:r>
            <a:r>
              <a:rPr spc="-215" dirty="0"/>
              <a:t> </a:t>
            </a:r>
            <a:r>
              <a:rPr spc="-50" dirty="0"/>
              <a:t>Representation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7665" marR="5080" indent="-355600">
              <a:lnSpc>
                <a:spcPts val="2500"/>
              </a:lnSpc>
              <a:spcBef>
                <a:spcPts val="705"/>
              </a:spcBef>
              <a:buClr>
                <a:srgbClr val="5B9BD4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b="1" dirty="0">
                <a:latin typeface="Arial"/>
                <a:cs typeface="Arial"/>
              </a:rPr>
              <a:t>Hyperplane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Line</a:t>
            </a:r>
            <a:r>
              <a:rPr spc="-5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dirty="0"/>
              <a:t>splits</a:t>
            </a:r>
            <a:r>
              <a:rPr spc="-15" dirty="0"/>
              <a:t> </a:t>
            </a:r>
            <a:r>
              <a:rPr spc="-25" dirty="0"/>
              <a:t>the </a:t>
            </a:r>
            <a:r>
              <a:rPr dirty="0"/>
              <a:t>input</a:t>
            </a:r>
            <a:r>
              <a:rPr spc="-25" dirty="0"/>
              <a:t> </a:t>
            </a:r>
            <a:r>
              <a:rPr dirty="0"/>
              <a:t>variable</a:t>
            </a:r>
            <a:r>
              <a:rPr spc="-10" dirty="0"/>
              <a:t> </a:t>
            </a:r>
            <a:r>
              <a:rPr dirty="0"/>
              <a:t>space</a:t>
            </a:r>
            <a:r>
              <a:rPr spc="-15" dirty="0"/>
              <a:t> </a:t>
            </a:r>
            <a:r>
              <a:rPr dirty="0"/>
              <a:t>by</a:t>
            </a:r>
            <a:r>
              <a:rPr spc="-10" dirty="0"/>
              <a:t> their class</a:t>
            </a:r>
          </a:p>
          <a:p>
            <a:pPr marL="367665" marR="266065" indent="-355600">
              <a:lnSpc>
                <a:spcPct val="80000"/>
              </a:lnSpc>
              <a:spcBef>
                <a:spcPts val="1810"/>
              </a:spcBef>
              <a:buClr>
                <a:srgbClr val="5B9BD4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b="1" dirty="0">
                <a:latin typeface="Arial"/>
                <a:cs typeface="Arial"/>
              </a:rPr>
              <a:t>Support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vectors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spc="-10" dirty="0"/>
              <a:t>points </a:t>
            </a:r>
            <a:r>
              <a:rPr dirty="0"/>
              <a:t>nearest</a:t>
            </a:r>
            <a:r>
              <a:rPr spc="-25" dirty="0"/>
              <a:t> </a:t>
            </a:r>
            <a:r>
              <a:rPr dirty="0"/>
              <a:t>to the</a:t>
            </a:r>
            <a:r>
              <a:rPr spc="5" dirty="0"/>
              <a:t> </a:t>
            </a:r>
            <a:r>
              <a:rPr spc="-10" dirty="0"/>
              <a:t>hyperplane </a:t>
            </a:r>
            <a:r>
              <a:rPr dirty="0"/>
              <a:t>(support</a:t>
            </a:r>
            <a:r>
              <a:rPr spc="-3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define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spc="-10" dirty="0"/>
              <a:t>hyperplane)</a:t>
            </a:r>
          </a:p>
          <a:p>
            <a:pPr marL="367665" marR="487680" indent="-355600">
              <a:lnSpc>
                <a:spcPct val="8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b="1" dirty="0">
                <a:latin typeface="Arial"/>
                <a:cs typeface="Arial"/>
              </a:rPr>
              <a:t>Support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vector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machine</a:t>
            </a:r>
            <a:r>
              <a:rPr dirty="0"/>
              <a:t>:</a:t>
            </a:r>
            <a:r>
              <a:rPr spc="-160" dirty="0"/>
              <a:t> </a:t>
            </a:r>
            <a:r>
              <a:rPr spc="-50" dirty="0"/>
              <a:t>A </a:t>
            </a:r>
            <a:r>
              <a:rPr dirty="0"/>
              <a:t>hyperplane</a:t>
            </a:r>
            <a:r>
              <a:rPr spc="-30" dirty="0"/>
              <a:t> </a:t>
            </a:r>
            <a:r>
              <a:rPr dirty="0"/>
              <a:t>which</a:t>
            </a:r>
            <a:r>
              <a:rPr spc="-20" dirty="0"/>
              <a:t> best </a:t>
            </a:r>
            <a:r>
              <a:rPr dirty="0"/>
              <a:t>segregates</a:t>
            </a:r>
            <a:r>
              <a:rPr spc="-2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two</a:t>
            </a:r>
            <a:r>
              <a:rPr spc="5" dirty="0"/>
              <a:t> </a:t>
            </a:r>
            <a:r>
              <a:rPr spc="-10" dirty="0"/>
              <a:t>classes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4319" y="2376202"/>
            <a:ext cx="4624685" cy="33042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5626" y="2533014"/>
            <a:ext cx="1125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Hyperplane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215" dirty="0"/>
              <a:t> </a:t>
            </a:r>
            <a:r>
              <a:rPr dirty="0"/>
              <a:t>the</a:t>
            </a:r>
            <a:r>
              <a:rPr spc="-215" dirty="0"/>
              <a:t> </a:t>
            </a:r>
            <a:r>
              <a:rPr spc="-2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8075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How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decide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which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best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hyperplane?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532" y="2618871"/>
            <a:ext cx="5519259" cy="3519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40473" y="2987166"/>
            <a:ext cx="3584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Rule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thumb: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Select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hyper-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plane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segregates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better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0473" y="4084142"/>
            <a:ext cx="352615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Choose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hyperplane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maximum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distance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(from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the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closest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support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vector)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5972" y="2836925"/>
            <a:ext cx="1598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80D13"/>
                </a:solidFill>
                <a:latin typeface="Arial"/>
                <a:cs typeface="Arial"/>
              </a:rPr>
              <a:t>Best</a:t>
            </a:r>
            <a:r>
              <a:rPr sz="1600" b="1" spc="-30" dirty="0">
                <a:solidFill>
                  <a:srgbClr val="080D13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80D13"/>
                </a:solidFill>
                <a:latin typeface="Arial"/>
                <a:cs typeface="Arial"/>
              </a:rPr>
              <a:t>hyperplane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215" dirty="0"/>
              <a:t> </a:t>
            </a:r>
            <a:r>
              <a:rPr dirty="0"/>
              <a:t>the</a:t>
            </a:r>
            <a:r>
              <a:rPr spc="-215" dirty="0"/>
              <a:t> </a:t>
            </a:r>
            <a:r>
              <a:rPr spc="-2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477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Identify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right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hyperplane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849" y="2847297"/>
            <a:ext cx="4909120" cy="33208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13017" y="3535171"/>
            <a:ext cx="28892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Hyperplane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best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segregating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215" dirty="0"/>
              <a:t> </a:t>
            </a:r>
            <a:r>
              <a:rPr dirty="0"/>
              <a:t>the</a:t>
            </a:r>
            <a:r>
              <a:rPr spc="-215" dirty="0"/>
              <a:t> </a:t>
            </a:r>
            <a:r>
              <a:rPr spc="-2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8075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How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decide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which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best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hyperplane?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155" y="2491739"/>
            <a:ext cx="3592068" cy="34640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33109" y="2518917"/>
            <a:ext cx="48698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45110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Find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hyperplane</a:t>
            </a:r>
            <a:r>
              <a:rPr sz="1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(the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support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vector)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maximizes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margin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(maximal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margin hyperplane)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Hyperplane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larger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margin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robust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(low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margin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hyperplane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leads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chance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misclassification)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299085" marR="60325" indent="-287020" algn="just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better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B2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(more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distance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between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points from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classes)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4252" y="2628341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080D13"/>
                </a:solidFill>
                <a:latin typeface="Arial"/>
                <a:cs typeface="Arial"/>
              </a:rPr>
              <a:t>B1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5807" y="3635121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080D13"/>
                </a:solidFill>
                <a:latin typeface="Arial"/>
                <a:cs typeface="Arial"/>
              </a:rPr>
              <a:t>B2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spc="-215" dirty="0"/>
              <a:t> </a:t>
            </a:r>
            <a:r>
              <a:rPr dirty="0"/>
              <a:t>the</a:t>
            </a:r>
            <a:r>
              <a:rPr spc="-215" dirty="0"/>
              <a:t> </a:t>
            </a:r>
            <a:r>
              <a:rPr spc="-2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477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Identify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right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hyperplane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017" y="2657497"/>
            <a:ext cx="4952769" cy="34770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13017" y="3535171"/>
            <a:ext cx="2599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Hyperplane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maximum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margin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Class</a:t>
            </a:r>
            <a:r>
              <a:rPr spc="-254" dirty="0"/>
              <a:t> </a:t>
            </a:r>
            <a:r>
              <a:rPr spc="-4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0074"/>
            <a:ext cx="27330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Which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best </a:t>
            </a:r>
            <a:r>
              <a:rPr sz="2800" spc="-10" dirty="0">
                <a:latin typeface="Arial"/>
                <a:cs typeface="Arial"/>
              </a:rPr>
              <a:t>hyperplane?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483" y="1881670"/>
            <a:ext cx="6695653" cy="41523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97573" y="363181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0D13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4686" y="363181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0D13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4526" y="575289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0D13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14686" y="575929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80D13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855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Machine Learning</vt:lpstr>
      <vt:lpstr>Outline</vt:lpstr>
      <vt:lpstr>SVM Representation</vt:lpstr>
      <vt:lpstr>SVM Representation</vt:lpstr>
      <vt:lpstr>Find the SVM</vt:lpstr>
      <vt:lpstr>Find the SVM</vt:lpstr>
      <vt:lpstr>Find the SVM</vt:lpstr>
      <vt:lpstr>Find the SVM</vt:lpstr>
      <vt:lpstr>Class Activity</vt:lpstr>
      <vt:lpstr>Class Activity</vt:lpstr>
      <vt:lpstr>Find the SVM</vt:lpstr>
      <vt:lpstr>Find the SVM</vt:lpstr>
      <vt:lpstr>Soft Margin Classifier</vt:lpstr>
      <vt:lpstr>Slack Variables</vt:lpstr>
      <vt:lpstr>Soft Margin Classifier</vt:lpstr>
      <vt:lpstr>Soft Margin Classifier</vt:lpstr>
      <vt:lpstr>Soft Margin Classifier</vt:lpstr>
      <vt:lpstr>Soft Margin Classifier</vt:lpstr>
      <vt:lpstr>Nonlinear SVM</vt:lpstr>
      <vt:lpstr>SVM Kernel Functions</vt:lpstr>
      <vt:lpstr>SVM Kernel Functions</vt:lpstr>
      <vt:lpstr>Nonlinear SVM Parameters</vt:lpstr>
      <vt:lpstr>Nonlinear SVM Parameters</vt:lpstr>
      <vt:lpstr>Discussion</vt:lpstr>
      <vt:lpstr>Discussion</vt:lpstr>
      <vt:lpstr>Strengths and Weaknesses</vt:lpstr>
      <vt:lpstr>Strengths and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Muhammad Tayyab</cp:lastModifiedBy>
  <cp:revision>10</cp:revision>
  <dcterms:created xsi:type="dcterms:W3CDTF">2022-10-29T01:59:53Z</dcterms:created>
  <dcterms:modified xsi:type="dcterms:W3CDTF">2022-10-29T16:55:09Z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2022-10-29T00:00:00Z</vt:filetime>
  </property>
  <property fmtid="{D5CDD505-2E9C-101B-9397-08002B2CF9AE}" pid="5" name="Producer">
    <vt:lpwstr>Microsoft® PowerPoint® 2016</vt:lpwstr>
  </property>
</Properties>
</file>