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46" y="16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048C4-5025-46B0-BD01-14B05891AFD5}" type="datetimeFigureOut">
              <a:rPr lang="en-US" smtClean="0"/>
              <a:t>Sat, 10-Dec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0BD2F-35F5-464D-A5ED-CCBAB992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0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EF2C8-90DD-456D-AC7D-C5AA19D72668}" type="datetime1">
              <a:rPr lang="en-US" smtClean="0"/>
              <a:t>Sat, 10-Dec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2022C-2A3C-4F70-AFCD-02E8D06209C9}" type="datetime1">
              <a:rPr lang="en-US" smtClean="0"/>
              <a:t>Sat, 10-Dec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177CB-DBF8-4A42-B24E-D64D5D679ECB}" type="datetime1">
              <a:rPr lang="en-US" smtClean="0"/>
              <a:t>Sat, 10-Dec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36611-63BC-48B8-8B98-318614842923}" type="datetime1">
              <a:rPr lang="en-US" smtClean="0"/>
              <a:t>Sat, 10-Dec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24191-4311-4E3C-9CEC-D26FDC9BB2DC}" type="datetime1">
              <a:rPr lang="en-US" smtClean="0"/>
              <a:t>Sat, 10-Dec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200"/>
                </a:lnTo>
                <a:lnTo>
                  <a:pt x="12188952" y="457200"/>
                </a:lnTo>
                <a:lnTo>
                  <a:pt x="12188952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4505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8"/>
                </a:lnTo>
                <a:lnTo>
                  <a:pt x="12188952" y="64008"/>
                </a:lnTo>
                <a:lnTo>
                  <a:pt x="12188952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3291" y="173812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019" y="930655"/>
            <a:ext cx="634238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7909" y="1868848"/>
            <a:ext cx="10076180" cy="2814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1AFC4-37B2-42F3-A803-DF75DA3F4747}" type="datetime1">
              <a:rPr lang="en-US" smtClean="0"/>
              <a:t>Sat, 10-Dec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4505"/>
            <a:ext cx="12192000" cy="523875"/>
            <a:chOff x="0" y="6334505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2192000" y="4572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505"/>
              <a:ext cx="12192000" cy="66675"/>
            </a:xfrm>
            <a:custGeom>
              <a:avLst/>
              <a:gdLst/>
              <a:ahLst/>
              <a:cxnLst/>
              <a:rect l="l" t="t" r="r" b="b"/>
              <a:pathLst>
                <a:path w="12192000" h="66675">
                  <a:moveTo>
                    <a:pt x="12192000" y="0"/>
                  </a:moveTo>
                  <a:lnTo>
                    <a:pt x="0" y="0"/>
                  </a:lnTo>
                  <a:lnTo>
                    <a:pt x="0" y="66294"/>
                  </a:lnTo>
                  <a:lnTo>
                    <a:pt x="12192000" y="6629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33983" y="640080"/>
            <a:ext cx="5461503" cy="5054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08740" y="1079787"/>
            <a:ext cx="4464685" cy="615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660"/>
              </a:lnSpc>
            </a:pPr>
            <a:r>
              <a:rPr sz="4200" spc="-50" dirty="0">
                <a:solidFill>
                  <a:srgbClr val="212121"/>
                </a:solidFill>
              </a:rPr>
              <a:t>Machine</a:t>
            </a:r>
            <a:r>
              <a:rPr sz="4200" spc="-155" dirty="0">
                <a:solidFill>
                  <a:srgbClr val="212121"/>
                </a:solidFill>
              </a:rPr>
              <a:t> </a:t>
            </a:r>
            <a:r>
              <a:rPr sz="4200" spc="-50" dirty="0">
                <a:solidFill>
                  <a:srgbClr val="212121"/>
                </a:solidFill>
              </a:rPr>
              <a:t>Learning</a:t>
            </a:r>
            <a:endParaRPr sz="4200" dirty="0"/>
          </a:p>
        </p:txBody>
      </p:sp>
      <p:sp>
        <p:nvSpPr>
          <p:cNvPr id="8" name="object 8"/>
          <p:cNvSpPr txBox="1"/>
          <p:nvPr/>
        </p:nvSpPr>
        <p:spPr>
          <a:xfrm>
            <a:off x="6808740" y="2842292"/>
            <a:ext cx="4048125" cy="933589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 marR="5080">
              <a:lnSpc>
                <a:spcPts val="3270"/>
              </a:lnSpc>
              <a:spcBef>
                <a:spcPts val="680"/>
              </a:spcBef>
            </a:pPr>
            <a:r>
              <a:rPr sz="3200" b="1" spc="-60" dirty="0">
                <a:solidFill>
                  <a:srgbClr val="333F50"/>
                </a:solidFill>
                <a:latin typeface="Arial"/>
                <a:cs typeface="Arial"/>
              </a:rPr>
              <a:t>Week </a:t>
            </a:r>
            <a:r>
              <a:rPr sz="3200" b="1" spc="-40" dirty="0">
                <a:solidFill>
                  <a:srgbClr val="333F50"/>
                </a:solidFill>
                <a:latin typeface="Arial"/>
                <a:cs typeface="Arial"/>
              </a:rPr>
              <a:t>13:</a:t>
            </a:r>
            <a:r>
              <a:rPr sz="3200" b="1" spc="-310" dirty="0">
                <a:solidFill>
                  <a:srgbClr val="333F50"/>
                </a:solidFill>
                <a:latin typeface="Arial"/>
                <a:cs typeface="Arial"/>
              </a:rPr>
              <a:t> </a:t>
            </a:r>
            <a:r>
              <a:rPr sz="3200" b="1" spc="-60" dirty="0">
                <a:solidFill>
                  <a:srgbClr val="333F50"/>
                </a:solidFill>
                <a:latin typeface="Arial"/>
                <a:cs typeface="Arial"/>
              </a:rPr>
              <a:t>Association</a:t>
            </a:r>
            <a:r>
              <a:rPr lang="en-US" sz="3200" b="1" spc="-60" dirty="0">
                <a:solidFill>
                  <a:srgbClr val="333F50"/>
                </a:solidFill>
                <a:latin typeface="Arial"/>
                <a:cs typeface="Arial"/>
              </a:rPr>
              <a:t> </a:t>
            </a:r>
            <a:r>
              <a:rPr sz="3200" b="1" spc="-40" dirty="0">
                <a:solidFill>
                  <a:srgbClr val="333F50"/>
                </a:solidFill>
                <a:latin typeface="Arial"/>
                <a:cs typeface="Arial"/>
              </a:rPr>
              <a:t>Rule</a:t>
            </a:r>
            <a:r>
              <a:rPr sz="3200" b="1" spc="-125" dirty="0">
                <a:solidFill>
                  <a:srgbClr val="333F50"/>
                </a:solidFill>
                <a:latin typeface="Arial"/>
                <a:cs typeface="Arial"/>
              </a:rPr>
              <a:t> </a:t>
            </a:r>
            <a:r>
              <a:rPr sz="3200" b="1" spc="-45" dirty="0">
                <a:solidFill>
                  <a:srgbClr val="333F50"/>
                </a:solidFill>
                <a:latin typeface="Arial"/>
                <a:cs typeface="Arial"/>
              </a:rPr>
              <a:t>Mining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9D042-0BE9-57D9-C451-2F90778447A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Association</a:t>
            </a:r>
            <a:r>
              <a:rPr spc="-105" dirty="0"/>
              <a:t> </a:t>
            </a:r>
            <a:r>
              <a:rPr spc="-55" dirty="0"/>
              <a:t>Measures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00564"/>
            <a:ext cx="6384290" cy="4448175"/>
          </a:xfrm>
          <a:prstGeom prst="rect">
            <a:avLst/>
          </a:prstGeom>
        </p:spPr>
        <p:txBody>
          <a:bodyPr vert="horz" wrap="square" lIns="0" tIns="238125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875"/>
              </a:spcBef>
              <a:buClr>
                <a:srgbClr val="5B9BD5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Measure 2: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Confidence</a:t>
            </a:r>
            <a:endParaRPr sz="2800">
              <a:latin typeface="Arial"/>
              <a:cs typeface="Arial"/>
            </a:endParaRPr>
          </a:p>
          <a:p>
            <a:pPr marL="579120" marR="1322705" lvl="1" indent="-182880">
              <a:lnSpc>
                <a:spcPts val="2590"/>
              </a:lnSpc>
              <a:spcBef>
                <a:spcPts val="1850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Drawback: May misrepresent the  importance of an association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rule</a:t>
            </a:r>
            <a:endParaRPr sz="2400">
              <a:latin typeface="Arial"/>
              <a:cs typeface="Arial"/>
            </a:endParaRPr>
          </a:p>
          <a:p>
            <a:pPr marL="762000" marR="86995" lvl="2" indent="-182880">
              <a:lnSpc>
                <a:spcPts val="2160"/>
              </a:lnSpc>
              <a:spcBef>
                <a:spcPts val="1810"/>
              </a:spcBef>
              <a:buClr>
                <a:srgbClr val="5B9BD5"/>
              </a:buClr>
              <a:buChar char="•"/>
              <a:tabLst>
                <a:tab pos="762635" algn="l"/>
              </a:tabLst>
            </a:pPr>
            <a:r>
              <a:rPr sz="2000" spc="-5" dirty="0">
                <a:latin typeface="Arial"/>
                <a:cs typeface="Arial"/>
              </a:rPr>
              <a:t>Only accounts for how popular apples are but </a:t>
            </a:r>
            <a:r>
              <a:rPr sz="2000" spc="-10" dirty="0">
                <a:latin typeface="Arial"/>
                <a:cs typeface="Arial"/>
              </a:rPr>
              <a:t>not  </a:t>
            </a:r>
            <a:r>
              <a:rPr sz="2000" spc="-5" dirty="0">
                <a:latin typeface="Arial"/>
                <a:cs typeface="Arial"/>
              </a:rPr>
              <a:t>beers</a:t>
            </a:r>
            <a:endParaRPr sz="2000">
              <a:latin typeface="Arial"/>
              <a:cs typeface="Arial"/>
            </a:endParaRPr>
          </a:p>
          <a:p>
            <a:pPr marL="762000" marR="5080" lvl="2" indent="-182880">
              <a:lnSpc>
                <a:spcPts val="2160"/>
              </a:lnSpc>
              <a:spcBef>
                <a:spcPts val="1800"/>
              </a:spcBef>
              <a:buClr>
                <a:srgbClr val="5B9BD5"/>
              </a:buClr>
              <a:buChar char="•"/>
              <a:tabLst>
                <a:tab pos="762635" algn="l"/>
              </a:tabLst>
            </a:pPr>
            <a:r>
              <a:rPr sz="2000" spc="-5" dirty="0">
                <a:latin typeface="Arial"/>
                <a:cs typeface="Arial"/>
              </a:rPr>
              <a:t>If beers are also very popular in general, there will  be a larger chance a transaction containing  apples will also contain beers (inflate confidence  measure)</a:t>
            </a:r>
            <a:endParaRPr sz="2000">
              <a:latin typeface="Arial"/>
              <a:cs typeface="Arial"/>
            </a:endParaRPr>
          </a:p>
          <a:p>
            <a:pPr marL="762000" marR="120014" lvl="2" indent="-182880">
              <a:lnSpc>
                <a:spcPts val="2160"/>
              </a:lnSpc>
              <a:spcBef>
                <a:spcPts val="1800"/>
              </a:spcBef>
              <a:buClr>
                <a:srgbClr val="5B9BD5"/>
              </a:buClr>
              <a:buChar char="•"/>
              <a:tabLst>
                <a:tab pos="762635" algn="l"/>
              </a:tabLst>
            </a:pPr>
            <a:r>
              <a:rPr sz="2000" spc="-5" dirty="0">
                <a:latin typeface="Arial"/>
                <a:cs typeface="Arial"/>
              </a:rPr>
              <a:t>Use </a:t>
            </a:r>
            <a:r>
              <a:rPr sz="2000" b="1" spc="-5" dirty="0">
                <a:latin typeface="Arial"/>
                <a:cs typeface="Arial"/>
              </a:rPr>
              <a:t>lift </a:t>
            </a:r>
            <a:r>
              <a:rPr sz="2000" spc="-5" dirty="0">
                <a:latin typeface="Arial"/>
                <a:cs typeface="Arial"/>
              </a:rPr>
              <a:t>to account for the base popularity of both  constituent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items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15633" y="1974726"/>
            <a:ext cx="3475356" cy="3046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6E750-4FF7-57E5-52EF-38FBF5F7E6D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655"/>
            <a:ext cx="63423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Association</a:t>
            </a:r>
            <a:r>
              <a:rPr spc="-105" dirty="0"/>
              <a:t> </a:t>
            </a:r>
            <a:r>
              <a:rPr spc="-55" dirty="0"/>
              <a:t>Measures</a:t>
            </a:r>
          </a:p>
        </p:txBody>
      </p:sp>
      <p:sp>
        <p:nvSpPr>
          <p:cNvPr id="3" name="object 3"/>
          <p:cNvSpPr/>
          <p:nvPr/>
        </p:nvSpPr>
        <p:spPr>
          <a:xfrm>
            <a:off x="8015633" y="1974726"/>
            <a:ext cx="3475356" cy="3046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4580" y="1871894"/>
            <a:ext cx="7080250" cy="4188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95"/>
              </a:spcBef>
              <a:buClr>
                <a:srgbClr val="5B9BD5"/>
              </a:buClr>
              <a:buChar char="•"/>
              <a:tabLst>
                <a:tab pos="368300" algn="l"/>
                <a:tab pos="368935" algn="l"/>
              </a:tabLst>
            </a:pPr>
            <a:r>
              <a:rPr sz="2000" spc="-5" dirty="0">
                <a:latin typeface="Arial"/>
                <a:cs typeface="Arial"/>
              </a:rPr>
              <a:t>Measure 3: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Lift</a:t>
            </a:r>
            <a:endParaRPr sz="2000">
              <a:latin typeface="Arial"/>
              <a:cs typeface="Arial"/>
            </a:endParaRPr>
          </a:p>
          <a:p>
            <a:pPr marL="579120" marR="972819" lvl="1" indent="-182880">
              <a:lnSpc>
                <a:spcPct val="100000"/>
              </a:lnSpc>
              <a:spcBef>
                <a:spcPts val="1815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1700" spc="-5" dirty="0">
                <a:latin typeface="Arial"/>
                <a:cs typeface="Arial"/>
              </a:rPr>
              <a:t>How likely item Y is purchased </a:t>
            </a:r>
            <a:r>
              <a:rPr sz="1700" spc="-10" dirty="0">
                <a:latin typeface="Arial"/>
                <a:cs typeface="Arial"/>
              </a:rPr>
              <a:t>when </a:t>
            </a:r>
            <a:r>
              <a:rPr sz="1700" spc="-5" dirty="0">
                <a:latin typeface="Arial"/>
                <a:cs typeface="Arial"/>
              </a:rPr>
              <a:t>item X is purchased,  while controlling or how popular item Y</a:t>
            </a:r>
            <a:r>
              <a:rPr sz="1700" spc="5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is</a:t>
            </a:r>
            <a:endParaRPr sz="17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5B9BD5"/>
              </a:buClr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579120" marR="958215" lvl="1" indent="-182880">
              <a:lnSpc>
                <a:spcPct val="100000"/>
              </a:lnSpc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1700" spc="-5" dirty="0">
                <a:latin typeface="Arial"/>
                <a:cs typeface="Arial"/>
              </a:rPr>
              <a:t>Lift &gt; 1 means that item Y is likely to be bought if item X is  bought</a:t>
            </a:r>
            <a:endParaRPr sz="17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5B9BD5"/>
              </a:buClr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579120" marR="808355" lvl="1" indent="-182880">
              <a:lnSpc>
                <a:spcPct val="100000"/>
              </a:lnSpc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1700" spc="-5" dirty="0">
                <a:latin typeface="Arial"/>
                <a:cs typeface="Arial"/>
              </a:rPr>
              <a:t>Lift &lt;= 1 means that item Y is unlikely to be bought if item X  is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bought</a:t>
            </a:r>
            <a:endParaRPr sz="1700">
              <a:latin typeface="Arial"/>
              <a:cs typeface="Arial"/>
            </a:endParaRPr>
          </a:p>
          <a:p>
            <a:pPr marL="581660">
              <a:lnSpc>
                <a:spcPct val="100000"/>
              </a:lnSpc>
              <a:spcBef>
                <a:spcPts val="730"/>
              </a:spcBef>
            </a:pP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lift {apple → beer}</a:t>
            </a:r>
            <a:endParaRPr sz="2000">
              <a:latin typeface="Arial"/>
              <a:cs typeface="Arial"/>
            </a:endParaRPr>
          </a:p>
          <a:p>
            <a:pPr marL="581660">
              <a:lnSpc>
                <a:spcPct val="100000"/>
              </a:lnSpc>
            </a:pP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= support {X, Y} / (support {X} *</a:t>
            </a:r>
            <a:r>
              <a:rPr sz="2000" spc="-1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support{Y})</a:t>
            </a:r>
            <a:endParaRPr sz="2000">
              <a:latin typeface="Arial"/>
              <a:cs typeface="Arial"/>
            </a:endParaRPr>
          </a:p>
          <a:p>
            <a:pPr marL="581660">
              <a:lnSpc>
                <a:spcPct val="100000"/>
              </a:lnSpc>
            </a:pP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= support {apple, beer} / (support {apple} * support</a:t>
            </a:r>
            <a:r>
              <a:rPr sz="20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2060"/>
                </a:solidFill>
                <a:latin typeface="Arial"/>
                <a:cs typeface="Arial"/>
              </a:rPr>
              <a:t>{beer})</a:t>
            </a:r>
            <a:endParaRPr sz="2000">
              <a:latin typeface="Arial"/>
              <a:cs typeface="Arial"/>
            </a:endParaRPr>
          </a:p>
          <a:p>
            <a:pPr marL="581660">
              <a:lnSpc>
                <a:spcPct val="100000"/>
              </a:lnSpc>
            </a:pP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= 3/8 / (4/8 *</a:t>
            </a:r>
            <a:r>
              <a:rPr sz="2000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6/8)</a:t>
            </a:r>
            <a:endParaRPr sz="2000">
              <a:latin typeface="Arial"/>
              <a:cs typeface="Arial"/>
            </a:endParaRPr>
          </a:p>
          <a:p>
            <a:pPr marL="581660">
              <a:lnSpc>
                <a:spcPct val="100000"/>
              </a:lnSpc>
            </a:pP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= 1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(implies no association between</a:t>
            </a:r>
            <a:r>
              <a:rPr sz="2000" spc="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items)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E2350-807E-1C17-2BDF-899C15EF35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655"/>
            <a:ext cx="63423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Association</a:t>
            </a:r>
            <a:r>
              <a:rPr spc="-105" dirty="0"/>
              <a:t> </a:t>
            </a:r>
            <a:r>
              <a:rPr spc="-55" dirty="0"/>
              <a:t>Measures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8848"/>
            <a:ext cx="7295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5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spc="-5" dirty="0">
                <a:latin typeface="Arial"/>
                <a:cs typeface="Arial"/>
              </a:rPr>
              <a:t>Compare </a:t>
            </a:r>
            <a:r>
              <a:rPr sz="2800" dirty="0">
                <a:latin typeface="Arial"/>
                <a:cs typeface="Arial"/>
              </a:rPr>
              <a:t>3 association rules related to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18561" y="2634597"/>
            <a:ext cx="7162422" cy="1352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80965" y="4541027"/>
            <a:ext cx="5810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How to decide the importance of a</a:t>
            </a:r>
            <a:r>
              <a:rPr sz="24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rule?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8729A-46C1-56E7-8B53-88BF4EED2D6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655"/>
            <a:ext cx="63423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Association</a:t>
            </a:r>
            <a:r>
              <a:rPr spc="-105" dirty="0"/>
              <a:t> </a:t>
            </a:r>
            <a:r>
              <a:rPr spc="-55" dirty="0"/>
              <a:t>Measures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8848"/>
            <a:ext cx="7295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5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spc="-5" dirty="0">
                <a:latin typeface="Arial"/>
                <a:cs typeface="Arial"/>
              </a:rPr>
              <a:t>Compare </a:t>
            </a:r>
            <a:r>
              <a:rPr sz="2800" dirty="0">
                <a:latin typeface="Arial"/>
                <a:cs typeface="Arial"/>
              </a:rPr>
              <a:t>3 association rules related to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4923" y="2568303"/>
            <a:ext cx="7162422" cy="1352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6327" y="2558772"/>
            <a:ext cx="2342784" cy="1361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9352" y="2235438"/>
            <a:ext cx="270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Support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individual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items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019" y="4140985"/>
            <a:ext cx="10612120" cy="198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67310" indent="-285750">
              <a:lnSpc>
                <a:spcPct val="100000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sz="1600" spc="-5" dirty="0">
                <a:latin typeface="Arial"/>
                <a:cs typeface="Arial"/>
              </a:rPr>
              <a:t>The {beer </a:t>
            </a:r>
            <a:r>
              <a:rPr sz="1600" dirty="0">
                <a:latin typeface="Calibri"/>
                <a:cs typeface="Calibri"/>
              </a:rPr>
              <a:t>→ </a:t>
            </a:r>
            <a:r>
              <a:rPr sz="1600" spc="-5" dirty="0">
                <a:latin typeface="Arial"/>
                <a:cs typeface="Arial"/>
              </a:rPr>
              <a:t>soda} rule has the highest confidence at 20 but both beer and soda appear frequently across all  transactions (see support of individual items), </a:t>
            </a:r>
            <a:r>
              <a:rPr sz="1600" dirty="0">
                <a:latin typeface="Arial"/>
                <a:cs typeface="Arial"/>
              </a:rPr>
              <a:t>so </a:t>
            </a:r>
            <a:r>
              <a:rPr sz="1600" spc="-5" dirty="0">
                <a:latin typeface="Arial"/>
                <a:cs typeface="Arial"/>
              </a:rPr>
              <a:t>their association could simply be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fluke. This is confirmed by the  lift value of {beer </a:t>
            </a:r>
            <a:r>
              <a:rPr sz="1600" dirty="0">
                <a:latin typeface="Calibri"/>
                <a:cs typeface="Calibri"/>
              </a:rPr>
              <a:t>→ </a:t>
            </a:r>
            <a:r>
              <a:rPr sz="1600" spc="-5" dirty="0">
                <a:latin typeface="Arial"/>
                <a:cs typeface="Arial"/>
              </a:rPr>
              <a:t>soda}, which is 1, implying no association between beer and</a:t>
            </a:r>
            <a:r>
              <a:rPr sz="1600" spc="1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soda.</a:t>
            </a:r>
            <a:endParaRPr sz="16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1600" spc="-5" dirty="0">
                <a:latin typeface="Arial"/>
                <a:cs typeface="Arial"/>
              </a:rPr>
              <a:t>The {beer </a:t>
            </a:r>
            <a:r>
              <a:rPr sz="1600" dirty="0">
                <a:latin typeface="Calibri"/>
                <a:cs typeface="Calibri"/>
              </a:rPr>
              <a:t>→ </a:t>
            </a:r>
            <a:r>
              <a:rPr sz="1600" spc="-5" dirty="0">
                <a:latin typeface="Arial"/>
                <a:cs typeface="Arial"/>
              </a:rPr>
              <a:t>male cosmetics} rule has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low confidence, due to few purchases of male cosmetics in general</a:t>
            </a:r>
            <a:r>
              <a:rPr sz="1600" spc="25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but</a:t>
            </a:r>
            <a:endParaRPr sz="1600">
              <a:latin typeface="Arial"/>
              <a:cs typeface="Arial"/>
            </a:endParaRPr>
          </a:p>
          <a:p>
            <a:pPr marL="297815" marR="5080">
              <a:lnSpc>
                <a:spcPct val="100000"/>
              </a:lnSpc>
              <a:spcBef>
                <a:spcPts val="45"/>
              </a:spcBef>
            </a:pPr>
            <a:r>
              <a:rPr sz="1600" spc="-5" dirty="0">
                <a:latin typeface="Arial"/>
                <a:cs typeface="Arial"/>
              </a:rPr>
              <a:t>whenever someone does buy male cosmetics, he is very likely to buy beer as well, as inferred from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high lift value  of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2.6.</a:t>
            </a:r>
            <a:endParaRPr sz="1600">
              <a:latin typeface="Arial"/>
              <a:cs typeface="Arial"/>
            </a:endParaRPr>
          </a:p>
          <a:p>
            <a:pPr marL="298450" indent="-285750">
              <a:lnSpc>
                <a:spcPts val="1880"/>
              </a:lnSpc>
              <a:buChar char="•"/>
              <a:tabLst>
                <a:tab pos="297815" algn="l"/>
                <a:tab pos="298450" algn="l"/>
              </a:tabLst>
            </a:pPr>
            <a:r>
              <a:rPr sz="1600" spc="-5" dirty="0">
                <a:latin typeface="Arial"/>
                <a:cs typeface="Arial"/>
              </a:rPr>
              <a:t>The converse is true for {beer </a:t>
            </a:r>
            <a:r>
              <a:rPr sz="1600" dirty="0">
                <a:latin typeface="Calibri"/>
                <a:cs typeface="Calibri"/>
              </a:rPr>
              <a:t>→ </a:t>
            </a:r>
            <a:r>
              <a:rPr sz="1600" spc="-5" dirty="0">
                <a:latin typeface="Arial"/>
                <a:cs typeface="Arial"/>
              </a:rPr>
              <a:t>berries}. With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lift value below 1, </a:t>
            </a:r>
            <a:r>
              <a:rPr sz="1600" dirty="0">
                <a:latin typeface="Arial"/>
                <a:cs typeface="Arial"/>
              </a:rPr>
              <a:t>we </a:t>
            </a:r>
            <a:r>
              <a:rPr sz="1600" spc="-5" dirty="0">
                <a:latin typeface="Arial"/>
                <a:cs typeface="Arial"/>
              </a:rPr>
              <a:t>may conclude that if someone buys</a:t>
            </a:r>
            <a:r>
              <a:rPr sz="1600" spc="3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berries,</a:t>
            </a:r>
            <a:endParaRPr sz="160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  <a:spcBef>
                <a:spcPts val="40"/>
              </a:spcBef>
            </a:pPr>
            <a:r>
              <a:rPr sz="1600" spc="-5" dirty="0">
                <a:latin typeface="Arial"/>
                <a:cs typeface="Arial"/>
              </a:rPr>
              <a:t>he would likely be averse to </a:t>
            </a:r>
            <a:r>
              <a:rPr sz="1600" spc="-25" dirty="0">
                <a:latin typeface="Arial"/>
                <a:cs typeface="Arial"/>
              </a:rPr>
              <a:t>beer.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D8FA6B-63FD-4936-6163-0C9BC17D664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655"/>
            <a:ext cx="6965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Association </a:t>
            </a:r>
            <a:r>
              <a:rPr spc="-40" dirty="0"/>
              <a:t>Rule</a:t>
            </a:r>
            <a:r>
              <a:rPr spc="-165" dirty="0"/>
              <a:t> </a:t>
            </a:r>
            <a:r>
              <a:rPr spc="-55" dirty="0"/>
              <a:t>Mining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71134"/>
            <a:ext cx="10069830" cy="3714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5"/>
              </a:buClr>
              <a:buChar char="•"/>
              <a:tabLst>
                <a:tab pos="368300" algn="l"/>
                <a:tab pos="368935" algn="l"/>
              </a:tabLst>
            </a:pPr>
            <a:r>
              <a:rPr sz="2200" spc="-5" dirty="0">
                <a:latin typeface="Arial"/>
                <a:cs typeface="Arial"/>
              </a:rPr>
              <a:t>Goal: Given </a:t>
            </a:r>
            <a:r>
              <a:rPr sz="2200" dirty="0">
                <a:latin typeface="Arial"/>
                <a:cs typeface="Arial"/>
              </a:rPr>
              <a:t>a set of transactions </a:t>
            </a:r>
            <a:r>
              <a:rPr sz="2200" spc="-125" dirty="0">
                <a:latin typeface="Arial"/>
                <a:cs typeface="Arial"/>
              </a:rPr>
              <a:t>T, </a:t>
            </a:r>
            <a:r>
              <a:rPr sz="2200" dirty="0">
                <a:latin typeface="Arial"/>
                <a:cs typeface="Arial"/>
              </a:rPr>
              <a:t>find a complete list of frequent</a:t>
            </a:r>
            <a:r>
              <a:rPr sz="2200" spc="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itemsets</a:t>
            </a:r>
            <a:endParaRPr sz="22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805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1900" spc="-5" dirty="0">
                <a:latin typeface="Arial"/>
                <a:cs typeface="Arial"/>
              </a:rPr>
              <a:t>List all possible association</a:t>
            </a:r>
            <a:r>
              <a:rPr sz="1900" spc="6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rules</a:t>
            </a:r>
            <a:endParaRPr sz="19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800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1900" spc="-5" dirty="0">
                <a:latin typeface="Arial"/>
                <a:cs typeface="Arial"/>
              </a:rPr>
              <a:t>Calculate the support values for every possible configuration of</a:t>
            </a:r>
            <a:r>
              <a:rPr sz="1900" spc="15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items</a:t>
            </a:r>
            <a:endParaRPr sz="19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800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1900" spc="-5" dirty="0">
                <a:latin typeface="Arial"/>
                <a:cs typeface="Arial"/>
              </a:rPr>
              <a:t>Shortlist the itemsets that meet the minimum support</a:t>
            </a:r>
            <a:r>
              <a:rPr sz="1900" spc="10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threshold</a:t>
            </a:r>
            <a:endParaRPr sz="1900">
              <a:latin typeface="Arial"/>
              <a:cs typeface="Arial"/>
            </a:endParaRPr>
          </a:p>
          <a:p>
            <a:pPr marL="368300" marR="5080" indent="-356235">
              <a:lnSpc>
                <a:spcPct val="100000"/>
              </a:lnSpc>
              <a:spcBef>
                <a:spcPts val="1795"/>
              </a:spcBef>
              <a:buClr>
                <a:srgbClr val="5B9BD5"/>
              </a:buClr>
              <a:buChar char="•"/>
              <a:tabLst>
                <a:tab pos="368300" algn="l"/>
                <a:tab pos="368935" algn="l"/>
              </a:tabLst>
            </a:pPr>
            <a:r>
              <a:rPr sz="2200" dirty="0">
                <a:latin typeface="Arial"/>
                <a:cs typeface="Arial"/>
              </a:rPr>
              <a:t>Problem: In a </a:t>
            </a:r>
            <a:r>
              <a:rPr sz="2200" spc="-5" dirty="0">
                <a:latin typeface="Arial"/>
                <a:cs typeface="Arial"/>
              </a:rPr>
              <a:t>store </a:t>
            </a:r>
            <a:r>
              <a:rPr sz="2200" dirty="0">
                <a:latin typeface="Arial"/>
                <a:cs typeface="Arial"/>
              </a:rPr>
              <a:t>with just 10 items, the total number of possible  configurations to examine would be a whopping 1023 </a:t>
            </a:r>
            <a:r>
              <a:rPr sz="2200" spc="-5" dirty="0">
                <a:latin typeface="Arial"/>
                <a:cs typeface="Arial"/>
              </a:rPr>
              <a:t>(this </a:t>
            </a:r>
            <a:r>
              <a:rPr sz="2200" dirty="0">
                <a:latin typeface="Arial"/>
                <a:cs typeface="Arial"/>
              </a:rPr>
              <a:t>number increases  </a:t>
            </a:r>
            <a:r>
              <a:rPr sz="2200" spc="-5" dirty="0">
                <a:latin typeface="Arial"/>
                <a:cs typeface="Arial"/>
              </a:rPr>
              <a:t>exponentially </a:t>
            </a:r>
            <a:r>
              <a:rPr sz="2200" dirty="0">
                <a:latin typeface="Arial"/>
                <a:cs typeface="Arial"/>
              </a:rPr>
              <a:t>in a </a:t>
            </a:r>
            <a:r>
              <a:rPr sz="2200" spc="-5" dirty="0">
                <a:latin typeface="Arial"/>
                <a:cs typeface="Arial"/>
              </a:rPr>
              <a:t>store with hundreds of </a:t>
            </a:r>
            <a:r>
              <a:rPr sz="2200" dirty="0">
                <a:latin typeface="Arial"/>
                <a:cs typeface="Arial"/>
              </a:rPr>
              <a:t>items) → </a:t>
            </a: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Computationally</a:t>
            </a:r>
            <a:r>
              <a:rPr sz="2200" spc="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expensive!</a:t>
            </a:r>
            <a:endParaRPr sz="2200">
              <a:latin typeface="Arial"/>
              <a:cs typeface="Arial"/>
            </a:endParaRPr>
          </a:p>
          <a:p>
            <a:pPr marL="368300" indent="-356235">
              <a:lnSpc>
                <a:spcPct val="100000"/>
              </a:lnSpc>
              <a:spcBef>
                <a:spcPts val="1800"/>
              </a:spcBef>
              <a:buClr>
                <a:srgbClr val="5B9BD5"/>
              </a:buClr>
              <a:buChar char="•"/>
              <a:tabLst>
                <a:tab pos="368300" algn="l"/>
                <a:tab pos="368935" algn="l"/>
              </a:tabLst>
            </a:pPr>
            <a:r>
              <a:rPr sz="2200" dirty="0">
                <a:latin typeface="Arial"/>
                <a:cs typeface="Arial"/>
              </a:rPr>
              <a:t>Is </a:t>
            </a:r>
            <a:r>
              <a:rPr sz="2200" spc="-5" dirty="0">
                <a:latin typeface="Arial"/>
                <a:cs typeface="Arial"/>
              </a:rPr>
              <a:t>there </a:t>
            </a:r>
            <a:r>
              <a:rPr sz="2200" dirty="0">
                <a:latin typeface="Arial"/>
                <a:cs typeface="Arial"/>
              </a:rPr>
              <a:t>a way to reduce the number of item configurations to consider?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5BC24-5099-DE36-B873-B566BD154B9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655"/>
            <a:ext cx="49441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Apriori</a:t>
            </a:r>
            <a:r>
              <a:rPr spc="-335" dirty="0"/>
              <a:t> </a:t>
            </a:r>
            <a:r>
              <a:rPr spc="-5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8848"/>
            <a:ext cx="9751060" cy="338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5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800" b="1" spc="-5" dirty="0">
                <a:latin typeface="Arial"/>
                <a:cs typeface="Arial"/>
              </a:rPr>
              <a:t>Apriori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principle</a:t>
            </a:r>
            <a:endParaRPr sz="2800">
              <a:latin typeface="Arial"/>
              <a:cs typeface="Arial"/>
            </a:endParaRPr>
          </a:p>
          <a:p>
            <a:pPr marL="579120" marR="332105" lvl="1" indent="-182880">
              <a:lnSpc>
                <a:spcPct val="100000"/>
              </a:lnSpc>
              <a:spcBef>
                <a:spcPts val="1810"/>
              </a:spcBef>
              <a:buClr>
                <a:srgbClr val="5B9BD5"/>
              </a:buClr>
              <a:buFont typeface="Arial"/>
              <a:buChar char="•"/>
              <a:tabLst>
                <a:tab pos="579755" algn="l"/>
              </a:tabLst>
            </a:pPr>
            <a:r>
              <a:rPr sz="2400" b="1" spc="-5" dirty="0">
                <a:latin typeface="Arial"/>
                <a:cs typeface="Arial"/>
              </a:rPr>
              <a:t>If an itemset is infrequent, then all its supersets must also be  infrequent</a:t>
            </a:r>
            <a:endParaRPr sz="2400">
              <a:latin typeface="Arial"/>
              <a:cs typeface="Arial"/>
            </a:endParaRPr>
          </a:p>
          <a:p>
            <a:pPr marL="762000" marR="5080" lvl="2" indent="-182880">
              <a:lnSpc>
                <a:spcPct val="100000"/>
              </a:lnSpc>
              <a:spcBef>
                <a:spcPts val="1810"/>
              </a:spcBef>
              <a:buClr>
                <a:srgbClr val="5B9BD5"/>
              </a:buClr>
              <a:buChar char="•"/>
              <a:tabLst>
                <a:tab pos="762635" algn="l"/>
              </a:tabLst>
            </a:pPr>
            <a:r>
              <a:rPr sz="2000" spc="-5" dirty="0">
                <a:latin typeface="Arial"/>
                <a:cs typeface="Arial"/>
              </a:rPr>
              <a:t>If {beer} was found to be infrequent, we can expect </a:t>
            </a:r>
            <a:r>
              <a:rPr sz="2000" spc="-25" dirty="0">
                <a:latin typeface="Arial"/>
                <a:cs typeface="Arial"/>
              </a:rPr>
              <a:t>{beer, </a:t>
            </a:r>
            <a:r>
              <a:rPr sz="2000" spc="-5" dirty="0">
                <a:latin typeface="Arial"/>
                <a:cs typeface="Arial"/>
              </a:rPr>
              <a:t>pizza} to be equally or  even more infrequent</a:t>
            </a:r>
            <a:endParaRPr sz="20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789"/>
              </a:spcBef>
              <a:buClr>
                <a:srgbClr val="5B9BD5"/>
              </a:buClr>
              <a:buFont typeface="Arial"/>
              <a:buChar char="•"/>
              <a:tabLst>
                <a:tab pos="579755" algn="l"/>
              </a:tabLst>
            </a:pPr>
            <a:r>
              <a:rPr sz="2400" b="1" spc="-5" dirty="0">
                <a:latin typeface="Arial"/>
                <a:cs typeface="Arial"/>
              </a:rPr>
              <a:t>Any subset of a frequent itemset must be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frequent</a:t>
            </a:r>
            <a:endParaRPr sz="2400">
              <a:latin typeface="Arial"/>
              <a:cs typeface="Arial"/>
            </a:endParaRPr>
          </a:p>
          <a:p>
            <a:pPr marL="762000" lvl="2" indent="-183515">
              <a:lnSpc>
                <a:spcPct val="100000"/>
              </a:lnSpc>
              <a:spcBef>
                <a:spcPts val="1810"/>
              </a:spcBef>
              <a:buClr>
                <a:srgbClr val="5B9BD5"/>
              </a:buClr>
              <a:buChar char="•"/>
              <a:tabLst>
                <a:tab pos="762635" algn="l"/>
              </a:tabLst>
            </a:pPr>
            <a:r>
              <a:rPr sz="2000" spc="-5" dirty="0">
                <a:latin typeface="Arial"/>
                <a:cs typeface="Arial"/>
              </a:rPr>
              <a:t>If </a:t>
            </a:r>
            <a:r>
              <a:rPr sz="2000" spc="-25" dirty="0">
                <a:latin typeface="Arial"/>
                <a:cs typeface="Arial"/>
              </a:rPr>
              <a:t>{beer, </a:t>
            </a:r>
            <a:r>
              <a:rPr sz="2000" spc="-20" dirty="0">
                <a:latin typeface="Arial"/>
                <a:cs typeface="Arial"/>
              </a:rPr>
              <a:t>diaper, </a:t>
            </a:r>
            <a:r>
              <a:rPr sz="2000" spc="-5" dirty="0">
                <a:latin typeface="Arial"/>
                <a:cs typeface="Arial"/>
              </a:rPr>
              <a:t>nuts} is frequent, so is </a:t>
            </a:r>
            <a:r>
              <a:rPr sz="2000" spc="-25" dirty="0">
                <a:latin typeface="Arial"/>
                <a:cs typeface="Arial"/>
              </a:rPr>
              <a:t>{beer,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diaper}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425F2-6165-5C14-FACA-4057122C5D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655"/>
            <a:ext cx="49441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Apriori</a:t>
            </a:r>
            <a:r>
              <a:rPr spc="-335" dirty="0"/>
              <a:t> </a:t>
            </a:r>
            <a:r>
              <a:rPr spc="-5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00564"/>
            <a:ext cx="9725660" cy="4227195"/>
          </a:xfrm>
          <a:prstGeom prst="rect">
            <a:avLst/>
          </a:prstGeom>
        </p:spPr>
        <p:txBody>
          <a:bodyPr vert="horz" wrap="square" lIns="0" tIns="238125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875"/>
              </a:spcBef>
              <a:buClr>
                <a:srgbClr val="5B9BD5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spc="-5" dirty="0">
                <a:latin typeface="Arial"/>
                <a:cs typeface="Arial"/>
              </a:rPr>
              <a:t>Prune </a:t>
            </a:r>
            <a:r>
              <a:rPr sz="2800" dirty="0">
                <a:latin typeface="Arial"/>
                <a:cs typeface="Arial"/>
              </a:rPr>
              <a:t>and list frequent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itemsets</a:t>
            </a:r>
            <a:endParaRPr sz="2800">
              <a:latin typeface="Arial"/>
              <a:cs typeface="Arial"/>
            </a:endParaRPr>
          </a:p>
          <a:p>
            <a:pPr marL="579120" lvl="1" indent="-183515">
              <a:lnSpc>
                <a:spcPts val="2735"/>
              </a:lnSpc>
              <a:spcBef>
                <a:spcPts val="1525"/>
              </a:spcBef>
              <a:buClr>
                <a:srgbClr val="5B9BD5"/>
              </a:buClr>
              <a:buFont typeface="Arial"/>
              <a:buChar char="•"/>
              <a:tabLst>
                <a:tab pos="579755" algn="l"/>
              </a:tabLst>
            </a:pPr>
            <a:r>
              <a:rPr sz="2400" b="1" spc="-5" dirty="0">
                <a:latin typeface="Arial"/>
                <a:cs typeface="Arial"/>
              </a:rPr>
              <a:t>Step 0: </a:t>
            </a:r>
            <a:r>
              <a:rPr sz="2400" spc="-5" dirty="0">
                <a:latin typeface="Arial"/>
                <a:cs typeface="Arial"/>
              </a:rPr>
              <a:t>Start with itemsets containing just a single item, such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  <a:p>
            <a:pPr marL="579120">
              <a:lnSpc>
                <a:spcPts val="2735"/>
              </a:lnSpc>
            </a:pPr>
            <a:r>
              <a:rPr sz="2400" spc="-5" dirty="0">
                <a:latin typeface="Arial"/>
                <a:cs typeface="Arial"/>
              </a:rPr>
              <a:t>{apple} and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{pear}.</a:t>
            </a:r>
            <a:endParaRPr sz="2400">
              <a:latin typeface="Arial"/>
              <a:cs typeface="Arial"/>
            </a:endParaRPr>
          </a:p>
          <a:p>
            <a:pPr marL="579120" marR="5080" lvl="1" indent="-182880">
              <a:lnSpc>
                <a:spcPts val="2590"/>
              </a:lnSpc>
              <a:spcBef>
                <a:spcPts val="1839"/>
              </a:spcBef>
              <a:buClr>
                <a:srgbClr val="5B9BD5"/>
              </a:buClr>
              <a:buFont typeface="Arial"/>
              <a:buChar char="•"/>
              <a:tabLst>
                <a:tab pos="579755" algn="l"/>
              </a:tabLst>
            </a:pPr>
            <a:r>
              <a:rPr sz="2400" b="1" spc="-5" dirty="0">
                <a:latin typeface="Arial"/>
                <a:cs typeface="Arial"/>
              </a:rPr>
              <a:t>Step 1: </a:t>
            </a:r>
            <a:r>
              <a:rPr sz="2400" spc="-5" dirty="0">
                <a:latin typeface="Arial"/>
                <a:cs typeface="Arial"/>
              </a:rPr>
              <a:t>Determine the support for itemsets. Keep the itemsets that  meet your minimum support threshold, and remove itemsets that </a:t>
            </a:r>
            <a:r>
              <a:rPr sz="2400" spc="-10" dirty="0">
                <a:latin typeface="Arial"/>
                <a:cs typeface="Arial"/>
              </a:rPr>
              <a:t>do  </a:t>
            </a:r>
            <a:r>
              <a:rPr sz="2400" spc="-5" dirty="0">
                <a:latin typeface="Arial"/>
                <a:cs typeface="Arial"/>
              </a:rPr>
              <a:t>not.</a:t>
            </a:r>
            <a:endParaRPr sz="2400">
              <a:latin typeface="Arial"/>
              <a:cs typeface="Arial"/>
            </a:endParaRPr>
          </a:p>
          <a:p>
            <a:pPr marL="579120" marR="126364" lvl="1" indent="-182880">
              <a:lnSpc>
                <a:spcPts val="2590"/>
              </a:lnSpc>
              <a:spcBef>
                <a:spcPts val="1805"/>
              </a:spcBef>
              <a:buClr>
                <a:srgbClr val="5B9BD5"/>
              </a:buClr>
              <a:buFont typeface="Arial"/>
              <a:buChar char="•"/>
              <a:tabLst>
                <a:tab pos="579755" algn="l"/>
              </a:tabLst>
            </a:pPr>
            <a:r>
              <a:rPr sz="2400" b="1" spc="-5" dirty="0">
                <a:latin typeface="Arial"/>
                <a:cs typeface="Arial"/>
              </a:rPr>
              <a:t>Step 2: </a:t>
            </a:r>
            <a:r>
              <a:rPr sz="2400" spc="-5" dirty="0">
                <a:latin typeface="Arial"/>
                <a:cs typeface="Arial"/>
              </a:rPr>
              <a:t>Using the itemsets you have kept from Step 1, generate all  the possible itemset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configurations.</a:t>
            </a:r>
            <a:endParaRPr sz="24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475"/>
              </a:spcBef>
              <a:buClr>
                <a:srgbClr val="5B9BD5"/>
              </a:buClr>
              <a:buFont typeface="Arial"/>
              <a:buChar char="•"/>
              <a:tabLst>
                <a:tab pos="579755" algn="l"/>
              </a:tabLst>
            </a:pPr>
            <a:r>
              <a:rPr sz="2400" b="1" spc="-5" dirty="0">
                <a:latin typeface="Arial"/>
                <a:cs typeface="Arial"/>
              </a:rPr>
              <a:t>Step 3: </a:t>
            </a:r>
            <a:r>
              <a:rPr sz="2400" spc="-5" dirty="0">
                <a:latin typeface="Arial"/>
                <a:cs typeface="Arial"/>
              </a:rPr>
              <a:t>Repeat Steps 1 </a:t>
            </a:r>
            <a:r>
              <a:rPr sz="2400" dirty="0">
                <a:latin typeface="Arial"/>
                <a:cs typeface="Arial"/>
              </a:rPr>
              <a:t>&amp; </a:t>
            </a:r>
            <a:r>
              <a:rPr sz="2400" spc="-5" dirty="0">
                <a:latin typeface="Arial"/>
                <a:cs typeface="Arial"/>
              </a:rPr>
              <a:t>2 until there are no more new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itemsets.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F832-D74F-12F3-1A2D-E97C3E9576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655"/>
            <a:ext cx="49441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Apriori</a:t>
            </a:r>
            <a:r>
              <a:rPr spc="-335" dirty="0"/>
              <a:t> </a:t>
            </a:r>
            <a:r>
              <a:rPr spc="-5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797220"/>
            <a:ext cx="3769360" cy="37744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68300" marR="239395" indent="-356235">
              <a:lnSpc>
                <a:spcPct val="80000"/>
              </a:lnSpc>
              <a:spcBef>
                <a:spcPts val="675"/>
              </a:spcBef>
              <a:buClr>
                <a:srgbClr val="5B9BD5"/>
              </a:buClr>
              <a:buChar char="•"/>
              <a:tabLst>
                <a:tab pos="368300" algn="l"/>
                <a:tab pos="368935" algn="l"/>
              </a:tabLst>
            </a:pPr>
            <a:r>
              <a:rPr sz="2400" spc="-5" dirty="0">
                <a:latin typeface="Arial"/>
                <a:cs typeface="Arial"/>
              </a:rPr>
              <a:t>Itemset </a:t>
            </a:r>
            <a:r>
              <a:rPr sz="2400" dirty="0">
                <a:latin typeface="Arial"/>
                <a:cs typeface="Arial"/>
              </a:rPr>
              <a:t>{A, B} </a:t>
            </a:r>
            <a:r>
              <a:rPr sz="2400" spc="-5" dirty="0">
                <a:latin typeface="Arial"/>
                <a:cs typeface="Arial"/>
              </a:rPr>
              <a:t>was  determined to have low  support so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was  removed</a:t>
            </a:r>
            <a:endParaRPr sz="2400">
              <a:latin typeface="Arial"/>
              <a:cs typeface="Arial"/>
            </a:endParaRPr>
          </a:p>
          <a:p>
            <a:pPr marL="368300" marR="276225" indent="-356235">
              <a:lnSpc>
                <a:spcPct val="80000"/>
              </a:lnSpc>
              <a:spcBef>
                <a:spcPts val="1800"/>
              </a:spcBef>
              <a:buClr>
                <a:srgbClr val="5B9BD5"/>
              </a:buClr>
              <a:buChar char="•"/>
              <a:tabLst>
                <a:tab pos="368300" algn="l"/>
                <a:tab pos="368935" algn="l"/>
              </a:tabLst>
            </a:pPr>
            <a:r>
              <a:rPr sz="2400" spc="-5" dirty="0">
                <a:latin typeface="Arial"/>
                <a:cs typeface="Arial"/>
              </a:rPr>
              <a:t>All other itemset  configurations that  contain </a:t>
            </a:r>
            <a:r>
              <a:rPr sz="2400" dirty="0">
                <a:latin typeface="Arial"/>
                <a:cs typeface="Arial"/>
              </a:rPr>
              <a:t>{A, B} </a:t>
            </a:r>
            <a:r>
              <a:rPr sz="2400" spc="-5" dirty="0">
                <a:latin typeface="Arial"/>
                <a:cs typeface="Arial"/>
              </a:rPr>
              <a:t>need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not  be considered</a:t>
            </a:r>
            <a:endParaRPr sz="2400">
              <a:latin typeface="Arial"/>
              <a:cs typeface="Arial"/>
            </a:endParaRPr>
          </a:p>
          <a:p>
            <a:pPr marL="368300" marR="5080" indent="-356235">
              <a:lnSpc>
                <a:spcPct val="80000"/>
              </a:lnSpc>
              <a:spcBef>
                <a:spcPts val="1800"/>
              </a:spcBef>
              <a:buClr>
                <a:srgbClr val="5B9BD5"/>
              </a:buClr>
              <a:buChar char="•"/>
              <a:tabLst>
                <a:tab pos="368300" algn="l"/>
                <a:tab pos="368935" algn="l"/>
              </a:tabLst>
            </a:pPr>
            <a:r>
              <a:rPr sz="2400" spc="-5" dirty="0">
                <a:latin typeface="Arial"/>
                <a:cs typeface="Arial"/>
              </a:rPr>
              <a:t>This reduced the </a:t>
            </a:r>
            <a:r>
              <a:rPr sz="2400" spc="-10" dirty="0">
                <a:latin typeface="Arial"/>
                <a:cs typeface="Arial"/>
              </a:rPr>
              <a:t>number  </a:t>
            </a:r>
            <a:r>
              <a:rPr sz="2400" spc="-5" dirty="0">
                <a:latin typeface="Arial"/>
                <a:cs typeface="Arial"/>
              </a:rPr>
              <a:t>of itemsets to consider  by about a quarter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89753" y="1955292"/>
            <a:ext cx="6976870" cy="4136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24FB00-0DAE-DD4F-BE01-A1AA484D8F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655"/>
            <a:ext cx="32086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Limitations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 marR="5080" indent="-356235">
              <a:lnSpc>
                <a:spcPct val="100000"/>
              </a:lnSpc>
              <a:spcBef>
                <a:spcPts val="100"/>
              </a:spcBef>
              <a:buClr>
                <a:srgbClr val="5B9BD5"/>
              </a:buClr>
              <a:buFont typeface="Arial"/>
              <a:buChar char="•"/>
              <a:tabLst>
                <a:tab pos="394970" algn="l"/>
                <a:tab pos="395605" algn="l"/>
              </a:tabLst>
            </a:pPr>
            <a:r>
              <a:rPr b="1" spc="-5" dirty="0">
                <a:latin typeface="Arial"/>
                <a:cs typeface="Arial"/>
              </a:rPr>
              <a:t>Computationally expensive: </a:t>
            </a:r>
            <a:r>
              <a:rPr spc="-5" dirty="0"/>
              <a:t>Number </a:t>
            </a:r>
            <a:r>
              <a:rPr dirty="0"/>
              <a:t>of association rules  could still be huge </a:t>
            </a:r>
            <a:r>
              <a:rPr spc="-5" dirty="0"/>
              <a:t>when </a:t>
            </a:r>
            <a:r>
              <a:rPr dirty="0"/>
              <a:t>number of </a:t>
            </a:r>
            <a:r>
              <a:rPr spc="-5" dirty="0"/>
              <a:t>items </a:t>
            </a:r>
            <a:r>
              <a:rPr dirty="0"/>
              <a:t>is large or </a:t>
            </a:r>
            <a:r>
              <a:rPr spc="-5" dirty="0"/>
              <a:t>when </a:t>
            </a:r>
            <a:r>
              <a:rPr dirty="0"/>
              <a:t>the  support threshold is</a:t>
            </a:r>
            <a:r>
              <a:rPr spc="-15" dirty="0"/>
              <a:t> </a:t>
            </a:r>
            <a:r>
              <a:rPr dirty="0"/>
              <a:t>low</a:t>
            </a:r>
          </a:p>
          <a:p>
            <a:pPr marL="394970" marR="1176655" indent="-356235">
              <a:lnSpc>
                <a:spcPct val="100000"/>
              </a:lnSpc>
              <a:spcBef>
                <a:spcPts val="1800"/>
              </a:spcBef>
              <a:buClr>
                <a:srgbClr val="5B9BD5"/>
              </a:buClr>
              <a:buFont typeface="Arial"/>
              <a:buChar char="•"/>
              <a:tabLst>
                <a:tab pos="394970" algn="l"/>
                <a:tab pos="395605" algn="l"/>
              </a:tabLst>
            </a:pPr>
            <a:r>
              <a:rPr b="1" spc="-5" dirty="0">
                <a:latin typeface="Arial"/>
                <a:cs typeface="Arial"/>
              </a:rPr>
              <a:t>Spurious </a:t>
            </a:r>
            <a:r>
              <a:rPr b="1" dirty="0">
                <a:latin typeface="Arial"/>
                <a:cs typeface="Arial"/>
              </a:rPr>
              <a:t>(false) </a:t>
            </a:r>
            <a:r>
              <a:rPr b="1" spc="-5" dirty="0">
                <a:latin typeface="Arial"/>
                <a:cs typeface="Arial"/>
              </a:rPr>
              <a:t>associations: </a:t>
            </a:r>
            <a:r>
              <a:rPr dirty="0"/>
              <a:t>Lowering the support  threshold might also increase the number of spurious  associations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A3893-9D89-7DD1-F403-FB019D125A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655"/>
            <a:ext cx="2082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40552"/>
            <a:ext cx="3865879" cy="264668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900"/>
              </a:spcBef>
              <a:buClr>
                <a:srgbClr val="5B9BD5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Problem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framing</a:t>
            </a:r>
          </a:p>
          <a:p>
            <a:pPr marL="368300" indent="-356235">
              <a:lnSpc>
                <a:spcPct val="100000"/>
              </a:lnSpc>
              <a:spcBef>
                <a:spcPts val="1800"/>
              </a:spcBef>
              <a:buClr>
                <a:srgbClr val="5B9BD5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Association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measures</a:t>
            </a:r>
          </a:p>
          <a:p>
            <a:pPr marL="368300" indent="-356235">
              <a:lnSpc>
                <a:spcPct val="100000"/>
              </a:lnSpc>
              <a:spcBef>
                <a:spcPts val="1800"/>
              </a:spcBef>
              <a:buClr>
                <a:srgbClr val="5B9BD5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spc="-5" dirty="0">
                <a:latin typeface="Arial"/>
                <a:cs typeface="Arial"/>
              </a:rPr>
              <a:t>Apriori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algorithm</a:t>
            </a:r>
          </a:p>
          <a:p>
            <a:pPr marL="368300" indent="-356235">
              <a:lnSpc>
                <a:spcPct val="100000"/>
              </a:lnSpc>
              <a:spcBef>
                <a:spcPts val="1800"/>
              </a:spcBef>
              <a:buClr>
                <a:srgbClr val="5B9BD5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Limitations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2BA0E-741E-C5E3-0C16-CE3F1F209F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655"/>
            <a:ext cx="4545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Problem:</a:t>
            </a:r>
            <a:r>
              <a:rPr spc="-180" dirty="0"/>
              <a:t> </a:t>
            </a:r>
            <a:r>
              <a:rPr spc="-45" dirty="0"/>
              <a:t>Origin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3386345"/>
            <a:ext cx="8269605" cy="271526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420"/>
              </a:spcBef>
              <a:buClr>
                <a:srgbClr val="5B9BD5"/>
              </a:buClr>
              <a:buChar char="•"/>
              <a:tabLst>
                <a:tab pos="368300" algn="l"/>
                <a:tab pos="368935" algn="l"/>
              </a:tabLst>
            </a:pPr>
            <a:r>
              <a:rPr sz="2000" spc="-5" dirty="0">
                <a:latin typeface="Arial"/>
                <a:cs typeface="Arial"/>
              </a:rPr>
              <a:t>Understanding buying patterns can help increase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sales</a:t>
            </a:r>
            <a:endParaRPr sz="2000" dirty="0">
              <a:latin typeface="Arial"/>
              <a:cs typeface="Arial"/>
            </a:endParaRPr>
          </a:p>
          <a:p>
            <a:pPr marL="368300" indent="-356235">
              <a:lnSpc>
                <a:spcPct val="100000"/>
              </a:lnSpc>
              <a:spcBef>
                <a:spcPts val="1320"/>
              </a:spcBef>
              <a:buClr>
                <a:srgbClr val="5B9BD5"/>
              </a:buClr>
              <a:buChar char="•"/>
              <a:tabLst>
                <a:tab pos="368300" algn="l"/>
                <a:tab pos="368935" algn="l"/>
              </a:tabLst>
            </a:pPr>
            <a:r>
              <a:rPr sz="2000" spc="-5" dirty="0">
                <a:latin typeface="Arial"/>
                <a:cs typeface="Arial"/>
              </a:rPr>
              <a:t>Finding out a pair of item (X and Y) that are frequently </a:t>
            </a:r>
            <a:r>
              <a:rPr sz="2000" spc="-10" dirty="0">
                <a:latin typeface="Arial"/>
                <a:cs typeface="Arial"/>
              </a:rPr>
              <a:t>bought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together</a:t>
            </a:r>
            <a:endParaRPr sz="2000" dirty="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405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1700" spc="-5" dirty="0">
                <a:latin typeface="Arial"/>
                <a:cs typeface="Arial"/>
              </a:rPr>
              <a:t>Place X and Y on the same</a:t>
            </a:r>
            <a:r>
              <a:rPr sz="1700" spc="4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shelf</a:t>
            </a:r>
            <a:endParaRPr sz="1700" dirty="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390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1700" spc="-5" dirty="0">
                <a:latin typeface="Arial"/>
                <a:cs typeface="Arial"/>
              </a:rPr>
              <a:t>Apply promotional discounts to just one of the 2</a:t>
            </a:r>
            <a:r>
              <a:rPr sz="1700" spc="18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items</a:t>
            </a:r>
            <a:endParaRPr sz="1700" dirty="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390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1700" spc="-5" dirty="0">
                <a:latin typeface="Arial"/>
                <a:cs typeface="Arial"/>
              </a:rPr>
              <a:t>Advertise X targeted at buyers who purchase</a:t>
            </a:r>
            <a:r>
              <a:rPr sz="1700" spc="12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Y</a:t>
            </a:r>
            <a:endParaRPr sz="1700" dirty="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395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1700" spc="-5" dirty="0">
                <a:latin typeface="Arial"/>
                <a:cs typeface="Arial"/>
              </a:rPr>
              <a:t>X and Y could be combined into a new product (have Y in flavors of</a:t>
            </a:r>
            <a:r>
              <a:rPr sz="1700" spc="15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X)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9714" y="1828800"/>
            <a:ext cx="1371906" cy="1676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26479" y="1828800"/>
            <a:ext cx="1456943" cy="14569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85449" y="2089984"/>
            <a:ext cx="21380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A </a:t>
            </a:r>
            <a:r>
              <a:rPr sz="1800" i="1" spc="-5" dirty="0">
                <a:latin typeface="Arial"/>
                <a:cs typeface="Arial"/>
              </a:rPr>
              <a:t>housewife tends</a:t>
            </a:r>
            <a:r>
              <a:rPr sz="1800" i="1" spc="-12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to  buy healthy  ingredients for a  family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dinner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95320" y="2087469"/>
            <a:ext cx="24678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A </a:t>
            </a:r>
            <a:r>
              <a:rPr sz="1800" i="1" spc="-5" dirty="0">
                <a:latin typeface="Arial"/>
                <a:cs typeface="Arial"/>
              </a:rPr>
              <a:t>bachelor tends</a:t>
            </a:r>
            <a:r>
              <a:rPr sz="1800" i="1" spc="-12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to buy </a:t>
            </a:r>
            <a:r>
              <a:rPr lang="en-US" sz="1800" i="1" spc="-5" dirty="0">
                <a:latin typeface="Arial"/>
                <a:cs typeface="Arial"/>
              </a:rPr>
              <a:t>beer </a:t>
            </a:r>
            <a:r>
              <a:rPr sz="1800" i="1" spc="-5" dirty="0">
                <a:latin typeface="Arial"/>
                <a:cs typeface="Arial"/>
              </a:rPr>
              <a:t>and</a:t>
            </a:r>
            <a:r>
              <a:rPr sz="1800" i="1" spc="-4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chips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0386AC-5345-47F1-7D32-D72D0E2AAD4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655"/>
            <a:ext cx="4946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Problem</a:t>
            </a:r>
            <a:r>
              <a:rPr spc="-160" dirty="0"/>
              <a:t> </a:t>
            </a:r>
            <a:r>
              <a:rPr spc="-55" dirty="0"/>
              <a:t>Framing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8848"/>
            <a:ext cx="9403080" cy="2008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5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800" b="1" spc="-5" dirty="0">
                <a:latin typeface="Arial"/>
                <a:cs typeface="Arial"/>
              </a:rPr>
              <a:t>Association rule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mining</a:t>
            </a:r>
            <a:endParaRPr sz="28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810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Uncover how items are associated to each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other</a:t>
            </a:r>
            <a:endParaRPr sz="2400">
              <a:latin typeface="Arial"/>
              <a:cs typeface="Arial"/>
            </a:endParaRPr>
          </a:p>
          <a:p>
            <a:pPr marL="579120" marR="5080" lvl="1" indent="-182880">
              <a:lnSpc>
                <a:spcPct val="100000"/>
              </a:lnSpc>
              <a:spcBef>
                <a:spcPts val="1800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Find rules that will predict the occurrence of an item based on the  occurrences of other items in the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transaction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8627" y="4080172"/>
            <a:ext cx="2867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5B9BD5"/>
              </a:buClr>
              <a:buChar char="•"/>
              <a:tabLst>
                <a:tab pos="195580" algn="l"/>
              </a:tabLst>
            </a:pPr>
            <a:r>
              <a:rPr sz="2400" spc="-5" dirty="0">
                <a:latin typeface="Arial"/>
                <a:cs typeface="Arial"/>
              </a:rPr>
              <a:t>Example: </a:t>
            </a:r>
            <a:r>
              <a:rPr sz="2400" dirty="0">
                <a:latin typeface="Arial"/>
                <a:cs typeface="Arial"/>
              </a:rPr>
              <a:t>{A} →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{D}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8627" y="4674532"/>
            <a:ext cx="5535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5B9BD5"/>
              </a:buClr>
              <a:buChar char="•"/>
              <a:tabLst>
                <a:tab pos="195580" algn="l"/>
              </a:tabLst>
            </a:pPr>
            <a:r>
              <a:rPr sz="2400" spc="-5" dirty="0">
                <a:latin typeface="Arial"/>
                <a:cs typeface="Arial"/>
              </a:rPr>
              <a:t>Unsupervised learning (unlabeled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data)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0547" y="4168357"/>
            <a:ext cx="46805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People who </a:t>
            </a:r>
            <a:r>
              <a:rPr sz="2000" spc="-10" dirty="0">
                <a:solidFill>
                  <a:srgbClr val="C00000"/>
                </a:solidFill>
                <a:latin typeface="Arial"/>
                <a:cs typeface="Arial"/>
              </a:rPr>
              <a:t>bought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A also often </a:t>
            </a:r>
            <a:r>
              <a:rPr sz="2000" spc="-10" dirty="0">
                <a:solidFill>
                  <a:srgbClr val="C00000"/>
                </a:solidFill>
                <a:latin typeface="Arial"/>
                <a:cs typeface="Arial"/>
              </a:rPr>
              <a:t>bought</a:t>
            </a:r>
            <a:r>
              <a:rPr sz="2000" spc="-2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192CF-297F-CD77-B31E-57F7F30C236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655"/>
            <a:ext cx="21164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Itemset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40552"/>
            <a:ext cx="5809615" cy="377571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900"/>
              </a:spcBef>
              <a:buClr>
                <a:srgbClr val="5B9BD5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A collection of one or more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items</a:t>
            </a:r>
            <a:endParaRPr sz="2800">
              <a:latin typeface="Arial"/>
              <a:cs typeface="Arial"/>
            </a:endParaRPr>
          </a:p>
          <a:p>
            <a:pPr marL="368300" indent="-356235">
              <a:lnSpc>
                <a:spcPct val="100000"/>
              </a:lnSpc>
              <a:spcBef>
                <a:spcPts val="1800"/>
              </a:spcBef>
              <a:buClr>
                <a:srgbClr val="5B9BD5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Example: {Milk, Bread,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Diaper}</a:t>
            </a:r>
            <a:endParaRPr sz="2800">
              <a:latin typeface="Arial"/>
              <a:cs typeface="Arial"/>
            </a:endParaRPr>
          </a:p>
          <a:p>
            <a:pPr marL="368300" indent="-356235">
              <a:lnSpc>
                <a:spcPct val="100000"/>
              </a:lnSpc>
              <a:spcBef>
                <a:spcPts val="1800"/>
              </a:spcBef>
              <a:buClr>
                <a:srgbClr val="5B9BD5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K-itemset contains K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items</a:t>
            </a:r>
            <a:endParaRPr sz="28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810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1-itemset: {Bread},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{Milk}</a:t>
            </a:r>
            <a:endParaRPr sz="24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800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2-itemset: {Bread, Milk}, </a:t>
            </a:r>
            <a:r>
              <a:rPr sz="2400" spc="-20" dirty="0">
                <a:latin typeface="Arial"/>
                <a:cs typeface="Arial"/>
              </a:rPr>
              <a:t>{Diaper,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Beer}</a:t>
            </a:r>
            <a:endParaRPr sz="24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800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3-itemset: {Milk, Bread,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Diaper}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546847" y="2465819"/>
          <a:ext cx="3445510" cy="22190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1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4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045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TID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Items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Bread,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Milk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Bread,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Diaper,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Beer,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Egg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Milk,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Diaper,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Beer,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Coke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Bread, Milk,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Diaper,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Beer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71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Bread, Milk,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Diaper,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Coke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ED757-D4AB-BBCD-5784-4C36C0CE76B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655"/>
            <a:ext cx="63423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Association</a:t>
            </a:r>
            <a:r>
              <a:rPr spc="-105" dirty="0"/>
              <a:t> </a:t>
            </a:r>
            <a:r>
              <a:rPr spc="-55" dirty="0"/>
              <a:t>Measures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8848"/>
            <a:ext cx="6384925" cy="35214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5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Measure 1: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Support</a:t>
            </a:r>
            <a:endParaRPr sz="2800" dirty="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810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How popular an itemset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endParaRPr sz="2400" dirty="0">
              <a:latin typeface="Arial"/>
              <a:cs typeface="Arial"/>
            </a:endParaRPr>
          </a:p>
          <a:p>
            <a:pPr marL="579120" marR="5080" lvl="1" indent="-182880">
              <a:lnSpc>
                <a:spcPct val="100000"/>
              </a:lnSpc>
              <a:spcBef>
                <a:spcPts val="1800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Measured by the proportion of transactions  in which an itemset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appears</a:t>
            </a:r>
            <a:endParaRPr sz="2400" dirty="0">
              <a:latin typeface="Arial"/>
              <a:cs typeface="Arial"/>
            </a:endParaRPr>
          </a:p>
          <a:p>
            <a:pPr marL="581660">
              <a:lnSpc>
                <a:spcPct val="100000"/>
              </a:lnSpc>
              <a:spcBef>
                <a:spcPts val="2090"/>
              </a:spcBef>
            </a:pP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support {apple} = 4/8 =</a:t>
            </a:r>
            <a:r>
              <a:rPr sz="2000" spc="-4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50%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Arial"/>
              <a:cs typeface="Arial"/>
            </a:endParaRPr>
          </a:p>
          <a:p>
            <a:pPr marL="581660">
              <a:lnSpc>
                <a:spcPct val="100000"/>
              </a:lnSpc>
            </a:pP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support {apple, </a:t>
            </a:r>
            <a:r>
              <a:rPr sz="2000" spc="-30" dirty="0">
                <a:solidFill>
                  <a:srgbClr val="002060"/>
                </a:solidFill>
                <a:latin typeface="Arial"/>
                <a:cs typeface="Arial"/>
              </a:rPr>
              <a:t>beer, 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rice} </a:t>
            </a:r>
            <a:r>
              <a:rPr lang="en-US" sz="2000" spc="-5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lang="en-US" sz="2000" spc="-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en-US" sz="2000" spc="-5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</a:p>
          <a:p>
            <a:pPr marL="58166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= 2/8 =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25%</a:t>
            </a:r>
            <a:endParaRPr sz="2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15633" y="1974726"/>
            <a:ext cx="3475356" cy="3046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68D2C-8FC9-E906-C91D-2043B9F04DF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655"/>
            <a:ext cx="63423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Association</a:t>
            </a:r>
            <a:r>
              <a:rPr spc="-105" dirty="0"/>
              <a:t> </a:t>
            </a:r>
            <a:r>
              <a:rPr spc="-55" dirty="0"/>
              <a:t>Measures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8848"/>
            <a:ext cx="5657215" cy="2008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5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800" b="1" spc="-5" dirty="0">
                <a:latin typeface="Arial"/>
                <a:cs typeface="Arial"/>
              </a:rPr>
              <a:t>Frequent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itemset</a:t>
            </a:r>
            <a:endParaRPr sz="2800">
              <a:latin typeface="Arial"/>
              <a:cs typeface="Arial"/>
            </a:endParaRPr>
          </a:p>
          <a:p>
            <a:pPr marL="579120" marR="142240" lvl="1" indent="-182880">
              <a:lnSpc>
                <a:spcPct val="100000"/>
              </a:lnSpc>
              <a:spcBef>
                <a:spcPts val="1810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An itemset with support </a:t>
            </a:r>
            <a:r>
              <a:rPr sz="2400" dirty="0">
                <a:latin typeface="Arial"/>
                <a:cs typeface="Arial"/>
              </a:rPr>
              <a:t>&gt;= </a:t>
            </a:r>
            <a:r>
              <a:rPr sz="2400" spc="-5" dirty="0">
                <a:latin typeface="Arial"/>
                <a:cs typeface="Arial"/>
              </a:rPr>
              <a:t>minimum  support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threshold</a:t>
            </a:r>
            <a:endParaRPr sz="24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800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Can set a minimum support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threshold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15633" y="1974726"/>
            <a:ext cx="3475356" cy="3046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A2C19-0BF7-B2CE-8761-AC9CE337F1C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655"/>
            <a:ext cx="63423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Association</a:t>
            </a:r>
            <a:r>
              <a:rPr spc="-105" dirty="0"/>
              <a:t> </a:t>
            </a:r>
            <a:r>
              <a:rPr spc="-55" dirty="0"/>
              <a:t>Measures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70370"/>
            <a:ext cx="6202045" cy="3540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5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400" b="1" spc="-5" dirty="0">
                <a:latin typeface="Arial"/>
                <a:cs typeface="Arial"/>
              </a:rPr>
              <a:t>Association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rule</a:t>
            </a:r>
            <a:endParaRPr sz="24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810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2000" spc="-5" dirty="0">
                <a:latin typeface="Arial"/>
                <a:cs typeface="Arial"/>
              </a:rPr>
              <a:t>X → Y (X and Y are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itemsets)</a:t>
            </a:r>
            <a:endParaRPr sz="20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800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2000" spc="-5" dirty="0">
                <a:latin typeface="Arial"/>
                <a:cs typeface="Arial"/>
              </a:rPr>
              <a:t>Example: {apple, beer} →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{rice}</a:t>
            </a:r>
            <a:endParaRPr sz="2000">
              <a:latin typeface="Arial"/>
              <a:cs typeface="Arial"/>
            </a:endParaRPr>
          </a:p>
          <a:p>
            <a:pPr marL="579120" marR="5080" lvl="1" indent="-182880">
              <a:lnSpc>
                <a:spcPct val="100000"/>
              </a:lnSpc>
              <a:spcBef>
                <a:spcPts val="1800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2000" spc="-5" dirty="0">
                <a:latin typeface="Arial"/>
                <a:cs typeface="Arial"/>
              </a:rPr>
              <a:t>Support: Fraction of transactions that contain both  X and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Arial"/>
              <a:cs typeface="Arial"/>
            </a:endParaRPr>
          </a:p>
          <a:p>
            <a:pPr marL="636270">
              <a:lnSpc>
                <a:spcPct val="100000"/>
              </a:lnSpc>
            </a:pP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support {apple, beer →</a:t>
            </a:r>
            <a:r>
              <a:rPr sz="20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rice}</a:t>
            </a:r>
            <a:endParaRPr sz="2000">
              <a:latin typeface="Arial"/>
              <a:cs typeface="Arial"/>
            </a:endParaRPr>
          </a:p>
          <a:p>
            <a:pPr marL="636270">
              <a:lnSpc>
                <a:spcPct val="100000"/>
              </a:lnSpc>
            </a:pP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= support {apple, </a:t>
            </a:r>
            <a:r>
              <a:rPr sz="2000" spc="-30" dirty="0">
                <a:solidFill>
                  <a:srgbClr val="002060"/>
                </a:solidFill>
                <a:latin typeface="Arial"/>
                <a:cs typeface="Arial"/>
              </a:rPr>
              <a:t>beer, 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rice}</a:t>
            </a:r>
            <a:endParaRPr sz="2000">
              <a:latin typeface="Arial"/>
              <a:cs typeface="Arial"/>
            </a:endParaRPr>
          </a:p>
          <a:p>
            <a:pPr marL="636270">
              <a:lnSpc>
                <a:spcPct val="100000"/>
              </a:lnSpc>
            </a:pP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= 2/8 =</a:t>
            </a:r>
            <a:r>
              <a:rPr sz="2000" spc="-3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2060"/>
                </a:solidFill>
                <a:latin typeface="Arial"/>
                <a:cs typeface="Arial"/>
              </a:rPr>
              <a:t>25%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15633" y="1974726"/>
            <a:ext cx="3475356" cy="3046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BB3CCC-2DCF-E965-4AB4-725840F420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Association</a:t>
            </a:r>
            <a:r>
              <a:rPr spc="-105" dirty="0"/>
              <a:t> </a:t>
            </a:r>
            <a:r>
              <a:rPr spc="-55" dirty="0"/>
              <a:t>Measures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00564"/>
            <a:ext cx="6191250" cy="4261485"/>
          </a:xfrm>
          <a:prstGeom prst="rect">
            <a:avLst/>
          </a:prstGeom>
        </p:spPr>
        <p:txBody>
          <a:bodyPr vert="horz" wrap="square" lIns="0" tIns="238125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875"/>
              </a:spcBef>
              <a:buClr>
                <a:srgbClr val="5B9BD5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Measure 2: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Confidence</a:t>
            </a:r>
            <a:endParaRPr sz="2800">
              <a:latin typeface="Arial"/>
              <a:cs typeface="Arial"/>
            </a:endParaRPr>
          </a:p>
          <a:p>
            <a:pPr marL="579120" lvl="1" indent="-183515">
              <a:lnSpc>
                <a:spcPts val="2735"/>
              </a:lnSpc>
              <a:spcBef>
                <a:spcPts val="1525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How likely item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is purchased when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item</a:t>
            </a:r>
            <a:endParaRPr sz="2400">
              <a:latin typeface="Arial"/>
              <a:cs typeface="Arial"/>
            </a:endParaRPr>
          </a:p>
          <a:p>
            <a:pPr marL="579120">
              <a:lnSpc>
                <a:spcPts val="2735"/>
              </a:lnSpc>
            </a:pPr>
            <a:r>
              <a:rPr sz="2400" dirty="0">
                <a:latin typeface="Arial"/>
                <a:cs typeface="Arial"/>
              </a:rPr>
              <a:t>X </a:t>
            </a:r>
            <a:r>
              <a:rPr sz="2400" spc="-5" dirty="0">
                <a:latin typeface="Arial"/>
                <a:cs typeface="Arial"/>
              </a:rPr>
              <a:t>is purchased (X </a:t>
            </a:r>
            <a:r>
              <a:rPr sz="2400" dirty="0">
                <a:latin typeface="Arial"/>
                <a:cs typeface="Arial"/>
              </a:rPr>
              <a:t>→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Y)</a:t>
            </a:r>
            <a:endParaRPr sz="2400">
              <a:latin typeface="Arial"/>
              <a:cs typeface="Arial"/>
            </a:endParaRPr>
          </a:p>
          <a:p>
            <a:pPr marL="579120" marR="149225" lvl="1" indent="-182880">
              <a:lnSpc>
                <a:spcPts val="2590"/>
              </a:lnSpc>
              <a:spcBef>
                <a:spcPts val="1839"/>
              </a:spcBef>
              <a:buClr>
                <a:srgbClr val="5B9BD5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Proportion of transactions with item </a:t>
            </a:r>
            <a:r>
              <a:rPr sz="2400" dirty="0">
                <a:latin typeface="Arial"/>
                <a:cs typeface="Arial"/>
              </a:rPr>
              <a:t>X, </a:t>
            </a:r>
            <a:r>
              <a:rPr sz="2400" spc="-5" dirty="0">
                <a:latin typeface="Arial"/>
                <a:cs typeface="Arial"/>
              </a:rPr>
              <a:t>in  which item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also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appears</a:t>
            </a:r>
            <a:endParaRPr sz="2400">
              <a:latin typeface="Arial"/>
              <a:cs typeface="Arial"/>
            </a:endParaRPr>
          </a:p>
          <a:p>
            <a:pPr marL="581660">
              <a:lnSpc>
                <a:spcPct val="100000"/>
              </a:lnSpc>
              <a:spcBef>
                <a:spcPts val="2200"/>
              </a:spcBef>
            </a:pP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confidence {apple →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beer}</a:t>
            </a:r>
            <a:endParaRPr sz="2000">
              <a:latin typeface="Arial"/>
              <a:cs typeface="Arial"/>
            </a:endParaRPr>
          </a:p>
          <a:p>
            <a:pPr marL="581660">
              <a:lnSpc>
                <a:spcPct val="100000"/>
              </a:lnSpc>
            </a:pP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= support {X, Y} / support</a:t>
            </a:r>
            <a:r>
              <a:rPr sz="2000" spc="-9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{X}</a:t>
            </a:r>
            <a:endParaRPr sz="2000">
              <a:latin typeface="Arial"/>
              <a:cs typeface="Arial"/>
            </a:endParaRPr>
          </a:p>
          <a:p>
            <a:pPr marL="581660">
              <a:lnSpc>
                <a:spcPct val="100000"/>
              </a:lnSpc>
            </a:pP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= support {apple, beer} / support</a:t>
            </a:r>
            <a:r>
              <a:rPr sz="20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{apple}</a:t>
            </a:r>
            <a:endParaRPr sz="2000">
              <a:latin typeface="Arial"/>
              <a:cs typeface="Arial"/>
            </a:endParaRPr>
          </a:p>
          <a:p>
            <a:pPr marL="581660">
              <a:lnSpc>
                <a:spcPct val="100000"/>
              </a:lnSpc>
            </a:pP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= 3/8 /</a:t>
            </a:r>
            <a:r>
              <a:rPr sz="2000" spc="-3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4/8</a:t>
            </a:r>
            <a:endParaRPr sz="2000">
              <a:latin typeface="Arial"/>
              <a:cs typeface="Arial"/>
            </a:endParaRPr>
          </a:p>
          <a:p>
            <a:pPr marL="581660">
              <a:lnSpc>
                <a:spcPct val="100000"/>
              </a:lnSpc>
            </a:pP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= 3/4 =</a:t>
            </a:r>
            <a:r>
              <a:rPr sz="2000" spc="-3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2060"/>
                </a:solidFill>
                <a:latin typeface="Arial"/>
                <a:cs typeface="Arial"/>
              </a:rPr>
              <a:t>75%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15633" y="1974726"/>
            <a:ext cx="3475356" cy="3046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6327E-BF68-AEA5-1E73-5BC33D2B46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</TotalTime>
  <Words>1172</Words>
  <Application>Microsoft Office PowerPoint</Application>
  <PresentationFormat>Widescreen</PresentationFormat>
  <Paragraphs>147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Machine Learning</vt:lpstr>
      <vt:lpstr>Outline</vt:lpstr>
      <vt:lpstr>Problem: Origin</vt:lpstr>
      <vt:lpstr>Problem Framing</vt:lpstr>
      <vt:lpstr>Itemset</vt:lpstr>
      <vt:lpstr>Association Measures</vt:lpstr>
      <vt:lpstr>Association Measures</vt:lpstr>
      <vt:lpstr>Association Measures</vt:lpstr>
      <vt:lpstr>Association Measures</vt:lpstr>
      <vt:lpstr>Association Measures</vt:lpstr>
      <vt:lpstr>Association Measures</vt:lpstr>
      <vt:lpstr>Association Measures</vt:lpstr>
      <vt:lpstr>Association Measures</vt:lpstr>
      <vt:lpstr>Association Rule Mining</vt:lpstr>
      <vt:lpstr>Apriori Algorithm</vt:lpstr>
      <vt:lpstr>Apriori Algorithm</vt:lpstr>
      <vt:lpstr>Apriori Algorithm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Jasy Liew Suet Yan</dc:creator>
  <cp:lastModifiedBy>Muhammad Tayyab</cp:lastModifiedBy>
  <cp:revision>7</cp:revision>
  <dcterms:created xsi:type="dcterms:W3CDTF">2022-11-30T03:05:08Z</dcterms:created>
  <dcterms:modified xsi:type="dcterms:W3CDTF">2022-12-10T15:09:44Z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2018-05-17T00:00:00Z</vt:filetime>
  </property>
  <property fmtid="{D5CDD505-2E9C-101B-9397-08002B2CF9AE}" pid="3" name="Creator">
    <vt:lpwstr>Acrobat PDFMaker 18 for PowerPoint</vt:lpwstr>
  </property>
  <property fmtid="{D5CDD505-2E9C-101B-9397-08002B2CF9AE}" pid="4" name="LastSaved">
    <vt:filetime>2022-11-30T00:00:00Z</vt:filetime>
  </property>
</Properties>
</file>