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3" r:id="rId4"/>
    <p:sldId id="295" r:id="rId5"/>
    <p:sldId id="296" r:id="rId6"/>
    <p:sldId id="297" r:id="rId7"/>
    <p:sldId id="300" r:id="rId8"/>
    <p:sldId id="298" r:id="rId9"/>
    <p:sldId id="299" r:id="rId10"/>
    <p:sldId id="304" r:id="rId11"/>
    <p:sldId id="305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29015-27F3-4A7F-A37E-70807E7F2A6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DA775E-88CD-489D-85A9-6EA7745E7ED0}">
      <dgm:prSet/>
      <dgm:spPr/>
      <dgm:t>
        <a:bodyPr/>
        <a:lstStyle/>
        <a:p>
          <a:r>
            <a:rPr lang="en-US" b="1" dirty="0"/>
            <a:t>Replacing</a:t>
          </a:r>
        </a:p>
      </dgm:t>
    </dgm:pt>
    <dgm:pt modelId="{2161AC82-DEFB-45C8-9E2E-5AA85E00F4FA}" type="parTrans" cxnId="{76E933A1-C516-4EB6-BDC9-8F8F5305C0CB}">
      <dgm:prSet/>
      <dgm:spPr/>
      <dgm:t>
        <a:bodyPr/>
        <a:lstStyle/>
        <a:p>
          <a:endParaRPr lang="en-US"/>
        </a:p>
      </dgm:t>
    </dgm:pt>
    <dgm:pt modelId="{52195CFC-4871-41B6-9A86-E0C2B3D3BE83}" type="sibTrans" cxnId="{76E933A1-C516-4EB6-BDC9-8F8F5305C0CB}">
      <dgm:prSet/>
      <dgm:spPr/>
      <dgm:t>
        <a:bodyPr/>
        <a:lstStyle/>
        <a:p>
          <a:endParaRPr lang="en-US"/>
        </a:p>
      </dgm:t>
    </dgm:pt>
    <dgm:pt modelId="{206422AD-93AD-4316-95EF-F2625D025ED3}">
      <dgm:prSet custT="1"/>
      <dgm:spPr/>
      <dgm:t>
        <a:bodyPr/>
        <a:lstStyle/>
        <a:p>
          <a:r>
            <a:rPr lang="en-US" sz="1800" b="1" dirty="0"/>
            <a:t>Replacing non-synthesizable memory-loading techniques with an external interface.</a:t>
          </a:r>
        </a:p>
      </dgm:t>
    </dgm:pt>
    <dgm:pt modelId="{14BC7A91-2CFC-4F8F-B290-CC0DFEF8F5FD}" type="parTrans" cxnId="{DE8C7F26-8214-41FE-BD0C-D77568702D8B}">
      <dgm:prSet/>
      <dgm:spPr/>
      <dgm:t>
        <a:bodyPr/>
        <a:lstStyle/>
        <a:p>
          <a:endParaRPr lang="en-US"/>
        </a:p>
      </dgm:t>
    </dgm:pt>
    <dgm:pt modelId="{E496AF30-14B2-47B5-9287-5DEC5814268F}" type="sibTrans" cxnId="{DE8C7F26-8214-41FE-BD0C-D77568702D8B}">
      <dgm:prSet/>
      <dgm:spPr/>
      <dgm:t>
        <a:bodyPr/>
        <a:lstStyle/>
        <a:p>
          <a:endParaRPr lang="en-US"/>
        </a:p>
      </dgm:t>
    </dgm:pt>
    <dgm:pt modelId="{0C5998D0-103B-4EB5-8CE7-15FD84D92D34}">
      <dgm:prSet/>
      <dgm:spPr/>
      <dgm:t>
        <a:bodyPr/>
        <a:lstStyle/>
        <a:p>
          <a:r>
            <a:rPr lang="en-US" b="1" dirty="0"/>
            <a:t>Upgrading</a:t>
          </a:r>
        </a:p>
      </dgm:t>
    </dgm:pt>
    <dgm:pt modelId="{33476844-A589-41A3-BC6C-CF118AC9F776}" type="parTrans" cxnId="{602CD92E-5960-48F0-9AFA-A344D04EF28F}">
      <dgm:prSet/>
      <dgm:spPr/>
      <dgm:t>
        <a:bodyPr/>
        <a:lstStyle/>
        <a:p>
          <a:endParaRPr lang="en-US"/>
        </a:p>
      </dgm:t>
    </dgm:pt>
    <dgm:pt modelId="{301B0464-8F01-44BE-AF22-D8617F098A99}" type="sibTrans" cxnId="{602CD92E-5960-48F0-9AFA-A344D04EF28F}">
      <dgm:prSet/>
      <dgm:spPr/>
      <dgm:t>
        <a:bodyPr/>
        <a:lstStyle/>
        <a:p>
          <a:endParaRPr lang="en-US"/>
        </a:p>
      </dgm:t>
    </dgm:pt>
    <dgm:pt modelId="{F8CC9172-61E8-4DBE-A718-B1EC2842493E}">
      <dgm:prSet custT="1"/>
      <dgm:spPr/>
      <dgm:t>
        <a:bodyPr/>
        <a:lstStyle/>
        <a:p>
          <a:r>
            <a:rPr lang="en-US" sz="1800" b="1" dirty="0"/>
            <a:t>Upgrading inefficient course-provided memories to compact, compiled memories, which are more power and size effective.</a:t>
          </a:r>
        </a:p>
      </dgm:t>
    </dgm:pt>
    <dgm:pt modelId="{1CCEFB89-097F-4106-9124-4C103AC90C71}" type="parTrans" cxnId="{DD7FD2C8-3DF2-4E89-AC5F-36C1B580206D}">
      <dgm:prSet/>
      <dgm:spPr/>
      <dgm:t>
        <a:bodyPr/>
        <a:lstStyle/>
        <a:p>
          <a:endParaRPr lang="en-US"/>
        </a:p>
      </dgm:t>
    </dgm:pt>
    <dgm:pt modelId="{4FE17CC7-468D-4B19-974D-AC4D92B3BFD9}" type="sibTrans" cxnId="{DD7FD2C8-3DF2-4E89-AC5F-36C1B580206D}">
      <dgm:prSet/>
      <dgm:spPr/>
      <dgm:t>
        <a:bodyPr/>
        <a:lstStyle/>
        <a:p>
          <a:endParaRPr lang="en-US"/>
        </a:p>
      </dgm:t>
    </dgm:pt>
    <dgm:pt modelId="{33ECE1C7-A069-4D55-A62E-B62E07977A05}">
      <dgm:prSet/>
      <dgm:spPr/>
      <dgm:t>
        <a:bodyPr/>
        <a:lstStyle/>
        <a:p>
          <a:r>
            <a:rPr lang="en-US" b="1" dirty="0"/>
            <a:t>Adding</a:t>
          </a:r>
        </a:p>
      </dgm:t>
    </dgm:pt>
    <dgm:pt modelId="{8A0E3308-C955-455B-A2AC-9AF38C7EF2A4}" type="parTrans" cxnId="{46CF2F3B-A550-4636-9EAE-61AA98926E73}">
      <dgm:prSet/>
      <dgm:spPr/>
      <dgm:t>
        <a:bodyPr/>
        <a:lstStyle/>
        <a:p>
          <a:endParaRPr lang="en-US"/>
        </a:p>
      </dgm:t>
    </dgm:pt>
    <dgm:pt modelId="{9A649159-5F42-455C-9939-91BB97395A68}" type="sibTrans" cxnId="{46CF2F3B-A550-4636-9EAE-61AA98926E73}">
      <dgm:prSet/>
      <dgm:spPr/>
      <dgm:t>
        <a:bodyPr/>
        <a:lstStyle/>
        <a:p>
          <a:endParaRPr lang="en-US"/>
        </a:p>
      </dgm:t>
    </dgm:pt>
    <dgm:pt modelId="{655D56E3-B6D0-4156-9BA8-A6B3AF7C8446}">
      <dgm:prSet custT="1"/>
      <dgm:spPr/>
      <dgm:t>
        <a:bodyPr/>
        <a:lstStyle/>
        <a:p>
          <a:r>
            <a:rPr lang="en-US" sz="1800" b="1" dirty="0"/>
            <a:t>Adding debug capabilities for accessing internal registers post-fabrication.</a:t>
          </a:r>
        </a:p>
      </dgm:t>
    </dgm:pt>
    <dgm:pt modelId="{3BE9DFC9-CA94-485B-A66F-907AD33455CC}" type="parTrans" cxnId="{0AE5C7EA-BD08-4B02-A4AE-01ABD3DD42B0}">
      <dgm:prSet/>
      <dgm:spPr/>
      <dgm:t>
        <a:bodyPr/>
        <a:lstStyle/>
        <a:p>
          <a:endParaRPr lang="en-US"/>
        </a:p>
      </dgm:t>
    </dgm:pt>
    <dgm:pt modelId="{63E87B26-B2C9-486B-87AD-997316F83B31}" type="sibTrans" cxnId="{0AE5C7EA-BD08-4B02-A4AE-01ABD3DD42B0}">
      <dgm:prSet/>
      <dgm:spPr/>
      <dgm:t>
        <a:bodyPr/>
        <a:lstStyle/>
        <a:p>
          <a:endParaRPr lang="en-US"/>
        </a:p>
      </dgm:t>
    </dgm:pt>
    <dgm:pt modelId="{95A42328-94E7-4263-818A-3BC65FBD3046}">
      <dgm:prSet/>
      <dgm:spPr/>
      <dgm:t>
        <a:bodyPr/>
        <a:lstStyle/>
        <a:p>
          <a:r>
            <a:rPr lang="en-US" b="1" dirty="0"/>
            <a:t>Performing</a:t>
          </a:r>
        </a:p>
      </dgm:t>
    </dgm:pt>
    <dgm:pt modelId="{685D2110-C3CA-4055-9363-BA0B57A240EB}" type="parTrans" cxnId="{29208147-C5C4-43D6-BEF7-022602E88F9F}">
      <dgm:prSet/>
      <dgm:spPr/>
      <dgm:t>
        <a:bodyPr/>
        <a:lstStyle/>
        <a:p>
          <a:endParaRPr lang="en-US"/>
        </a:p>
      </dgm:t>
    </dgm:pt>
    <dgm:pt modelId="{4AC85702-5FDB-4214-B654-D60F6942B3DB}" type="sibTrans" cxnId="{29208147-C5C4-43D6-BEF7-022602E88F9F}">
      <dgm:prSet/>
      <dgm:spPr/>
      <dgm:t>
        <a:bodyPr/>
        <a:lstStyle/>
        <a:p>
          <a:endParaRPr lang="en-US"/>
        </a:p>
      </dgm:t>
    </dgm:pt>
    <dgm:pt modelId="{99F3ED59-3827-4678-BD12-8D3ED1DE7BFF}">
      <dgm:prSet custT="1"/>
      <dgm:spPr/>
      <dgm:t>
        <a:bodyPr/>
        <a:lstStyle/>
        <a:p>
          <a:r>
            <a:rPr lang="en-US" sz="1800" b="1" dirty="0"/>
            <a:t>Performing a back-end physical design flow, while optimizing frequency by refining Verilog code.</a:t>
          </a:r>
        </a:p>
      </dgm:t>
    </dgm:pt>
    <dgm:pt modelId="{CBE85758-219D-424D-B92B-85AC1F59CE99}" type="parTrans" cxnId="{1DE417A9-8E02-4867-9D5D-4130C92746ED}">
      <dgm:prSet/>
      <dgm:spPr/>
      <dgm:t>
        <a:bodyPr/>
        <a:lstStyle/>
        <a:p>
          <a:endParaRPr lang="en-US"/>
        </a:p>
      </dgm:t>
    </dgm:pt>
    <dgm:pt modelId="{097FD455-7FF3-4441-88B6-5C5083BC8EDF}" type="sibTrans" cxnId="{1DE417A9-8E02-4867-9D5D-4130C92746ED}">
      <dgm:prSet/>
      <dgm:spPr/>
      <dgm:t>
        <a:bodyPr/>
        <a:lstStyle/>
        <a:p>
          <a:endParaRPr lang="en-US"/>
        </a:p>
      </dgm:t>
    </dgm:pt>
    <dgm:pt modelId="{F92FAEAA-6E19-4217-A0F4-A89D653C9DAB}" type="pres">
      <dgm:prSet presAssocID="{F1A29015-27F3-4A7F-A37E-70807E7F2A6C}" presName="Name0" presStyleCnt="0">
        <dgm:presLayoutVars>
          <dgm:dir/>
          <dgm:animLvl val="lvl"/>
          <dgm:resizeHandles val="exact"/>
        </dgm:presLayoutVars>
      </dgm:prSet>
      <dgm:spPr/>
    </dgm:pt>
    <dgm:pt modelId="{181403BE-702A-4771-9CAC-1D675E4D2713}" type="pres">
      <dgm:prSet presAssocID="{95A42328-94E7-4263-818A-3BC65FBD3046}" presName="boxAndChildren" presStyleCnt="0"/>
      <dgm:spPr/>
    </dgm:pt>
    <dgm:pt modelId="{87F78EE8-AF37-45ED-B24C-5B78B9DEE6DB}" type="pres">
      <dgm:prSet presAssocID="{95A42328-94E7-4263-818A-3BC65FBD3046}" presName="parentTextBox" presStyleLbl="alignNode1" presStyleIdx="0" presStyleCnt="4"/>
      <dgm:spPr/>
    </dgm:pt>
    <dgm:pt modelId="{A20BF2D8-1141-4D88-930D-72503A241A6E}" type="pres">
      <dgm:prSet presAssocID="{95A42328-94E7-4263-818A-3BC65FBD3046}" presName="descendantBox" presStyleLbl="bgAccFollowNode1" presStyleIdx="0" presStyleCnt="4"/>
      <dgm:spPr/>
    </dgm:pt>
    <dgm:pt modelId="{98F9F0D1-E0C0-43E8-B3FD-814925E3387F}" type="pres">
      <dgm:prSet presAssocID="{9A649159-5F42-455C-9939-91BB97395A68}" presName="sp" presStyleCnt="0"/>
      <dgm:spPr/>
    </dgm:pt>
    <dgm:pt modelId="{F4A1A0CC-CB09-484D-B9B6-3789FDD96750}" type="pres">
      <dgm:prSet presAssocID="{33ECE1C7-A069-4D55-A62E-B62E07977A05}" presName="arrowAndChildren" presStyleCnt="0"/>
      <dgm:spPr/>
    </dgm:pt>
    <dgm:pt modelId="{14A7FA38-1FDD-416D-BD4E-9D29B222FB0C}" type="pres">
      <dgm:prSet presAssocID="{33ECE1C7-A069-4D55-A62E-B62E07977A05}" presName="parentTextArrow" presStyleLbl="node1" presStyleIdx="0" presStyleCnt="0"/>
      <dgm:spPr/>
    </dgm:pt>
    <dgm:pt modelId="{0B073E27-5CFD-4C5F-B4FE-41F7E2E1496C}" type="pres">
      <dgm:prSet presAssocID="{33ECE1C7-A069-4D55-A62E-B62E07977A05}" presName="arrow" presStyleLbl="alignNode1" presStyleIdx="1" presStyleCnt="4"/>
      <dgm:spPr/>
    </dgm:pt>
    <dgm:pt modelId="{5C52AC99-8FC0-4C71-9B51-A29B50DB9584}" type="pres">
      <dgm:prSet presAssocID="{33ECE1C7-A069-4D55-A62E-B62E07977A05}" presName="descendantArrow" presStyleLbl="bgAccFollowNode1" presStyleIdx="1" presStyleCnt="4"/>
      <dgm:spPr/>
    </dgm:pt>
    <dgm:pt modelId="{68D81746-6B7C-4B95-9BD0-26778A1F0693}" type="pres">
      <dgm:prSet presAssocID="{301B0464-8F01-44BE-AF22-D8617F098A99}" presName="sp" presStyleCnt="0"/>
      <dgm:spPr/>
    </dgm:pt>
    <dgm:pt modelId="{7EDD6BC8-5DB6-47BC-9FAB-1BA9F0116504}" type="pres">
      <dgm:prSet presAssocID="{0C5998D0-103B-4EB5-8CE7-15FD84D92D34}" presName="arrowAndChildren" presStyleCnt="0"/>
      <dgm:spPr/>
    </dgm:pt>
    <dgm:pt modelId="{BD2AD27C-7972-43EF-98E2-67B1987700F8}" type="pres">
      <dgm:prSet presAssocID="{0C5998D0-103B-4EB5-8CE7-15FD84D92D34}" presName="parentTextArrow" presStyleLbl="node1" presStyleIdx="0" presStyleCnt="0"/>
      <dgm:spPr/>
    </dgm:pt>
    <dgm:pt modelId="{109A82F7-414A-4141-B7B6-ADD8F272DBDF}" type="pres">
      <dgm:prSet presAssocID="{0C5998D0-103B-4EB5-8CE7-15FD84D92D34}" presName="arrow" presStyleLbl="alignNode1" presStyleIdx="2" presStyleCnt="4"/>
      <dgm:spPr/>
    </dgm:pt>
    <dgm:pt modelId="{544FEFF2-3503-4323-B482-20DFFF40A659}" type="pres">
      <dgm:prSet presAssocID="{0C5998D0-103B-4EB5-8CE7-15FD84D92D34}" presName="descendantArrow" presStyleLbl="bgAccFollowNode1" presStyleIdx="2" presStyleCnt="4"/>
      <dgm:spPr/>
    </dgm:pt>
    <dgm:pt modelId="{B10DAB25-8907-47D7-9EDA-403B207A075A}" type="pres">
      <dgm:prSet presAssocID="{52195CFC-4871-41B6-9A86-E0C2B3D3BE83}" presName="sp" presStyleCnt="0"/>
      <dgm:spPr/>
    </dgm:pt>
    <dgm:pt modelId="{DC3EE59F-3800-4D5B-8203-FF5A82CE04FA}" type="pres">
      <dgm:prSet presAssocID="{ACDA775E-88CD-489D-85A9-6EA7745E7ED0}" presName="arrowAndChildren" presStyleCnt="0"/>
      <dgm:spPr/>
    </dgm:pt>
    <dgm:pt modelId="{8914CF69-4ED1-42FD-A788-B59C00610EFD}" type="pres">
      <dgm:prSet presAssocID="{ACDA775E-88CD-489D-85A9-6EA7745E7ED0}" presName="parentTextArrow" presStyleLbl="node1" presStyleIdx="0" presStyleCnt="0"/>
      <dgm:spPr/>
    </dgm:pt>
    <dgm:pt modelId="{DFF4C7CB-7455-416B-AA7B-6FFCDDB28B38}" type="pres">
      <dgm:prSet presAssocID="{ACDA775E-88CD-489D-85A9-6EA7745E7ED0}" presName="arrow" presStyleLbl="alignNode1" presStyleIdx="3" presStyleCnt="4"/>
      <dgm:spPr/>
    </dgm:pt>
    <dgm:pt modelId="{959DD04B-2348-4E23-82FA-3E303393B06C}" type="pres">
      <dgm:prSet presAssocID="{ACDA775E-88CD-489D-85A9-6EA7745E7ED0}" presName="descendantArrow" presStyleLbl="bgAccFollowNode1" presStyleIdx="3" presStyleCnt="4"/>
      <dgm:spPr/>
    </dgm:pt>
  </dgm:ptLst>
  <dgm:cxnLst>
    <dgm:cxn modelId="{BA51C006-B7D7-4DD5-AA1F-F777698E868E}" type="presOf" srcId="{ACDA775E-88CD-489D-85A9-6EA7745E7ED0}" destId="{8914CF69-4ED1-42FD-A788-B59C00610EFD}" srcOrd="0" destOrd="0" presId="urn:microsoft.com/office/officeart/2016/7/layout/VerticalDownArrowProcess"/>
    <dgm:cxn modelId="{4296AE0C-E33D-4AF8-8001-B5989B371E7A}" type="presOf" srcId="{0C5998D0-103B-4EB5-8CE7-15FD84D92D34}" destId="{109A82F7-414A-4141-B7B6-ADD8F272DBDF}" srcOrd="1" destOrd="0" presId="urn:microsoft.com/office/officeart/2016/7/layout/VerticalDownArrowProcess"/>
    <dgm:cxn modelId="{08D8FA15-C807-43ED-A54B-BF210978D294}" type="presOf" srcId="{ACDA775E-88CD-489D-85A9-6EA7745E7ED0}" destId="{DFF4C7CB-7455-416B-AA7B-6FFCDDB28B38}" srcOrd="1" destOrd="0" presId="urn:microsoft.com/office/officeart/2016/7/layout/VerticalDownArrowProcess"/>
    <dgm:cxn modelId="{08F39E23-69DB-406D-BD7F-9E0E07CB8AEA}" type="presOf" srcId="{655D56E3-B6D0-4156-9BA8-A6B3AF7C8446}" destId="{5C52AC99-8FC0-4C71-9B51-A29B50DB9584}" srcOrd="0" destOrd="0" presId="urn:microsoft.com/office/officeart/2016/7/layout/VerticalDownArrowProcess"/>
    <dgm:cxn modelId="{DE8C7F26-8214-41FE-BD0C-D77568702D8B}" srcId="{ACDA775E-88CD-489D-85A9-6EA7745E7ED0}" destId="{206422AD-93AD-4316-95EF-F2625D025ED3}" srcOrd="0" destOrd="0" parTransId="{14BC7A91-2CFC-4F8F-B290-CC0DFEF8F5FD}" sibTransId="{E496AF30-14B2-47B5-9287-5DEC5814268F}"/>
    <dgm:cxn modelId="{CA1FF22A-48B4-4508-99F6-4AA0188F0581}" type="presOf" srcId="{33ECE1C7-A069-4D55-A62E-B62E07977A05}" destId="{0B073E27-5CFD-4C5F-B4FE-41F7E2E1496C}" srcOrd="1" destOrd="0" presId="urn:microsoft.com/office/officeart/2016/7/layout/VerticalDownArrowProcess"/>
    <dgm:cxn modelId="{602CD92E-5960-48F0-9AFA-A344D04EF28F}" srcId="{F1A29015-27F3-4A7F-A37E-70807E7F2A6C}" destId="{0C5998D0-103B-4EB5-8CE7-15FD84D92D34}" srcOrd="1" destOrd="0" parTransId="{33476844-A589-41A3-BC6C-CF118AC9F776}" sibTransId="{301B0464-8F01-44BE-AF22-D8617F098A99}"/>
    <dgm:cxn modelId="{46CF2F3B-A550-4636-9EAE-61AA98926E73}" srcId="{F1A29015-27F3-4A7F-A37E-70807E7F2A6C}" destId="{33ECE1C7-A069-4D55-A62E-B62E07977A05}" srcOrd="2" destOrd="0" parTransId="{8A0E3308-C955-455B-A2AC-9AF38C7EF2A4}" sibTransId="{9A649159-5F42-455C-9939-91BB97395A68}"/>
    <dgm:cxn modelId="{29208147-C5C4-43D6-BEF7-022602E88F9F}" srcId="{F1A29015-27F3-4A7F-A37E-70807E7F2A6C}" destId="{95A42328-94E7-4263-818A-3BC65FBD3046}" srcOrd="3" destOrd="0" parTransId="{685D2110-C3CA-4055-9363-BA0B57A240EB}" sibTransId="{4AC85702-5FDB-4214-B654-D60F6942B3DB}"/>
    <dgm:cxn modelId="{52ECB54E-886C-41FE-B61B-FD94955ABA53}" type="presOf" srcId="{206422AD-93AD-4316-95EF-F2625D025ED3}" destId="{959DD04B-2348-4E23-82FA-3E303393B06C}" srcOrd="0" destOrd="0" presId="urn:microsoft.com/office/officeart/2016/7/layout/VerticalDownArrowProcess"/>
    <dgm:cxn modelId="{5637CA4F-8526-4BAC-B7DA-0151FD6C8722}" type="presOf" srcId="{0C5998D0-103B-4EB5-8CE7-15FD84D92D34}" destId="{BD2AD27C-7972-43EF-98E2-67B1987700F8}" srcOrd="0" destOrd="0" presId="urn:microsoft.com/office/officeart/2016/7/layout/VerticalDownArrowProcess"/>
    <dgm:cxn modelId="{E96DD858-2055-491E-84EF-8237084FD8A2}" type="presOf" srcId="{33ECE1C7-A069-4D55-A62E-B62E07977A05}" destId="{14A7FA38-1FDD-416D-BD4E-9D29B222FB0C}" srcOrd="0" destOrd="0" presId="urn:microsoft.com/office/officeart/2016/7/layout/VerticalDownArrowProcess"/>
    <dgm:cxn modelId="{76E933A1-C516-4EB6-BDC9-8F8F5305C0CB}" srcId="{F1A29015-27F3-4A7F-A37E-70807E7F2A6C}" destId="{ACDA775E-88CD-489D-85A9-6EA7745E7ED0}" srcOrd="0" destOrd="0" parTransId="{2161AC82-DEFB-45C8-9E2E-5AA85E00F4FA}" sibTransId="{52195CFC-4871-41B6-9A86-E0C2B3D3BE83}"/>
    <dgm:cxn modelId="{1DE417A9-8E02-4867-9D5D-4130C92746ED}" srcId="{95A42328-94E7-4263-818A-3BC65FBD3046}" destId="{99F3ED59-3827-4678-BD12-8D3ED1DE7BFF}" srcOrd="0" destOrd="0" parTransId="{CBE85758-219D-424D-B92B-85AC1F59CE99}" sibTransId="{097FD455-7FF3-4441-88B6-5C5083BC8EDF}"/>
    <dgm:cxn modelId="{A9B1B4A9-ECFC-4777-B1EF-3301A0AA02D1}" type="presOf" srcId="{F8CC9172-61E8-4DBE-A718-B1EC2842493E}" destId="{544FEFF2-3503-4323-B482-20DFFF40A659}" srcOrd="0" destOrd="0" presId="urn:microsoft.com/office/officeart/2016/7/layout/VerticalDownArrowProcess"/>
    <dgm:cxn modelId="{0B7C9CC3-2499-4DF5-852E-1B4BBB19DCE0}" type="presOf" srcId="{95A42328-94E7-4263-818A-3BC65FBD3046}" destId="{87F78EE8-AF37-45ED-B24C-5B78B9DEE6DB}" srcOrd="0" destOrd="0" presId="urn:microsoft.com/office/officeart/2016/7/layout/VerticalDownArrowProcess"/>
    <dgm:cxn modelId="{DD7FD2C8-3DF2-4E89-AC5F-36C1B580206D}" srcId="{0C5998D0-103B-4EB5-8CE7-15FD84D92D34}" destId="{F8CC9172-61E8-4DBE-A718-B1EC2842493E}" srcOrd="0" destOrd="0" parTransId="{1CCEFB89-097F-4106-9124-4C103AC90C71}" sibTransId="{4FE17CC7-468D-4B19-974D-AC4D92B3BFD9}"/>
    <dgm:cxn modelId="{644B3BCC-945C-4A63-99A8-9D01F10E25E7}" type="presOf" srcId="{99F3ED59-3827-4678-BD12-8D3ED1DE7BFF}" destId="{A20BF2D8-1141-4D88-930D-72503A241A6E}" srcOrd="0" destOrd="0" presId="urn:microsoft.com/office/officeart/2016/7/layout/VerticalDownArrowProcess"/>
    <dgm:cxn modelId="{72A79CE7-A6E4-43A3-B037-94656DDE9342}" type="presOf" srcId="{F1A29015-27F3-4A7F-A37E-70807E7F2A6C}" destId="{F92FAEAA-6E19-4217-A0F4-A89D653C9DAB}" srcOrd="0" destOrd="0" presId="urn:microsoft.com/office/officeart/2016/7/layout/VerticalDownArrowProcess"/>
    <dgm:cxn modelId="{0AE5C7EA-BD08-4B02-A4AE-01ABD3DD42B0}" srcId="{33ECE1C7-A069-4D55-A62E-B62E07977A05}" destId="{655D56E3-B6D0-4156-9BA8-A6B3AF7C8446}" srcOrd="0" destOrd="0" parTransId="{3BE9DFC9-CA94-485B-A66F-907AD33455CC}" sibTransId="{63E87B26-B2C9-486B-87AD-997316F83B31}"/>
    <dgm:cxn modelId="{E6B21D9F-2B0C-494A-AD40-6245EF3A7F05}" type="presParOf" srcId="{F92FAEAA-6E19-4217-A0F4-A89D653C9DAB}" destId="{181403BE-702A-4771-9CAC-1D675E4D2713}" srcOrd="0" destOrd="0" presId="urn:microsoft.com/office/officeart/2016/7/layout/VerticalDownArrowProcess"/>
    <dgm:cxn modelId="{79059BFA-53B3-4DE7-918D-620C889367F6}" type="presParOf" srcId="{181403BE-702A-4771-9CAC-1D675E4D2713}" destId="{87F78EE8-AF37-45ED-B24C-5B78B9DEE6DB}" srcOrd="0" destOrd="0" presId="urn:microsoft.com/office/officeart/2016/7/layout/VerticalDownArrowProcess"/>
    <dgm:cxn modelId="{08D1DF0A-1679-4978-927A-4202958A3179}" type="presParOf" srcId="{181403BE-702A-4771-9CAC-1D675E4D2713}" destId="{A20BF2D8-1141-4D88-930D-72503A241A6E}" srcOrd="1" destOrd="0" presId="urn:microsoft.com/office/officeart/2016/7/layout/VerticalDownArrowProcess"/>
    <dgm:cxn modelId="{2730D42D-0A19-4854-B8AC-E667BC3EF14A}" type="presParOf" srcId="{F92FAEAA-6E19-4217-A0F4-A89D653C9DAB}" destId="{98F9F0D1-E0C0-43E8-B3FD-814925E3387F}" srcOrd="1" destOrd="0" presId="urn:microsoft.com/office/officeart/2016/7/layout/VerticalDownArrowProcess"/>
    <dgm:cxn modelId="{72142E63-E1F2-4D5D-8744-EA4786EFC4C1}" type="presParOf" srcId="{F92FAEAA-6E19-4217-A0F4-A89D653C9DAB}" destId="{F4A1A0CC-CB09-484D-B9B6-3789FDD96750}" srcOrd="2" destOrd="0" presId="urn:microsoft.com/office/officeart/2016/7/layout/VerticalDownArrowProcess"/>
    <dgm:cxn modelId="{7A7374DF-4239-4BCA-8741-6BFE55879174}" type="presParOf" srcId="{F4A1A0CC-CB09-484D-B9B6-3789FDD96750}" destId="{14A7FA38-1FDD-416D-BD4E-9D29B222FB0C}" srcOrd="0" destOrd="0" presId="urn:microsoft.com/office/officeart/2016/7/layout/VerticalDownArrowProcess"/>
    <dgm:cxn modelId="{863A5DC7-F637-414F-9116-7974DA4C87D4}" type="presParOf" srcId="{F4A1A0CC-CB09-484D-B9B6-3789FDD96750}" destId="{0B073E27-5CFD-4C5F-B4FE-41F7E2E1496C}" srcOrd="1" destOrd="0" presId="urn:microsoft.com/office/officeart/2016/7/layout/VerticalDownArrowProcess"/>
    <dgm:cxn modelId="{4807E945-D2E0-4DA1-9095-8BBBAC84B3EB}" type="presParOf" srcId="{F4A1A0CC-CB09-484D-B9B6-3789FDD96750}" destId="{5C52AC99-8FC0-4C71-9B51-A29B50DB9584}" srcOrd="2" destOrd="0" presId="urn:microsoft.com/office/officeart/2016/7/layout/VerticalDownArrowProcess"/>
    <dgm:cxn modelId="{275039A5-7296-437D-8DA7-63300D7FC011}" type="presParOf" srcId="{F92FAEAA-6E19-4217-A0F4-A89D653C9DAB}" destId="{68D81746-6B7C-4B95-9BD0-26778A1F0693}" srcOrd="3" destOrd="0" presId="urn:microsoft.com/office/officeart/2016/7/layout/VerticalDownArrowProcess"/>
    <dgm:cxn modelId="{7EF1822D-233B-460D-9405-E51138FF07BC}" type="presParOf" srcId="{F92FAEAA-6E19-4217-A0F4-A89D653C9DAB}" destId="{7EDD6BC8-5DB6-47BC-9FAB-1BA9F0116504}" srcOrd="4" destOrd="0" presId="urn:microsoft.com/office/officeart/2016/7/layout/VerticalDownArrowProcess"/>
    <dgm:cxn modelId="{47594E9D-F602-4DD0-9108-642FDDEA269F}" type="presParOf" srcId="{7EDD6BC8-5DB6-47BC-9FAB-1BA9F0116504}" destId="{BD2AD27C-7972-43EF-98E2-67B1987700F8}" srcOrd="0" destOrd="0" presId="urn:microsoft.com/office/officeart/2016/7/layout/VerticalDownArrowProcess"/>
    <dgm:cxn modelId="{424696BF-F759-481E-8C86-ABCB504668A5}" type="presParOf" srcId="{7EDD6BC8-5DB6-47BC-9FAB-1BA9F0116504}" destId="{109A82F7-414A-4141-B7B6-ADD8F272DBDF}" srcOrd="1" destOrd="0" presId="urn:microsoft.com/office/officeart/2016/7/layout/VerticalDownArrowProcess"/>
    <dgm:cxn modelId="{90D8AF97-8AE3-435F-BAB4-94FBDA6B6E08}" type="presParOf" srcId="{7EDD6BC8-5DB6-47BC-9FAB-1BA9F0116504}" destId="{544FEFF2-3503-4323-B482-20DFFF40A659}" srcOrd="2" destOrd="0" presId="urn:microsoft.com/office/officeart/2016/7/layout/VerticalDownArrowProcess"/>
    <dgm:cxn modelId="{C52517C6-565E-4F19-8F77-20F210525085}" type="presParOf" srcId="{F92FAEAA-6E19-4217-A0F4-A89D653C9DAB}" destId="{B10DAB25-8907-47D7-9EDA-403B207A075A}" srcOrd="5" destOrd="0" presId="urn:microsoft.com/office/officeart/2016/7/layout/VerticalDownArrowProcess"/>
    <dgm:cxn modelId="{CAB9F852-8B94-4D57-9773-17C10CBA2EAE}" type="presParOf" srcId="{F92FAEAA-6E19-4217-A0F4-A89D653C9DAB}" destId="{DC3EE59F-3800-4D5B-8203-FF5A82CE04FA}" srcOrd="6" destOrd="0" presId="urn:microsoft.com/office/officeart/2016/7/layout/VerticalDownArrowProcess"/>
    <dgm:cxn modelId="{F96EEA19-0DA6-4583-B012-3C9EC4F8CBB4}" type="presParOf" srcId="{DC3EE59F-3800-4D5B-8203-FF5A82CE04FA}" destId="{8914CF69-4ED1-42FD-A788-B59C00610EFD}" srcOrd="0" destOrd="0" presId="urn:microsoft.com/office/officeart/2016/7/layout/VerticalDownArrowProcess"/>
    <dgm:cxn modelId="{4B3AEBBA-222D-4CE8-890B-EC94E41C8753}" type="presParOf" srcId="{DC3EE59F-3800-4D5B-8203-FF5A82CE04FA}" destId="{DFF4C7CB-7455-416B-AA7B-6FFCDDB28B38}" srcOrd="1" destOrd="0" presId="urn:microsoft.com/office/officeart/2016/7/layout/VerticalDownArrowProcess"/>
    <dgm:cxn modelId="{DC938113-6810-4DE8-8CAA-BA0BE9F66047}" type="presParOf" srcId="{DC3EE59F-3800-4D5B-8203-FF5A82CE04FA}" destId="{959DD04B-2348-4E23-82FA-3E303393B06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78EE8-AF37-45ED-B24C-5B78B9DEE6DB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Performing</a:t>
          </a:r>
        </a:p>
      </dsp:txBody>
      <dsp:txXfrm>
        <a:off x="0" y="3569039"/>
        <a:ext cx="2628900" cy="780818"/>
      </dsp:txXfrm>
    </dsp:sp>
    <dsp:sp modelId="{A20BF2D8-1141-4D88-930D-72503A241A6E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Performing a back-end physical design flow, while optimizing frequency by refining Verilog code.</a:t>
          </a:r>
        </a:p>
      </dsp:txBody>
      <dsp:txXfrm>
        <a:off x="2628900" y="3569039"/>
        <a:ext cx="7886700" cy="780818"/>
      </dsp:txXfrm>
    </dsp:sp>
    <dsp:sp modelId="{0B073E27-5CFD-4C5F-B4FE-41F7E2E1496C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Adding</a:t>
          </a:r>
        </a:p>
      </dsp:txBody>
      <dsp:txXfrm rot="-10800000">
        <a:off x="0" y="2379853"/>
        <a:ext cx="2628900" cy="780584"/>
      </dsp:txXfrm>
    </dsp:sp>
    <dsp:sp modelId="{5C52AC99-8FC0-4C71-9B51-A29B50DB9584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Adding debug capabilities for accessing internal registers post-fabrication.</a:t>
          </a:r>
        </a:p>
      </dsp:txBody>
      <dsp:txXfrm>
        <a:off x="2628900" y="2379853"/>
        <a:ext cx="7886700" cy="780584"/>
      </dsp:txXfrm>
    </dsp:sp>
    <dsp:sp modelId="{109A82F7-414A-4141-B7B6-ADD8F272DBDF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Upgrading</a:t>
          </a:r>
        </a:p>
      </dsp:txBody>
      <dsp:txXfrm rot="-10800000">
        <a:off x="0" y="1190666"/>
        <a:ext cx="2628900" cy="780584"/>
      </dsp:txXfrm>
    </dsp:sp>
    <dsp:sp modelId="{544FEFF2-3503-4323-B482-20DFFF40A659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Upgrading inefficient course-provided memories to compact, compiled memories, which are more power and size effective.</a:t>
          </a:r>
        </a:p>
      </dsp:txBody>
      <dsp:txXfrm>
        <a:off x="2628900" y="1190666"/>
        <a:ext cx="7886700" cy="780584"/>
      </dsp:txXfrm>
    </dsp:sp>
    <dsp:sp modelId="{DFF4C7CB-7455-416B-AA7B-6FFCDDB28B38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Replacing</a:t>
          </a:r>
        </a:p>
      </dsp:txBody>
      <dsp:txXfrm rot="-10800000">
        <a:off x="0" y="1479"/>
        <a:ext cx="2628900" cy="780584"/>
      </dsp:txXfrm>
    </dsp:sp>
    <dsp:sp modelId="{959DD04B-2348-4E23-82FA-3E303393B06C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Replacing non-synthesizable memory-loading techniques with an external interface.</a:t>
          </a:r>
        </a:p>
      </dsp:txBody>
      <dsp:txXfrm>
        <a:off x="2628900" y="1479"/>
        <a:ext cx="7886700" cy="78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880-1402-E9B7-0A9B-79A036AF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69E6-9AD4-3708-FA0F-5E8C4250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FE5D-84F0-1A45-3FB7-7398A0F8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2337-B981-CABA-1F2C-BC814DBD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6194-E6B8-FC65-43AA-861648C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0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9C28-226F-4183-0102-3DBEEEF2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77DB-5C4F-2897-F935-B638E47C7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4A37-E0D7-5356-F0EF-18F33891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48E3-38E0-D7CB-AB52-E0F0441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CEDF-721E-257C-D0D3-6271C843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C2FD-6219-B166-61C5-75D0186A7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DFAF-0F74-03B7-7E75-83821BC0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0DBB-2101-5065-FE74-27FA5B2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05B1-B534-2ABE-048C-417E476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573C-6656-45CC-2EB8-28B3BF9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9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485-3C1E-6BC1-E6C2-41361B8E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2E9-1E28-314A-CB1E-6CBF8C44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5B91-EF35-1C24-799B-C081B966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9705-F9F0-CFB8-AAFE-3ECBCC64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18F8-09E4-4B17-8322-B08C79E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3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81AA-E06E-7127-FD49-14A0B851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C205-092C-01B8-A3A8-B58E5E69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9B8D-4E36-09D2-7F1E-CE955FD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1223-FA0B-3BD2-8807-F96151A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6D-2E7B-E8FF-0794-2AB5496A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35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675-BE5E-9D12-D914-8656DF1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9900-693F-1CED-9CBC-F3E3935B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226E6-33B8-1EF8-ABB3-DD21DC14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15E1-C8E2-0C64-326F-79EDC2B2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DDCB-BFB9-7831-70E4-208D743A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0525-4F06-B282-6ADF-642F3ED5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3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A323-7293-FB89-020C-E1DF73DA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6BE2-C890-52C3-840B-C3C897E1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6DD5E-1EC6-6BC1-4A05-8FD5B8EF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CFFB-9E25-0261-9D01-A592878D3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D03C-7EDA-2454-162A-99BA27704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BD302-C935-C0A1-3CF5-AA521A88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DAA1-B5F0-C4AC-10B8-07746E33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A9E4-4453-A63E-0240-130C37DC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0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16F1-09FC-2C95-56D9-8F0544A4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AC7A-4BA5-FE44-1B8D-191ACF6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690C-FB59-2F0B-D6A9-8449A473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AB96-6B97-291D-52C5-1FA9268A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01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B50B-65D8-AC1D-B1C1-E8D3EDC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B8E8F-2B8E-8E95-D8F8-97A6618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6E71-49D5-CB38-9E71-BF4FFD76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4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8597-324B-6765-C966-BBCBAED9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2908-EDD5-DF61-F09B-208E8F3A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FA8F5-3C27-BAD0-ACA2-21F5AC6D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B52D-E971-C91D-6BEF-67AA4EED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182E-69B7-0DAD-63FB-548E44C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5000-89AA-6DE1-C25D-2A9C5F3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0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1C1-613B-AE70-4852-30ED0FB5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51859-7301-08AE-D00C-83409CE6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71EC-7FC3-114C-EEE4-01E56403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0EBB-8CFF-90E6-70D8-091E6335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E1D7-BC91-DE6C-6482-945F318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E393-0534-4527-DE35-8FADBB1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90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6870-D885-C0F5-2C2D-4B79D99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4BA8-6E86-D72E-7020-3C841AC6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C1C-29E5-3B17-E1B2-D04569BD2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E25F6-6904-4FC1-8C19-2CBB5B46E60E}" type="datetimeFigureOut">
              <a:rPr lang="en-IL" smtClean="0"/>
              <a:t>21/06/2025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543F-C17C-843C-17A0-879F971C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0D68-B6C8-FF7B-0ABB-6F788FA4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2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B2F6-DF97-B38B-64EE-F32D531A83AA}"/>
              </a:ext>
            </a:extLst>
          </p:cNvPr>
          <p:cNvSpPr txBox="1">
            <a:spLocks/>
          </p:cNvSpPr>
          <p:nvPr/>
        </p:nvSpPr>
        <p:spPr>
          <a:xfrm>
            <a:off x="295003" y="174903"/>
            <a:ext cx="11171573" cy="3155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of RISCV code and backend design of a RISCV processor - 7880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1C009-00F5-AF34-17A2-AC38F77EB276}"/>
              </a:ext>
            </a:extLst>
          </p:cNvPr>
          <p:cNvSpPr txBox="1"/>
          <p:nvPr/>
        </p:nvSpPr>
        <p:spPr>
          <a:xfrm>
            <a:off x="2023216" y="3824319"/>
            <a:ext cx="7468256" cy="17078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Sharafy,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Amnon Stanislavsky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VLSI Lab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Winter &amp; spring Semesters 2024/25</a:t>
            </a:r>
          </a:p>
        </p:txBody>
      </p:sp>
      <p:pic>
        <p:nvPicPr>
          <p:cNvPr id="16" name="Picture 2" descr="Home Page - VLSI">
            <a:extLst>
              <a:ext uri="{FF2B5EF4-FFF2-40B4-BE49-F238E27FC236}">
                <a16:creationId xmlns:a16="http://schemas.microsoft.com/office/drawing/2014/main" id="{594A4681-2A80-C32F-541B-3E5BA866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0" y="5760720"/>
            <a:ext cx="5230368" cy="10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78A77-F07C-FB08-CC5C-CBC7D0034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12919A-8A9C-3ED7-0321-8F572757E2AA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0B28AE1-3F7C-7702-972F-A1F7B33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A5C7A67-DEF0-6D19-7A80-2AF5F3831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440825"/>
              </p:ext>
            </p:extLst>
          </p:nvPr>
        </p:nvGraphicFramePr>
        <p:xfrm>
          <a:off x="0" y="1195602"/>
          <a:ext cx="12192001" cy="5662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804">
                  <a:extLst>
                    <a:ext uri="{9D8B030D-6E8A-4147-A177-3AD203B41FA5}">
                      <a16:colId xmlns:a16="http://schemas.microsoft.com/office/drawing/2014/main" val="3077749885"/>
                    </a:ext>
                  </a:extLst>
                </a:gridCol>
                <a:gridCol w="2914022">
                  <a:extLst>
                    <a:ext uri="{9D8B030D-6E8A-4147-A177-3AD203B41FA5}">
                      <a16:colId xmlns:a16="http://schemas.microsoft.com/office/drawing/2014/main" val="2445671152"/>
                    </a:ext>
                  </a:extLst>
                </a:gridCol>
                <a:gridCol w="8695175">
                  <a:extLst>
                    <a:ext uri="{9D8B030D-6E8A-4147-A177-3AD203B41FA5}">
                      <a16:colId xmlns:a16="http://schemas.microsoft.com/office/drawing/2014/main" val="251754406"/>
                    </a:ext>
                  </a:extLst>
                </a:gridCol>
              </a:tblGrid>
              <a:tr h="35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0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opcodeFetch}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from Fetch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95007286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        {25'b0, </a:t>
                      </a:r>
                      <a:r>
                        <a:rPr lang="en-IL" sz="1200" kern="100" dirty="0" err="1">
                          <a:effectLst/>
                        </a:rPr>
                        <a:t>opcodeDecode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Decode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2836912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opcodeExecute}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Opcode form the operation in Execute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41854708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opcodeMem}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Opcode form the operation in Memory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80594605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        {25'b0, </a:t>
                      </a:r>
                      <a:r>
                        <a:rPr lang="en-IL" sz="1200" kern="100" dirty="0" err="1">
                          <a:effectLst/>
                        </a:rPr>
                        <a:t>opcodeWb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Writeback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38985610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5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Funct7Decode_Dout}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Funct7 form the operation in Decode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450847136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{29'b0, Funct3Decode_Dout}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Funct3 form the operation in Decode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752264911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7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Funct7Execute_Dout}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Funct7 form the operation in Execute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771358217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{29'b0, Funct3Execute_Dout}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Funct3 form the operation in Execute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441526153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9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Funct7Mem_Dout}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Funct7 form the operation in Memory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1684641981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10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{29'b0, Funct3Mem_Dout}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Funct3 form the operation in Memory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4005919814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{25'b0, Funct7Wb_Dout}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Funct7 form the operation in Writeback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120394810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{29'b0, Funct3Wb_Dout}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Funct3 form the operation in Writeback stage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06544536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        {23'b0, </a:t>
                      </a:r>
                      <a:r>
                        <a:rPr lang="en-IL" sz="1200" kern="100" dirty="0" err="1">
                          <a:effectLst/>
                        </a:rPr>
                        <a:t>PC_debug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Program Counter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427536868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FAmux_Result_debug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Forwarding A MUX result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237391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AA9EA-E9F9-A326-3F16-EB8153A4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D61C9F6-4617-CF28-E1DD-E09CC9F06F8D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88B65038-0ADF-F966-41C8-B846679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C28224-D79A-EA2C-C5D2-51DCF839A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226379"/>
              </p:ext>
            </p:extLst>
          </p:nvPr>
        </p:nvGraphicFramePr>
        <p:xfrm>
          <a:off x="1" y="1396721"/>
          <a:ext cx="12192000" cy="546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206">
                  <a:extLst>
                    <a:ext uri="{9D8B030D-6E8A-4147-A177-3AD203B41FA5}">
                      <a16:colId xmlns:a16="http://schemas.microsoft.com/office/drawing/2014/main" val="1480150233"/>
                    </a:ext>
                  </a:extLst>
                </a:gridCol>
                <a:gridCol w="2144993">
                  <a:extLst>
                    <a:ext uri="{9D8B030D-6E8A-4147-A177-3AD203B41FA5}">
                      <a16:colId xmlns:a16="http://schemas.microsoft.com/office/drawing/2014/main" val="1601913796"/>
                    </a:ext>
                  </a:extLst>
                </a:gridCol>
                <a:gridCol w="9448801">
                  <a:extLst>
                    <a:ext uri="{9D8B030D-6E8A-4147-A177-3AD203B41FA5}">
                      <a16:colId xmlns:a16="http://schemas.microsoft.com/office/drawing/2014/main" val="663607051"/>
                    </a:ext>
                  </a:extLst>
                </a:gridCol>
              </a:tblGrid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15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        </a:t>
                      </a:r>
                      <a:r>
                        <a:rPr lang="en-IL" sz="1200" kern="100" dirty="0" err="1">
                          <a:effectLst/>
                        </a:rPr>
                        <a:t>SrcB_debug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Source B debug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800027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{31'b0, PcSel_debug}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PC select signal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59200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17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{23'b0, BrPC_debug}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Branch PC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96094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ALUResult_debug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ALU result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08794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19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{28'b0, Operation}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ALU operation code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009289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20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{23'b0, addr}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Memory address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75164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wr_data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Data written to memory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429458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rd_data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Data read from memory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25911"/>
                  </a:ext>
                </a:extLst>
              </a:tr>
              <a:tr h="65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{31'b0, wr}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Register written to number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667421"/>
                  </a:ext>
                </a:extLst>
              </a:tr>
              <a:tr h="65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{31'b0, rd}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Register read from number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831575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25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{27'b0, reg_num}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Register number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189743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reg_data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Data read from register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054036"/>
                  </a:ext>
                </a:extLst>
              </a:tr>
              <a:tr h="65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27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        {31'b0, reg_write_sig}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Register writes enable signal (padded to 32 bits)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144247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        </a:t>
                      </a:r>
                      <a:r>
                        <a:rPr lang="en-IL" sz="1200" kern="100" dirty="0" err="1">
                          <a:effectLst/>
                        </a:rPr>
                        <a:t>WB_Data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Write-back 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8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6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Back-end flow: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IL" dirty="0"/>
              <a:t>Synopsys Design Vision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</a:t>
            </a:r>
            <a:r>
              <a:rPr lang="en-US" b="1" u="sng" dirty="0"/>
              <a:t>Synthesis flow</a:t>
            </a:r>
            <a:r>
              <a:rPr lang="en-US" dirty="0"/>
              <a:t>, converting </a:t>
            </a:r>
            <a:r>
              <a:rPr lang="en-IL" dirty="0"/>
              <a:t>the RTL design into a gate-level netlist that matches the target manufacturing process.</a:t>
            </a:r>
          </a:p>
          <a:p>
            <a:r>
              <a:rPr lang="en-US" dirty="0"/>
              <a:t>Using </a:t>
            </a:r>
            <a:r>
              <a:rPr lang="en-IL" dirty="0"/>
              <a:t>Cadence </a:t>
            </a:r>
            <a:r>
              <a:rPr lang="en-IL" dirty="0" err="1"/>
              <a:t>Innovus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a short layout flow, transforming a synthesized Verilog design into a complete physical chip layout, while trying to maximize the working frequency.</a:t>
            </a:r>
          </a:p>
          <a:p>
            <a:r>
              <a:rPr lang="en-US" dirty="0"/>
              <a:t>Using </a:t>
            </a:r>
            <a:r>
              <a:rPr lang="en-IL" dirty="0" err="1"/>
              <a:t>PrimeTime</a:t>
            </a:r>
            <a:r>
              <a:rPr lang="en-IL" dirty="0"/>
              <a:t> </a:t>
            </a:r>
            <a:r>
              <a:rPr lang="en-US" dirty="0"/>
              <a:t>Tool to verify and debug timing issues, to reach maximum working frequency.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91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F6-9510-7273-65C7-D27F01B8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82245"/>
            <a:ext cx="10515600" cy="1325563"/>
          </a:xfrm>
        </p:spPr>
        <p:txBody>
          <a:bodyPr/>
          <a:lstStyle/>
          <a:p>
            <a:r>
              <a:rPr lang="en-US" dirty="0"/>
              <a:t>Challenges &amp; problems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C33B-B383-9E8F-BBD4-E3C71A60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32560"/>
            <a:ext cx="11165840" cy="4744403"/>
          </a:xfrm>
        </p:spPr>
        <p:txBody>
          <a:bodyPr/>
          <a:lstStyle/>
          <a:p>
            <a:r>
              <a:rPr lang="en-IL" dirty="0"/>
              <a:t>Design Size</a:t>
            </a:r>
            <a:r>
              <a:rPr lang="en-US" dirty="0"/>
              <a:t> was getting a lot bigger due to the initial debug unit planning, </a:t>
            </a:r>
            <a:r>
              <a:rPr lang="en-IL" dirty="0"/>
              <a:t>creating a high-density &amp; complex design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	-We had to re-plan, and used a common solution used in the real           		world, adding a mux to the debug unit outputs, </a:t>
            </a:r>
            <a:r>
              <a:rPr lang="en-IL" dirty="0"/>
              <a:t>reducing the </a:t>
            </a:r>
            <a:r>
              <a:rPr lang="en-US" dirty="0"/>
              <a:t>			design size by ~ %60.</a:t>
            </a:r>
          </a:p>
          <a:p>
            <a:r>
              <a:rPr lang="en-US" dirty="0"/>
              <a:t> Inconsistencies between tools used in different back-end manuals, </a:t>
            </a:r>
            <a:r>
              <a:rPr lang="en-IL" dirty="0"/>
              <a:t>This limitation was shown during our attempt to use </a:t>
            </a:r>
            <a:r>
              <a:rPr lang="en-IL" dirty="0" err="1"/>
              <a:t>PrimeTime</a:t>
            </a:r>
            <a:r>
              <a:rPr lang="en-IL" dirty="0"/>
              <a:t> (as guided in the long manual) within a project originally structured using the short manual</a:t>
            </a:r>
            <a:r>
              <a:rPr lang="en-US" dirty="0"/>
              <a:t>, causing us to create a new script ( with Goel help).</a:t>
            </a:r>
          </a:p>
          <a:p>
            <a:pPr marL="0" indent="0">
              <a:buNone/>
            </a:pPr>
            <a:endParaRPr lang="en-I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D26A9-770B-7FE7-5C4D-448A7046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519156-EFB1-D309-E35A-A5789BA1C7EA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39599E60-7759-B32D-4A17-86A0BFA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Results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D79B8DF-A617-2767-2CE0-53A8FBCA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pPr lvl="0"/>
            <a:r>
              <a:rPr lang="en-US" dirty="0"/>
              <a:t>Maintained Risc-v operations.</a:t>
            </a:r>
          </a:p>
          <a:p>
            <a:pPr lvl="0"/>
            <a:r>
              <a:rPr lang="en-US" dirty="0"/>
              <a:t>Added support for full memory space access in memory operations (previously, only addresses divisible by 4 were supported).</a:t>
            </a:r>
            <a:endParaRPr lang="ar-JO" dirty="0"/>
          </a:p>
          <a:p>
            <a:pPr lvl="0"/>
            <a:r>
              <a:rPr lang="en-IL" dirty="0"/>
              <a:t>A Clock Tree with 1.3ns </a:t>
            </a:r>
            <a:r>
              <a:rPr lang="en-IL" dirty="0" err="1"/>
              <a:t>slac</a:t>
            </a:r>
            <a:r>
              <a:rPr lang="en-US" dirty="0"/>
              <a:t>k.</a:t>
            </a:r>
          </a:p>
          <a:p>
            <a:pPr lvl="0"/>
            <a:r>
              <a:rPr lang="en-IL" b="1" dirty="0"/>
              <a:t>166.67 MHz</a:t>
            </a:r>
            <a:r>
              <a:rPr lang="en-US" b="1" dirty="0"/>
              <a:t> </a:t>
            </a:r>
            <a:r>
              <a:rPr lang="en-US" dirty="0"/>
              <a:t>working frequency.</a:t>
            </a:r>
          </a:p>
          <a:p>
            <a:pPr lvl="0"/>
            <a:r>
              <a:rPr lang="en-US" dirty="0"/>
              <a:t>Add a critical memory path ( both here and in report)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1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582A-B816-B5E2-A91B-C56EDA88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4C55D4-3308-3EA0-7B77-FC2396C235CC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9C6818C-99F7-98C5-1B6D-58B48E41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328549"/>
            <a:ext cx="10515600" cy="1325563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cs typeface="Arial" panose="020B0604020202020204" pitchFamily="34" charset="0"/>
              </a:rPr>
              <a:t>Agenda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01CF4E00-C42F-FA9F-F2B6-510A0DD0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789049"/>
            <a:ext cx="10515600" cy="4351338"/>
          </a:xfrm>
        </p:spPr>
        <p:txBody>
          <a:bodyPr>
            <a:normAutofit/>
          </a:bodyPr>
          <a:lstStyle/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Background.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Project definition and goals.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Alternative solutions.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Architectural design of the selected solution.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Back-end flow.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Results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0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A963-B529-2EE4-6715-61F17B12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4A00-8E7A-800E-F817-25C296F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609600"/>
            <a:ext cx="9447678" cy="1282459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Background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585763-3B62-DEF0-D9E3-BF004876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564640"/>
            <a:ext cx="11283696" cy="4955032"/>
          </a:xfrm>
        </p:spPr>
        <p:txBody>
          <a:bodyPr>
            <a:normAutofit/>
          </a:bodyPr>
          <a:lstStyle/>
          <a:p>
            <a:r>
              <a:rPr lang="en-US" sz="2400" dirty="0"/>
              <a:t>RISC-V is a simple architecture which is being taught in “digital systems &amp; computer structure”.</a:t>
            </a:r>
          </a:p>
          <a:p>
            <a:r>
              <a:rPr lang="en-US" sz="2400" dirty="0"/>
              <a:t> The purpose of this project is to take the pipelined version of RISC V presented in the course and prepare it for a potential fabrication, while: </a:t>
            </a:r>
          </a:p>
          <a:p>
            <a:pPr marL="0" indent="0">
              <a:buNone/>
            </a:pPr>
            <a:r>
              <a:rPr lang="en-US" sz="2400" dirty="0"/>
              <a:t>	1) making other changes that will reduce the required area &amp; power 	memories consume (by using Tower SRAMs). </a:t>
            </a:r>
          </a:p>
          <a:p>
            <a:pPr marL="0" indent="0">
              <a:buNone/>
            </a:pPr>
            <a:r>
              <a:rPr lang="en-US" sz="2400" dirty="0"/>
              <a:t>	2) create an external memory loading method.</a:t>
            </a:r>
          </a:p>
          <a:p>
            <a:pPr marL="0" indent="0">
              <a:buNone/>
            </a:pPr>
            <a:r>
              <a:rPr lang="en-US" sz="2400" dirty="0"/>
              <a:t>	3) adding debugging capabilities that allow access to internal registers. 	after fabrication.</a:t>
            </a:r>
          </a:p>
          <a:p>
            <a:r>
              <a:rPr lang="en-US" sz="2400" dirty="0"/>
              <a:t>The original code needs to be modified to allow the backend stages to be executed correctly.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B135C-C4FA-0CF3-77AD-829BFE592BC7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7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53D5-924E-A680-320F-D06BB965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6478AC-935B-2F6D-3BF9-3812A8DAF92B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3666B-48CB-43F7-1924-52BCDF89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3" y="438277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Goals</a:t>
            </a:r>
            <a:endParaRPr lang="en-IL"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5B3303-7FAC-5A99-1B07-405E29BF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28784"/>
              </p:ext>
            </p:extLst>
          </p:nvPr>
        </p:nvGraphicFramePr>
        <p:xfrm>
          <a:off x="214233" y="18987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F836-5BA5-2ADA-96A8-18C9E46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CC03E5-C847-B2F2-0B0D-61C11A597FD4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989955B-E30A-54E9-AC64-8716413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6" y="220747"/>
            <a:ext cx="9392421" cy="1330841"/>
          </a:xfrm>
        </p:spPr>
        <p:txBody>
          <a:bodyPr>
            <a:normAutofit/>
          </a:bodyPr>
          <a:lstStyle/>
          <a:p>
            <a:pPr rtl="0"/>
            <a:r>
              <a:rPr lang="en-US" b="1" i="0" dirty="0">
                <a:effectLst/>
              </a:rPr>
              <a:t> Alternative solutions</a:t>
            </a:r>
            <a:endParaRPr lang="he-IL" b="1" dirty="0"/>
          </a:p>
        </p:txBody>
      </p:sp>
      <p:sp>
        <p:nvSpPr>
          <p:cNvPr id="9" name="מציין מיקום תוכן 6">
            <a:extLst>
              <a:ext uri="{FF2B5EF4-FFF2-40B4-BE49-F238E27FC236}">
                <a16:creationId xmlns:a16="http://schemas.microsoft.com/office/drawing/2014/main" id="{A078CF00-3697-63BD-474C-67BB414B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RISC-V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Processor that we work with can utilize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FPGA memories and the control unit as a debug tool to monitor internal signals, while leveraging the initial lines of code to load the desired memory into the compiled memory.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Although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solution is possible, FPGA memories are not effective size or power wise.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  <p:pic>
        <p:nvPicPr>
          <p:cNvPr id="10" name="Picture 2" descr="‪The FPGA Memory Connection‬‏">
            <a:extLst>
              <a:ext uri="{FF2B5EF4-FFF2-40B4-BE49-F238E27FC236}">
                <a16:creationId xmlns:a16="http://schemas.microsoft.com/office/drawing/2014/main" id="{6087270E-D58B-B714-1E5F-BA6B4BFE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166" y="3823856"/>
            <a:ext cx="3749965" cy="2385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73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C5D0-FE7E-AD03-95FF-F3EC86F5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131B1B-56F8-103F-232B-606F6FABFBA5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34E9AE1-5246-33A7-D559-724D5DF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replacement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75EE5-5F57-6329-9400-070EA0B9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6" y="2070028"/>
            <a:ext cx="4349454" cy="2260194"/>
          </a:xfrm>
          <a:prstGeom prst="rect">
            <a:avLst/>
          </a:prstGeom>
          <a:ln w="31750">
            <a:solidFill>
              <a:srgbClr val="00FF00"/>
            </a:solidFill>
            <a:prstDash val="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B2AAE-0474-71DF-752B-02D9037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16" y="4526946"/>
            <a:ext cx="4085294" cy="2122923"/>
          </a:xfrm>
          <a:prstGeom prst="rect">
            <a:avLst/>
          </a:prstGeom>
          <a:ln w="31750">
            <a:solidFill>
              <a:srgbClr val="FF0000"/>
            </a:solidFill>
            <a:prstDash val="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09366-1C8E-9C94-B587-4B1006AD9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3" y="2762912"/>
            <a:ext cx="5090473" cy="2825496"/>
          </a:xfrm>
          <a:prstGeom prst="rect">
            <a:avLst/>
          </a:prstGeom>
          <a:ln w="317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2862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pPr algn="l" rtl="0"/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Architectural design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0515600" cy="4486275"/>
          </a:xfrm>
        </p:spPr>
        <p:txBody>
          <a:bodyPr/>
          <a:lstStyle/>
          <a:p>
            <a:pPr algn="l" rtl="0"/>
            <a:r>
              <a:rPr lang="en-IL" sz="2800" dirty="0">
                <a:effectLst/>
                <a:ea typeface="Times New Roman" panose="02020603050405020304" pitchFamily="18" charset="0"/>
              </a:rPr>
              <a:t>Using SRAM memories, which are area &amp; power efficient, allowing simultaneous read and write operations to multiple addresses.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r>
              <a:rPr lang="en-IL" sz="2800" dirty="0">
                <a:effectLst/>
                <a:ea typeface="Times New Roman" panose="02020603050405020304" pitchFamily="18" charset="0"/>
              </a:rPr>
              <a:t>Create a dedicated debugging unit, separate from the control unit</a:t>
            </a:r>
            <a:r>
              <a:rPr lang="ar-JO" sz="2800" dirty="0">
                <a:effectLst/>
                <a:ea typeface="Times New Roman" panose="02020603050405020304" pitchFamily="18" charset="0"/>
              </a:rPr>
              <a:t>.</a:t>
            </a:r>
            <a:r>
              <a:rPr lang="en-IL" sz="2800" dirty="0">
                <a:effectLst/>
                <a:ea typeface="Times New Roman" panose="02020603050405020304" pitchFamily="18" charset="0"/>
              </a:rPr>
              <a:t> to provide additional debugging capabilities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effectLst/>
                <a:ea typeface="Times New Roman" panose="02020603050405020304" pitchFamily="18" charset="0"/>
              </a:rPr>
              <a:t>Add 2 </a:t>
            </a:r>
            <a:r>
              <a:rPr lang="en-US" dirty="0">
                <a:ea typeface="Times New Roman" panose="02020603050405020304" pitchFamily="18" charset="0"/>
              </a:rPr>
              <a:t>input pins, creating a memory loading flow.</a:t>
            </a:r>
            <a:endParaRPr lang="en-IL" sz="2800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51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AE38-2085-090A-23FD-4082FCDE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41B10-4DB8-AFE7-869F-DCBA9005F45D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0B15368-BF40-7613-1B99-C84317E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loading mechanism 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2F408-61EA-A90B-BD9C-F2F42F8C4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99" y="2727236"/>
            <a:ext cx="6638821" cy="4130764"/>
          </a:xfrm>
          <a:prstGeom prst="rect">
            <a:avLst/>
          </a:prstGeom>
        </p:spPr>
      </p:pic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7D8C2738-87B4-87EF-D37D-7E255707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adding 2 input pins (one for data, one for instructions), and taking advantage of the fact that Tower S-RAMs can write to 2 different addresses in parallel.</a:t>
            </a:r>
          </a:p>
          <a:p>
            <a:pPr rtl="0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985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1F88-3BAB-58EE-9FAB-8F01F5D9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AFA957-C9B3-68A9-AADE-16914AA10ED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30E07F0-C612-DC2C-9D3E-354DB3D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4BC64C74-4EC7-1C8B-6DC3-E240DEE7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5602"/>
            <a:ext cx="12283440" cy="566239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27 circuit points </a:t>
            </a:r>
            <a:r>
              <a:rPr lang="en-US" dirty="0"/>
              <a:t>across various pipeline stages and control/data paths were connected to a </a:t>
            </a:r>
            <a:r>
              <a:rPr lang="en-US" b="1" dirty="0"/>
              <a:t>32-input multiplexer system</a:t>
            </a:r>
            <a:r>
              <a:rPr lang="en-US" dirty="0"/>
              <a:t>.</a:t>
            </a:r>
          </a:p>
          <a:p>
            <a:r>
              <a:rPr lang="en-US" dirty="0"/>
              <a:t> This externally controlled MUX allowed users to select and observe specific signals dynamically, enabling real-time inspection of key Datapath and memory elements such as ALU results, fetched opcodes, register values, memory addresses, and read/write data.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44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1230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Agenda</vt:lpstr>
      <vt:lpstr>Background &amp; Motivation</vt:lpstr>
      <vt:lpstr>Goals</vt:lpstr>
      <vt:lpstr> Alternative solutions</vt:lpstr>
      <vt:lpstr>Architectural design of the selected solution  memory replacement</vt:lpstr>
      <vt:lpstr>Architectural design</vt:lpstr>
      <vt:lpstr>Architectural design of the selected solution  memory loading mechanism </vt:lpstr>
      <vt:lpstr>Architectural design of the selected solution  Debug unit</vt:lpstr>
      <vt:lpstr>Architectural design of the selected solution  Debug unit</vt:lpstr>
      <vt:lpstr>Architectural design of the selected solution  Debug unit</vt:lpstr>
      <vt:lpstr>Back-end flow:</vt:lpstr>
      <vt:lpstr>Challenges &amp; problems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5</cp:revision>
  <dcterms:created xsi:type="dcterms:W3CDTF">2025-06-19T14:28:19Z</dcterms:created>
  <dcterms:modified xsi:type="dcterms:W3CDTF">2025-06-21T12:56:25Z</dcterms:modified>
</cp:coreProperties>
</file>