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90" r:id="rId3"/>
    <p:sldId id="257" r:id="rId4"/>
    <p:sldId id="258" r:id="rId5"/>
    <p:sldId id="291" r:id="rId6"/>
    <p:sldId id="261" r:id="rId7"/>
    <p:sldId id="262" r:id="rId8"/>
    <p:sldId id="292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D8D"/>
    <a:srgbClr val="01FF00"/>
    <a:srgbClr val="7B87B1"/>
    <a:srgbClr val="EA42BE"/>
    <a:srgbClr val="FC0000"/>
    <a:srgbClr val="00FF00"/>
    <a:srgbClr val="5FBBB0"/>
    <a:srgbClr val="1DF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116F6-876A-46EC-830D-DE4D9F46346F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AAC7-B74A-48E8-841A-BDDA799A83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56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891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0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671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38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5657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178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669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64285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009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857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040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682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04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143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19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37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02C3A-F3EC-431D-BD4C-85B7465FC644}" type="datetimeFigureOut">
              <a:rPr lang="en-IL" smtClean="0"/>
              <a:t>04/01/2025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E85D3-7771-476A-A32D-F88074A10F6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078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B21E-BC88-7B05-6A5D-FB9D3C5B2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441" y="174903"/>
            <a:ext cx="6847117" cy="5226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MIDTERM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of RISCV Code and Backend Design of a RISCV Processor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21C7C-90D4-7C95-6E22-DFCE3B524AA4}"/>
              </a:ext>
            </a:extLst>
          </p:cNvPr>
          <p:cNvSpPr txBox="1"/>
          <p:nvPr/>
        </p:nvSpPr>
        <p:spPr>
          <a:xfrm>
            <a:off x="2672440" y="4064000"/>
            <a:ext cx="6847117" cy="18245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</a:t>
            </a:r>
            <a:r>
              <a:rPr lang="en-US" sz="2000" b="1" dirty="0" err="1"/>
              <a:t>Sharafy</a:t>
            </a:r>
            <a:r>
              <a:rPr lang="en-US" sz="2000" b="1" dirty="0"/>
              <a:t>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Amnon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VLSI Lab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Winter Semester 2024/25</a:t>
            </a:r>
          </a:p>
        </p:txBody>
      </p:sp>
      <p:pic>
        <p:nvPicPr>
          <p:cNvPr id="1026" name="Picture 2" descr="Home Page - VLSI">
            <a:extLst>
              <a:ext uri="{FF2B5EF4-FFF2-40B4-BE49-F238E27FC236}">
                <a16:creationId xmlns:a16="http://schemas.microsoft.com/office/drawing/2014/main" id="{15D57F84-1791-E9AE-B0A6-CBF88A7C7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118" y="5630727"/>
            <a:ext cx="5445760" cy="122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8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6D6F89-3E82-4D9A-C84E-64D9EB19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502BF0-C663-FFEA-BCD2-9012090C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Background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Project definition and goals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Alternative solutions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Architectural design of the selected solution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Status - What has been done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Tasks and schedule for the remaining part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958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FAD-F3FB-0923-1C59-4F14DD53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39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cs typeface="Arial" panose="020B0604020202020204" pitchFamily="34" charset="0"/>
              </a:rPr>
              <a:t>BACKGOUND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A0F586-B5B1-0F90-1763-D969C1ABE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517904"/>
            <a:ext cx="10022840" cy="5340096"/>
          </a:xfrm>
        </p:spPr>
        <p:txBody>
          <a:bodyPr>
            <a:normAutofit/>
          </a:bodyPr>
          <a:lstStyle/>
          <a:p>
            <a:r>
              <a:rPr lang="en-US" dirty="0"/>
              <a:t>RISC-V is a simple architecture which is being taught in “digital systems &amp; computer structure”.</a:t>
            </a:r>
          </a:p>
          <a:p>
            <a:r>
              <a:rPr lang="en-US" dirty="0"/>
              <a:t> The purpose of this project is to take the pipelined version of RISC V presented in the course and prepare it for a potential fabrication, while making other changes that will reduce the. </a:t>
            </a:r>
          </a:p>
          <a:p>
            <a:r>
              <a:rPr lang="en-US" dirty="0"/>
              <a:t>The original code needs to be modified to allow the backend stages to be executed correctly.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3D16-736F-9940-DA3B-CAFADDA3C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914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Arial" panose="020B0604020202020204" pitchFamily="34" charset="0"/>
              </a:rPr>
              <a:t>Goals</a:t>
            </a:r>
            <a:endParaRPr lang="en-IL" sz="40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71B2-E985-0884-94F9-4BDF0C97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62743"/>
            <a:ext cx="10245046" cy="5268685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Replacing non-synthesizable memory-loading techniques with an external interface.</a:t>
            </a:r>
          </a:p>
          <a:p>
            <a:pPr>
              <a:buFont typeface="+mj-lt"/>
              <a:buAutoNum type="arabicPeriod"/>
            </a:pPr>
            <a:r>
              <a:rPr lang="en-US" dirty="0"/>
              <a:t>Upgrading inefficient course-provided memories to compact, compiled memories, which are more power and size effective.</a:t>
            </a:r>
          </a:p>
          <a:p>
            <a:pPr>
              <a:buFont typeface="+mj-lt"/>
              <a:buAutoNum type="arabicPeriod"/>
            </a:pPr>
            <a:r>
              <a:rPr lang="en-US" dirty="0"/>
              <a:t>Adding debug capabilities for accessing internal registers post-fabrication.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Performing a full physical design flow to optimize frequency by refining Verilog code.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US" sz="1700" dirty="0"/>
          </a:p>
          <a:p>
            <a:pPr>
              <a:lnSpc>
                <a:spcPct val="110000"/>
              </a:lnSpc>
            </a:pPr>
            <a:endParaRPr lang="en-IL" sz="1700" dirty="0"/>
          </a:p>
        </p:txBody>
      </p:sp>
    </p:spTree>
    <p:extLst>
      <p:ext uri="{BB962C8B-B14F-4D97-AF65-F5344CB8AC3E}">
        <p14:creationId xmlns:p14="http://schemas.microsoft.com/office/powerpoint/2010/main" val="389856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3A217F-2DD6-91BA-083E-1D77811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Alternative solutions</a:t>
            </a:r>
            <a:endParaRPr 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CE048BCC-4AB5-FCF8-6B5C-541D8E78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dirty="0"/>
              <a:t> RISC-V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Prosser that we work with can </a:t>
            </a:r>
            <a:r>
              <a:rPr lang="en-US" dirty="0"/>
              <a:t>FPGA memories and the control unit as a debug tool to monitor internal signals, while leveraging the initial lines of code to load the desired memory into the compiled memory.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this solution is possible, FPGA memories are not effective size or power wise.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endParaRPr lang="he-IL" sz="3600" dirty="0"/>
          </a:p>
        </p:txBody>
      </p:sp>
      <p:pic>
        <p:nvPicPr>
          <p:cNvPr id="2050" name="Picture 2" descr="‪The FPGA Memory Connection‬‏">
            <a:extLst>
              <a:ext uri="{FF2B5EF4-FFF2-40B4-BE49-F238E27FC236}">
                <a16:creationId xmlns:a16="http://schemas.microsoft.com/office/drawing/2014/main" id="{E2FDFA1A-D4CB-F732-A189-BFA5EE5F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0" y="3933825"/>
            <a:ext cx="3434080" cy="264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09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466ABE-8B59-75F9-47BB-3EA36F5B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410049"/>
            <a:ext cx="4693920" cy="11850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rtl="0"/>
            <a:r>
              <a:rPr lang="en-US" sz="3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DD500D-B527-5B75-3268-77FD211BA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1227" y="1782128"/>
            <a:ext cx="6520773" cy="354171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C90F64-F8FF-F194-DCAE-7AFDDE47D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1782128"/>
            <a:ext cx="4908104" cy="288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3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0996E3-FD44-1955-7519-B1C2FA0F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0EBDE5-CB52-2205-F220-3A08F317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l" rtl="0"/>
            <a:r>
              <a:rPr lang="en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SRAM memories, which are area &amp; power efficient, allowing simultaneous read and write operations to multiple addresses.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L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dedicated debugging unit, separate from the control unit, to load the memories before initiating any tests and provide additional debugging capabilities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L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016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17241-E6F1-3C33-A0E7-6BA81417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323CC8-C368-B500-2BA6-7E4C3411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What have we achieved till now?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0142C0-08E4-494D-9FF1-FA23289D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2097088"/>
            <a:ext cx="10469880" cy="4456112"/>
          </a:xfrm>
        </p:spPr>
        <p:txBody>
          <a:bodyPr/>
          <a:lstStyle/>
          <a:p>
            <a:pPr algn="l" rtl="0"/>
            <a:r>
              <a:rPr lang="en-US" sz="2800" dirty="0">
                <a:latin typeface="Times New Roman" panose="02020603050405020304" pitchFamily="18" charset="0"/>
              </a:rPr>
              <a:t>Make the necessary changes to the initial RSIC-V Module to allow simulations.</a:t>
            </a:r>
          </a:p>
          <a:p>
            <a:pPr algn="l" rtl="0"/>
            <a:r>
              <a:rPr lang="en-US" sz="2800" dirty="0">
                <a:latin typeface="Times New Roman" panose="02020603050405020304" pitchFamily="18" charset="0"/>
              </a:rPr>
              <a:t>Replace data memories with SRAM memories, while keeping the same Processor functionally.</a:t>
            </a:r>
          </a:p>
          <a:p>
            <a:pPr algn="l" rtl="0"/>
            <a:r>
              <a:rPr lang="en-US" sz="2800" dirty="0">
                <a:latin typeface="Times New Roman" panose="02020603050405020304" pitchFamily="18" charset="0"/>
              </a:rPr>
              <a:t>Replace Instruction memories with SRAM memories.</a:t>
            </a:r>
          </a:p>
          <a:p>
            <a:pPr algn="l" rtl="0"/>
            <a:r>
              <a:rPr lang="en-US" sz="2800" dirty="0">
                <a:latin typeface="Times New Roman" panose="02020603050405020304" pitchFamily="18" charset="0"/>
              </a:rPr>
              <a:t>Currently working on creating the debug unit, to allow external interference the loads the memory &amp; provide debug </a:t>
            </a:r>
            <a:r>
              <a:rPr lang="en-US" sz="2800" dirty="0"/>
              <a:t>capabilities</a:t>
            </a:r>
            <a:r>
              <a:rPr lang="en-US" sz="2800" dirty="0">
                <a:latin typeface="Times New Roman" panose="02020603050405020304" pitchFamily="18" charset="0"/>
              </a:rPr>
              <a:t>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5847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8B889-0E40-9F6F-143C-24107B9B8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692" y="72843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cs typeface="+mn-cs"/>
              </a:rPr>
              <a:t>Gant diagram</a:t>
            </a:r>
            <a:endParaRPr lang="en-IL" b="1" dirty="0"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922E2-880A-6753-3137-12F22C636041}"/>
              </a:ext>
            </a:extLst>
          </p:cNvPr>
          <p:cNvSpPr/>
          <p:nvPr/>
        </p:nvSpPr>
        <p:spPr>
          <a:xfrm>
            <a:off x="850392" y="2219545"/>
            <a:ext cx="1683783" cy="4714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layout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F43AA4-8AA9-CDF6-ABC8-E96DECB5D717}"/>
              </a:ext>
            </a:extLst>
          </p:cNvPr>
          <p:cNvSpPr/>
          <p:nvPr/>
        </p:nvSpPr>
        <p:spPr>
          <a:xfrm>
            <a:off x="2018759" y="3313145"/>
            <a:ext cx="2741755" cy="47141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Software development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DC9B05-D10D-2C04-18AB-73EFA51F637C}"/>
              </a:ext>
            </a:extLst>
          </p:cNvPr>
          <p:cNvSpPr/>
          <p:nvPr/>
        </p:nvSpPr>
        <p:spPr>
          <a:xfrm>
            <a:off x="2018759" y="2744625"/>
            <a:ext cx="2741755" cy="4714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Designing a case via 3D Printer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ADD7-0707-72C0-E34B-8A3C456B27FC}"/>
              </a:ext>
            </a:extLst>
          </p:cNvPr>
          <p:cNvSpPr/>
          <p:nvPr/>
        </p:nvSpPr>
        <p:spPr>
          <a:xfrm>
            <a:off x="6567300" y="3922775"/>
            <a:ext cx="1281300" cy="421615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Debug 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5665B3B-8BDA-79ED-0172-D7E896104348}"/>
              </a:ext>
            </a:extLst>
          </p:cNvPr>
          <p:cNvSpPr/>
          <p:nvPr/>
        </p:nvSpPr>
        <p:spPr>
          <a:xfrm>
            <a:off x="-1008857" y="852417"/>
            <a:ext cx="13985095" cy="1752116"/>
          </a:xfrm>
          <a:prstGeom prst="mathMinus">
            <a:avLst/>
          </a:prstGeom>
          <a:solidFill>
            <a:srgbClr val="1DFDF2"/>
          </a:solidFill>
          <a:ln>
            <a:solidFill>
              <a:srgbClr val="1DFDF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|   18Aug24   |   25Aug24   |   1Sep24   |   22Sep24   |   29Sep24   |   5Oct24   |   19Oct24   |10Nov24</a:t>
            </a:r>
            <a:endParaRPr lang="en-IL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E41481B-1D4C-157B-0850-4CB22483A7FC}"/>
              </a:ext>
            </a:extLst>
          </p:cNvPr>
          <p:cNvCxnSpPr>
            <a:cxnSpLocks/>
          </p:cNvCxnSpPr>
          <p:nvPr/>
        </p:nvCxnSpPr>
        <p:spPr>
          <a:xfrm>
            <a:off x="881766" y="2074347"/>
            <a:ext cx="309312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743B44-CA97-A03C-3CA0-9A9D39EFD855}"/>
              </a:ext>
            </a:extLst>
          </p:cNvPr>
          <p:cNvSpPr txBox="1"/>
          <p:nvPr/>
        </p:nvSpPr>
        <p:spPr>
          <a:xfrm>
            <a:off x="1088779" y="1935848"/>
            <a:ext cx="6035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C0000"/>
                </a:solidFill>
              </a:rPr>
              <a:t>Today</a:t>
            </a:r>
            <a:endParaRPr lang="en-IL" sz="1200" b="1" dirty="0">
              <a:solidFill>
                <a:srgbClr val="FC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464466-7B6F-A29F-2CA6-60DF65ABA318}"/>
              </a:ext>
            </a:extLst>
          </p:cNvPr>
          <p:cNvSpPr/>
          <p:nvPr/>
        </p:nvSpPr>
        <p:spPr>
          <a:xfrm>
            <a:off x="9137333" y="5840421"/>
            <a:ext cx="2018347" cy="471412"/>
          </a:xfrm>
          <a:prstGeom prst="rect">
            <a:avLst/>
          </a:prstGeom>
          <a:solidFill>
            <a:srgbClr val="01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Final presentation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AC0FE-04CD-422B-916F-5A955B1B0A41}"/>
              </a:ext>
            </a:extLst>
          </p:cNvPr>
          <p:cNvSpPr/>
          <p:nvPr/>
        </p:nvSpPr>
        <p:spPr>
          <a:xfrm>
            <a:off x="4767943" y="2074347"/>
            <a:ext cx="1799357" cy="43630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Exams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B4887-2B3A-48D6-970A-A2338D6054A7}"/>
              </a:ext>
            </a:extLst>
          </p:cNvPr>
          <p:cNvSpPr/>
          <p:nvPr/>
        </p:nvSpPr>
        <p:spPr>
          <a:xfrm>
            <a:off x="6574729" y="4550685"/>
            <a:ext cx="1281302" cy="669581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Hardware bring-up</a:t>
            </a:r>
            <a:endParaRPr lang="en-IL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147B8E-97FD-CE13-B845-F110D0198243}"/>
              </a:ext>
            </a:extLst>
          </p:cNvPr>
          <p:cNvSpPr/>
          <p:nvPr/>
        </p:nvSpPr>
        <p:spPr>
          <a:xfrm>
            <a:off x="7856031" y="5317823"/>
            <a:ext cx="1281302" cy="471412"/>
          </a:xfrm>
          <a:prstGeom prst="rect">
            <a:avLst/>
          </a:prstGeom>
          <a:solidFill>
            <a:srgbClr val="FD8D8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Integration</a:t>
            </a:r>
            <a:endParaRPr lang="en-IL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66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750</TotalTime>
  <Words>397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Segoe UI Web (Hebrew)</vt:lpstr>
      <vt:lpstr>Times New Roman</vt:lpstr>
      <vt:lpstr>Tw Cen MT</vt:lpstr>
      <vt:lpstr>Circuit</vt:lpstr>
      <vt:lpstr>MIDTERM presentation Customization of RISCV Code and Backend Design of a RISCV Processor</vt:lpstr>
      <vt:lpstr>Agenda</vt:lpstr>
      <vt:lpstr>BACKGOUND &amp; Motivation</vt:lpstr>
      <vt:lpstr>Goals</vt:lpstr>
      <vt:lpstr> Alternative solutions</vt:lpstr>
      <vt:lpstr>Architectural design of the selected solution</vt:lpstr>
      <vt:lpstr>Architectural design</vt:lpstr>
      <vt:lpstr>What have we achieved till now?</vt:lpstr>
      <vt:lpstr>Gant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Omar sharafy</cp:lastModifiedBy>
  <cp:revision>364</cp:revision>
  <dcterms:created xsi:type="dcterms:W3CDTF">2024-06-05T14:23:13Z</dcterms:created>
  <dcterms:modified xsi:type="dcterms:W3CDTF">2025-01-04T20:28:23Z</dcterms:modified>
</cp:coreProperties>
</file>