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94" r:id="rId3"/>
    <p:sldId id="293" r:id="rId4"/>
    <p:sldId id="295" r:id="rId5"/>
    <p:sldId id="296" r:id="rId6"/>
    <p:sldId id="297" r:id="rId7"/>
    <p:sldId id="300" r:id="rId8"/>
    <p:sldId id="309" r:id="rId9"/>
    <p:sldId id="315" r:id="rId10"/>
    <p:sldId id="314" r:id="rId11"/>
    <p:sldId id="298" r:id="rId12"/>
    <p:sldId id="299" r:id="rId13"/>
    <p:sldId id="304" r:id="rId14"/>
    <p:sldId id="301" r:id="rId15"/>
    <p:sldId id="310" r:id="rId16"/>
    <p:sldId id="311" r:id="rId17"/>
    <p:sldId id="312" r:id="rId18"/>
    <p:sldId id="317" r:id="rId19"/>
    <p:sldId id="302" r:id="rId20"/>
    <p:sldId id="316" r:id="rId21"/>
    <p:sldId id="303" r:id="rId22"/>
    <p:sldId id="305" r:id="rId23"/>
    <p:sldId id="306" r:id="rId24"/>
    <p:sldId id="307" r:id="rId25"/>
    <p:sldId id="308" r:id="rId26"/>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29015-27F3-4A7F-A37E-70807E7F2A6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ACDA775E-88CD-489D-85A9-6EA7745E7ED0}">
      <dgm:prSet/>
      <dgm:spPr/>
      <dgm:t>
        <a:bodyPr/>
        <a:lstStyle/>
        <a:p>
          <a:r>
            <a:rPr lang="en-US" b="1" dirty="0"/>
            <a:t>Replacing</a:t>
          </a:r>
        </a:p>
      </dgm:t>
    </dgm:pt>
    <dgm:pt modelId="{2161AC82-DEFB-45C8-9E2E-5AA85E00F4FA}" type="parTrans" cxnId="{76E933A1-C516-4EB6-BDC9-8F8F5305C0CB}">
      <dgm:prSet/>
      <dgm:spPr/>
      <dgm:t>
        <a:bodyPr/>
        <a:lstStyle/>
        <a:p>
          <a:endParaRPr lang="en-US"/>
        </a:p>
      </dgm:t>
    </dgm:pt>
    <dgm:pt modelId="{52195CFC-4871-41B6-9A86-E0C2B3D3BE83}" type="sibTrans" cxnId="{76E933A1-C516-4EB6-BDC9-8F8F5305C0CB}">
      <dgm:prSet/>
      <dgm:spPr/>
      <dgm:t>
        <a:bodyPr/>
        <a:lstStyle/>
        <a:p>
          <a:endParaRPr lang="en-US"/>
        </a:p>
      </dgm:t>
    </dgm:pt>
    <dgm:pt modelId="{206422AD-93AD-4316-95EF-F2625D025ED3}">
      <dgm:prSet custT="1"/>
      <dgm:spPr/>
      <dgm:t>
        <a:bodyPr/>
        <a:lstStyle/>
        <a:p>
          <a:r>
            <a:rPr lang="en-US" sz="1800" b="1" dirty="0"/>
            <a:t>Replacing non-synthesizable memory-loading techniques with an external interface.</a:t>
          </a:r>
        </a:p>
      </dgm:t>
    </dgm:pt>
    <dgm:pt modelId="{14BC7A91-2CFC-4F8F-B290-CC0DFEF8F5FD}" type="parTrans" cxnId="{DE8C7F26-8214-41FE-BD0C-D77568702D8B}">
      <dgm:prSet/>
      <dgm:spPr/>
      <dgm:t>
        <a:bodyPr/>
        <a:lstStyle/>
        <a:p>
          <a:endParaRPr lang="en-US"/>
        </a:p>
      </dgm:t>
    </dgm:pt>
    <dgm:pt modelId="{E496AF30-14B2-47B5-9287-5DEC5814268F}" type="sibTrans" cxnId="{DE8C7F26-8214-41FE-BD0C-D77568702D8B}">
      <dgm:prSet/>
      <dgm:spPr/>
      <dgm:t>
        <a:bodyPr/>
        <a:lstStyle/>
        <a:p>
          <a:endParaRPr lang="en-US"/>
        </a:p>
      </dgm:t>
    </dgm:pt>
    <dgm:pt modelId="{0C5998D0-103B-4EB5-8CE7-15FD84D92D34}">
      <dgm:prSet/>
      <dgm:spPr/>
      <dgm:t>
        <a:bodyPr/>
        <a:lstStyle/>
        <a:p>
          <a:r>
            <a:rPr lang="en-US" b="1" dirty="0"/>
            <a:t>Upgrading</a:t>
          </a:r>
        </a:p>
      </dgm:t>
    </dgm:pt>
    <dgm:pt modelId="{33476844-A589-41A3-BC6C-CF118AC9F776}" type="parTrans" cxnId="{602CD92E-5960-48F0-9AFA-A344D04EF28F}">
      <dgm:prSet/>
      <dgm:spPr/>
      <dgm:t>
        <a:bodyPr/>
        <a:lstStyle/>
        <a:p>
          <a:endParaRPr lang="en-US"/>
        </a:p>
      </dgm:t>
    </dgm:pt>
    <dgm:pt modelId="{301B0464-8F01-44BE-AF22-D8617F098A99}" type="sibTrans" cxnId="{602CD92E-5960-48F0-9AFA-A344D04EF28F}">
      <dgm:prSet/>
      <dgm:spPr/>
      <dgm:t>
        <a:bodyPr/>
        <a:lstStyle/>
        <a:p>
          <a:endParaRPr lang="en-US"/>
        </a:p>
      </dgm:t>
    </dgm:pt>
    <dgm:pt modelId="{F8CC9172-61E8-4DBE-A718-B1EC2842493E}">
      <dgm:prSet custT="1"/>
      <dgm:spPr/>
      <dgm:t>
        <a:bodyPr/>
        <a:lstStyle/>
        <a:p>
          <a:r>
            <a:rPr lang="en-US" sz="1800" b="1" dirty="0"/>
            <a:t>Upgrading inefficient course-provided memories to compact, compiled memories, which are more power and size effective.</a:t>
          </a:r>
        </a:p>
      </dgm:t>
    </dgm:pt>
    <dgm:pt modelId="{1CCEFB89-097F-4106-9124-4C103AC90C71}" type="parTrans" cxnId="{DD7FD2C8-3DF2-4E89-AC5F-36C1B580206D}">
      <dgm:prSet/>
      <dgm:spPr/>
      <dgm:t>
        <a:bodyPr/>
        <a:lstStyle/>
        <a:p>
          <a:endParaRPr lang="en-US"/>
        </a:p>
      </dgm:t>
    </dgm:pt>
    <dgm:pt modelId="{4FE17CC7-468D-4B19-974D-AC4D92B3BFD9}" type="sibTrans" cxnId="{DD7FD2C8-3DF2-4E89-AC5F-36C1B580206D}">
      <dgm:prSet/>
      <dgm:spPr/>
      <dgm:t>
        <a:bodyPr/>
        <a:lstStyle/>
        <a:p>
          <a:endParaRPr lang="en-US"/>
        </a:p>
      </dgm:t>
    </dgm:pt>
    <dgm:pt modelId="{33ECE1C7-A069-4D55-A62E-B62E07977A05}">
      <dgm:prSet/>
      <dgm:spPr/>
      <dgm:t>
        <a:bodyPr/>
        <a:lstStyle/>
        <a:p>
          <a:r>
            <a:rPr lang="en-US" b="1" dirty="0"/>
            <a:t>Adding</a:t>
          </a:r>
        </a:p>
      </dgm:t>
    </dgm:pt>
    <dgm:pt modelId="{8A0E3308-C955-455B-A2AC-9AF38C7EF2A4}" type="parTrans" cxnId="{46CF2F3B-A550-4636-9EAE-61AA98926E73}">
      <dgm:prSet/>
      <dgm:spPr/>
      <dgm:t>
        <a:bodyPr/>
        <a:lstStyle/>
        <a:p>
          <a:endParaRPr lang="en-US"/>
        </a:p>
      </dgm:t>
    </dgm:pt>
    <dgm:pt modelId="{9A649159-5F42-455C-9939-91BB97395A68}" type="sibTrans" cxnId="{46CF2F3B-A550-4636-9EAE-61AA98926E73}">
      <dgm:prSet/>
      <dgm:spPr/>
      <dgm:t>
        <a:bodyPr/>
        <a:lstStyle/>
        <a:p>
          <a:endParaRPr lang="en-US"/>
        </a:p>
      </dgm:t>
    </dgm:pt>
    <dgm:pt modelId="{655D56E3-B6D0-4156-9BA8-A6B3AF7C8446}">
      <dgm:prSet custT="1"/>
      <dgm:spPr/>
      <dgm:t>
        <a:bodyPr/>
        <a:lstStyle/>
        <a:p>
          <a:r>
            <a:rPr lang="en-US" sz="1800" b="1" dirty="0"/>
            <a:t>Adding debug capabilities for accessing internal registers post-fabrication.</a:t>
          </a:r>
        </a:p>
      </dgm:t>
    </dgm:pt>
    <dgm:pt modelId="{3BE9DFC9-CA94-485B-A66F-907AD33455CC}" type="parTrans" cxnId="{0AE5C7EA-BD08-4B02-A4AE-01ABD3DD42B0}">
      <dgm:prSet/>
      <dgm:spPr/>
      <dgm:t>
        <a:bodyPr/>
        <a:lstStyle/>
        <a:p>
          <a:endParaRPr lang="en-US"/>
        </a:p>
      </dgm:t>
    </dgm:pt>
    <dgm:pt modelId="{63E87B26-B2C9-486B-87AD-997316F83B31}" type="sibTrans" cxnId="{0AE5C7EA-BD08-4B02-A4AE-01ABD3DD42B0}">
      <dgm:prSet/>
      <dgm:spPr/>
      <dgm:t>
        <a:bodyPr/>
        <a:lstStyle/>
        <a:p>
          <a:endParaRPr lang="en-US"/>
        </a:p>
      </dgm:t>
    </dgm:pt>
    <dgm:pt modelId="{95A42328-94E7-4263-818A-3BC65FBD3046}">
      <dgm:prSet/>
      <dgm:spPr/>
      <dgm:t>
        <a:bodyPr/>
        <a:lstStyle/>
        <a:p>
          <a:r>
            <a:rPr lang="en-US" b="1" dirty="0"/>
            <a:t>Performing</a:t>
          </a:r>
        </a:p>
      </dgm:t>
    </dgm:pt>
    <dgm:pt modelId="{685D2110-C3CA-4055-9363-BA0B57A240EB}" type="parTrans" cxnId="{29208147-C5C4-43D6-BEF7-022602E88F9F}">
      <dgm:prSet/>
      <dgm:spPr/>
      <dgm:t>
        <a:bodyPr/>
        <a:lstStyle/>
        <a:p>
          <a:endParaRPr lang="en-US"/>
        </a:p>
      </dgm:t>
    </dgm:pt>
    <dgm:pt modelId="{4AC85702-5FDB-4214-B654-D60F6942B3DB}" type="sibTrans" cxnId="{29208147-C5C4-43D6-BEF7-022602E88F9F}">
      <dgm:prSet/>
      <dgm:spPr/>
      <dgm:t>
        <a:bodyPr/>
        <a:lstStyle/>
        <a:p>
          <a:endParaRPr lang="en-US"/>
        </a:p>
      </dgm:t>
    </dgm:pt>
    <dgm:pt modelId="{99F3ED59-3827-4678-BD12-8D3ED1DE7BFF}">
      <dgm:prSet custT="1"/>
      <dgm:spPr/>
      <dgm:t>
        <a:bodyPr/>
        <a:lstStyle/>
        <a:p>
          <a:r>
            <a:rPr lang="en-US" sz="1800" b="1" dirty="0"/>
            <a:t>Performing a back-end physical design flow, while optimizing frequency by refining Verilog code.</a:t>
          </a:r>
        </a:p>
      </dgm:t>
    </dgm:pt>
    <dgm:pt modelId="{CBE85758-219D-424D-B92B-85AC1F59CE99}" type="parTrans" cxnId="{1DE417A9-8E02-4867-9D5D-4130C92746ED}">
      <dgm:prSet/>
      <dgm:spPr/>
      <dgm:t>
        <a:bodyPr/>
        <a:lstStyle/>
        <a:p>
          <a:endParaRPr lang="en-US"/>
        </a:p>
      </dgm:t>
    </dgm:pt>
    <dgm:pt modelId="{097FD455-7FF3-4441-88B6-5C5083BC8EDF}" type="sibTrans" cxnId="{1DE417A9-8E02-4867-9D5D-4130C92746ED}">
      <dgm:prSet/>
      <dgm:spPr/>
      <dgm:t>
        <a:bodyPr/>
        <a:lstStyle/>
        <a:p>
          <a:endParaRPr lang="en-US"/>
        </a:p>
      </dgm:t>
    </dgm:pt>
    <dgm:pt modelId="{F92FAEAA-6E19-4217-A0F4-A89D653C9DAB}" type="pres">
      <dgm:prSet presAssocID="{F1A29015-27F3-4A7F-A37E-70807E7F2A6C}" presName="Name0" presStyleCnt="0">
        <dgm:presLayoutVars>
          <dgm:dir/>
          <dgm:animLvl val="lvl"/>
          <dgm:resizeHandles val="exact"/>
        </dgm:presLayoutVars>
      </dgm:prSet>
      <dgm:spPr/>
    </dgm:pt>
    <dgm:pt modelId="{181403BE-702A-4771-9CAC-1D675E4D2713}" type="pres">
      <dgm:prSet presAssocID="{95A42328-94E7-4263-818A-3BC65FBD3046}" presName="boxAndChildren" presStyleCnt="0"/>
      <dgm:spPr/>
    </dgm:pt>
    <dgm:pt modelId="{87F78EE8-AF37-45ED-B24C-5B78B9DEE6DB}" type="pres">
      <dgm:prSet presAssocID="{95A42328-94E7-4263-818A-3BC65FBD3046}" presName="parentTextBox" presStyleLbl="alignNode1" presStyleIdx="0" presStyleCnt="4"/>
      <dgm:spPr/>
    </dgm:pt>
    <dgm:pt modelId="{A20BF2D8-1141-4D88-930D-72503A241A6E}" type="pres">
      <dgm:prSet presAssocID="{95A42328-94E7-4263-818A-3BC65FBD3046}" presName="descendantBox" presStyleLbl="bgAccFollowNode1" presStyleIdx="0" presStyleCnt="4"/>
      <dgm:spPr/>
    </dgm:pt>
    <dgm:pt modelId="{98F9F0D1-E0C0-43E8-B3FD-814925E3387F}" type="pres">
      <dgm:prSet presAssocID="{9A649159-5F42-455C-9939-91BB97395A68}" presName="sp" presStyleCnt="0"/>
      <dgm:spPr/>
    </dgm:pt>
    <dgm:pt modelId="{F4A1A0CC-CB09-484D-B9B6-3789FDD96750}" type="pres">
      <dgm:prSet presAssocID="{33ECE1C7-A069-4D55-A62E-B62E07977A05}" presName="arrowAndChildren" presStyleCnt="0"/>
      <dgm:spPr/>
    </dgm:pt>
    <dgm:pt modelId="{14A7FA38-1FDD-416D-BD4E-9D29B222FB0C}" type="pres">
      <dgm:prSet presAssocID="{33ECE1C7-A069-4D55-A62E-B62E07977A05}" presName="parentTextArrow" presStyleLbl="node1" presStyleIdx="0" presStyleCnt="0"/>
      <dgm:spPr/>
    </dgm:pt>
    <dgm:pt modelId="{0B073E27-5CFD-4C5F-B4FE-41F7E2E1496C}" type="pres">
      <dgm:prSet presAssocID="{33ECE1C7-A069-4D55-A62E-B62E07977A05}" presName="arrow" presStyleLbl="alignNode1" presStyleIdx="1" presStyleCnt="4"/>
      <dgm:spPr/>
    </dgm:pt>
    <dgm:pt modelId="{5C52AC99-8FC0-4C71-9B51-A29B50DB9584}" type="pres">
      <dgm:prSet presAssocID="{33ECE1C7-A069-4D55-A62E-B62E07977A05}" presName="descendantArrow" presStyleLbl="bgAccFollowNode1" presStyleIdx="1" presStyleCnt="4"/>
      <dgm:spPr/>
    </dgm:pt>
    <dgm:pt modelId="{68D81746-6B7C-4B95-9BD0-26778A1F0693}" type="pres">
      <dgm:prSet presAssocID="{301B0464-8F01-44BE-AF22-D8617F098A99}" presName="sp" presStyleCnt="0"/>
      <dgm:spPr/>
    </dgm:pt>
    <dgm:pt modelId="{7EDD6BC8-5DB6-47BC-9FAB-1BA9F0116504}" type="pres">
      <dgm:prSet presAssocID="{0C5998D0-103B-4EB5-8CE7-15FD84D92D34}" presName="arrowAndChildren" presStyleCnt="0"/>
      <dgm:spPr/>
    </dgm:pt>
    <dgm:pt modelId="{BD2AD27C-7972-43EF-98E2-67B1987700F8}" type="pres">
      <dgm:prSet presAssocID="{0C5998D0-103B-4EB5-8CE7-15FD84D92D34}" presName="parentTextArrow" presStyleLbl="node1" presStyleIdx="0" presStyleCnt="0"/>
      <dgm:spPr/>
    </dgm:pt>
    <dgm:pt modelId="{109A82F7-414A-4141-B7B6-ADD8F272DBDF}" type="pres">
      <dgm:prSet presAssocID="{0C5998D0-103B-4EB5-8CE7-15FD84D92D34}" presName="arrow" presStyleLbl="alignNode1" presStyleIdx="2" presStyleCnt="4"/>
      <dgm:spPr/>
    </dgm:pt>
    <dgm:pt modelId="{544FEFF2-3503-4323-B482-20DFFF40A659}" type="pres">
      <dgm:prSet presAssocID="{0C5998D0-103B-4EB5-8CE7-15FD84D92D34}" presName="descendantArrow" presStyleLbl="bgAccFollowNode1" presStyleIdx="2" presStyleCnt="4"/>
      <dgm:spPr/>
    </dgm:pt>
    <dgm:pt modelId="{B10DAB25-8907-47D7-9EDA-403B207A075A}" type="pres">
      <dgm:prSet presAssocID="{52195CFC-4871-41B6-9A86-E0C2B3D3BE83}" presName="sp" presStyleCnt="0"/>
      <dgm:spPr/>
    </dgm:pt>
    <dgm:pt modelId="{DC3EE59F-3800-4D5B-8203-FF5A82CE04FA}" type="pres">
      <dgm:prSet presAssocID="{ACDA775E-88CD-489D-85A9-6EA7745E7ED0}" presName="arrowAndChildren" presStyleCnt="0"/>
      <dgm:spPr/>
    </dgm:pt>
    <dgm:pt modelId="{8914CF69-4ED1-42FD-A788-B59C00610EFD}" type="pres">
      <dgm:prSet presAssocID="{ACDA775E-88CD-489D-85A9-6EA7745E7ED0}" presName="parentTextArrow" presStyleLbl="node1" presStyleIdx="0" presStyleCnt="0"/>
      <dgm:spPr/>
    </dgm:pt>
    <dgm:pt modelId="{DFF4C7CB-7455-416B-AA7B-6FFCDDB28B38}" type="pres">
      <dgm:prSet presAssocID="{ACDA775E-88CD-489D-85A9-6EA7745E7ED0}" presName="arrow" presStyleLbl="alignNode1" presStyleIdx="3" presStyleCnt="4"/>
      <dgm:spPr/>
    </dgm:pt>
    <dgm:pt modelId="{959DD04B-2348-4E23-82FA-3E303393B06C}" type="pres">
      <dgm:prSet presAssocID="{ACDA775E-88CD-489D-85A9-6EA7745E7ED0}" presName="descendantArrow" presStyleLbl="bgAccFollowNode1" presStyleIdx="3" presStyleCnt="4"/>
      <dgm:spPr/>
    </dgm:pt>
  </dgm:ptLst>
  <dgm:cxnLst>
    <dgm:cxn modelId="{BA51C006-B7D7-4DD5-AA1F-F777698E868E}" type="presOf" srcId="{ACDA775E-88CD-489D-85A9-6EA7745E7ED0}" destId="{8914CF69-4ED1-42FD-A788-B59C00610EFD}" srcOrd="0" destOrd="0" presId="urn:microsoft.com/office/officeart/2016/7/layout/VerticalDownArrowProcess"/>
    <dgm:cxn modelId="{4296AE0C-E33D-4AF8-8001-B5989B371E7A}" type="presOf" srcId="{0C5998D0-103B-4EB5-8CE7-15FD84D92D34}" destId="{109A82F7-414A-4141-B7B6-ADD8F272DBDF}" srcOrd="1" destOrd="0" presId="urn:microsoft.com/office/officeart/2016/7/layout/VerticalDownArrowProcess"/>
    <dgm:cxn modelId="{08D8FA15-C807-43ED-A54B-BF210978D294}" type="presOf" srcId="{ACDA775E-88CD-489D-85A9-6EA7745E7ED0}" destId="{DFF4C7CB-7455-416B-AA7B-6FFCDDB28B38}" srcOrd="1" destOrd="0" presId="urn:microsoft.com/office/officeart/2016/7/layout/VerticalDownArrowProcess"/>
    <dgm:cxn modelId="{08F39E23-69DB-406D-BD7F-9E0E07CB8AEA}" type="presOf" srcId="{655D56E3-B6D0-4156-9BA8-A6B3AF7C8446}" destId="{5C52AC99-8FC0-4C71-9B51-A29B50DB9584}" srcOrd="0" destOrd="0" presId="urn:microsoft.com/office/officeart/2016/7/layout/VerticalDownArrowProcess"/>
    <dgm:cxn modelId="{DE8C7F26-8214-41FE-BD0C-D77568702D8B}" srcId="{ACDA775E-88CD-489D-85A9-6EA7745E7ED0}" destId="{206422AD-93AD-4316-95EF-F2625D025ED3}" srcOrd="0" destOrd="0" parTransId="{14BC7A91-2CFC-4F8F-B290-CC0DFEF8F5FD}" sibTransId="{E496AF30-14B2-47B5-9287-5DEC5814268F}"/>
    <dgm:cxn modelId="{CA1FF22A-48B4-4508-99F6-4AA0188F0581}" type="presOf" srcId="{33ECE1C7-A069-4D55-A62E-B62E07977A05}" destId="{0B073E27-5CFD-4C5F-B4FE-41F7E2E1496C}" srcOrd="1" destOrd="0" presId="urn:microsoft.com/office/officeart/2016/7/layout/VerticalDownArrowProcess"/>
    <dgm:cxn modelId="{602CD92E-5960-48F0-9AFA-A344D04EF28F}" srcId="{F1A29015-27F3-4A7F-A37E-70807E7F2A6C}" destId="{0C5998D0-103B-4EB5-8CE7-15FD84D92D34}" srcOrd="1" destOrd="0" parTransId="{33476844-A589-41A3-BC6C-CF118AC9F776}" sibTransId="{301B0464-8F01-44BE-AF22-D8617F098A99}"/>
    <dgm:cxn modelId="{46CF2F3B-A550-4636-9EAE-61AA98926E73}" srcId="{F1A29015-27F3-4A7F-A37E-70807E7F2A6C}" destId="{33ECE1C7-A069-4D55-A62E-B62E07977A05}" srcOrd="2" destOrd="0" parTransId="{8A0E3308-C955-455B-A2AC-9AF38C7EF2A4}" sibTransId="{9A649159-5F42-455C-9939-91BB97395A68}"/>
    <dgm:cxn modelId="{29208147-C5C4-43D6-BEF7-022602E88F9F}" srcId="{F1A29015-27F3-4A7F-A37E-70807E7F2A6C}" destId="{95A42328-94E7-4263-818A-3BC65FBD3046}" srcOrd="3" destOrd="0" parTransId="{685D2110-C3CA-4055-9363-BA0B57A240EB}" sibTransId="{4AC85702-5FDB-4214-B654-D60F6942B3DB}"/>
    <dgm:cxn modelId="{52ECB54E-886C-41FE-B61B-FD94955ABA53}" type="presOf" srcId="{206422AD-93AD-4316-95EF-F2625D025ED3}" destId="{959DD04B-2348-4E23-82FA-3E303393B06C}" srcOrd="0" destOrd="0" presId="urn:microsoft.com/office/officeart/2016/7/layout/VerticalDownArrowProcess"/>
    <dgm:cxn modelId="{5637CA4F-8526-4BAC-B7DA-0151FD6C8722}" type="presOf" srcId="{0C5998D0-103B-4EB5-8CE7-15FD84D92D34}" destId="{BD2AD27C-7972-43EF-98E2-67B1987700F8}" srcOrd="0" destOrd="0" presId="urn:microsoft.com/office/officeart/2016/7/layout/VerticalDownArrowProcess"/>
    <dgm:cxn modelId="{E96DD858-2055-491E-84EF-8237084FD8A2}" type="presOf" srcId="{33ECE1C7-A069-4D55-A62E-B62E07977A05}" destId="{14A7FA38-1FDD-416D-BD4E-9D29B222FB0C}" srcOrd="0" destOrd="0" presId="urn:microsoft.com/office/officeart/2016/7/layout/VerticalDownArrowProcess"/>
    <dgm:cxn modelId="{76E933A1-C516-4EB6-BDC9-8F8F5305C0CB}" srcId="{F1A29015-27F3-4A7F-A37E-70807E7F2A6C}" destId="{ACDA775E-88CD-489D-85A9-6EA7745E7ED0}" srcOrd="0" destOrd="0" parTransId="{2161AC82-DEFB-45C8-9E2E-5AA85E00F4FA}" sibTransId="{52195CFC-4871-41B6-9A86-E0C2B3D3BE83}"/>
    <dgm:cxn modelId="{1DE417A9-8E02-4867-9D5D-4130C92746ED}" srcId="{95A42328-94E7-4263-818A-3BC65FBD3046}" destId="{99F3ED59-3827-4678-BD12-8D3ED1DE7BFF}" srcOrd="0" destOrd="0" parTransId="{CBE85758-219D-424D-B92B-85AC1F59CE99}" sibTransId="{097FD455-7FF3-4441-88B6-5C5083BC8EDF}"/>
    <dgm:cxn modelId="{A9B1B4A9-ECFC-4777-B1EF-3301A0AA02D1}" type="presOf" srcId="{F8CC9172-61E8-4DBE-A718-B1EC2842493E}" destId="{544FEFF2-3503-4323-B482-20DFFF40A659}" srcOrd="0" destOrd="0" presId="urn:microsoft.com/office/officeart/2016/7/layout/VerticalDownArrowProcess"/>
    <dgm:cxn modelId="{0B7C9CC3-2499-4DF5-852E-1B4BBB19DCE0}" type="presOf" srcId="{95A42328-94E7-4263-818A-3BC65FBD3046}" destId="{87F78EE8-AF37-45ED-B24C-5B78B9DEE6DB}" srcOrd="0" destOrd="0" presId="urn:microsoft.com/office/officeart/2016/7/layout/VerticalDownArrowProcess"/>
    <dgm:cxn modelId="{DD7FD2C8-3DF2-4E89-AC5F-36C1B580206D}" srcId="{0C5998D0-103B-4EB5-8CE7-15FD84D92D34}" destId="{F8CC9172-61E8-4DBE-A718-B1EC2842493E}" srcOrd="0" destOrd="0" parTransId="{1CCEFB89-097F-4106-9124-4C103AC90C71}" sibTransId="{4FE17CC7-468D-4B19-974D-AC4D92B3BFD9}"/>
    <dgm:cxn modelId="{644B3BCC-945C-4A63-99A8-9D01F10E25E7}" type="presOf" srcId="{99F3ED59-3827-4678-BD12-8D3ED1DE7BFF}" destId="{A20BF2D8-1141-4D88-930D-72503A241A6E}" srcOrd="0" destOrd="0" presId="urn:microsoft.com/office/officeart/2016/7/layout/VerticalDownArrowProcess"/>
    <dgm:cxn modelId="{72A79CE7-A6E4-43A3-B037-94656DDE9342}" type="presOf" srcId="{F1A29015-27F3-4A7F-A37E-70807E7F2A6C}" destId="{F92FAEAA-6E19-4217-A0F4-A89D653C9DAB}" srcOrd="0" destOrd="0" presId="urn:microsoft.com/office/officeart/2016/7/layout/VerticalDownArrowProcess"/>
    <dgm:cxn modelId="{0AE5C7EA-BD08-4B02-A4AE-01ABD3DD42B0}" srcId="{33ECE1C7-A069-4D55-A62E-B62E07977A05}" destId="{655D56E3-B6D0-4156-9BA8-A6B3AF7C8446}" srcOrd="0" destOrd="0" parTransId="{3BE9DFC9-CA94-485B-A66F-907AD33455CC}" sibTransId="{63E87B26-B2C9-486B-87AD-997316F83B31}"/>
    <dgm:cxn modelId="{E6B21D9F-2B0C-494A-AD40-6245EF3A7F05}" type="presParOf" srcId="{F92FAEAA-6E19-4217-A0F4-A89D653C9DAB}" destId="{181403BE-702A-4771-9CAC-1D675E4D2713}" srcOrd="0" destOrd="0" presId="urn:microsoft.com/office/officeart/2016/7/layout/VerticalDownArrowProcess"/>
    <dgm:cxn modelId="{79059BFA-53B3-4DE7-918D-620C889367F6}" type="presParOf" srcId="{181403BE-702A-4771-9CAC-1D675E4D2713}" destId="{87F78EE8-AF37-45ED-B24C-5B78B9DEE6DB}" srcOrd="0" destOrd="0" presId="urn:microsoft.com/office/officeart/2016/7/layout/VerticalDownArrowProcess"/>
    <dgm:cxn modelId="{08D1DF0A-1679-4978-927A-4202958A3179}" type="presParOf" srcId="{181403BE-702A-4771-9CAC-1D675E4D2713}" destId="{A20BF2D8-1141-4D88-930D-72503A241A6E}" srcOrd="1" destOrd="0" presId="urn:microsoft.com/office/officeart/2016/7/layout/VerticalDownArrowProcess"/>
    <dgm:cxn modelId="{2730D42D-0A19-4854-B8AC-E667BC3EF14A}" type="presParOf" srcId="{F92FAEAA-6E19-4217-A0F4-A89D653C9DAB}" destId="{98F9F0D1-E0C0-43E8-B3FD-814925E3387F}" srcOrd="1" destOrd="0" presId="urn:microsoft.com/office/officeart/2016/7/layout/VerticalDownArrowProcess"/>
    <dgm:cxn modelId="{72142E63-E1F2-4D5D-8744-EA4786EFC4C1}" type="presParOf" srcId="{F92FAEAA-6E19-4217-A0F4-A89D653C9DAB}" destId="{F4A1A0CC-CB09-484D-B9B6-3789FDD96750}" srcOrd="2" destOrd="0" presId="urn:microsoft.com/office/officeart/2016/7/layout/VerticalDownArrowProcess"/>
    <dgm:cxn modelId="{7A7374DF-4239-4BCA-8741-6BFE55879174}" type="presParOf" srcId="{F4A1A0CC-CB09-484D-B9B6-3789FDD96750}" destId="{14A7FA38-1FDD-416D-BD4E-9D29B222FB0C}" srcOrd="0" destOrd="0" presId="urn:microsoft.com/office/officeart/2016/7/layout/VerticalDownArrowProcess"/>
    <dgm:cxn modelId="{863A5DC7-F637-414F-9116-7974DA4C87D4}" type="presParOf" srcId="{F4A1A0CC-CB09-484D-B9B6-3789FDD96750}" destId="{0B073E27-5CFD-4C5F-B4FE-41F7E2E1496C}" srcOrd="1" destOrd="0" presId="urn:microsoft.com/office/officeart/2016/7/layout/VerticalDownArrowProcess"/>
    <dgm:cxn modelId="{4807E945-D2E0-4DA1-9095-8BBBAC84B3EB}" type="presParOf" srcId="{F4A1A0CC-CB09-484D-B9B6-3789FDD96750}" destId="{5C52AC99-8FC0-4C71-9B51-A29B50DB9584}" srcOrd="2" destOrd="0" presId="urn:microsoft.com/office/officeart/2016/7/layout/VerticalDownArrowProcess"/>
    <dgm:cxn modelId="{275039A5-7296-437D-8DA7-63300D7FC011}" type="presParOf" srcId="{F92FAEAA-6E19-4217-A0F4-A89D653C9DAB}" destId="{68D81746-6B7C-4B95-9BD0-26778A1F0693}" srcOrd="3" destOrd="0" presId="urn:microsoft.com/office/officeart/2016/7/layout/VerticalDownArrowProcess"/>
    <dgm:cxn modelId="{7EF1822D-233B-460D-9405-E51138FF07BC}" type="presParOf" srcId="{F92FAEAA-6E19-4217-A0F4-A89D653C9DAB}" destId="{7EDD6BC8-5DB6-47BC-9FAB-1BA9F0116504}" srcOrd="4" destOrd="0" presId="urn:microsoft.com/office/officeart/2016/7/layout/VerticalDownArrowProcess"/>
    <dgm:cxn modelId="{47594E9D-F602-4DD0-9108-642FDDEA269F}" type="presParOf" srcId="{7EDD6BC8-5DB6-47BC-9FAB-1BA9F0116504}" destId="{BD2AD27C-7972-43EF-98E2-67B1987700F8}" srcOrd="0" destOrd="0" presId="urn:microsoft.com/office/officeart/2016/7/layout/VerticalDownArrowProcess"/>
    <dgm:cxn modelId="{424696BF-F759-481E-8C86-ABCB504668A5}" type="presParOf" srcId="{7EDD6BC8-5DB6-47BC-9FAB-1BA9F0116504}" destId="{109A82F7-414A-4141-B7B6-ADD8F272DBDF}" srcOrd="1" destOrd="0" presId="urn:microsoft.com/office/officeart/2016/7/layout/VerticalDownArrowProcess"/>
    <dgm:cxn modelId="{90D8AF97-8AE3-435F-BAB4-94FBDA6B6E08}" type="presParOf" srcId="{7EDD6BC8-5DB6-47BC-9FAB-1BA9F0116504}" destId="{544FEFF2-3503-4323-B482-20DFFF40A659}" srcOrd="2" destOrd="0" presId="urn:microsoft.com/office/officeart/2016/7/layout/VerticalDownArrowProcess"/>
    <dgm:cxn modelId="{C52517C6-565E-4F19-8F77-20F210525085}" type="presParOf" srcId="{F92FAEAA-6E19-4217-A0F4-A89D653C9DAB}" destId="{B10DAB25-8907-47D7-9EDA-403B207A075A}" srcOrd="5" destOrd="0" presId="urn:microsoft.com/office/officeart/2016/7/layout/VerticalDownArrowProcess"/>
    <dgm:cxn modelId="{CAB9F852-8B94-4D57-9773-17C10CBA2EAE}" type="presParOf" srcId="{F92FAEAA-6E19-4217-A0F4-A89D653C9DAB}" destId="{DC3EE59F-3800-4D5B-8203-FF5A82CE04FA}" srcOrd="6" destOrd="0" presId="urn:microsoft.com/office/officeart/2016/7/layout/VerticalDownArrowProcess"/>
    <dgm:cxn modelId="{F96EEA19-0DA6-4583-B012-3C9EC4F8CBB4}" type="presParOf" srcId="{DC3EE59F-3800-4D5B-8203-FF5A82CE04FA}" destId="{8914CF69-4ED1-42FD-A788-B59C00610EFD}" srcOrd="0" destOrd="0" presId="urn:microsoft.com/office/officeart/2016/7/layout/VerticalDownArrowProcess"/>
    <dgm:cxn modelId="{4B3AEBBA-222D-4CE8-890B-EC94E41C8753}" type="presParOf" srcId="{DC3EE59F-3800-4D5B-8203-FF5A82CE04FA}" destId="{DFF4C7CB-7455-416B-AA7B-6FFCDDB28B38}" srcOrd="1" destOrd="0" presId="urn:microsoft.com/office/officeart/2016/7/layout/VerticalDownArrowProcess"/>
    <dgm:cxn modelId="{DC938113-6810-4DE8-8CAA-BA0BE9F66047}" type="presParOf" srcId="{DC3EE59F-3800-4D5B-8203-FF5A82CE04FA}" destId="{959DD04B-2348-4E23-82FA-3E303393B06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78EE8-AF37-45ED-B24C-5B78B9DEE6DB}">
      <dsp:nvSpPr>
        <dsp:cNvPr id="0" name=""/>
        <dsp:cNvSpPr/>
      </dsp:nvSpPr>
      <dsp:spPr>
        <a:xfrm>
          <a:off x="0" y="3569039"/>
          <a:ext cx="2628900" cy="78081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Performing</a:t>
          </a:r>
        </a:p>
      </dsp:txBody>
      <dsp:txXfrm>
        <a:off x="0" y="3569039"/>
        <a:ext cx="2628900" cy="780818"/>
      </dsp:txXfrm>
    </dsp:sp>
    <dsp:sp modelId="{A20BF2D8-1141-4D88-930D-72503A241A6E}">
      <dsp:nvSpPr>
        <dsp:cNvPr id="0" name=""/>
        <dsp:cNvSpPr/>
      </dsp:nvSpPr>
      <dsp:spPr>
        <a:xfrm>
          <a:off x="2628900" y="3569039"/>
          <a:ext cx="7886700" cy="78081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Performing a back-end physical design flow, while optimizing frequency by refining Verilog code.</a:t>
          </a:r>
        </a:p>
      </dsp:txBody>
      <dsp:txXfrm>
        <a:off x="2628900" y="3569039"/>
        <a:ext cx="7886700" cy="780818"/>
      </dsp:txXfrm>
    </dsp:sp>
    <dsp:sp modelId="{0B073E27-5CFD-4C5F-B4FE-41F7E2E1496C}">
      <dsp:nvSpPr>
        <dsp:cNvPr id="0" name=""/>
        <dsp:cNvSpPr/>
      </dsp:nvSpPr>
      <dsp:spPr>
        <a:xfrm rot="10800000">
          <a:off x="0" y="2379853"/>
          <a:ext cx="2628900" cy="1200899"/>
        </a:xfrm>
        <a:prstGeom prst="upArrowCallout">
          <a:avLst>
            <a:gd name="adj1" fmla="val 5000"/>
            <a:gd name="adj2" fmla="val 10000"/>
            <a:gd name="adj3" fmla="val 15000"/>
            <a:gd name="adj4" fmla="val 64977"/>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Adding</a:t>
          </a:r>
        </a:p>
      </dsp:txBody>
      <dsp:txXfrm rot="-10800000">
        <a:off x="0" y="2379853"/>
        <a:ext cx="2628900" cy="780584"/>
      </dsp:txXfrm>
    </dsp:sp>
    <dsp:sp modelId="{5C52AC99-8FC0-4C71-9B51-A29B50DB9584}">
      <dsp:nvSpPr>
        <dsp:cNvPr id="0" name=""/>
        <dsp:cNvSpPr/>
      </dsp:nvSpPr>
      <dsp:spPr>
        <a:xfrm>
          <a:off x="2628900" y="2379853"/>
          <a:ext cx="7886700" cy="780584"/>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Adding debug capabilities for accessing internal registers post-fabrication.</a:t>
          </a:r>
        </a:p>
      </dsp:txBody>
      <dsp:txXfrm>
        <a:off x="2628900" y="2379853"/>
        <a:ext cx="7886700" cy="780584"/>
      </dsp:txXfrm>
    </dsp:sp>
    <dsp:sp modelId="{109A82F7-414A-4141-B7B6-ADD8F272DBDF}">
      <dsp:nvSpPr>
        <dsp:cNvPr id="0" name=""/>
        <dsp:cNvSpPr/>
      </dsp:nvSpPr>
      <dsp:spPr>
        <a:xfrm rot="10800000">
          <a:off x="0" y="1190666"/>
          <a:ext cx="2628900" cy="1200899"/>
        </a:xfrm>
        <a:prstGeom prst="upArrowCallout">
          <a:avLst>
            <a:gd name="adj1" fmla="val 5000"/>
            <a:gd name="adj2" fmla="val 10000"/>
            <a:gd name="adj3" fmla="val 15000"/>
            <a:gd name="adj4" fmla="val 64977"/>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Upgrading</a:t>
          </a:r>
        </a:p>
      </dsp:txBody>
      <dsp:txXfrm rot="-10800000">
        <a:off x="0" y="1190666"/>
        <a:ext cx="2628900" cy="780584"/>
      </dsp:txXfrm>
    </dsp:sp>
    <dsp:sp modelId="{544FEFF2-3503-4323-B482-20DFFF40A659}">
      <dsp:nvSpPr>
        <dsp:cNvPr id="0" name=""/>
        <dsp:cNvSpPr/>
      </dsp:nvSpPr>
      <dsp:spPr>
        <a:xfrm>
          <a:off x="2628900" y="1190666"/>
          <a:ext cx="7886700" cy="780584"/>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Upgrading inefficient course-provided memories to compact, compiled memories, which are more power and size effective.</a:t>
          </a:r>
        </a:p>
      </dsp:txBody>
      <dsp:txXfrm>
        <a:off x="2628900" y="1190666"/>
        <a:ext cx="7886700" cy="780584"/>
      </dsp:txXfrm>
    </dsp:sp>
    <dsp:sp modelId="{DFF4C7CB-7455-416B-AA7B-6FFCDDB28B38}">
      <dsp:nvSpPr>
        <dsp:cNvPr id="0" name=""/>
        <dsp:cNvSpPr/>
      </dsp:nvSpPr>
      <dsp:spPr>
        <a:xfrm rot="10800000">
          <a:off x="0" y="1479"/>
          <a:ext cx="2628900" cy="1200899"/>
        </a:xfrm>
        <a:prstGeom prst="upArrowCallout">
          <a:avLst>
            <a:gd name="adj1" fmla="val 5000"/>
            <a:gd name="adj2" fmla="val 10000"/>
            <a:gd name="adj3" fmla="val 15000"/>
            <a:gd name="adj4" fmla="val 64977"/>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Replacing</a:t>
          </a:r>
        </a:p>
      </dsp:txBody>
      <dsp:txXfrm rot="-10800000">
        <a:off x="0" y="1479"/>
        <a:ext cx="2628900" cy="780584"/>
      </dsp:txXfrm>
    </dsp:sp>
    <dsp:sp modelId="{959DD04B-2348-4E23-82FA-3E303393B06C}">
      <dsp:nvSpPr>
        <dsp:cNvPr id="0" name=""/>
        <dsp:cNvSpPr/>
      </dsp:nvSpPr>
      <dsp:spPr>
        <a:xfrm>
          <a:off x="2628900" y="1479"/>
          <a:ext cx="7886700" cy="78058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Replacing non-synthesizable memory-loading techniques with an external interface.</a:t>
          </a:r>
        </a:p>
      </dsp:txBody>
      <dsp:txXfrm>
        <a:off x="2628900" y="1479"/>
        <a:ext cx="7886700" cy="78058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68C3E-619B-4AA5-B3D1-45D581164E23}" type="datetimeFigureOut">
              <a:rPr lang="en-IL" smtClean="0"/>
              <a:t>03/07/2025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48960-B9A4-412F-A6E0-8A918D6AEC5C}" type="slidenum">
              <a:rPr lang="en-IL" smtClean="0"/>
              <a:t>‹#›</a:t>
            </a:fld>
            <a:endParaRPr lang="en-IL"/>
          </a:p>
        </p:txBody>
      </p:sp>
    </p:spTree>
    <p:extLst>
      <p:ext uri="{BB962C8B-B14F-4D97-AF65-F5344CB8AC3E}">
        <p14:creationId xmlns:p14="http://schemas.microsoft.com/office/powerpoint/2010/main" val="131100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BE48960-B9A4-412F-A6E0-8A918D6AEC5C}" type="slidenum">
              <a:rPr lang="en-IL" smtClean="0"/>
              <a:t>13</a:t>
            </a:fld>
            <a:endParaRPr lang="en-IL"/>
          </a:p>
        </p:txBody>
      </p:sp>
    </p:spTree>
    <p:extLst>
      <p:ext uri="{BB962C8B-B14F-4D97-AF65-F5344CB8AC3E}">
        <p14:creationId xmlns:p14="http://schemas.microsoft.com/office/powerpoint/2010/main" val="137669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D880-1402-E9B7-0A9B-79A036AFD9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L"/>
          </a:p>
        </p:txBody>
      </p:sp>
      <p:sp>
        <p:nvSpPr>
          <p:cNvPr id="3" name="Subtitle 2">
            <a:extLst>
              <a:ext uri="{FF2B5EF4-FFF2-40B4-BE49-F238E27FC236}">
                <a16:creationId xmlns:a16="http://schemas.microsoft.com/office/drawing/2014/main" id="{CE7F69E6-9AD4-3708-FA0F-5E8C4250B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L"/>
          </a:p>
        </p:txBody>
      </p:sp>
      <p:sp>
        <p:nvSpPr>
          <p:cNvPr id="4" name="Date Placeholder 3">
            <a:extLst>
              <a:ext uri="{FF2B5EF4-FFF2-40B4-BE49-F238E27FC236}">
                <a16:creationId xmlns:a16="http://schemas.microsoft.com/office/drawing/2014/main" id="{3DA7FE5D-84F0-1A45-3FB7-7398A0F85C81}"/>
              </a:ext>
            </a:extLst>
          </p:cNvPr>
          <p:cNvSpPr>
            <a:spLocks noGrp="1"/>
          </p:cNvSpPr>
          <p:nvPr>
            <p:ph type="dt" sz="half" idx="10"/>
          </p:nvPr>
        </p:nvSpPr>
        <p:spPr/>
        <p:txBody>
          <a:bodyPr/>
          <a:lstStyle/>
          <a:p>
            <a:fld id="{4C1E25F6-6904-4FC1-8C19-2CBB5B46E60E}" type="datetimeFigureOut">
              <a:rPr lang="en-IL" smtClean="0"/>
              <a:t>03/07/2025</a:t>
            </a:fld>
            <a:endParaRPr lang="en-IL"/>
          </a:p>
        </p:txBody>
      </p:sp>
      <p:sp>
        <p:nvSpPr>
          <p:cNvPr id="5" name="Footer Placeholder 4">
            <a:extLst>
              <a:ext uri="{FF2B5EF4-FFF2-40B4-BE49-F238E27FC236}">
                <a16:creationId xmlns:a16="http://schemas.microsoft.com/office/drawing/2014/main" id="{06F42337-B981-CABA-1F2C-BC814DBD90D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E36194-E6B8-FC65-43AA-861648C1C1FA}"/>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36505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C28-226F-4183-0102-3DBEEEF2F976}"/>
              </a:ext>
            </a:extLst>
          </p:cNvPr>
          <p:cNvSpPr>
            <a:spLocks noGrp="1"/>
          </p:cNvSpPr>
          <p:nvPr>
            <p:ph type="title"/>
          </p:nvPr>
        </p:nvSpPr>
        <p:spPr/>
        <p:txBody>
          <a:bodyPr/>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0FD477DB-5C4F-2897-F935-B638E47C79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EDC14A37-E0D7-5356-F0EF-18F338918F2B}"/>
              </a:ext>
            </a:extLst>
          </p:cNvPr>
          <p:cNvSpPr>
            <a:spLocks noGrp="1"/>
          </p:cNvSpPr>
          <p:nvPr>
            <p:ph type="dt" sz="half" idx="10"/>
          </p:nvPr>
        </p:nvSpPr>
        <p:spPr/>
        <p:txBody>
          <a:bodyPr/>
          <a:lstStyle/>
          <a:p>
            <a:fld id="{4C1E25F6-6904-4FC1-8C19-2CBB5B46E60E}" type="datetimeFigureOut">
              <a:rPr lang="en-IL" smtClean="0"/>
              <a:t>03/07/2025</a:t>
            </a:fld>
            <a:endParaRPr lang="en-IL"/>
          </a:p>
        </p:txBody>
      </p:sp>
      <p:sp>
        <p:nvSpPr>
          <p:cNvPr id="5" name="Footer Placeholder 4">
            <a:extLst>
              <a:ext uri="{FF2B5EF4-FFF2-40B4-BE49-F238E27FC236}">
                <a16:creationId xmlns:a16="http://schemas.microsoft.com/office/drawing/2014/main" id="{F2D348E3-38E0-D7CB-AB52-E0F04414A78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324CEDF-721E-257C-D0D3-6271C8431C7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0054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4C2FD-6219-B166-61C5-75D0186A76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6387DFAF-0F74-03B7-7E75-83821BC04F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3BD0DBB-2101-5065-FE74-27FA5B27A69F}"/>
              </a:ext>
            </a:extLst>
          </p:cNvPr>
          <p:cNvSpPr>
            <a:spLocks noGrp="1"/>
          </p:cNvSpPr>
          <p:nvPr>
            <p:ph type="dt" sz="half" idx="10"/>
          </p:nvPr>
        </p:nvSpPr>
        <p:spPr/>
        <p:txBody>
          <a:bodyPr/>
          <a:lstStyle/>
          <a:p>
            <a:fld id="{4C1E25F6-6904-4FC1-8C19-2CBB5B46E60E}" type="datetimeFigureOut">
              <a:rPr lang="en-IL" smtClean="0"/>
              <a:t>03/07/2025</a:t>
            </a:fld>
            <a:endParaRPr lang="en-IL"/>
          </a:p>
        </p:txBody>
      </p:sp>
      <p:sp>
        <p:nvSpPr>
          <p:cNvPr id="5" name="Footer Placeholder 4">
            <a:extLst>
              <a:ext uri="{FF2B5EF4-FFF2-40B4-BE49-F238E27FC236}">
                <a16:creationId xmlns:a16="http://schemas.microsoft.com/office/drawing/2014/main" id="{6C1705B1-B534-2ABE-048C-417E47628F9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F573C-6656-45CC-2EB8-28B3BF9BD2E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38595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485-3C1E-6BC1-E6C2-41361B8E5181}"/>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C16452E9-1E28-314A-CB1E-6CBF8C44A4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5AF5B91-EF35-1C24-799B-C081B966FDA9}"/>
              </a:ext>
            </a:extLst>
          </p:cNvPr>
          <p:cNvSpPr>
            <a:spLocks noGrp="1"/>
          </p:cNvSpPr>
          <p:nvPr>
            <p:ph type="dt" sz="half" idx="10"/>
          </p:nvPr>
        </p:nvSpPr>
        <p:spPr/>
        <p:txBody>
          <a:bodyPr/>
          <a:lstStyle/>
          <a:p>
            <a:fld id="{4C1E25F6-6904-4FC1-8C19-2CBB5B46E60E}" type="datetimeFigureOut">
              <a:rPr lang="en-IL" smtClean="0"/>
              <a:t>03/07/2025</a:t>
            </a:fld>
            <a:endParaRPr lang="en-IL"/>
          </a:p>
        </p:txBody>
      </p:sp>
      <p:sp>
        <p:nvSpPr>
          <p:cNvPr id="5" name="Footer Placeholder 4">
            <a:extLst>
              <a:ext uri="{FF2B5EF4-FFF2-40B4-BE49-F238E27FC236}">
                <a16:creationId xmlns:a16="http://schemas.microsoft.com/office/drawing/2014/main" id="{52C49705-F9F0-CFB8-AAFE-3ECBCC648F9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70818F8-09E4-4B17-8322-B08C79E7BA47}"/>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6653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81AA-E06E-7127-FD49-14A0B8511F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L"/>
          </a:p>
        </p:txBody>
      </p:sp>
      <p:sp>
        <p:nvSpPr>
          <p:cNvPr id="3" name="Text Placeholder 2">
            <a:extLst>
              <a:ext uri="{FF2B5EF4-FFF2-40B4-BE49-F238E27FC236}">
                <a16:creationId xmlns:a16="http://schemas.microsoft.com/office/drawing/2014/main" id="{21E5C205-092C-01B8-A3A8-B58E5E699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CE9B8D-4E36-09D2-7F1E-CE955FDDB996}"/>
              </a:ext>
            </a:extLst>
          </p:cNvPr>
          <p:cNvSpPr>
            <a:spLocks noGrp="1"/>
          </p:cNvSpPr>
          <p:nvPr>
            <p:ph type="dt" sz="half" idx="10"/>
          </p:nvPr>
        </p:nvSpPr>
        <p:spPr/>
        <p:txBody>
          <a:bodyPr/>
          <a:lstStyle/>
          <a:p>
            <a:fld id="{4C1E25F6-6904-4FC1-8C19-2CBB5B46E60E}" type="datetimeFigureOut">
              <a:rPr lang="en-IL" smtClean="0"/>
              <a:t>03/07/2025</a:t>
            </a:fld>
            <a:endParaRPr lang="en-IL"/>
          </a:p>
        </p:txBody>
      </p:sp>
      <p:sp>
        <p:nvSpPr>
          <p:cNvPr id="5" name="Footer Placeholder 4">
            <a:extLst>
              <a:ext uri="{FF2B5EF4-FFF2-40B4-BE49-F238E27FC236}">
                <a16:creationId xmlns:a16="http://schemas.microsoft.com/office/drawing/2014/main" id="{2DA71223-FA0B-3BD2-8807-F96151AFF95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8D606D-2E7B-E8FF-0794-2AB5496A3AA3}"/>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835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3675-BE5E-9D12-D914-8656DF14DA5F}"/>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7B7D9900-693F-1CED-9CBC-F3E3935B1B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Content Placeholder 3">
            <a:extLst>
              <a:ext uri="{FF2B5EF4-FFF2-40B4-BE49-F238E27FC236}">
                <a16:creationId xmlns:a16="http://schemas.microsoft.com/office/drawing/2014/main" id="{D0E226E6-33B8-1EF8-ABB3-DD21DC14B3C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Date Placeholder 4">
            <a:extLst>
              <a:ext uri="{FF2B5EF4-FFF2-40B4-BE49-F238E27FC236}">
                <a16:creationId xmlns:a16="http://schemas.microsoft.com/office/drawing/2014/main" id="{67AE15E1-C8E2-0C64-326F-79EDC2B27A16}"/>
              </a:ext>
            </a:extLst>
          </p:cNvPr>
          <p:cNvSpPr>
            <a:spLocks noGrp="1"/>
          </p:cNvSpPr>
          <p:nvPr>
            <p:ph type="dt" sz="half" idx="10"/>
          </p:nvPr>
        </p:nvSpPr>
        <p:spPr/>
        <p:txBody>
          <a:bodyPr/>
          <a:lstStyle/>
          <a:p>
            <a:fld id="{4C1E25F6-6904-4FC1-8C19-2CBB5B46E60E}" type="datetimeFigureOut">
              <a:rPr lang="en-IL" smtClean="0"/>
              <a:t>03/07/2025</a:t>
            </a:fld>
            <a:endParaRPr lang="en-IL"/>
          </a:p>
        </p:txBody>
      </p:sp>
      <p:sp>
        <p:nvSpPr>
          <p:cNvPr id="6" name="Footer Placeholder 5">
            <a:extLst>
              <a:ext uri="{FF2B5EF4-FFF2-40B4-BE49-F238E27FC236}">
                <a16:creationId xmlns:a16="http://schemas.microsoft.com/office/drawing/2014/main" id="{E62EDDCB-BFB9-7831-70E4-208D743A906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FE20525-4F06-B282-6ADF-642F3ED5DBC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7193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A323-7293-FB89-020C-E1DF73DA19B9}"/>
              </a:ext>
            </a:extLst>
          </p:cNvPr>
          <p:cNvSpPr>
            <a:spLocks noGrp="1"/>
          </p:cNvSpPr>
          <p:nvPr>
            <p:ph type="title"/>
          </p:nvPr>
        </p:nvSpPr>
        <p:spPr>
          <a:xfrm>
            <a:off x="839788" y="365125"/>
            <a:ext cx="10515600" cy="1325563"/>
          </a:xfrm>
        </p:spPr>
        <p:txBody>
          <a:bodyPr/>
          <a:lstStyle/>
          <a:p>
            <a:r>
              <a:rPr lang="en-GB"/>
              <a:t>Click to edit Master title style</a:t>
            </a:r>
            <a:endParaRPr lang="en-IL"/>
          </a:p>
        </p:txBody>
      </p:sp>
      <p:sp>
        <p:nvSpPr>
          <p:cNvPr id="3" name="Text Placeholder 2">
            <a:extLst>
              <a:ext uri="{FF2B5EF4-FFF2-40B4-BE49-F238E27FC236}">
                <a16:creationId xmlns:a16="http://schemas.microsoft.com/office/drawing/2014/main" id="{00506BE2-C890-52C3-840B-C3C897E16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6DD5E-1EC6-6BC1-4A05-8FD5B8EF46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Text Placeholder 4">
            <a:extLst>
              <a:ext uri="{FF2B5EF4-FFF2-40B4-BE49-F238E27FC236}">
                <a16:creationId xmlns:a16="http://schemas.microsoft.com/office/drawing/2014/main" id="{9001CFFB-9E25-0261-9D01-A592878D3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BED03C-7EDA-2454-162A-99BA277042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7" name="Date Placeholder 6">
            <a:extLst>
              <a:ext uri="{FF2B5EF4-FFF2-40B4-BE49-F238E27FC236}">
                <a16:creationId xmlns:a16="http://schemas.microsoft.com/office/drawing/2014/main" id="{353BD302-C935-C0A1-3CF5-AA521A8868EF}"/>
              </a:ext>
            </a:extLst>
          </p:cNvPr>
          <p:cNvSpPr>
            <a:spLocks noGrp="1"/>
          </p:cNvSpPr>
          <p:nvPr>
            <p:ph type="dt" sz="half" idx="10"/>
          </p:nvPr>
        </p:nvSpPr>
        <p:spPr/>
        <p:txBody>
          <a:bodyPr/>
          <a:lstStyle/>
          <a:p>
            <a:fld id="{4C1E25F6-6904-4FC1-8C19-2CBB5B46E60E}" type="datetimeFigureOut">
              <a:rPr lang="en-IL" smtClean="0"/>
              <a:t>03/07/2025</a:t>
            </a:fld>
            <a:endParaRPr lang="en-IL"/>
          </a:p>
        </p:txBody>
      </p:sp>
      <p:sp>
        <p:nvSpPr>
          <p:cNvPr id="8" name="Footer Placeholder 7">
            <a:extLst>
              <a:ext uri="{FF2B5EF4-FFF2-40B4-BE49-F238E27FC236}">
                <a16:creationId xmlns:a16="http://schemas.microsoft.com/office/drawing/2014/main" id="{992EDAA1-B5F0-C4AC-10B8-07746E33D5A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DF8A9E4-4453-A63E-0240-130C37DCEA64}"/>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322503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16F1-09FC-2C95-56D9-8F0544A4D20D}"/>
              </a:ext>
            </a:extLst>
          </p:cNvPr>
          <p:cNvSpPr>
            <a:spLocks noGrp="1"/>
          </p:cNvSpPr>
          <p:nvPr>
            <p:ph type="title"/>
          </p:nvPr>
        </p:nvSpPr>
        <p:spPr/>
        <p:txBody>
          <a:bodyPr/>
          <a:lstStyle/>
          <a:p>
            <a:r>
              <a:rPr lang="en-GB"/>
              <a:t>Click to edit Master title style</a:t>
            </a:r>
            <a:endParaRPr lang="en-IL"/>
          </a:p>
        </p:txBody>
      </p:sp>
      <p:sp>
        <p:nvSpPr>
          <p:cNvPr id="3" name="Date Placeholder 2">
            <a:extLst>
              <a:ext uri="{FF2B5EF4-FFF2-40B4-BE49-F238E27FC236}">
                <a16:creationId xmlns:a16="http://schemas.microsoft.com/office/drawing/2014/main" id="{0A26AC7A-4BA5-FE44-1B8D-191ACF66AA14}"/>
              </a:ext>
            </a:extLst>
          </p:cNvPr>
          <p:cNvSpPr>
            <a:spLocks noGrp="1"/>
          </p:cNvSpPr>
          <p:nvPr>
            <p:ph type="dt" sz="half" idx="10"/>
          </p:nvPr>
        </p:nvSpPr>
        <p:spPr/>
        <p:txBody>
          <a:bodyPr/>
          <a:lstStyle/>
          <a:p>
            <a:fld id="{4C1E25F6-6904-4FC1-8C19-2CBB5B46E60E}" type="datetimeFigureOut">
              <a:rPr lang="en-IL" smtClean="0"/>
              <a:t>03/07/2025</a:t>
            </a:fld>
            <a:endParaRPr lang="en-IL"/>
          </a:p>
        </p:txBody>
      </p:sp>
      <p:sp>
        <p:nvSpPr>
          <p:cNvPr id="4" name="Footer Placeholder 3">
            <a:extLst>
              <a:ext uri="{FF2B5EF4-FFF2-40B4-BE49-F238E27FC236}">
                <a16:creationId xmlns:a16="http://schemas.microsoft.com/office/drawing/2014/main" id="{640C690C-FB59-2F0B-D6A9-8449A4737DE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9F2DAB96-6B97-291D-52C5-1FA9268A702E}"/>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6401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0B50B-65D8-AC1D-B1C1-E8D3EDC96105}"/>
              </a:ext>
            </a:extLst>
          </p:cNvPr>
          <p:cNvSpPr>
            <a:spLocks noGrp="1"/>
          </p:cNvSpPr>
          <p:nvPr>
            <p:ph type="dt" sz="half" idx="10"/>
          </p:nvPr>
        </p:nvSpPr>
        <p:spPr/>
        <p:txBody>
          <a:bodyPr/>
          <a:lstStyle/>
          <a:p>
            <a:fld id="{4C1E25F6-6904-4FC1-8C19-2CBB5B46E60E}" type="datetimeFigureOut">
              <a:rPr lang="en-IL" smtClean="0"/>
              <a:t>03/07/2025</a:t>
            </a:fld>
            <a:endParaRPr lang="en-IL"/>
          </a:p>
        </p:txBody>
      </p:sp>
      <p:sp>
        <p:nvSpPr>
          <p:cNvPr id="3" name="Footer Placeholder 2">
            <a:extLst>
              <a:ext uri="{FF2B5EF4-FFF2-40B4-BE49-F238E27FC236}">
                <a16:creationId xmlns:a16="http://schemas.microsoft.com/office/drawing/2014/main" id="{630B8E8F-2B8E-8E95-D8F8-97A66182F85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4F66E71-49D5-CB38-9E71-BF4FFD76405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1147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8597-324B-6765-C966-BBCBAED954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Content Placeholder 2">
            <a:extLst>
              <a:ext uri="{FF2B5EF4-FFF2-40B4-BE49-F238E27FC236}">
                <a16:creationId xmlns:a16="http://schemas.microsoft.com/office/drawing/2014/main" id="{14E82908-EDD5-DF61-F09B-208E8F3A1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Text Placeholder 3">
            <a:extLst>
              <a:ext uri="{FF2B5EF4-FFF2-40B4-BE49-F238E27FC236}">
                <a16:creationId xmlns:a16="http://schemas.microsoft.com/office/drawing/2014/main" id="{61CFA8F5-3C27-BAD0-ACA2-21F5AC6D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3CB52D-E971-C91D-6BEF-67AA4EED3A54}"/>
              </a:ext>
            </a:extLst>
          </p:cNvPr>
          <p:cNvSpPr>
            <a:spLocks noGrp="1"/>
          </p:cNvSpPr>
          <p:nvPr>
            <p:ph type="dt" sz="half" idx="10"/>
          </p:nvPr>
        </p:nvSpPr>
        <p:spPr/>
        <p:txBody>
          <a:bodyPr/>
          <a:lstStyle/>
          <a:p>
            <a:fld id="{4C1E25F6-6904-4FC1-8C19-2CBB5B46E60E}" type="datetimeFigureOut">
              <a:rPr lang="en-IL" smtClean="0"/>
              <a:t>03/07/2025</a:t>
            </a:fld>
            <a:endParaRPr lang="en-IL"/>
          </a:p>
        </p:txBody>
      </p:sp>
      <p:sp>
        <p:nvSpPr>
          <p:cNvPr id="6" name="Footer Placeholder 5">
            <a:extLst>
              <a:ext uri="{FF2B5EF4-FFF2-40B4-BE49-F238E27FC236}">
                <a16:creationId xmlns:a16="http://schemas.microsoft.com/office/drawing/2014/main" id="{2209182E-69B7-0DAD-63FB-548E44C71B9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3825000-89AA-6DE1-C25D-2A9C5F3AF06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7207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01C1-613B-AE70-4852-30ED0FB5F7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Picture Placeholder 2">
            <a:extLst>
              <a:ext uri="{FF2B5EF4-FFF2-40B4-BE49-F238E27FC236}">
                <a16:creationId xmlns:a16="http://schemas.microsoft.com/office/drawing/2014/main" id="{06551859-7301-08AE-D00C-83409CE6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F7F71EC-7FC3-114C-EEE4-01E564031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DD0EBB-8CFF-90E6-70D8-091E6335A92C}"/>
              </a:ext>
            </a:extLst>
          </p:cNvPr>
          <p:cNvSpPr>
            <a:spLocks noGrp="1"/>
          </p:cNvSpPr>
          <p:nvPr>
            <p:ph type="dt" sz="half" idx="10"/>
          </p:nvPr>
        </p:nvSpPr>
        <p:spPr/>
        <p:txBody>
          <a:bodyPr/>
          <a:lstStyle/>
          <a:p>
            <a:fld id="{4C1E25F6-6904-4FC1-8C19-2CBB5B46E60E}" type="datetimeFigureOut">
              <a:rPr lang="en-IL" smtClean="0"/>
              <a:t>03/07/2025</a:t>
            </a:fld>
            <a:endParaRPr lang="en-IL"/>
          </a:p>
        </p:txBody>
      </p:sp>
      <p:sp>
        <p:nvSpPr>
          <p:cNvPr id="6" name="Footer Placeholder 5">
            <a:extLst>
              <a:ext uri="{FF2B5EF4-FFF2-40B4-BE49-F238E27FC236}">
                <a16:creationId xmlns:a16="http://schemas.microsoft.com/office/drawing/2014/main" id="{DFEFE1D7-BC91-DE6C-6482-945F318F48F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B3E393-0534-4527-DE35-8FADBB15295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51690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6870-D885-C0F5-2C2D-4B79D99C8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L"/>
          </a:p>
        </p:txBody>
      </p:sp>
      <p:sp>
        <p:nvSpPr>
          <p:cNvPr id="3" name="Text Placeholder 2">
            <a:extLst>
              <a:ext uri="{FF2B5EF4-FFF2-40B4-BE49-F238E27FC236}">
                <a16:creationId xmlns:a16="http://schemas.microsoft.com/office/drawing/2014/main" id="{5E1E4BA8-6E86-D72E-7020-3C841AC6F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537F9C1C-29E5-3B17-E1B2-D04569BD2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1E25F6-6904-4FC1-8C19-2CBB5B46E60E}" type="datetimeFigureOut">
              <a:rPr lang="en-IL" smtClean="0"/>
              <a:t>03/07/2025</a:t>
            </a:fld>
            <a:endParaRPr lang="en-IL"/>
          </a:p>
        </p:txBody>
      </p:sp>
      <p:sp>
        <p:nvSpPr>
          <p:cNvPr id="5" name="Footer Placeholder 4">
            <a:extLst>
              <a:ext uri="{FF2B5EF4-FFF2-40B4-BE49-F238E27FC236}">
                <a16:creationId xmlns:a16="http://schemas.microsoft.com/office/drawing/2014/main" id="{BB29543F-C17C-843C-17A0-879F971CC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CFCE0D68-B6C8-FF7B-0ABB-6F788FA49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0598CD-4A8E-4677-AB31-77EAB477FBFA}" type="slidenum">
              <a:rPr lang="en-IL" smtClean="0"/>
              <a:t>‹#›</a:t>
            </a:fld>
            <a:endParaRPr lang="en-IL"/>
          </a:p>
        </p:txBody>
      </p:sp>
    </p:spTree>
    <p:extLst>
      <p:ext uri="{BB962C8B-B14F-4D97-AF65-F5344CB8AC3E}">
        <p14:creationId xmlns:p14="http://schemas.microsoft.com/office/powerpoint/2010/main" val="1160251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347578-DC86-AD50-065C-CBC201B68078}"/>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14" name="Title 1">
            <a:extLst>
              <a:ext uri="{FF2B5EF4-FFF2-40B4-BE49-F238E27FC236}">
                <a16:creationId xmlns:a16="http://schemas.microsoft.com/office/drawing/2014/main" id="{9102B2F6-DF97-B38B-64EE-F32D531A83AA}"/>
              </a:ext>
            </a:extLst>
          </p:cNvPr>
          <p:cNvSpPr txBox="1">
            <a:spLocks/>
          </p:cNvSpPr>
          <p:nvPr/>
        </p:nvSpPr>
        <p:spPr>
          <a:xfrm>
            <a:off x="295003" y="174903"/>
            <a:ext cx="11171573" cy="315564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Final presentation</a:t>
            </a:r>
            <a:br>
              <a:rPr lang="en-US" sz="4800" b="1" dirty="0">
                <a:solidFill>
                  <a:schemeClr val="tx1">
                    <a:lumMod val="75000"/>
                    <a:lumOff val="25000"/>
                  </a:schemeClr>
                </a:solidFill>
              </a:rPr>
            </a:br>
            <a:br>
              <a:rPr lang="en-US" sz="4800" b="1" dirty="0">
                <a:solidFill>
                  <a:schemeClr val="tx1">
                    <a:lumMod val="75000"/>
                    <a:lumOff val="25000"/>
                  </a:schemeClr>
                </a:solidFill>
              </a:rPr>
            </a:br>
            <a:br>
              <a:rPr lang="en-US" sz="4800" b="1" dirty="0">
                <a:solidFill>
                  <a:schemeClr val="tx1">
                    <a:lumMod val="75000"/>
                    <a:lumOff val="25000"/>
                  </a:schemeClr>
                </a:solidFill>
              </a:rPr>
            </a:br>
            <a:r>
              <a:rPr lang="en-US" sz="4800" b="1" dirty="0">
                <a:solidFill>
                  <a:schemeClr val="tx1">
                    <a:lumMod val="75000"/>
                    <a:lumOff val="25000"/>
                  </a:schemeClr>
                </a:solidFill>
              </a:rPr>
              <a:t>Customization of RISCV code and backend design of a RISCV processor - 7880</a:t>
            </a:r>
          </a:p>
        </p:txBody>
      </p:sp>
      <p:sp>
        <p:nvSpPr>
          <p:cNvPr id="15" name="TextBox 14">
            <a:extLst>
              <a:ext uri="{FF2B5EF4-FFF2-40B4-BE49-F238E27FC236}">
                <a16:creationId xmlns:a16="http://schemas.microsoft.com/office/drawing/2014/main" id="{E091C009-00F5-AF34-17A2-AC38F77EB276}"/>
              </a:ext>
            </a:extLst>
          </p:cNvPr>
          <p:cNvSpPr txBox="1"/>
          <p:nvPr/>
        </p:nvSpPr>
        <p:spPr>
          <a:xfrm>
            <a:off x="2023216" y="3824319"/>
            <a:ext cx="7468256" cy="1707802"/>
          </a:xfrm>
          <a:prstGeom prst="rect">
            <a:avLst/>
          </a:prstGeom>
        </p:spPr>
        <p:txBody>
          <a:bodyPr vert="horz" lIns="0" tIns="45720" rIns="0" bIns="45720" rtlCol="0">
            <a:normAutofit/>
          </a:bodyPr>
          <a:lstStyle/>
          <a:p>
            <a:pPr algn="ctr" defTabSz="914400">
              <a:lnSpc>
                <a:spcPct val="90000"/>
              </a:lnSpc>
              <a:spcAft>
                <a:spcPts val="600"/>
              </a:spcAft>
              <a:buClr>
                <a:schemeClr val="accent1"/>
              </a:buClr>
              <a:buFont typeface="Calibri" panose="020F0502020204030204" pitchFamily="34" charset="0"/>
            </a:pPr>
            <a:r>
              <a:rPr lang="en-US" sz="2000" b="1" dirty="0"/>
              <a:t>By: Omar Sharafy, Muhammad Biadsy</a:t>
            </a:r>
          </a:p>
          <a:p>
            <a:pPr algn="ctr" defTabSz="914400">
              <a:lnSpc>
                <a:spcPct val="90000"/>
              </a:lnSpc>
              <a:spcAft>
                <a:spcPts val="600"/>
              </a:spcAft>
              <a:buClr>
                <a:schemeClr val="accent1"/>
              </a:buClr>
              <a:buFont typeface="Calibri" panose="020F0502020204030204" pitchFamily="34" charset="0"/>
            </a:pPr>
            <a:r>
              <a:rPr lang="en-US" sz="2000" b="1" dirty="0"/>
              <a:t>Instructor: Amnon Stanislavsky</a:t>
            </a:r>
          </a:p>
          <a:p>
            <a:pPr algn="ctr" defTabSz="914400">
              <a:lnSpc>
                <a:spcPct val="90000"/>
              </a:lnSpc>
              <a:spcAft>
                <a:spcPts val="600"/>
              </a:spcAft>
              <a:buClr>
                <a:schemeClr val="accent1"/>
              </a:buClr>
              <a:buFont typeface="Calibri" panose="020F0502020204030204" pitchFamily="34" charset="0"/>
            </a:pPr>
            <a:r>
              <a:rPr lang="en-US" sz="2000" b="1" dirty="0"/>
              <a:t>VLSI Lab</a:t>
            </a:r>
          </a:p>
          <a:p>
            <a:pPr algn="ctr" defTabSz="914400">
              <a:lnSpc>
                <a:spcPct val="90000"/>
              </a:lnSpc>
              <a:spcAft>
                <a:spcPts val="600"/>
              </a:spcAft>
              <a:buClr>
                <a:schemeClr val="accent1"/>
              </a:buClr>
              <a:buFont typeface="Calibri" panose="020F0502020204030204" pitchFamily="34" charset="0"/>
            </a:pPr>
            <a:r>
              <a:rPr lang="en-US" sz="2000" b="1" dirty="0"/>
              <a:t>Winter Semesters 2024/25</a:t>
            </a:r>
          </a:p>
        </p:txBody>
      </p:sp>
      <p:pic>
        <p:nvPicPr>
          <p:cNvPr id="16" name="Picture 2" descr="Home Page - VLSI">
            <a:extLst>
              <a:ext uri="{FF2B5EF4-FFF2-40B4-BE49-F238E27FC236}">
                <a16:creationId xmlns:a16="http://schemas.microsoft.com/office/drawing/2014/main" id="{594A4681-2A80-C32F-541B-3E5BA8667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160" y="5760720"/>
            <a:ext cx="5230368" cy="100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4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F0E2-E905-1905-987B-035BC7503B05}"/>
              </a:ext>
            </a:extLst>
          </p:cNvPr>
          <p:cNvSpPr>
            <a:spLocks noGrp="1"/>
          </p:cNvSpPr>
          <p:nvPr>
            <p:ph type="title"/>
          </p:nvPr>
        </p:nvSpPr>
        <p:spPr/>
        <p:txBody>
          <a:bodyPr>
            <a:normAutofit fontScale="90000"/>
          </a:bodyPr>
          <a:lstStyle/>
          <a:p>
            <a:pPr algn="ctr"/>
            <a:r>
              <a:rPr lang="en-US" b="1" dirty="0"/>
              <a:t>Architectural design of the selected solution </a:t>
            </a:r>
            <a:br>
              <a:rPr lang="en-US" b="1" dirty="0"/>
            </a:br>
            <a:r>
              <a:rPr lang="en-US" b="1" dirty="0"/>
              <a:t>data memory</a:t>
            </a:r>
            <a:endParaRPr lang="en-IL" dirty="0"/>
          </a:p>
        </p:txBody>
      </p:sp>
      <p:sp>
        <p:nvSpPr>
          <p:cNvPr id="4" name="Rectangle 3">
            <a:extLst>
              <a:ext uri="{FF2B5EF4-FFF2-40B4-BE49-F238E27FC236}">
                <a16:creationId xmlns:a16="http://schemas.microsoft.com/office/drawing/2014/main" id="{412F2980-D243-71D4-A418-A412CF59C619}"/>
              </a:ext>
            </a:extLst>
          </p:cNvPr>
          <p:cNvSpPr/>
          <p:nvPr/>
        </p:nvSpPr>
        <p:spPr>
          <a:xfrm>
            <a:off x="5717976" y="2184084"/>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226DEAA0-7310-8705-1E04-6C7B3E7B2CA5}"/>
              </a:ext>
            </a:extLst>
          </p:cNvPr>
          <p:cNvSpPr/>
          <p:nvPr/>
        </p:nvSpPr>
        <p:spPr>
          <a:xfrm>
            <a:off x="5717976" y="3013140"/>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76D812F2-306C-001D-F5FF-D2E2B9BD42DB}"/>
              </a:ext>
            </a:extLst>
          </p:cNvPr>
          <p:cNvSpPr/>
          <p:nvPr/>
        </p:nvSpPr>
        <p:spPr>
          <a:xfrm>
            <a:off x="5717976" y="3842196"/>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DEEF9FE7-95B4-B907-629B-E9A2C1C6ADBE}"/>
              </a:ext>
            </a:extLst>
          </p:cNvPr>
          <p:cNvSpPr/>
          <p:nvPr/>
        </p:nvSpPr>
        <p:spPr>
          <a:xfrm>
            <a:off x="5717976" y="4671252"/>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0DF33395-F3FC-F7F2-81E4-550C7E190653}"/>
              </a:ext>
            </a:extLst>
          </p:cNvPr>
          <p:cNvCxnSpPr>
            <a:stCxn id="4" idx="3"/>
          </p:cNvCxnSpPr>
          <p:nvPr/>
        </p:nvCxnSpPr>
        <p:spPr>
          <a:xfrm flipV="1">
            <a:off x="6499026" y="245554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BE67B71-7422-38D3-4CA0-B04C5B43E7BA}"/>
              </a:ext>
            </a:extLst>
          </p:cNvPr>
          <p:cNvCxnSpPr>
            <a:cxnSpLocks/>
          </p:cNvCxnSpPr>
          <p:nvPr/>
        </p:nvCxnSpPr>
        <p:spPr>
          <a:xfrm flipV="1">
            <a:off x="6499025" y="328460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3D5DCAD3-F04F-2686-0ED5-0ECAC0BCB0F4}"/>
              </a:ext>
            </a:extLst>
          </p:cNvPr>
          <p:cNvCxnSpPr>
            <a:cxnSpLocks/>
          </p:cNvCxnSpPr>
          <p:nvPr/>
        </p:nvCxnSpPr>
        <p:spPr>
          <a:xfrm flipV="1">
            <a:off x="6499025" y="411365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1A44846-5C40-300B-389F-5CA908C78EE4}"/>
              </a:ext>
            </a:extLst>
          </p:cNvPr>
          <p:cNvCxnSpPr>
            <a:cxnSpLocks/>
          </p:cNvCxnSpPr>
          <p:nvPr/>
        </p:nvCxnSpPr>
        <p:spPr>
          <a:xfrm flipV="1">
            <a:off x="6499025" y="494271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0F158360-7CFE-41F9-98A5-9F8A719269AA}"/>
              </a:ext>
            </a:extLst>
          </p:cNvPr>
          <p:cNvCxnSpPr>
            <a:cxnSpLocks/>
          </p:cNvCxnSpPr>
          <p:nvPr/>
        </p:nvCxnSpPr>
        <p:spPr>
          <a:xfrm>
            <a:off x="7163870" y="245554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D883CB6-C5A4-75F5-508C-DF2BF91DF85A}"/>
              </a:ext>
            </a:extLst>
          </p:cNvPr>
          <p:cNvCxnSpPr>
            <a:cxnSpLocks/>
          </p:cNvCxnSpPr>
          <p:nvPr/>
        </p:nvCxnSpPr>
        <p:spPr>
          <a:xfrm>
            <a:off x="7163870" y="3699131"/>
            <a:ext cx="839639" cy="7051"/>
          </a:xfrm>
          <a:prstGeom prst="line">
            <a:avLst/>
          </a:prstGeom>
          <a:ln w="38100"/>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0E49A69-A157-9674-B3A7-6C9F84491D0C}"/>
              </a:ext>
            </a:extLst>
          </p:cNvPr>
          <p:cNvCxnSpPr>
            <a:cxnSpLocks/>
          </p:cNvCxnSpPr>
          <p:nvPr/>
        </p:nvCxnSpPr>
        <p:spPr>
          <a:xfrm>
            <a:off x="8079251" y="367188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802D038-A719-845D-3A65-E35183AFBB72}"/>
              </a:ext>
            </a:extLst>
          </p:cNvPr>
          <p:cNvSpPr txBox="1"/>
          <p:nvPr/>
        </p:nvSpPr>
        <p:spPr>
          <a:xfrm>
            <a:off x="6688336" y="2092275"/>
            <a:ext cx="286223" cy="369332"/>
          </a:xfrm>
          <a:prstGeom prst="rect">
            <a:avLst/>
          </a:prstGeom>
          <a:noFill/>
        </p:spPr>
        <p:txBody>
          <a:bodyPr wrap="square" rtlCol="0">
            <a:spAutoFit/>
          </a:bodyPr>
          <a:lstStyle/>
          <a:p>
            <a:pPr algn="ctr"/>
            <a:r>
              <a:rPr lang="en-US" b="1" dirty="0"/>
              <a:t>8</a:t>
            </a:r>
            <a:endParaRPr lang="en-IL" b="1" dirty="0"/>
          </a:p>
        </p:txBody>
      </p:sp>
      <p:sp>
        <p:nvSpPr>
          <p:cNvPr id="16" name="TextBox 15">
            <a:extLst>
              <a:ext uri="{FF2B5EF4-FFF2-40B4-BE49-F238E27FC236}">
                <a16:creationId xmlns:a16="http://schemas.microsoft.com/office/drawing/2014/main" id="{215F053D-CA5F-4858-5175-09EE51BDC6DE}"/>
              </a:ext>
            </a:extLst>
          </p:cNvPr>
          <p:cNvSpPr txBox="1"/>
          <p:nvPr/>
        </p:nvSpPr>
        <p:spPr>
          <a:xfrm>
            <a:off x="6688336" y="2915270"/>
            <a:ext cx="286223" cy="369332"/>
          </a:xfrm>
          <a:prstGeom prst="rect">
            <a:avLst/>
          </a:prstGeom>
          <a:noFill/>
        </p:spPr>
        <p:txBody>
          <a:bodyPr wrap="square" rtlCol="0">
            <a:spAutoFit/>
          </a:bodyPr>
          <a:lstStyle/>
          <a:p>
            <a:pPr algn="ctr"/>
            <a:r>
              <a:rPr lang="en-US" b="1" dirty="0"/>
              <a:t>8</a:t>
            </a:r>
            <a:endParaRPr lang="en-IL" b="1" dirty="0"/>
          </a:p>
        </p:txBody>
      </p:sp>
      <p:sp>
        <p:nvSpPr>
          <p:cNvPr id="17" name="TextBox 16">
            <a:extLst>
              <a:ext uri="{FF2B5EF4-FFF2-40B4-BE49-F238E27FC236}">
                <a16:creationId xmlns:a16="http://schemas.microsoft.com/office/drawing/2014/main" id="{F27DB16D-54A0-E9F7-9392-0E17414345C3}"/>
              </a:ext>
            </a:extLst>
          </p:cNvPr>
          <p:cNvSpPr txBox="1"/>
          <p:nvPr/>
        </p:nvSpPr>
        <p:spPr>
          <a:xfrm>
            <a:off x="6688336" y="3772529"/>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EAA4CC02-C9FA-8561-3DB9-C14CA3390038}"/>
              </a:ext>
            </a:extLst>
          </p:cNvPr>
          <p:cNvSpPr txBox="1"/>
          <p:nvPr/>
        </p:nvSpPr>
        <p:spPr>
          <a:xfrm>
            <a:off x="6688336" y="4601584"/>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18B327F6-796C-3DA6-8076-293135F5DACF}"/>
              </a:ext>
            </a:extLst>
          </p:cNvPr>
          <p:cNvSpPr txBox="1"/>
          <p:nvPr/>
        </p:nvSpPr>
        <p:spPr>
          <a:xfrm>
            <a:off x="7280076" y="3378714"/>
            <a:ext cx="475535" cy="369332"/>
          </a:xfrm>
          <a:prstGeom prst="rect">
            <a:avLst/>
          </a:prstGeom>
          <a:noFill/>
        </p:spPr>
        <p:txBody>
          <a:bodyPr wrap="square" rtlCol="0">
            <a:spAutoFit/>
          </a:bodyPr>
          <a:lstStyle/>
          <a:p>
            <a:pPr algn="ctr"/>
            <a:r>
              <a:rPr lang="en-US" b="1" dirty="0"/>
              <a:t>32</a:t>
            </a:r>
            <a:endParaRPr lang="en-IL" b="1" dirty="0"/>
          </a:p>
        </p:txBody>
      </p:sp>
      <p:cxnSp>
        <p:nvCxnSpPr>
          <p:cNvPr id="20" name="Straight Connector 19">
            <a:extLst>
              <a:ext uri="{FF2B5EF4-FFF2-40B4-BE49-F238E27FC236}">
                <a16:creationId xmlns:a16="http://schemas.microsoft.com/office/drawing/2014/main" id="{5B65D80A-134F-EA9F-F8B3-B9FF02DEAA65}"/>
              </a:ext>
            </a:extLst>
          </p:cNvPr>
          <p:cNvCxnSpPr>
            <a:cxnSpLocks/>
          </p:cNvCxnSpPr>
          <p:nvPr/>
        </p:nvCxnSpPr>
        <p:spPr>
          <a:xfrm flipV="1">
            <a:off x="5038003" y="218408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A4875EFA-0EC7-99AD-2778-BE9F22491204}"/>
              </a:ext>
            </a:extLst>
          </p:cNvPr>
          <p:cNvCxnSpPr>
            <a:cxnSpLocks/>
          </p:cNvCxnSpPr>
          <p:nvPr/>
        </p:nvCxnSpPr>
        <p:spPr>
          <a:xfrm flipV="1">
            <a:off x="5038002" y="301314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3876C47D-F1E8-AA06-3AC6-2C2667624397}"/>
              </a:ext>
            </a:extLst>
          </p:cNvPr>
          <p:cNvCxnSpPr>
            <a:cxnSpLocks/>
          </p:cNvCxnSpPr>
          <p:nvPr/>
        </p:nvCxnSpPr>
        <p:spPr>
          <a:xfrm flipV="1">
            <a:off x="5038002" y="384219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D0435C-D32A-6FF6-D980-DEC50B4AF127}"/>
              </a:ext>
            </a:extLst>
          </p:cNvPr>
          <p:cNvCxnSpPr>
            <a:cxnSpLocks/>
          </p:cNvCxnSpPr>
          <p:nvPr/>
        </p:nvCxnSpPr>
        <p:spPr>
          <a:xfrm flipV="1">
            <a:off x="5038002" y="467125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BE02E0D6-8D4E-7BF1-7949-E6066714EF60}"/>
              </a:ext>
            </a:extLst>
          </p:cNvPr>
          <p:cNvCxnSpPr>
            <a:cxnSpLocks/>
          </p:cNvCxnSpPr>
          <p:nvPr/>
        </p:nvCxnSpPr>
        <p:spPr>
          <a:xfrm>
            <a:off x="4641440" y="272700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249C5DF-1184-4447-267F-28F6A85A6595}"/>
              </a:ext>
            </a:extLst>
          </p:cNvPr>
          <p:cNvCxnSpPr>
            <a:cxnSpLocks/>
          </p:cNvCxnSpPr>
          <p:nvPr/>
        </p:nvCxnSpPr>
        <p:spPr>
          <a:xfrm>
            <a:off x="4620016" y="355606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3B1745D-8C22-B66F-06B1-1F563CAD745D}"/>
              </a:ext>
            </a:extLst>
          </p:cNvPr>
          <p:cNvCxnSpPr>
            <a:cxnSpLocks/>
          </p:cNvCxnSpPr>
          <p:nvPr/>
        </p:nvCxnSpPr>
        <p:spPr>
          <a:xfrm>
            <a:off x="4641440" y="438512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00FC229F-162A-C87D-11C8-69C9894171D4}"/>
              </a:ext>
            </a:extLst>
          </p:cNvPr>
          <p:cNvCxnSpPr>
            <a:cxnSpLocks/>
          </p:cNvCxnSpPr>
          <p:nvPr/>
        </p:nvCxnSpPr>
        <p:spPr>
          <a:xfrm>
            <a:off x="4620016" y="521417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CA16B268-04EA-6BA3-5C30-2231AAF24BE5}"/>
              </a:ext>
            </a:extLst>
          </p:cNvPr>
          <p:cNvCxnSpPr>
            <a:cxnSpLocks/>
          </p:cNvCxnSpPr>
          <p:nvPr/>
        </p:nvCxnSpPr>
        <p:spPr>
          <a:xfrm>
            <a:off x="4647477" y="182704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02CCD79A-E3E2-FB0E-B1D2-E7D79F98E322}"/>
              </a:ext>
            </a:extLst>
          </p:cNvPr>
          <p:cNvCxnSpPr>
            <a:cxnSpLocks/>
          </p:cNvCxnSpPr>
          <p:nvPr/>
        </p:nvCxnSpPr>
        <p:spPr>
          <a:xfrm flipV="1">
            <a:off x="5053132" y="2184084"/>
            <a:ext cx="0" cy="3697720"/>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AEC2187-B62F-5D22-4F1D-3B96AB385ECA}"/>
              </a:ext>
            </a:extLst>
          </p:cNvPr>
          <p:cNvSpPr txBox="1"/>
          <p:nvPr/>
        </p:nvSpPr>
        <p:spPr>
          <a:xfrm>
            <a:off x="3862625" y="5867802"/>
            <a:ext cx="2381013" cy="369332"/>
          </a:xfrm>
          <a:prstGeom prst="rect">
            <a:avLst/>
          </a:prstGeom>
          <a:noFill/>
        </p:spPr>
        <p:txBody>
          <a:bodyPr wrap="square" rtlCol="0">
            <a:spAutoFit/>
          </a:bodyPr>
          <a:lstStyle/>
          <a:p>
            <a:pPr algn="ctr"/>
            <a:r>
              <a:rPr lang="en-US" b="1" dirty="0"/>
              <a:t>Write/Read Address</a:t>
            </a:r>
            <a:endParaRPr lang="en-IL" b="1" dirty="0"/>
          </a:p>
        </p:txBody>
      </p:sp>
      <p:sp>
        <p:nvSpPr>
          <p:cNvPr id="31" name="TextBox 30">
            <a:extLst>
              <a:ext uri="{FF2B5EF4-FFF2-40B4-BE49-F238E27FC236}">
                <a16:creationId xmlns:a16="http://schemas.microsoft.com/office/drawing/2014/main" id="{E7C8487E-B1B6-CB8A-03CA-9041574E88E8}"/>
              </a:ext>
            </a:extLst>
          </p:cNvPr>
          <p:cNvSpPr txBox="1"/>
          <p:nvPr/>
        </p:nvSpPr>
        <p:spPr>
          <a:xfrm>
            <a:off x="3736607" y="1543290"/>
            <a:ext cx="2196980" cy="369332"/>
          </a:xfrm>
          <a:prstGeom prst="rect">
            <a:avLst/>
          </a:prstGeom>
          <a:noFill/>
        </p:spPr>
        <p:txBody>
          <a:bodyPr wrap="square" rtlCol="0">
            <a:spAutoFit/>
          </a:bodyPr>
          <a:lstStyle/>
          <a:p>
            <a:pPr algn="ctr"/>
            <a:r>
              <a:rPr lang="en-US" b="1" dirty="0"/>
              <a:t>Write/Read Logic</a:t>
            </a:r>
            <a:endParaRPr lang="en-IL" b="1" dirty="0"/>
          </a:p>
        </p:txBody>
      </p:sp>
      <p:sp>
        <p:nvSpPr>
          <p:cNvPr id="32" name="Rectangle 31">
            <a:extLst>
              <a:ext uri="{FF2B5EF4-FFF2-40B4-BE49-F238E27FC236}">
                <a16:creationId xmlns:a16="http://schemas.microsoft.com/office/drawing/2014/main" id="{26F9F7F1-5A4B-6453-DEDD-27F5B1AB371D}"/>
              </a:ext>
            </a:extLst>
          </p:cNvPr>
          <p:cNvSpPr/>
          <p:nvPr/>
        </p:nvSpPr>
        <p:spPr>
          <a:xfrm>
            <a:off x="10188105" y="2228354"/>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3" name="Rectangle 32">
            <a:extLst>
              <a:ext uri="{FF2B5EF4-FFF2-40B4-BE49-F238E27FC236}">
                <a16:creationId xmlns:a16="http://schemas.microsoft.com/office/drawing/2014/main" id="{EBDF14CA-54E8-02B6-48C9-9A9FD77AFEED}"/>
              </a:ext>
            </a:extLst>
          </p:cNvPr>
          <p:cNvSpPr/>
          <p:nvPr/>
        </p:nvSpPr>
        <p:spPr>
          <a:xfrm>
            <a:off x="10188105" y="3057410"/>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4" name="Rectangle 33">
            <a:extLst>
              <a:ext uri="{FF2B5EF4-FFF2-40B4-BE49-F238E27FC236}">
                <a16:creationId xmlns:a16="http://schemas.microsoft.com/office/drawing/2014/main" id="{9B804AF6-EC68-6642-4CAB-905597B86C1A}"/>
              </a:ext>
            </a:extLst>
          </p:cNvPr>
          <p:cNvSpPr/>
          <p:nvPr/>
        </p:nvSpPr>
        <p:spPr>
          <a:xfrm>
            <a:off x="10188105" y="3886466"/>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5" name="Rectangle 34">
            <a:extLst>
              <a:ext uri="{FF2B5EF4-FFF2-40B4-BE49-F238E27FC236}">
                <a16:creationId xmlns:a16="http://schemas.microsoft.com/office/drawing/2014/main" id="{890A7F4F-87FA-6A3E-6F0C-48EFEAAE82B5}"/>
              </a:ext>
            </a:extLst>
          </p:cNvPr>
          <p:cNvSpPr/>
          <p:nvPr/>
        </p:nvSpPr>
        <p:spPr>
          <a:xfrm>
            <a:off x="10188105" y="4715522"/>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36" name="Straight Connector 35">
            <a:extLst>
              <a:ext uri="{FF2B5EF4-FFF2-40B4-BE49-F238E27FC236}">
                <a16:creationId xmlns:a16="http://schemas.microsoft.com/office/drawing/2014/main" id="{70EE3750-AD2E-4718-DE2B-81803A5D6C5F}"/>
              </a:ext>
            </a:extLst>
          </p:cNvPr>
          <p:cNvCxnSpPr>
            <a:stCxn id="32" idx="3"/>
          </p:cNvCxnSpPr>
          <p:nvPr/>
        </p:nvCxnSpPr>
        <p:spPr>
          <a:xfrm flipV="1">
            <a:off x="10969155" y="249981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85B9C0CD-4162-CF0F-A6F7-9C6A621D546D}"/>
              </a:ext>
            </a:extLst>
          </p:cNvPr>
          <p:cNvCxnSpPr>
            <a:cxnSpLocks/>
          </p:cNvCxnSpPr>
          <p:nvPr/>
        </p:nvCxnSpPr>
        <p:spPr>
          <a:xfrm flipV="1">
            <a:off x="10969154" y="332887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C6826F0D-FE2A-E3AC-74E3-B6067546B299}"/>
              </a:ext>
            </a:extLst>
          </p:cNvPr>
          <p:cNvCxnSpPr>
            <a:cxnSpLocks/>
          </p:cNvCxnSpPr>
          <p:nvPr/>
        </p:nvCxnSpPr>
        <p:spPr>
          <a:xfrm flipV="1">
            <a:off x="10969154" y="415792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A8BD2990-588F-7AC6-54D2-B8700E1D0B85}"/>
              </a:ext>
            </a:extLst>
          </p:cNvPr>
          <p:cNvCxnSpPr>
            <a:cxnSpLocks/>
          </p:cNvCxnSpPr>
          <p:nvPr/>
        </p:nvCxnSpPr>
        <p:spPr>
          <a:xfrm flipV="1">
            <a:off x="10969154" y="498698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5D0F7E6-ED56-8DAB-D02F-BB4D52388BDD}"/>
              </a:ext>
            </a:extLst>
          </p:cNvPr>
          <p:cNvCxnSpPr>
            <a:cxnSpLocks/>
          </p:cNvCxnSpPr>
          <p:nvPr/>
        </p:nvCxnSpPr>
        <p:spPr>
          <a:xfrm>
            <a:off x="11633999" y="249981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190432A8-96F3-4A0F-2ED1-0904936C54F1}"/>
              </a:ext>
            </a:extLst>
          </p:cNvPr>
          <p:cNvCxnSpPr>
            <a:cxnSpLocks/>
          </p:cNvCxnSpPr>
          <p:nvPr/>
        </p:nvCxnSpPr>
        <p:spPr>
          <a:xfrm>
            <a:off x="11633998" y="3761246"/>
            <a:ext cx="487681" cy="0"/>
          </a:xfrm>
          <a:prstGeom prst="line">
            <a:avLst/>
          </a:prstGeom>
          <a:ln w="38100"/>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9308292C-67DB-B961-EE22-3A30B183A372}"/>
              </a:ext>
            </a:extLst>
          </p:cNvPr>
          <p:cNvSpPr txBox="1"/>
          <p:nvPr/>
        </p:nvSpPr>
        <p:spPr>
          <a:xfrm>
            <a:off x="11158465" y="2136545"/>
            <a:ext cx="286223" cy="369332"/>
          </a:xfrm>
          <a:prstGeom prst="rect">
            <a:avLst/>
          </a:prstGeom>
          <a:noFill/>
        </p:spPr>
        <p:txBody>
          <a:bodyPr wrap="square" rtlCol="0">
            <a:spAutoFit/>
          </a:bodyPr>
          <a:lstStyle/>
          <a:p>
            <a:pPr algn="ctr"/>
            <a:r>
              <a:rPr lang="en-US" b="1" dirty="0"/>
              <a:t>8</a:t>
            </a:r>
            <a:endParaRPr lang="en-IL" b="1" dirty="0"/>
          </a:p>
        </p:txBody>
      </p:sp>
      <p:sp>
        <p:nvSpPr>
          <p:cNvPr id="43" name="TextBox 42">
            <a:extLst>
              <a:ext uri="{FF2B5EF4-FFF2-40B4-BE49-F238E27FC236}">
                <a16:creationId xmlns:a16="http://schemas.microsoft.com/office/drawing/2014/main" id="{DF5F2F1B-2CCC-D20D-6DD0-10C39E05B273}"/>
              </a:ext>
            </a:extLst>
          </p:cNvPr>
          <p:cNvSpPr txBox="1"/>
          <p:nvPr/>
        </p:nvSpPr>
        <p:spPr>
          <a:xfrm>
            <a:off x="11158465" y="2959540"/>
            <a:ext cx="286223" cy="369332"/>
          </a:xfrm>
          <a:prstGeom prst="rect">
            <a:avLst/>
          </a:prstGeom>
          <a:noFill/>
        </p:spPr>
        <p:txBody>
          <a:bodyPr wrap="square" rtlCol="0">
            <a:spAutoFit/>
          </a:bodyPr>
          <a:lstStyle/>
          <a:p>
            <a:pPr algn="ctr"/>
            <a:r>
              <a:rPr lang="en-US" b="1" dirty="0"/>
              <a:t>8</a:t>
            </a:r>
            <a:endParaRPr lang="en-IL" b="1" dirty="0"/>
          </a:p>
        </p:txBody>
      </p:sp>
      <p:sp>
        <p:nvSpPr>
          <p:cNvPr id="44" name="TextBox 43">
            <a:extLst>
              <a:ext uri="{FF2B5EF4-FFF2-40B4-BE49-F238E27FC236}">
                <a16:creationId xmlns:a16="http://schemas.microsoft.com/office/drawing/2014/main" id="{9B384D20-C328-2B4E-7AB2-48A357EB37B0}"/>
              </a:ext>
            </a:extLst>
          </p:cNvPr>
          <p:cNvSpPr txBox="1"/>
          <p:nvPr/>
        </p:nvSpPr>
        <p:spPr>
          <a:xfrm>
            <a:off x="11158465" y="3816799"/>
            <a:ext cx="286223" cy="369332"/>
          </a:xfrm>
          <a:prstGeom prst="rect">
            <a:avLst/>
          </a:prstGeom>
          <a:noFill/>
        </p:spPr>
        <p:txBody>
          <a:bodyPr wrap="square" rtlCol="0">
            <a:spAutoFit/>
          </a:bodyPr>
          <a:lstStyle/>
          <a:p>
            <a:pPr algn="ctr"/>
            <a:r>
              <a:rPr lang="en-US" b="1" dirty="0"/>
              <a:t>8</a:t>
            </a:r>
            <a:endParaRPr lang="en-IL" b="1" dirty="0"/>
          </a:p>
        </p:txBody>
      </p:sp>
      <p:sp>
        <p:nvSpPr>
          <p:cNvPr id="45" name="TextBox 44">
            <a:extLst>
              <a:ext uri="{FF2B5EF4-FFF2-40B4-BE49-F238E27FC236}">
                <a16:creationId xmlns:a16="http://schemas.microsoft.com/office/drawing/2014/main" id="{B9635747-C86F-A63F-D40C-F8F5E1D6616E}"/>
              </a:ext>
            </a:extLst>
          </p:cNvPr>
          <p:cNvSpPr txBox="1"/>
          <p:nvPr/>
        </p:nvSpPr>
        <p:spPr>
          <a:xfrm>
            <a:off x="11158465" y="4645854"/>
            <a:ext cx="286223" cy="369332"/>
          </a:xfrm>
          <a:prstGeom prst="rect">
            <a:avLst/>
          </a:prstGeom>
          <a:noFill/>
        </p:spPr>
        <p:txBody>
          <a:bodyPr wrap="square" rtlCol="0">
            <a:spAutoFit/>
          </a:bodyPr>
          <a:lstStyle/>
          <a:p>
            <a:pPr algn="ctr"/>
            <a:r>
              <a:rPr lang="en-US" b="1" dirty="0"/>
              <a:t>8</a:t>
            </a:r>
            <a:endParaRPr lang="en-IL" b="1" dirty="0"/>
          </a:p>
        </p:txBody>
      </p:sp>
      <p:sp>
        <p:nvSpPr>
          <p:cNvPr id="46" name="TextBox 45">
            <a:extLst>
              <a:ext uri="{FF2B5EF4-FFF2-40B4-BE49-F238E27FC236}">
                <a16:creationId xmlns:a16="http://schemas.microsoft.com/office/drawing/2014/main" id="{6C2C1B97-0E0D-28C3-EDC4-5B90EA4E4BF6}"/>
              </a:ext>
            </a:extLst>
          </p:cNvPr>
          <p:cNvSpPr txBox="1"/>
          <p:nvPr/>
        </p:nvSpPr>
        <p:spPr>
          <a:xfrm>
            <a:off x="11633998" y="3429179"/>
            <a:ext cx="475535" cy="369332"/>
          </a:xfrm>
          <a:prstGeom prst="rect">
            <a:avLst/>
          </a:prstGeom>
          <a:noFill/>
        </p:spPr>
        <p:txBody>
          <a:bodyPr wrap="square" rtlCol="0">
            <a:spAutoFit/>
          </a:bodyPr>
          <a:lstStyle/>
          <a:p>
            <a:pPr algn="ctr"/>
            <a:r>
              <a:rPr lang="en-US" b="1" dirty="0"/>
              <a:t>32</a:t>
            </a:r>
            <a:endParaRPr lang="en-IL" b="1" dirty="0"/>
          </a:p>
        </p:txBody>
      </p:sp>
      <p:cxnSp>
        <p:nvCxnSpPr>
          <p:cNvPr id="47" name="Straight Connector 46">
            <a:extLst>
              <a:ext uri="{FF2B5EF4-FFF2-40B4-BE49-F238E27FC236}">
                <a16:creationId xmlns:a16="http://schemas.microsoft.com/office/drawing/2014/main" id="{C2952083-EAB5-4857-0675-74F4E13DCD2E}"/>
              </a:ext>
            </a:extLst>
          </p:cNvPr>
          <p:cNvCxnSpPr>
            <a:cxnSpLocks/>
          </p:cNvCxnSpPr>
          <p:nvPr/>
        </p:nvCxnSpPr>
        <p:spPr>
          <a:xfrm flipV="1">
            <a:off x="9508132" y="222835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12E4CDB9-F048-7B97-C92C-FD5805A4852B}"/>
              </a:ext>
            </a:extLst>
          </p:cNvPr>
          <p:cNvCxnSpPr>
            <a:cxnSpLocks/>
          </p:cNvCxnSpPr>
          <p:nvPr/>
        </p:nvCxnSpPr>
        <p:spPr>
          <a:xfrm flipV="1">
            <a:off x="9508131" y="305741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8E08D432-28A1-4B6C-0F66-99DAC7D99D75}"/>
              </a:ext>
            </a:extLst>
          </p:cNvPr>
          <p:cNvCxnSpPr>
            <a:cxnSpLocks/>
          </p:cNvCxnSpPr>
          <p:nvPr/>
        </p:nvCxnSpPr>
        <p:spPr>
          <a:xfrm flipV="1">
            <a:off x="9508131" y="388646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D8B9B223-B203-CE0F-30B9-4C5176519ADE}"/>
              </a:ext>
            </a:extLst>
          </p:cNvPr>
          <p:cNvCxnSpPr>
            <a:cxnSpLocks/>
          </p:cNvCxnSpPr>
          <p:nvPr/>
        </p:nvCxnSpPr>
        <p:spPr>
          <a:xfrm flipV="1">
            <a:off x="9508131" y="471552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ED4F0986-06FB-A2C8-4BF9-EAA8FF454879}"/>
              </a:ext>
            </a:extLst>
          </p:cNvPr>
          <p:cNvCxnSpPr>
            <a:cxnSpLocks/>
          </p:cNvCxnSpPr>
          <p:nvPr/>
        </p:nvCxnSpPr>
        <p:spPr>
          <a:xfrm>
            <a:off x="9111569" y="277127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8AB7EF8B-C076-1712-3082-79115AB84FFC}"/>
              </a:ext>
            </a:extLst>
          </p:cNvPr>
          <p:cNvCxnSpPr>
            <a:cxnSpLocks/>
          </p:cNvCxnSpPr>
          <p:nvPr/>
        </p:nvCxnSpPr>
        <p:spPr>
          <a:xfrm>
            <a:off x="9090145" y="360033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E30FC069-D4CD-CDA4-6FF3-062E8BC0D59E}"/>
              </a:ext>
            </a:extLst>
          </p:cNvPr>
          <p:cNvCxnSpPr>
            <a:cxnSpLocks/>
          </p:cNvCxnSpPr>
          <p:nvPr/>
        </p:nvCxnSpPr>
        <p:spPr>
          <a:xfrm>
            <a:off x="9111569" y="442939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09BB36E6-F256-EBAB-960E-5D09B8A9D902}"/>
              </a:ext>
            </a:extLst>
          </p:cNvPr>
          <p:cNvCxnSpPr>
            <a:cxnSpLocks/>
          </p:cNvCxnSpPr>
          <p:nvPr/>
        </p:nvCxnSpPr>
        <p:spPr>
          <a:xfrm>
            <a:off x="9090145" y="525844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7E8BABE3-203C-6AB8-E659-BEA8D66BE923}"/>
              </a:ext>
            </a:extLst>
          </p:cNvPr>
          <p:cNvCxnSpPr>
            <a:cxnSpLocks/>
          </p:cNvCxnSpPr>
          <p:nvPr/>
        </p:nvCxnSpPr>
        <p:spPr>
          <a:xfrm>
            <a:off x="9117606" y="187131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73C6F46F-6495-F3D9-B86C-0AFC67BDC6F8}"/>
              </a:ext>
            </a:extLst>
          </p:cNvPr>
          <p:cNvCxnSpPr>
            <a:cxnSpLocks/>
            <a:stCxn id="59" idx="0"/>
          </p:cNvCxnSpPr>
          <p:nvPr/>
        </p:nvCxnSpPr>
        <p:spPr>
          <a:xfrm flipH="1" flipV="1">
            <a:off x="9523261" y="2228354"/>
            <a:ext cx="11075" cy="3338607"/>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C51092C2-59C4-1A09-4FEB-374BD04E24C5}"/>
              </a:ext>
            </a:extLst>
          </p:cNvPr>
          <p:cNvSpPr txBox="1"/>
          <p:nvPr/>
        </p:nvSpPr>
        <p:spPr>
          <a:xfrm>
            <a:off x="7352585" y="6009956"/>
            <a:ext cx="1503906" cy="646331"/>
          </a:xfrm>
          <a:prstGeom prst="rect">
            <a:avLst/>
          </a:prstGeom>
          <a:noFill/>
        </p:spPr>
        <p:txBody>
          <a:bodyPr wrap="square" rtlCol="0">
            <a:spAutoFit/>
          </a:bodyPr>
          <a:lstStyle/>
          <a:p>
            <a:pPr algn="ctr"/>
            <a:r>
              <a:rPr lang="en-US" b="1" dirty="0"/>
              <a:t>Write/Read Address</a:t>
            </a:r>
            <a:endParaRPr lang="en-IL" b="1" dirty="0"/>
          </a:p>
        </p:txBody>
      </p:sp>
      <p:sp>
        <p:nvSpPr>
          <p:cNvPr id="58" name="TextBox 57">
            <a:extLst>
              <a:ext uri="{FF2B5EF4-FFF2-40B4-BE49-F238E27FC236}">
                <a16:creationId xmlns:a16="http://schemas.microsoft.com/office/drawing/2014/main" id="{B5FB5B0F-843C-C574-9D0A-EC73026AD3DF}"/>
              </a:ext>
            </a:extLst>
          </p:cNvPr>
          <p:cNvSpPr txBox="1"/>
          <p:nvPr/>
        </p:nvSpPr>
        <p:spPr>
          <a:xfrm>
            <a:off x="8206736" y="1587560"/>
            <a:ext cx="2196980" cy="369332"/>
          </a:xfrm>
          <a:prstGeom prst="rect">
            <a:avLst/>
          </a:prstGeom>
          <a:noFill/>
        </p:spPr>
        <p:txBody>
          <a:bodyPr wrap="square" rtlCol="0">
            <a:spAutoFit/>
          </a:bodyPr>
          <a:lstStyle/>
          <a:p>
            <a:pPr algn="ctr"/>
            <a:r>
              <a:rPr lang="en-US" b="1" dirty="0"/>
              <a:t>Write/Read control</a:t>
            </a:r>
            <a:endParaRPr lang="en-IL" b="1" dirty="0"/>
          </a:p>
        </p:txBody>
      </p:sp>
      <p:sp>
        <p:nvSpPr>
          <p:cNvPr id="59" name="Rectangle 58">
            <a:extLst>
              <a:ext uri="{FF2B5EF4-FFF2-40B4-BE49-F238E27FC236}">
                <a16:creationId xmlns:a16="http://schemas.microsoft.com/office/drawing/2014/main" id="{060F33E2-6E01-8BAB-2254-2849148E5E28}"/>
              </a:ext>
            </a:extLst>
          </p:cNvPr>
          <p:cNvSpPr/>
          <p:nvPr/>
        </p:nvSpPr>
        <p:spPr>
          <a:xfrm>
            <a:off x="8782384" y="5566961"/>
            <a:ext cx="1503904" cy="802134"/>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dirty="0"/>
          </a:p>
        </p:txBody>
      </p:sp>
      <p:cxnSp>
        <p:nvCxnSpPr>
          <p:cNvPr id="60" name="Straight Connector 59">
            <a:extLst>
              <a:ext uri="{FF2B5EF4-FFF2-40B4-BE49-F238E27FC236}">
                <a16:creationId xmlns:a16="http://schemas.microsoft.com/office/drawing/2014/main" id="{9772FB9A-1CB1-FB84-F4D4-2DF386876C59}"/>
              </a:ext>
            </a:extLst>
          </p:cNvPr>
          <p:cNvCxnSpPr>
            <a:cxnSpLocks/>
            <a:endCxn id="61" idx="1"/>
          </p:cNvCxnSpPr>
          <p:nvPr/>
        </p:nvCxnSpPr>
        <p:spPr>
          <a:xfrm>
            <a:off x="7600483" y="6009956"/>
            <a:ext cx="1181901" cy="1"/>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5042BAB1-5E1D-B46A-4EB8-D24C266AE2F8}"/>
              </a:ext>
            </a:extLst>
          </p:cNvPr>
          <p:cNvSpPr txBox="1"/>
          <p:nvPr/>
        </p:nvSpPr>
        <p:spPr>
          <a:xfrm>
            <a:off x="8782384" y="5686791"/>
            <a:ext cx="1503906" cy="646331"/>
          </a:xfrm>
          <a:prstGeom prst="rect">
            <a:avLst/>
          </a:prstGeom>
          <a:noFill/>
        </p:spPr>
        <p:txBody>
          <a:bodyPr wrap="square" rtlCol="0">
            <a:spAutoFit/>
          </a:bodyPr>
          <a:lstStyle/>
          <a:p>
            <a:pPr algn="ctr"/>
            <a:r>
              <a:rPr lang="en-US" b="1" dirty="0"/>
              <a:t>Reorder Adress logic</a:t>
            </a:r>
            <a:endParaRPr lang="en-IL" b="1" dirty="0"/>
          </a:p>
        </p:txBody>
      </p:sp>
      <p:sp>
        <p:nvSpPr>
          <p:cNvPr id="100" name="TextBox 99">
            <a:extLst>
              <a:ext uri="{FF2B5EF4-FFF2-40B4-BE49-F238E27FC236}">
                <a16:creationId xmlns:a16="http://schemas.microsoft.com/office/drawing/2014/main" id="{A2D16924-487A-6CF9-4FC6-F2C5190F339B}"/>
              </a:ext>
            </a:extLst>
          </p:cNvPr>
          <p:cNvSpPr txBox="1"/>
          <p:nvPr/>
        </p:nvSpPr>
        <p:spPr>
          <a:xfrm>
            <a:off x="98882" y="2092275"/>
            <a:ext cx="406447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4096 bits X 4(16,384 bits total).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8 bits (1byte, RISC-V reads/writes in bytes).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5571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AE38-2085-090A-23FD-4082FCDE93E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0E41B10-4DB8-AFE7-869F-DCBA9005F45D}"/>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0B15368-BF40-7613-1B99-C84317E25A13}"/>
              </a:ext>
            </a:extLst>
          </p:cNvPr>
          <p:cNvSpPr>
            <a:spLocks noGrp="1"/>
          </p:cNvSpPr>
          <p:nvPr>
            <p:ph type="title"/>
          </p:nvPr>
        </p:nvSpPr>
        <p:spPr>
          <a:xfrm>
            <a:off x="305349" y="603066"/>
            <a:ext cx="10319512" cy="592536"/>
          </a:xfrm>
        </p:spPr>
        <p:txBody>
          <a:bodyPr vert="horz" lIns="91440" tIns="45720" rIns="91440" bIns="45720" rtlCol="0" anchor="b">
            <a:normAutofit fontScale="90000"/>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loading mechanism </a:t>
            </a:r>
            <a:endParaRPr lang="en-US" sz="32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28C2F408-61EA-A90B-BD9C-F2F42F8C4D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9931" y="2407196"/>
            <a:ext cx="6638821" cy="4130764"/>
          </a:xfrm>
          <a:prstGeom prst="rect">
            <a:avLst/>
          </a:prstGeom>
        </p:spPr>
      </p:pic>
      <p:sp>
        <p:nvSpPr>
          <p:cNvPr id="4" name="מציין מיקום תוכן 6">
            <a:extLst>
              <a:ext uri="{FF2B5EF4-FFF2-40B4-BE49-F238E27FC236}">
                <a16:creationId xmlns:a16="http://schemas.microsoft.com/office/drawing/2014/main" id="{7D8C2738-87B4-87EF-D37D-7E2557077342}"/>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adding 2 input pins (one for data, one for instructions), and taking advantage of the fact that Tower S-RAMs can write to 2 different addresses in parallel.</a:t>
            </a:r>
          </a:p>
          <a:p>
            <a:pPr rtl="0"/>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279851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61F88-3BAB-58EE-9FAB-8F01F5D91652}"/>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6BAFA957-C9B3-68A9-AADE-16914AA10ED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30E07F0-C612-DC2C-9D3E-354DB3D6D052}"/>
              </a:ext>
            </a:extLst>
          </p:cNvPr>
          <p:cNvSpPr>
            <a:spLocks noGrp="1"/>
          </p:cNvSpPr>
          <p:nvPr>
            <p:ph type="title"/>
          </p:nvPr>
        </p:nvSpPr>
        <p:spPr>
          <a:xfrm>
            <a:off x="213908" y="0"/>
            <a:ext cx="11896811" cy="961922"/>
          </a:xfrm>
        </p:spPr>
        <p:txBody>
          <a:bodyPr vert="horz" lIns="91440" tIns="45720" rIns="91440" bIns="45720" rtlCol="0" anchor="b">
            <a:normAutofit/>
          </a:bodyPr>
          <a:lstStyle/>
          <a:p>
            <a:pPr rtl="0"/>
            <a:r>
              <a:rPr lang="en-US" sz="3200" b="1" i="0" kern="1200" dirty="0">
                <a:solidFill>
                  <a:schemeClr val="tx1"/>
                </a:solidFill>
                <a:effectLst/>
                <a:latin typeface="+mj-lt"/>
                <a:ea typeface="+mj-ea"/>
                <a:cs typeface="+mj-cs"/>
              </a:rPr>
              <a:t>Architectural design of the selected solution - Debug unit</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4BC64C74-4EC7-1C8B-6DC3-E240DEE7BF71}"/>
              </a:ext>
            </a:extLst>
          </p:cNvPr>
          <p:cNvSpPr>
            <a:spLocks noGrp="1"/>
          </p:cNvSpPr>
          <p:nvPr>
            <p:ph idx="1"/>
          </p:nvPr>
        </p:nvSpPr>
        <p:spPr>
          <a:xfrm>
            <a:off x="0" y="1195602"/>
            <a:ext cx="12283440" cy="5662398"/>
          </a:xfrm>
        </p:spPr>
        <p:txBody>
          <a:bodyPr>
            <a:normAutofit/>
          </a:bodyPr>
          <a:lstStyle/>
          <a:p>
            <a:r>
              <a:rPr lang="en-US" sz="2400" dirty="0">
                <a:effectLst/>
                <a:latin typeface="Arial" panose="020B0604020202020204" pitchFamily="34" charset="0"/>
                <a:ea typeface="Times New Roman" panose="02020603050405020304" pitchFamily="18" charset="0"/>
                <a:cs typeface="Arial" panose="020B0604020202020204" pitchFamily="34" charset="0"/>
              </a:rPr>
              <a:t>29 circuit points </a:t>
            </a:r>
            <a:r>
              <a:rPr lang="en-US" dirty="0"/>
              <a:t>across various pipeline stages and control/data paths were connected to a </a:t>
            </a:r>
            <a:r>
              <a:rPr lang="en-US" b="1" dirty="0"/>
              <a:t>32-input multiplexer system</a:t>
            </a:r>
            <a:r>
              <a:rPr lang="en-US" dirty="0"/>
              <a:t>.</a:t>
            </a:r>
          </a:p>
          <a:p>
            <a:endParaRPr lang="en-US" dirty="0"/>
          </a:p>
          <a:p>
            <a:r>
              <a:rPr lang="en-US" dirty="0"/>
              <a:t> This externally controlled MUX allowed users to select and observe specific signals dynamically, enabling real-time inspection of key Datapath and memory elements such as ALU results, fetched opcodes, register values, memory addresses, and read/write data.</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114460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8A77-F07C-FB08-CC5C-CBC7D0034E5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A312919A-8A9C-3ED7-0321-8F572757E2A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10B28AE1-3F7C-7702-972F-A1F7B3336FB7}"/>
              </a:ext>
            </a:extLst>
          </p:cNvPr>
          <p:cNvSpPr>
            <a:spLocks noGrp="1"/>
          </p:cNvSpPr>
          <p:nvPr>
            <p:ph type="title"/>
          </p:nvPr>
        </p:nvSpPr>
        <p:spPr>
          <a:xfrm>
            <a:off x="579669" y="10153"/>
            <a:ext cx="10319512" cy="1003578"/>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Debug unit</a:t>
            </a:r>
            <a:endParaRPr lang="en-US" sz="3200" b="1" kern="1200" dirty="0">
              <a:solidFill>
                <a:schemeClr val="tx1"/>
              </a:solidFill>
              <a:latin typeface="+mj-lt"/>
              <a:ea typeface="+mj-ea"/>
              <a:cs typeface="+mj-cs"/>
            </a:endParaRPr>
          </a:p>
        </p:txBody>
      </p:sp>
      <p:graphicFrame>
        <p:nvGraphicFramePr>
          <p:cNvPr id="3" name="Content Placeholder 2">
            <a:extLst>
              <a:ext uri="{FF2B5EF4-FFF2-40B4-BE49-F238E27FC236}">
                <a16:creationId xmlns:a16="http://schemas.microsoft.com/office/drawing/2014/main" id="{6A5C7A67-DEF0-6D19-7A80-2AF5F3831DC8}"/>
              </a:ext>
            </a:extLst>
          </p:cNvPr>
          <p:cNvGraphicFramePr>
            <a:graphicFrameLocks noGrp="1"/>
          </p:cNvGraphicFramePr>
          <p:nvPr>
            <p:ph idx="1"/>
            <p:extLst>
              <p:ext uri="{D42A27DB-BD31-4B8C-83A1-F6EECF244321}">
                <p14:modId xmlns:p14="http://schemas.microsoft.com/office/powerpoint/2010/main" val="2252473926"/>
              </p:ext>
            </p:extLst>
          </p:nvPr>
        </p:nvGraphicFramePr>
        <p:xfrm>
          <a:off x="0" y="1143379"/>
          <a:ext cx="7059167" cy="5704466"/>
        </p:xfrm>
        <a:graphic>
          <a:graphicData uri="http://schemas.openxmlformats.org/drawingml/2006/table">
            <a:tbl>
              <a:tblPr firstRow="1" firstCol="1" bandRow="1">
                <a:tableStyleId>{5C22544A-7EE6-4342-B048-85BDC9FD1C3A}</a:tableStyleId>
              </a:tblPr>
              <a:tblGrid>
                <a:gridCol w="357542">
                  <a:extLst>
                    <a:ext uri="{9D8B030D-6E8A-4147-A177-3AD203B41FA5}">
                      <a16:colId xmlns:a16="http://schemas.microsoft.com/office/drawing/2014/main" val="3077749885"/>
                    </a:ext>
                  </a:extLst>
                </a:gridCol>
                <a:gridCol w="2040765">
                  <a:extLst>
                    <a:ext uri="{9D8B030D-6E8A-4147-A177-3AD203B41FA5}">
                      <a16:colId xmlns:a16="http://schemas.microsoft.com/office/drawing/2014/main" val="2445671152"/>
                    </a:ext>
                  </a:extLst>
                </a:gridCol>
                <a:gridCol w="4660860">
                  <a:extLst>
                    <a:ext uri="{9D8B030D-6E8A-4147-A177-3AD203B41FA5}">
                      <a16:colId xmlns:a16="http://schemas.microsoft.com/office/drawing/2014/main" val="251754406"/>
                    </a:ext>
                  </a:extLst>
                </a:gridCol>
              </a:tblGrid>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95007286"/>
                  </a:ext>
                </a:extLst>
              </a:tr>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0</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{25'b0, </a:t>
                      </a:r>
                      <a:r>
                        <a:rPr lang="en-US" sz="1200" kern="100" dirty="0" err="1">
                          <a:effectLst/>
                          <a:latin typeface="Aptos" panose="020B0004020202020204" pitchFamily="34" charset="0"/>
                          <a:ea typeface="Aptos" panose="020B0004020202020204" pitchFamily="34" charset="0"/>
                          <a:cs typeface="Arial" panose="020B0604020202020204" pitchFamily="34" charset="0"/>
                        </a:rPr>
                        <a:t>opcodeFetch</a:t>
                      </a:r>
                      <a:r>
                        <a:rPr lang="en-US" sz="1200" kern="100" dirty="0">
                          <a:effectLst/>
                          <a:latin typeface="Aptos" panose="020B0004020202020204" pitchFamily="34" charset="0"/>
                          <a:ea typeface="Aptos" panose="020B0004020202020204" pitchFamily="34" charset="0"/>
                          <a:cs typeface="Arial" panose="020B0604020202020204" pitchFamily="34" charset="0"/>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Opcode from Fetch stage (padded to 32 bits)</a:t>
                      </a:r>
                    </a:p>
                  </a:txBody>
                  <a:tcPr marL="67744" marR="67744" marT="0" marB="0"/>
                </a:tc>
                <a:extLst>
                  <a:ext uri="{0D108BD9-81ED-4DB2-BD59-A6C34878D82A}">
                    <a16:rowId xmlns:a16="http://schemas.microsoft.com/office/drawing/2014/main" val="2194129227"/>
                  </a:ext>
                </a:extLst>
              </a:tr>
              <a:tr h="400055">
                <a:tc>
                  <a:txBody>
                    <a:bodyPr/>
                    <a:lstStyle/>
                    <a:p>
                      <a:pPr algn="ctr">
                        <a:lnSpc>
                          <a:spcPct val="115000"/>
                        </a:lnSpc>
                        <a:spcAft>
                          <a:spcPts val="800"/>
                        </a:spcAft>
                        <a:buNone/>
                      </a:pPr>
                      <a:r>
                        <a:rPr lang="en-IL" sz="1200" kern="100">
                          <a:effectLst/>
                        </a:rPr>
                        <a:t>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opcodeDecode}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2836912"/>
                  </a:ext>
                </a:extLst>
              </a:tr>
              <a:tr h="400055">
                <a:tc>
                  <a:txBody>
                    <a:bodyPr/>
                    <a:lstStyle/>
                    <a:p>
                      <a:pPr algn="ctr">
                        <a:lnSpc>
                          <a:spcPct val="115000"/>
                        </a:lnSpc>
                        <a:spcAft>
                          <a:spcPts val="800"/>
                        </a:spcAft>
                        <a:buNone/>
                      </a:pPr>
                      <a:r>
                        <a:rPr lang="en-IL" sz="1200" kern="100">
                          <a:effectLst/>
                        </a:rPr>
                        <a:t>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opcodeExecute}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41854708"/>
                  </a:ext>
                </a:extLst>
              </a:tr>
              <a:tr h="400055">
                <a:tc>
                  <a:txBody>
                    <a:bodyPr/>
                    <a:lstStyle/>
                    <a:p>
                      <a:pPr algn="ctr">
                        <a:lnSpc>
                          <a:spcPct val="115000"/>
                        </a:lnSpc>
                        <a:spcAft>
                          <a:spcPts val="800"/>
                        </a:spcAft>
                        <a:buNone/>
                      </a:pPr>
                      <a:r>
                        <a:rPr lang="en-IL" sz="1200" kern="100">
                          <a:effectLst/>
                        </a:rPr>
                        <a:t>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opcodeMem}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80594605"/>
                  </a:ext>
                </a:extLst>
              </a:tr>
              <a:tr h="400055">
                <a:tc>
                  <a:txBody>
                    <a:bodyPr/>
                    <a:lstStyle/>
                    <a:p>
                      <a:pPr algn="ctr">
                        <a:lnSpc>
                          <a:spcPct val="115000"/>
                        </a:lnSpc>
                        <a:spcAft>
                          <a:spcPts val="800"/>
                        </a:spcAft>
                        <a:buNone/>
                      </a:pPr>
                      <a:r>
                        <a:rPr lang="en-IL" sz="1200" kern="100">
                          <a:effectLst/>
                        </a:rPr>
                        <a:t>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opcodeWb}</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38985610"/>
                  </a:ext>
                </a:extLst>
              </a:tr>
              <a:tr h="400055">
                <a:tc>
                  <a:txBody>
                    <a:bodyPr/>
                    <a:lstStyle/>
                    <a:p>
                      <a:pPr algn="ctr">
                        <a:lnSpc>
                          <a:spcPct val="115000"/>
                        </a:lnSpc>
                        <a:spcAft>
                          <a:spcPts val="800"/>
                        </a:spcAft>
                        <a:buNone/>
                      </a:pPr>
                      <a:r>
                        <a:rPr lang="en-IL" sz="1200" kern="100">
                          <a:effectLst/>
                        </a:rPr>
                        <a:t>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50847136"/>
                  </a:ext>
                </a:extLst>
              </a:tr>
              <a:tr h="400055">
                <a:tc>
                  <a:txBody>
                    <a:bodyPr/>
                    <a:lstStyle/>
                    <a:p>
                      <a:pPr algn="ctr">
                        <a:lnSpc>
                          <a:spcPct val="115000"/>
                        </a:lnSpc>
                        <a:spcAft>
                          <a:spcPts val="800"/>
                        </a:spcAft>
                        <a:buNone/>
                      </a:pPr>
                      <a:r>
                        <a:rPr lang="en-IL" sz="1200" kern="100">
                          <a:effectLst/>
                        </a:rPr>
                        <a:t>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52264911"/>
                  </a:ext>
                </a:extLst>
              </a:tr>
              <a:tr h="400055">
                <a:tc>
                  <a:txBody>
                    <a:bodyPr/>
                    <a:lstStyle/>
                    <a:p>
                      <a:pPr algn="ctr">
                        <a:lnSpc>
                          <a:spcPct val="115000"/>
                        </a:lnSpc>
                        <a:spcAft>
                          <a:spcPts val="800"/>
                        </a:spcAft>
                        <a:buNone/>
                      </a:pPr>
                      <a:r>
                        <a:rPr lang="en-IL" sz="1200" kern="100">
                          <a:effectLst/>
                        </a:rPr>
                        <a:t>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71358217"/>
                  </a:ext>
                </a:extLst>
              </a:tr>
              <a:tr h="400055">
                <a:tc>
                  <a:txBody>
                    <a:bodyPr/>
                    <a:lstStyle/>
                    <a:p>
                      <a:pPr algn="ctr">
                        <a:lnSpc>
                          <a:spcPct val="115000"/>
                        </a:lnSpc>
                        <a:spcAft>
                          <a:spcPts val="800"/>
                        </a:spcAft>
                        <a:buNone/>
                      </a:pPr>
                      <a:r>
                        <a:rPr lang="en-IL" sz="1200" kern="100">
                          <a:effectLst/>
                        </a:rPr>
                        <a:t>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41526153"/>
                  </a:ext>
                </a:extLst>
              </a:tr>
              <a:tr h="400055">
                <a:tc>
                  <a:txBody>
                    <a:bodyPr/>
                    <a:lstStyle/>
                    <a:p>
                      <a:pPr algn="ctr">
                        <a:lnSpc>
                          <a:spcPct val="115000"/>
                        </a:lnSpc>
                        <a:spcAft>
                          <a:spcPts val="800"/>
                        </a:spcAft>
                        <a:buNone/>
                      </a:pPr>
                      <a:r>
                        <a:rPr lang="en-IL" sz="1200" kern="100">
                          <a:effectLst/>
                        </a:rPr>
                        <a:t>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684641981"/>
                  </a:ext>
                </a:extLst>
              </a:tr>
              <a:tr h="400055">
                <a:tc>
                  <a:txBody>
                    <a:bodyPr/>
                    <a:lstStyle/>
                    <a:p>
                      <a:pPr algn="ctr">
                        <a:lnSpc>
                          <a:spcPct val="115000"/>
                        </a:lnSpc>
                        <a:spcAft>
                          <a:spcPts val="800"/>
                        </a:spcAft>
                        <a:buNone/>
                      </a:pPr>
                      <a:r>
                        <a:rPr lang="en-IL" sz="1200" kern="100">
                          <a:effectLst/>
                        </a:rPr>
                        <a:t>10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005919814"/>
                  </a:ext>
                </a:extLst>
              </a:tr>
              <a:tr h="400055">
                <a:tc>
                  <a:txBody>
                    <a:bodyPr/>
                    <a:lstStyle/>
                    <a:p>
                      <a:pPr algn="ctr">
                        <a:lnSpc>
                          <a:spcPct val="115000"/>
                        </a:lnSpc>
                        <a:spcAft>
                          <a:spcPts val="800"/>
                        </a:spcAft>
                        <a:buNone/>
                      </a:pPr>
                      <a:r>
                        <a:rPr lang="en-IL" sz="1200" kern="100">
                          <a:effectLst/>
                        </a:rPr>
                        <a:t>11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20394810"/>
                  </a:ext>
                </a:extLst>
              </a:tr>
              <a:tr h="400055">
                <a:tc>
                  <a:txBody>
                    <a:bodyPr/>
                    <a:lstStyle/>
                    <a:p>
                      <a:pPr algn="ctr">
                        <a:lnSpc>
                          <a:spcPct val="115000"/>
                        </a:lnSpc>
                        <a:spcAft>
                          <a:spcPts val="800"/>
                        </a:spcAft>
                        <a:buNone/>
                      </a:pPr>
                      <a:r>
                        <a:rPr lang="en-IL" sz="1200" kern="100">
                          <a:effectLst/>
                        </a:rPr>
                        <a:t>12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06544536"/>
                  </a:ext>
                </a:extLst>
              </a:tr>
              <a:tr h="264467">
                <a:tc>
                  <a:txBody>
                    <a:bodyPr/>
                    <a:lstStyle/>
                    <a:p>
                      <a:pPr algn="ctr">
                        <a:lnSpc>
                          <a:spcPct val="115000"/>
                        </a:lnSpc>
                        <a:spcAft>
                          <a:spcPts val="800"/>
                        </a:spcAft>
                        <a:buNone/>
                      </a:pPr>
                      <a:r>
                        <a:rPr lang="en-IL" sz="1200" kern="100">
                          <a:effectLst/>
                        </a:rPr>
                        <a:t>13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{23'b0, </a:t>
                      </a:r>
                      <a:r>
                        <a:rPr lang="en-IL" sz="1200" kern="100" dirty="0" err="1">
                          <a:effectLst/>
                        </a:rPr>
                        <a:t>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Program Counter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27536868"/>
                  </a:ext>
                </a:extLst>
              </a:tr>
              <a:tr h="239543">
                <a:tc>
                  <a:txBody>
                    <a:bodyPr/>
                    <a:lstStyle/>
                    <a:p>
                      <a:pPr algn="ctr">
                        <a:lnSpc>
                          <a:spcPct val="115000"/>
                        </a:lnSpc>
                        <a:spcAft>
                          <a:spcPts val="800"/>
                        </a:spcAft>
                        <a:buNone/>
                      </a:pPr>
                      <a:r>
                        <a:rPr lang="en-IL" sz="1200" kern="100">
                          <a:effectLst/>
                        </a:rPr>
                        <a:t>14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err="1">
                          <a:effectLst/>
                        </a:rPr>
                        <a:t>FAmux_Result_debug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Forwarding A MUX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2373910422"/>
                  </a:ext>
                </a:extLst>
              </a:tr>
            </a:tbl>
          </a:graphicData>
        </a:graphic>
      </p:graphicFrame>
      <p:graphicFrame>
        <p:nvGraphicFramePr>
          <p:cNvPr id="2" name="Content Placeholder 4">
            <a:extLst>
              <a:ext uri="{FF2B5EF4-FFF2-40B4-BE49-F238E27FC236}">
                <a16:creationId xmlns:a16="http://schemas.microsoft.com/office/drawing/2014/main" id="{2634EE20-72FF-FCAC-299F-F301FDE62D20}"/>
              </a:ext>
            </a:extLst>
          </p:cNvPr>
          <p:cNvGraphicFramePr>
            <a:graphicFrameLocks/>
          </p:cNvGraphicFramePr>
          <p:nvPr>
            <p:extLst>
              <p:ext uri="{D42A27DB-BD31-4B8C-83A1-F6EECF244321}">
                <p14:modId xmlns:p14="http://schemas.microsoft.com/office/powerpoint/2010/main" val="1780487609"/>
              </p:ext>
            </p:extLst>
          </p:nvPr>
        </p:nvGraphicFramePr>
        <p:xfrm>
          <a:off x="7059167" y="1143378"/>
          <a:ext cx="5132833" cy="5704469"/>
        </p:xfrm>
        <a:graphic>
          <a:graphicData uri="http://schemas.openxmlformats.org/drawingml/2006/table">
            <a:tbl>
              <a:tblPr firstRow="1" firstCol="1" bandRow="1">
                <a:tableStyleId>{5C22544A-7EE6-4342-B048-85BDC9FD1C3A}</a:tableStyleId>
              </a:tblPr>
              <a:tblGrid>
                <a:gridCol w="356617">
                  <a:extLst>
                    <a:ext uri="{9D8B030D-6E8A-4147-A177-3AD203B41FA5}">
                      <a16:colId xmlns:a16="http://schemas.microsoft.com/office/drawing/2014/main" val="1480150233"/>
                    </a:ext>
                  </a:extLst>
                </a:gridCol>
                <a:gridCol w="1490472">
                  <a:extLst>
                    <a:ext uri="{9D8B030D-6E8A-4147-A177-3AD203B41FA5}">
                      <a16:colId xmlns:a16="http://schemas.microsoft.com/office/drawing/2014/main" val="1601913796"/>
                    </a:ext>
                  </a:extLst>
                </a:gridCol>
                <a:gridCol w="3285744">
                  <a:extLst>
                    <a:ext uri="{9D8B030D-6E8A-4147-A177-3AD203B41FA5}">
                      <a16:colId xmlns:a16="http://schemas.microsoft.com/office/drawing/2014/main" val="663607051"/>
                    </a:ext>
                  </a:extLst>
                </a:gridCol>
              </a:tblGrid>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19800027"/>
                  </a:ext>
                </a:extLst>
              </a:tr>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15</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err="1">
                          <a:effectLst/>
                          <a:latin typeface="Aptos" panose="020B0004020202020204" pitchFamily="34" charset="0"/>
                          <a:ea typeface="Aptos" panose="020B0004020202020204" pitchFamily="34" charset="0"/>
                          <a:cs typeface="Arial" panose="020B0604020202020204" pitchFamily="34" charset="0"/>
                        </a:rPr>
                        <a:t>SrcB_debug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Source B debug</a:t>
                      </a:r>
                    </a:p>
                  </a:txBody>
                  <a:tcPr marL="68580" marR="68580" marT="0" marB="0"/>
                </a:tc>
                <a:extLst>
                  <a:ext uri="{0D108BD9-81ED-4DB2-BD59-A6C34878D82A}">
                    <a16:rowId xmlns:a16="http://schemas.microsoft.com/office/drawing/2014/main" val="2121893194"/>
                  </a:ext>
                </a:extLst>
              </a:tr>
              <a:tr h="417560">
                <a:tc>
                  <a:txBody>
                    <a:bodyPr/>
                    <a:lstStyle/>
                    <a:p>
                      <a:pPr algn="ctr">
                        <a:lnSpc>
                          <a:spcPct val="115000"/>
                        </a:lnSpc>
                        <a:spcAft>
                          <a:spcPts val="800"/>
                        </a:spcAft>
                        <a:buNone/>
                      </a:pPr>
                      <a:r>
                        <a:rPr lang="en-IL" sz="1200" kern="100">
                          <a:effectLst/>
                        </a:rPr>
                        <a:t>16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PcSel_debug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PC select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55159200"/>
                  </a:ext>
                </a:extLst>
              </a:tr>
              <a:tr h="417560">
                <a:tc>
                  <a:txBody>
                    <a:bodyPr/>
                    <a:lstStyle/>
                    <a:p>
                      <a:pPr algn="ctr">
                        <a:lnSpc>
                          <a:spcPct val="115000"/>
                        </a:lnSpc>
                        <a:spcAft>
                          <a:spcPts val="800"/>
                        </a:spcAft>
                        <a:buNone/>
                      </a:pPr>
                      <a:r>
                        <a:rPr lang="en-IL" sz="1200" kern="100">
                          <a:effectLst/>
                        </a:rPr>
                        <a:t>17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BrPC_debug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Branch PC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7196094"/>
                  </a:ext>
                </a:extLst>
              </a:tr>
              <a:tr h="325054">
                <a:tc>
                  <a:txBody>
                    <a:bodyPr/>
                    <a:lstStyle/>
                    <a:p>
                      <a:pPr algn="ctr">
                        <a:lnSpc>
                          <a:spcPct val="115000"/>
                        </a:lnSpc>
                        <a:spcAft>
                          <a:spcPts val="800"/>
                        </a:spcAft>
                        <a:buNone/>
                      </a:pPr>
                      <a:r>
                        <a:rPr lang="en-IL" sz="1200" kern="100">
                          <a:effectLst/>
                        </a:rPr>
                        <a:t>18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ALUResult_debug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1708794"/>
                  </a:ext>
                </a:extLst>
              </a:tr>
              <a:tr h="325054">
                <a:tc>
                  <a:txBody>
                    <a:bodyPr/>
                    <a:lstStyle/>
                    <a:p>
                      <a:pPr algn="ctr">
                        <a:lnSpc>
                          <a:spcPct val="115000"/>
                        </a:lnSpc>
                        <a:spcAft>
                          <a:spcPts val="800"/>
                        </a:spcAft>
                        <a:buNone/>
                      </a:pPr>
                      <a:r>
                        <a:rPr lang="en-IL" sz="1200" kern="100">
                          <a:effectLst/>
                        </a:rPr>
                        <a:t>19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{28'b0, Operation}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operation code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33009289"/>
                  </a:ext>
                </a:extLst>
              </a:tr>
              <a:tr h="325054">
                <a:tc>
                  <a:txBody>
                    <a:bodyPr/>
                    <a:lstStyle/>
                    <a:p>
                      <a:pPr algn="ctr">
                        <a:lnSpc>
                          <a:spcPct val="115000"/>
                        </a:lnSpc>
                        <a:spcAft>
                          <a:spcPts val="800"/>
                        </a:spcAft>
                        <a:buNone/>
                      </a:pPr>
                      <a:r>
                        <a:rPr lang="en-IL" sz="1200" kern="100">
                          <a:effectLst/>
                        </a:rPr>
                        <a:t>20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addr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Memory address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3475164"/>
                  </a:ext>
                </a:extLst>
              </a:tr>
              <a:tr h="325054">
                <a:tc>
                  <a:txBody>
                    <a:bodyPr/>
                    <a:lstStyle/>
                    <a:p>
                      <a:pPr algn="ctr">
                        <a:lnSpc>
                          <a:spcPct val="115000"/>
                        </a:lnSpc>
                        <a:spcAft>
                          <a:spcPts val="800"/>
                        </a:spcAft>
                        <a:buNone/>
                      </a:pPr>
                      <a:r>
                        <a:rPr lang="en-IL" sz="1200" kern="100">
                          <a:effectLst/>
                        </a:rPr>
                        <a:t>21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wr_data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written to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50429458"/>
                  </a:ext>
                </a:extLst>
              </a:tr>
              <a:tr h="325054">
                <a:tc>
                  <a:txBody>
                    <a:bodyPr/>
                    <a:lstStyle/>
                    <a:p>
                      <a:pPr algn="ctr">
                        <a:lnSpc>
                          <a:spcPct val="115000"/>
                        </a:lnSpc>
                        <a:spcAft>
                          <a:spcPts val="800"/>
                        </a:spcAft>
                        <a:buNone/>
                      </a:pPr>
                      <a:r>
                        <a:rPr lang="en-IL" sz="1200" kern="100">
                          <a:effectLst/>
                        </a:rPr>
                        <a:t>22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rd_data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36025911"/>
                  </a:ext>
                </a:extLst>
              </a:tr>
              <a:tr h="667042">
                <a:tc>
                  <a:txBody>
                    <a:bodyPr/>
                    <a:lstStyle/>
                    <a:p>
                      <a:pPr algn="ctr">
                        <a:lnSpc>
                          <a:spcPct val="115000"/>
                        </a:lnSpc>
                        <a:spcAft>
                          <a:spcPts val="800"/>
                        </a:spcAft>
                        <a:buNone/>
                      </a:pPr>
                      <a:r>
                        <a:rPr lang="en-IL" sz="1200" kern="100">
                          <a:effectLst/>
                        </a:rPr>
                        <a:t>23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wr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written to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87667421"/>
                  </a:ext>
                </a:extLst>
              </a:tr>
              <a:tr h="521511">
                <a:tc>
                  <a:txBody>
                    <a:bodyPr/>
                    <a:lstStyle/>
                    <a:p>
                      <a:pPr algn="ctr">
                        <a:lnSpc>
                          <a:spcPct val="115000"/>
                        </a:lnSpc>
                        <a:spcAft>
                          <a:spcPts val="800"/>
                        </a:spcAft>
                        <a:buNone/>
                      </a:pPr>
                      <a:r>
                        <a:rPr lang="en-IL" sz="1200" kern="100">
                          <a:effectLst/>
                        </a:rPr>
                        <a:t>24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rd</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read from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89831575"/>
                  </a:ext>
                </a:extLst>
              </a:tr>
              <a:tr h="325054">
                <a:tc>
                  <a:txBody>
                    <a:bodyPr/>
                    <a:lstStyle/>
                    <a:p>
                      <a:pPr algn="ctr">
                        <a:lnSpc>
                          <a:spcPct val="115000"/>
                        </a:lnSpc>
                        <a:spcAft>
                          <a:spcPts val="800"/>
                        </a:spcAft>
                        <a:buNone/>
                      </a:pPr>
                      <a:r>
                        <a:rPr lang="en-IL" sz="1200" kern="100">
                          <a:effectLst/>
                        </a:rPr>
                        <a:t>25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{27'b0, </a:t>
                      </a:r>
                      <a:r>
                        <a:rPr lang="en-IL" sz="1200" kern="100" dirty="0" err="1">
                          <a:effectLst/>
                        </a:rPr>
                        <a:t>reg_num</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35189743"/>
                  </a:ext>
                </a:extLst>
              </a:tr>
              <a:tr h="325054">
                <a:tc>
                  <a:txBody>
                    <a:bodyPr/>
                    <a:lstStyle/>
                    <a:p>
                      <a:pPr algn="ctr">
                        <a:lnSpc>
                          <a:spcPct val="115000"/>
                        </a:lnSpc>
                        <a:spcAft>
                          <a:spcPts val="800"/>
                        </a:spcAft>
                        <a:buNone/>
                      </a:pPr>
                      <a:r>
                        <a:rPr lang="en-IL" sz="1200" kern="100">
                          <a:effectLst/>
                        </a:rPr>
                        <a:t>26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reg_data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register</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211054036"/>
                  </a:ext>
                </a:extLst>
              </a:tr>
              <a:tr h="667042">
                <a:tc>
                  <a:txBody>
                    <a:bodyPr/>
                    <a:lstStyle/>
                    <a:p>
                      <a:pPr algn="ctr">
                        <a:lnSpc>
                          <a:spcPct val="115000"/>
                        </a:lnSpc>
                        <a:spcAft>
                          <a:spcPts val="800"/>
                        </a:spcAft>
                        <a:buNone/>
                      </a:pPr>
                      <a:r>
                        <a:rPr lang="en-IL" sz="1200" kern="100" dirty="0">
                          <a:effectLst/>
                        </a:rPr>
                        <a:t>27</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reg_write_sig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writes enable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189144247"/>
                  </a:ext>
                </a:extLst>
              </a:tr>
              <a:tr h="325054">
                <a:tc>
                  <a:txBody>
                    <a:bodyPr/>
                    <a:lstStyle/>
                    <a:p>
                      <a:pPr algn="ctr">
                        <a:lnSpc>
                          <a:spcPct val="115000"/>
                        </a:lnSpc>
                        <a:spcAft>
                          <a:spcPts val="800"/>
                        </a:spcAft>
                        <a:buNone/>
                      </a:pPr>
                      <a:r>
                        <a:rPr lang="en-IL" sz="1200" kern="100">
                          <a:effectLst/>
                        </a:rPr>
                        <a:t>28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WB_Data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Write-back 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97683012"/>
                  </a:ext>
                </a:extLst>
              </a:tr>
            </a:tbl>
          </a:graphicData>
        </a:graphic>
      </p:graphicFrame>
    </p:spTree>
    <p:extLst>
      <p:ext uri="{BB962C8B-B14F-4D97-AF65-F5344CB8AC3E}">
        <p14:creationId xmlns:p14="http://schemas.microsoft.com/office/powerpoint/2010/main" val="280287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298704" y="145669"/>
            <a:ext cx="10515600" cy="1325563"/>
          </a:xfrm>
        </p:spPr>
        <p:txBody>
          <a:bodyPr/>
          <a:lstStyle/>
          <a:p>
            <a:r>
              <a:rPr lang="en-US" sz="4400" b="1" i="0" kern="1200" dirty="0">
                <a:solidFill>
                  <a:schemeClr val="tx1"/>
                </a:solidFill>
                <a:effectLst/>
                <a:ea typeface="+mj-ea"/>
                <a:cs typeface="+mj-cs"/>
              </a:rPr>
              <a:t>Back-end flow:</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endParaRPr lang="en-IL" dirty="0"/>
          </a:p>
          <a:p>
            <a:r>
              <a:rPr lang="en-US" dirty="0"/>
              <a:t>Using </a:t>
            </a:r>
            <a:r>
              <a:rPr lang="en-IL" dirty="0"/>
              <a:t>Cadence Innovus</a:t>
            </a:r>
            <a:r>
              <a:rPr lang="en-US" dirty="0"/>
              <a:t> tool &amp; </a:t>
            </a:r>
            <a:r>
              <a:rPr lang="en-IL" dirty="0"/>
              <a:t>TSMC TSL 108 Tower Design Kit</a:t>
            </a:r>
            <a:r>
              <a:rPr lang="en-US" dirty="0"/>
              <a:t> for a short layout flow, transforming a synthesized Verilog design into a complete physical chip layout, while trying to maximize the working frequency.</a:t>
            </a:r>
          </a:p>
          <a:p>
            <a:endParaRPr lang="en-US" dirty="0"/>
          </a:p>
          <a:p>
            <a:r>
              <a:rPr lang="en-US" dirty="0"/>
              <a:t>Using </a:t>
            </a:r>
            <a:r>
              <a:rPr lang="en-IL" dirty="0"/>
              <a:t>PrimeTime </a:t>
            </a:r>
            <a:r>
              <a:rPr lang="en-US" dirty="0"/>
              <a:t>Tool to verify and debug timing issues, to reach maximum working frequency.</a:t>
            </a:r>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86291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DF613-BE53-C1DD-D15B-C2A4D2FCECB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4A562B7-CA17-BDF1-4AB6-0B86B5558D8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7BABD51-08C1-4016-A7D6-9A537F5BA893}"/>
              </a:ext>
            </a:extLst>
          </p:cNvPr>
          <p:cNvSpPr>
            <a:spLocks noGrp="1"/>
          </p:cNvSpPr>
          <p:nvPr>
            <p:ph type="title"/>
          </p:nvPr>
        </p:nvSpPr>
        <p:spPr>
          <a:xfrm>
            <a:off x="298704" y="145669"/>
            <a:ext cx="10515600" cy="1325563"/>
          </a:xfrm>
        </p:spPr>
        <p:txBody>
          <a:bodyPr/>
          <a:lstStyle/>
          <a:p>
            <a:r>
              <a:rPr lang="en-US" b="1" dirty="0"/>
              <a:t>Synthesis flow </a:t>
            </a:r>
            <a:r>
              <a:rPr lang="en-US" sz="4400" b="1" i="0" kern="1200" dirty="0">
                <a:solidFill>
                  <a:schemeClr val="tx1"/>
                </a:solidFill>
                <a:effectLst/>
                <a:ea typeface="+mj-ea"/>
                <a:cs typeface="+mj-cs"/>
              </a:rPr>
              <a:t>:</a:t>
            </a:r>
            <a:endParaRPr lang="he-IL" b="1" dirty="0"/>
          </a:p>
        </p:txBody>
      </p:sp>
      <p:sp>
        <p:nvSpPr>
          <p:cNvPr id="8" name="מציין מיקום תוכן 2">
            <a:extLst>
              <a:ext uri="{FF2B5EF4-FFF2-40B4-BE49-F238E27FC236}">
                <a16:creationId xmlns:a16="http://schemas.microsoft.com/office/drawing/2014/main" id="{9C7FAD6F-89B0-D133-5B2D-2F177ADF29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endParaRPr lang="en-US" dirty="0"/>
          </a:p>
          <a:p>
            <a:r>
              <a:rPr lang="en-US" dirty="0"/>
              <a:t> To create an efficient </a:t>
            </a:r>
            <a:r>
              <a:rPr lang="en-IL" dirty="0"/>
              <a:t>gate-level netlist</a:t>
            </a:r>
            <a:r>
              <a:rPr lang="en-US" dirty="0"/>
              <a:t>, we had to parameterize some general-use modules that we integrated into the design (especially muxes), while always checking the design after compile to ensure area and timing efficacy.</a:t>
            </a:r>
            <a:endParaRPr lang="en-IL"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62877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FB5D4-46B7-1E78-08E6-793DB8534D9B}"/>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E426446-3B2D-285F-DF92-EEF6356656D9}"/>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DF22506C-BA15-E5AB-2BB8-80A50AE5C00C}"/>
              </a:ext>
            </a:extLst>
          </p:cNvPr>
          <p:cNvSpPr>
            <a:spLocks noGrp="1"/>
          </p:cNvSpPr>
          <p:nvPr>
            <p:ph type="title"/>
          </p:nvPr>
        </p:nvSpPr>
        <p:spPr>
          <a:xfrm>
            <a:off x="288544" y="0"/>
            <a:ext cx="10515600" cy="1325563"/>
          </a:xfrm>
        </p:spPr>
        <p:txBody>
          <a:bodyPr/>
          <a:lstStyle/>
          <a:p>
            <a:r>
              <a:rPr lang="en-US" b="1" dirty="0"/>
              <a:t>Layout flow </a:t>
            </a:r>
            <a:r>
              <a:rPr lang="en-US" sz="4400" b="1" i="0" kern="1200" dirty="0">
                <a:solidFill>
                  <a:schemeClr val="tx1"/>
                </a:solidFill>
                <a:effectLst/>
                <a:ea typeface="+mj-ea"/>
                <a:cs typeface="+mj-cs"/>
              </a:rPr>
              <a:t>:</a:t>
            </a:r>
            <a:endParaRPr lang="he-IL" b="1" dirty="0"/>
          </a:p>
        </p:txBody>
      </p:sp>
      <p:sp>
        <p:nvSpPr>
          <p:cNvPr id="8" name="מציין מיקום תוכן 2">
            <a:extLst>
              <a:ext uri="{FF2B5EF4-FFF2-40B4-BE49-F238E27FC236}">
                <a16:creationId xmlns:a16="http://schemas.microsoft.com/office/drawing/2014/main" id="{E031BCFC-307C-1E56-59C2-0616F50851DA}"/>
              </a:ext>
            </a:extLst>
          </p:cNvPr>
          <p:cNvSpPr>
            <a:spLocks noGrp="1"/>
          </p:cNvSpPr>
          <p:nvPr>
            <p:ph idx="1"/>
          </p:nvPr>
        </p:nvSpPr>
        <p:spPr>
          <a:xfrm>
            <a:off x="71120" y="1195602"/>
            <a:ext cx="12049760" cy="5573712"/>
          </a:xfrm>
        </p:spPr>
        <p:txBody>
          <a:bodyPr>
            <a:normAutofit lnSpcReduction="10000"/>
          </a:bodyPr>
          <a:lstStyle/>
          <a:p>
            <a:r>
              <a:rPr lang="en-US" dirty="0"/>
              <a:t>Using </a:t>
            </a:r>
            <a:r>
              <a:rPr lang="en-IL" dirty="0"/>
              <a:t>Cadence </a:t>
            </a:r>
            <a:r>
              <a:rPr lang="en-IL" b="1" u="sng" dirty="0"/>
              <a:t>Innovus</a:t>
            </a:r>
            <a:r>
              <a:rPr lang="en-US" b="1" u="sng" dirty="0"/>
              <a:t> tool &amp; </a:t>
            </a:r>
            <a:r>
              <a:rPr lang="en-IL" b="1" u="sng" dirty="0"/>
              <a:t>TSMC TSL 108 </a:t>
            </a:r>
            <a:r>
              <a:rPr lang="en-IL" dirty="0"/>
              <a:t>Tower Design Kit</a:t>
            </a:r>
            <a:r>
              <a:rPr lang="en-US" dirty="0"/>
              <a:t> for a short layout flow, transforming a synthesized Verilog design into a complete physical chip layout, while trying to maximize the working frequency.</a:t>
            </a:r>
          </a:p>
          <a:p>
            <a:endParaRPr lang="en-US" dirty="0"/>
          </a:p>
          <a:p>
            <a:r>
              <a:rPr lang="en-US" dirty="0"/>
              <a:t>Floorplan &amp; Power and ground pins  were defined to setup the chip and enable its power ring, Standard cells, including Tower SRAMs, were automatically placed with optimization for timing and congestion. </a:t>
            </a:r>
          </a:p>
          <a:p>
            <a:pPr marL="0" indent="0">
              <a:buNone/>
            </a:pPr>
            <a:endParaRPr lang="en-US" dirty="0"/>
          </a:p>
          <a:p>
            <a:r>
              <a:rPr lang="en-US" dirty="0"/>
              <a:t>Clock Tree Synthesis (CTS) followed, creating a balanced network with 1.3 ns skew for proper synchronization (with a test and try to reduce </a:t>
            </a:r>
            <a:r>
              <a:rPr lang="en-US" dirty="0" err="1"/>
              <a:t>clk</a:t>
            </a:r>
            <a:r>
              <a:rPr lang="en-US" dirty="0"/>
              <a:t> cycle policy).</a:t>
            </a:r>
          </a:p>
          <a:p>
            <a:endParaRPr lang="en-US" dirty="0"/>
          </a:p>
          <a:p>
            <a:r>
              <a:rPr lang="en-US" dirty="0"/>
              <a:t>Finally, after power routing was completed, full signal routing was carried.</a:t>
            </a:r>
          </a:p>
          <a:p>
            <a:pPr marL="0" indent="0" algn="l" rtl="0">
              <a:buNone/>
            </a:pPr>
            <a:endParaRPr lang="en-US" dirty="0"/>
          </a:p>
          <a:p>
            <a:pPr algn="l" rtl="0"/>
            <a:endParaRPr lang="he-IL" dirty="0"/>
          </a:p>
        </p:txBody>
      </p:sp>
    </p:spTree>
    <p:extLst>
      <p:ext uri="{BB962C8B-B14F-4D97-AF65-F5344CB8AC3E}">
        <p14:creationId xmlns:p14="http://schemas.microsoft.com/office/powerpoint/2010/main" val="196503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D9C39-63B9-0FF5-4A6F-A4FD45A1248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5815323F-93A0-E92B-52C2-55C1E42850F2}"/>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81E3FA5E-AC7A-8383-79E5-CAF6A87499E6}"/>
              </a:ext>
            </a:extLst>
          </p:cNvPr>
          <p:cNvSpPr>
            <a:spLocks noGrp="1"/>
          </p:cNvSpPr>
          <p:nvPr>
            <p:ph type="title"/>
          </p:nvPr>
        </p:nvSpPr>
        <p:spPr>
          <a:xfrm>
            <a:off x="288544" y="0"/>
            <a:ext cx="10515600" cy="1325563"/>
          </a:xfrm>
        </p:spPr>
        <p:txBody>
          <a:bodyPr/>
          <a:lstStyle/>
          <a:p>
            <a:r>
              <a:rPr lang="en-US" b="1" dirty="0"/>
              <a:t>STA Check:</a:t>
            </a:r>
            <a:endParaRPr lang="he-IL" b="1" dirty="0"/>
          </a:p>
        </p:txBody>
      </p:sp>
      <p:sp>
        <p:nvSpPr>
          <p:cNvPr id="8" name="מציין מיקום תוכן 2">
            <a:extLst>
              <a:ext uri="{FF2B5EF4-FFF2-40B4-BE49-F238E27FC236}">
                <a16:creationId xmlns:a16="http://schemas.microsoft.com/office/drawing/2014/main" id="{7A9C9526-C3E4-681C-E07B-146EF2B7BF71}"/>
              </a:ext>
            </a:extLst>
          </p:cNvPr>
          <p:cNvSpPr>
            <a:spLocks noGrp="1"/>
          </p:cNvSpPr>
          <p:nvPr>
            <p:ph idx="1"/>
          </p:nvPr>
        </p:nvSpPr>
        <p:spPr>
          <a:xfrm>
            <a:off x="71120" y="1195602"/>
            <a:ext cx="12049760" cy="5573712"/>
          </a:xfrm>
        </p:spPr>
        <p:txBody>
          <a:bodyPr>
            <a:normAutofit/>
          </a:bodyPr>
          <a:lstStyle/>
          <a:p>
            <a:r>
              <a:rPr lang="en-US" dirty="0"/>
              <a:t>Using </a:t>
            </a:r>
            <a:r>
              <a:rPr lang="en-IL" b="1" dirty="0"/>
              <a:t>PrimeTime</a:t>
            </a:r>
            <a:r>
              <a:rPr lang="en-IL" dirty="0"/>
              <a:t> tool</a:t>
            </a:r>
            <a:r>
              <a:rPr lang="en-US" dirty="0"/>
              <a:t> &amp; </a:t>
            </a:r>
            <a:r>
              <a:rPr lang="en-IL" dirty="0"/>
              <a:t>Tower Design Kit</a:t>
            </a:r>
            <a:r>
              <a:rPr lang="en-US" dirty="0"/>
              <a:t>, for </a:t>
            </a:r>
            <a:r>
              <a:rPr lang="en-IL" dirty="0"/>
              <a:t>timing violations in the design</a:t>
            </a:r>
            <a:r>
              <a:rPr lang="en-US" dirty="0"/>
              <a:t> &amp; trying to achieve maximum working frequency.</a:t>
            </a:r>
          </a:p>
          <a:p>
            <a:endParaRPr lang="en-US" dirty="0"/>
          </a:p>
          <a:p>
            <a:r>
              <a:rPr lang="en-IL" dirty="0"/>
              <a:t>By using slightly modified scripts</a:t>
            </a:r>
            <a:r>
              <a:rPr lang="en-US" dirty="0"/>
              <a:t> (adaptive to our design and libraries)</a:t>
            </a:r>
            <a:r>
              <a:rPr lang="en-IL" dirty="0"/>
              <a:t>, PrimeTime verifies </a:t>
            </a:r>
            <a:r>
              <a:rPr lang="en-IL" b="1" dirty="0"/>
              <a:t>setup and hold constraints</a:t>
            </a:r>
            <a:r>
              <a:rPr lang="en-IL" dirty="0"/>
              <a:t>, </a:t>
            </a:r>
            <a:r>
              <a:rPr lang="en-IL" b="1" dirty="0"/>
              <a:t>path delays</a:t>
            </a:r>
            <a:r>
              <a:rPr lang="en-IL" dirty="0"/>
              <a:t>, and </a:t>
            </a:r>
            <a:r>
              <a:rPr lang="en-IL" b="1" dirty="0"/>
              <a:t>critical corner cases</a:t>
            </a:r>
            <a:r>
              <a:rPr lang="en-IL" dirty="0"/>
              <a:t>.</a:t>
            </a:r>
            <a:endParaRPr lang="en-US" dirty="0"/>
          </a:p>
          <a:p>
            <a:endParaRPr lang="en-IL" dirty="0"/>
          </a:p>
          <a:p>
            <a:r>
              <a:rPr lang="en-IL" dirty="0"/>
              <a:t>This process enables us to </a:t>
            </a:r>
            <a:r>
              <a:rPr lang="en-IL" b="1" dirty="0"/>
              <a:t>debug timing issues</a:t>
            </a:r>
            <a:r>
              <a:rPr lang="en-IL" dirty="0"/>
              <a:t> and adjust the </a:t>
            </a:r>
            <a:r>
              <a:rPr lang="en-IL" b="1" dirty="0"/>
              <a:t>operating frequency</a:t>
            </a:r>
            <a:r>
              <a:rPr lang="en-IL" dirty="0"/>
              <a:t> </a:t>
            </a:r>
            <a:r>
              <a:rPr lang="en-US" dirty="0"/>
              <a:t>after each design/clock change.</a:t>
            </a:r>
            <a:endParaRPr lang="he-IL" dirty="0"/>
          </a:p>
        </p:txBody>
      </p:sp>
    </p:spTree>
    <p:extLst>
      <p:ext uri="{BB962C8B-B14F-4D97-AF65-F5344CB8AC3E}">
        <p14:creationId xmlns:p14="http://schemas.microsoft.com/office/powerpoint/2010/main" val="18278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E24F-B6F7-847F-2A1E-547B1D4A8977}"/>
              </a:ext>
            </a:extLst>
          </p:cNvPr>
          <p:cNvSpPr>
            <a:spLocks noGrp="1"/>
          </p:cNvSpPr>
          <p:nvPr>
            <p:ph type="title"/>
          </p:nvPr>
        </p:nvSpPr>
        <p:spPr/>
        <p:txBody>
          <a:bodyPr/>
          <a:lstStyle/>
          <a:p>
            <a:r>
              <a:rPr lang="en-US" dirty="0"/>
              <a:t>Challenges &amp; problems</a:t>
            </a:r>
            <a:endParaRPr lang="en-IL" dirty="0"/>
          </a:p>
        </p:txBody>
      </p:sp>
      <p:sp>
        <p:nvSpPr>
          <p:cNvPr id="3" name="Content Placeholder 2">
            <a:extLst>
              <a:ext uri="{FF2B5EF4-FFF2-40B4-BE49-F238E27FC236}">
                <a16:creationId xmlns:a16="http://schemas.microsoft.com/office/drawing/2014/main" id="{A21B0AED-389D-5753-38C3-4BE32DD3689A}"/>
              </a:ext>
            </a:extLst>
          </p:cNvPr>
          <p:cNvSpPr>
            <a:spLocks noGrp="1"/>
          </p:cNvSpPr>
          <p:nvPr>
            <p:ph idx="1"/>
          </p:nvPr>
        </p:nvSpPr>
        <p:spPr/>
        <p:txBody>
          <a:bodyPr/>
          <a:lstStyle/>
          <a:p>
            <a:r>
              <a:rPr lang="en-US" dirty="0"/>
              <a:t>The master design initially failed during compilation because the synthesis tool could not detect the FBJA memory, resulting in a compilation error. To resolve this issue, a virtual FBJA memory was used.</a:t>
            </a:r>
            <a:endParaRPr lang="en-IL" dirty="0"/>
          </a:p>
        </p:txBody>
      </p:sp>
    </p:spTree>
    <p:extLst>
      <p:ext uri="{BB962C8B-B14F-4D97-AF65-F5344CB8AC3E}">
        <p14:creationId xmlns:p14="http://schemas.microsoft.com/office/powerpoint/2010/main" val="3728729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20F6-9510-7273-65C7-D27F01B8CAA7}"/>
              </a:ext>
            </a:extLst>
          </p:cNvPr>
          <p:cNvSpPr>
            <a:spLocks noGrp="1"/>
          </p:cNvSpPr>
          <p:nvPr>
            <p:ph type="title"/>
          </p:nvPr>
        </p:nvSpPr>
        <p:spPr>
          <a:xfrm>
            <a:off x="187960" y="182245"/>
            <a:ext cx="10515600" cy="1325563"/>
          </a:xfrm>
        </p:spPr>
        <p:txBody>
          <a:bodyPr/>
          <a:lstStyle/>
          <a:p>
            <a:r>
              <a:rPr lang="en-US" dirty="0"/>
              <a:t>Challenges &amp; problems</a:t>
            </a:r>
            <a:endParaRPr lang="en-IL" dirty="0"/>
          </a:p>
        </p:txBody>
      </p:sp>
      <p:sp>
        <p:nvSpPr>
          <p:cNvPr id="3" name="Content Placeholder 2">
            <a:extLst>
              <a:ext uri="{FF2B5EF4-FFF2-40B4-BE49-F238E27FC236}">
                <a16:creationId xmlns:a16="http://schemas.microsoft.com/office/drawing/2014/main" id="{0B09C33B-B383-9E8F-BBD4-E3C71A600F03}"/>
              </a:ext>
            </a:extLst>
          </p:cNvPr>
          <p:cNvSpPr>
            <a:spLocks noGrp="1"/>
          </p:cNvSpPr>
          <p:nvPr>
            <p:ph idx="1"/>
          </p:nvPr>
        </p:nvSpPr>
        <p:spPr>
          <a:xfrm>
            <a:off x="187960" y="1432560"/>
            <a:ext cx="11165840" cy="4744403"/>
          </a:xfrm>
        </p:spPr>
        <p:txBody>
          <a:bodyPr/>
          <a:lstStyle/>
          <a:p>
            <a:r>
              <a:rPr lang="en-IL" dirty="0"/>
              <a:t>Design Size</a:t>
            </a:r>
            <a:r>
              <a:rPr lang="en-US" dirty="0"/>
              <a:t> was getting a lot bigger due to the initial debug unit planning, </a:t>
            </a:r>
            <a:r>
              <a:rPr lang="en-IL" dirty="0"/>
              <a:t>creating a high-density &amp; complex design</a:t>
            </a:r>
            <a:r>
              <a:rPr lang="en-US" dirty="0"/>
              <a:t>.</a:t>
            </a:r>
          </a:p>
          <a:p>
            <a:pPr marL="0" indent="0">
              <a:buNone/>
            </a:pPr>
            <a:r>
              <a:rPr lang="en-US" dirty="0"/>
              <a:t> 	-We had to re-plan, and used a common solution used in the real           		world, adding a mux to the debug unit outputs, </a:t>
            </a:r>
            <a:r>
              <a:rPr lang="en-IL" dirty="0"/>
              <a:t>reducing the </a:t>
            </a:r>
            <a:r>
              <a:rPr lang="en-US" dirty="0"/>
              <a:t>			design size by ~ %60.</a:t>
            </a:r>
            <a:endParaRPr lang="en-IL" dirty="0"/>
          </a:p>
          <a:p>
            <a:endParaRPr lang="en-US" dirty="0"/>
          </a:p>
          <a:p>
            <a:endParaRPr lang="en-US" dirty="0"/>
          </a:p>
        </p:txBody>
      </p:sp>
      <p:pic>
        <p:nvPicPr>
          <p:cNvPr id="4" name="Picture 3">
            <a:extLst>
              <a:ext uri="{FF2B5EF4-FFF2-40B4-BE49-F238E27FC236}">
                <a16:creationId xmlns:a16="http://schemas.microsoft.com/office/drawing/2014/main" id="{67DAB5A7-E004-F93B-8BE5-6D05551B6A04}"/>
              </a:ext>
            </a:extLst>
          </p:cNvPr>
          <p:cNvPicPr>
            <a:picLocks noChangeAspect="1"/>
          </p:cNvPicPr>
          <p:nvPr/>
        </p:nvPicPr>
        <p:blipFill>
          <a:blip r:embed="rId2"/>
          <a:stretch>
            <a:fillRect/>
          </a:stretch>
        </p:blipFill>
        <p:spPr>
          <a:xfrm>
            <a:off x="1216448" y="3624546"/>
            <a:ext cx="3503781" cy="3051209"/>
          </a:xfrm>
          <a:prstGeom prst="rect">
            <a:avLst/>
          </a:prstGeom>
        </p:spPr>
      </p:pic>
      <p:pic>
        <p:nvPicPr>
          <p:cNvPr id="5" name="Picture 4">
            <a:extLst>
              <a:ext uri="{FF2B5EF4-FFF2-40B4-BE49-F238E27FC236}">
                <a16:creationId xmlns:a16="http://schemas.microsoft.com/office/drawing/2014/main" id="{F3D845C6-BD4A-039C-471D-BC1ACAC48AB1}"/>
              </a:ext>
            </a:extLst>
          </p:cNvPr>
          <p:cNvPicPr>
            <a:picLocks noChangeAspect="1"/>
          </p:cNvPicPr>
          <p:nvPr/>
        </p:nvPicPr>
        <p:blipFill>
          <a:blip r:embed="rId3"/>
          <a:stretch>
            <a:fillRect/>
          </a:stretch>
        </p:blipFill>
        <p:spPr>
          <a:xfrm>
            <a:off x="6587529" y="3624545"/>
            <a:ext cx="3503781" cy="3051209"/>
          </a:xfrm>
          <a:prstGeom prst="rect">
            <a:avLst/>
          </a:prstGeom>
        </p:spPr>
      </p:pic>
      <p:cxnSp>
        <p:nvCxnSpPr>
          <p:cNvPr id="7" name="Straight Arrow Connector 6">
            <a:extLst>
              <a:ext uri="{FF2B5EF4-FFF2-40B4-BE49-F238E27FC236}">
                <a16:creationId xmlns:a16="http://schemas.microsoft.com/office/drawing/2014/main" id="{5E93DD01-5774-A6EB-7EEF-E814DAF6EEAD}"/>
              </a:ext>
            </a:extLst>
          </p:cNvPr>
          <p:cNvCxnSpPr/>
          <p:nvPr/>
        </p:nvCxnSpPr>
        <p:spPr>
          <a:xfrm>
            <a:off x="5014762" y="5150149"/>
            <a:ext cx="1081238" cy="0"/>
          </a:xfrm>
          <a:prstGeom prst="straightConnector1">
            <a:avLst/>
          </a:prstGeom>
          <a:ln w="50800">
            <a:solidFill>
              <a:srgbClr val="00B050"/>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65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E582A-B816-B5E2-A91B-C56EDA8821E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4C55D4-3308-3EA0-7B77-FC2396C235CC}"/>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9C6818C-99F7-98C5-1B6D-58B48E415932}"/>
              </a:ext>
            </a:extLst>
          </p:cNvPr>
          <p:cNvSpPr>
            <a:spLocks noGrp="1"/>
          </p:cNvSpPr>
          <p:nvPr>
            <p:ph type="title"/>
          </p:nvPr>
        </p:nvSpPr>
        <p:spPr>
          <a:xfrm>
            <a:off x="591312" y="328549"/>
            <a:ext cx="10515600" cy="1325563"/>
          </a:xfrm>
        </p:spPr>
        <p:txBody>
          <a:bodyPr>
            <a:normAutofit/>
          </a:bodyPr>
          <a:lstStyle/>
          <a:p>
            <a:pPr rtl="0"/>
            <a:r>
              <a:rPr lang="en-US" b="1" dirty="0">
                <a:cs typeface="Arial" panose="020B0604020202020204" pitchFamily="34" charset="0"/>
              </a:rPr>
              <a:t>Agenda</a:t>
            </a:r>
            <a:endParaRPr lang="he-IL" b="1" dirty="0">
              <a:cs typeface="Arial" panose="020B0604020202020204" pitchFamily="34" charset="0"/>
            </a:endParaRPr>
          </a:p>
        </p:txBody>
      </p:sp>
      <p:sp>
        <p:nvSpPr>
          <p:cNvPr id="8" name="מציין מיקום תוכן 2">
            <a:extLst>
              <a:ext uri="{FF2B5EF4-FFF2-40B4-BE49-F238E27FC236}">
                <a16:creationId xmlns:a16="http://schemas.microsoft.com/office/drawing/2014/main" id="{01CF4E00-C42F-FA9F-F2B6-510A0DD033DD}"/>
              </a:ext>
            </a:extLst>
          </p:cNvPr>
          <p:cNvSpPr>
            <a:spLocks noGrp="1"/>
          </p:cNvSpPr>
          <p:nvPr>
            <p:ph idx="1"/>
          </p:nvPr>
        </p:nvSpPr>
        <p:spPr>
          <a:xfrm>
            <a:off x="591312" y="1789049"/>
            <a:ext cx="10515600" cy="4351338"/>
          </a:xfrm>
        </p:spPr>
        <p:txBody>
          <a:bodyPr>
            <a:normAutofit/>
          </a:bodyPr>
          <a:lstStyle/>
          <a:p>
            <a:pPr rtl="0"/>
            <a:r>
              <a:rPr lang="en-US" b="0" i="0" dirty="0">
                <a:effectLst/>
                <a:cs typeface="Arial" panose="020B0604020202020204" pitchFamily="34" charset="0"/>
              </a:rPr>
              <a:t>Background.</a:t>
            </a:r>
          </a:p>
          <a:p>
            <a:pPr rtl="0"/>
            <a:r>
              <a:rPr lang="en-US" b="0" i="0" dirty="0">
                <a:effectLst/>
                <a:cs typeface="Arial" panose="020B0604020202020204" pitchFamily="34" charset="0"/>
              </a:rPr>
              <a:t> Project definition and goals.</a:t>
            </a:r>
          </a:p>
          <a:p>
            <a:pPr rtl="0"/>
            <a:r>
              <a:rPr lang="en-US" b="0" i="0" dirty="0">
                <a:effectLst/>
                <a:cs typeface="Arial" panose="020B0604020202020204" pitchFamily="34" charset="0"/>
              </a:rPr>
              <a:t> Alternative solutions.</a:t>
            </a:r>
          </a:p>
          <a:p>
            <a:pPr rtl="0"/>
            <a:r>
              <a:rPr lang="en-US" b="0" i="0" dirty="0">
                <a:effectLst/>
                <a:cs typeface="Arial" panose="020B0604020202020204" pitchFamily="34" charset="0"/>
              </a:rPr>
              <a:t> Architectural design of the selected solution.</a:t>
            </a:r>
          </a:p>
          <a:p>
            <a:pPr rtl="0"/>
            <a:r>
              <a:rPr lang="en-US" dirty="0">
                <a:cs typeface="Arial" panose="020B0604020202020204" pitchFamily="34" charset="0"/>
              </a:rPr>
              <a:t>Back-end flow.</a:t>
            </a:r>
          </a:p>
          <a:p>
            <a:pPr rtl="0"/>
            <a:r>
              <a:rPr lang="en-US" dirty="0">
                <a:cs typeface="Arial" panose="020B0604020202020204" pitchFamily="34" charset="0"/>
              </a:rPr>
              <a:t>Results</a:t>
            </a:r>
            <a:br>
              <a:rPr lang="en-US" dirty="0"/>
            </a:br>
            <a:endParaRPr lang="he-IL" dirty="0"/>
          </a:p>
        </p:txBody>
      </p:sp>
    </p:spTree>
    <p:extLst>
      <p:ext uri="{BB962C8B-B14F-4D97-AF65-F5344CB8AC3E}">
        <p14:creationId xmlns:p14="http://schemas.microsoft.com/office/powerpoint/2010/main" val="2615003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3F9-E188-CAD5-96E6-0955B6DA9CC6}"/>
              </a:ext>
            </a:extLst>
          </p:cNvPr>
          <p:cNvSpPr>
            <a:spLocks noGrp="1"/>
          </p:cNvSpPr>
          <p:nvPr>
            <p:ph type="title"/>
          </p:nvPr>
        </p:nvSpPr>
        <p:spPr/>
        <p:txBody>
          <a:bodyPr/>
          <a:lstStyle/>
          <a:p>
            <a:r>
              <a:rPr lang="en-US" dirty="0"/>
              <a:t>Challenges &amp; problems</a:t>
            </a:r>
            <a:endParaRPr lang="en-IL" dirty="0"/>
          </a:p>
        </p:txBody>
      </p:sp>
      <p:sp>
        <p:nvSpPr>
          <p:cNvPr id="3" name="Content Placeholder 2">
            <a:extLst>
              <a:ext uri="{FF2B5EF4-FFF2-40B4-BE49-F238E27FC236}">
                <a16:creationId xmlns:a16="http://schemas.microsoft.com/office/drawing/2014/main" id="{F7DE95A9-44E1-120C-C8C3-F6AFEC1DE4B4}"/>
              </a:ext>
            </a:extLst>
          </p:cNvPr>
          <p:cNvSpPr>
            <a:spLocks noGrp="1"/>
          </p:cNvSpPr>
          <p:nvPr>
            <p:ph idx="1"/>
          </p:nvPr>
        </p:nvSpPr>
        <p:spPr/>
        <p:txBody>
          <a:bodyPr/>
          <a:lstStyle/>
          <a:p>
            <a:r>
              <a:rPr lang="en-US" dirty="0"/>
              <a:t> Inconsistencies between tools used in different back-end manuals, </a:t>
            </a:r>
            <a:r>
              <a:rPr lang="en-IL" dirty="0"/>
              <a:t>This limitation was shown during our attempt to use PrimeTime (as guided in the long manual) within a project originally structured using the short manual</a:t>
            </a:r>
            <a:r>
              <a:rPr lang="en-US" dirty="0"/>
              <a:t>, causing us to create a new script ( with Goel help).</a:t>
            </a:r>
          </a:p>
          <a:p>
            <a:endParaRPr lang="en-IL" dirty="0"/>
          </a:p>
        </p:txBody>
      </p:sp>
    </p:spTree>
    <p:extLst>
      <p:ext uri="{BB962C8B-B14F-4D97-AF65-F5344CB8AC3E}">
        <p14:creationId xmlns:p14="http://schemas.microsoft.com/office/powerpoint/2010/main" val="22510188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D26A9-770B-7FE7-5C4D-448A704631E7}"/>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519156-EFB1-D309-E35A-A5789BA1C7E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9599E60-7759-B32D-4A17-86A0BFAD8CB0}"/>
              </a:ext>
            </a:extLst>
          </p:cNvPr>
          <p:cNvSpPr>
            <a:spLocks noGrp="1"/>
          </p:cNvSpPr>
          <p:nvPr>
            <p:ph type="title"/>
          </p:nvPr>
        </p:nvSpPr>
        <p:spPr>
          <a:xfrm>
            <a:off x="298704" y="145669"/>
            <a:ext cx="10515600" cy="1325563"/>
          </a:xfrm>
        </p:spPr>
        <p:txBody>
          <a:bodyPr/>
          <a:lstStyle/>
          <a:p>
            <a:r>
              <a:rPr lang="en-US" sz="4400" b="1" i="0" kern="1200" dirty="0">
                <a:solidFill>
                  <a:schemeClr val="tx1"/>
                </a:solidFill>
                <a:effectLst/>
                <a:ea typeface="+mj-ea"/>
                <a:cs typeface="+mj-cs"/>
              </a:rPr>
              <a:t>Results</a:t>
            </a:r>
            <a:endParaRPr lang="he-IL" b="1" dirty="0"/>
          </a:p>
        </p:txBody>
      </p:sp>
      <p:sp>
        <p:nvSpPr>
          <p:cNvPr id="8" name="מציין מיקום תוכן 2">
            <a:extLst>
              <a:ext uri="{FF2B5EF4-FFF2-40B4-BE49-F238E27FC236}">
                <a16:creationId xmlns:a16="http://schemas.microsoft.com/office/drawing/2014/main" id="{8D79B8DF-A617-2767-2CE0-53A8FBCAAADE}"/>
              </a:ext>
            </a:extLst>
          </p:cNvPr>
          <p:cNvSpPr>
            <a:spLocks noGrp="1"/>
          </p:cNvSpPr>
          <p:nvPr>
            <p:ph idx="1"/>
          </p:nvPr>
        </p:nvSpPr>
        <p:spPr>
          <a:xfrm>
            <a:off x="234696" y="1782128"/>
            <a:ext cx="11479784" cy="4760912"/>
          </a:xfrm>
        </p:spPr>
        <p:txBody>
          <a:bodyPr/>
          <a:lstStyle/>
          <a:p>
            <a:pPr lvl="0"/>
            <a:r>
              <a:rPr lang="en-US" dirty="0"/>
              <a:t>Maintained RISC-V operations.</a:t>
            </a:r>
          </a:p>
          <a:p>
            <a:pPr lvl="0"/>
            <a:r>
              <a:rPr lang="en-US" dirty="0"/>
              <a:t>Added support for full memory space access in memory operations (previously, only addresses divisible by 4 were supported).</a:t>
            </a:r>
            <a:endParaRPr lang="ar-JO" dirty="0"/>
          </a:p>
          <a:p>
            <a:pPr lvl="0"/>
            <a:r>
              <a:rPr lang="en-IL" dirty="0"/>
              <a:t>A Clock Tree with 1.3ns slac</a:t>
            </a:r>
            <a:r>
              <a:rPr lang="en-US" dirty="0"/>
              <a:t>k.</a:t>
            </a:r>
          </a:p>
          <a:p>
            <a:pPr lvl="0"/>
            <a:r>
              <a:rPr lang="en-IL" b="1" dirty="0"/>
              <a:t>166.67 MHz</a:t>
            </a:r>
            <a:r>
              <a:rPr lang="en-US" b="1" dirty="0"/>
              <a:t> </a:t>
            </a:r>
            <a:r>
              <a:rPr lang="en-US" dirty="0"/>
              <a:t>working frequency.</a:t>
            </a:r>
          </a:p>
          <a:p>
            <a:pPr marL="0" lvl="0" indent="0">
              <a:buNone/>
            </a:pPr>
            <a:endParaRPr lang="en-US" dirty="0"/>
          </a:p>
          <a:p>
            <a:pPr lvl="0"/>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5451658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EC0D-84AC-0E13-9445-D82F61C14121}"/>
              </a:ext>
            </a:extLst>
          </p:cNvPr>
          <p:cNvSpPr>
            <a:spLocks noGrp="1"/>
          </p:cNvSpPr>
          <p:nvPr>
            <p:ph type="title"/>
          </p:nvPr>
        </p:nvSpPr>
        <p:spPr>
          <a:xfrm>
            <a:off x="712216" y="206216"/>
            <a:ext cx="10515600" cy="1325563"/>
          </a:xfrm>
        </p:spPr>
        <p:txBody>
          <a:bodyPr/>
          <a:lstStyle/>
          <a:p>
            <a:r>
              <a:rPr lang="en-US" b="1" dirty="0"/>
              <a:t>Results</a:t>
            </a:r>
            <a:endParaRPr lang="en-IL" dirty="0"/>
          </a:p>
        </p:txBody>
      </p:sp>
      <p:pic>
        <p:nvPicPr>
          <p:cNvPr id="5" name="Content Placeholder 4">
            <a:extLst>
              <a:ext uri="{FF2B5EF4-FFF2-40B4-BE49-F238E27FC236}">
                <a16:creationId xmlns:a16="http://schemas.microsoft.com/office/drawing/2014/main" id="{01A37459-4EEC-A60D-FF87-8D44E302F4AD}"/>
              </a:ext>
            </a:extLst>
          </p:cNvPr>
          <p:cNvPicPr>
            <a:picLocks noGrp="1" noChangeAspect="1"/>
          </p:cNvPicPr>
          <p:nvPr>
            <p:ph idx="1"/>
          </p:nvPr>
        </p:nvPicPr>
        <p:blipFill>
          <a:blip r:embed="rId2"/>
          <a:stretch>
            <a:fillRect/>
          </a:stretch>
        </p:blipFill>
        <p:spPr>
          <a:xfrm>
            <a:off x="3883616" y="3232728"/>
            <a:ext cx="7988711" cy="3494116"/>
          </a:xfrm>
        </p:spPr>
      </p:pic>
      <p:sp>
        <p:nvSpPr>
          <p:cNvPr id="7" name="מציין מיקום תוכן 2">
            <a:extLst>
              <a:ext uri="{FF2B5EF4-FFF2-40B4-BE49-F238E27FC236}">
                <a16:creationId xmlns:a16="http://schemas.microsoft.com/office/drawing/2014/main" id="{B1B6DD4D-3ED2-40BD-FDC8-9E8D7B44BFF1}"/>
              </a:ext>
            </a:extLst>
          </p:cNvPr>
          <p:cNvSpPr txBox="1">
            <a:spLocks/>
          </p:cNvSpPr>
          <p:nvPr/>
        </p:nvSpPr>
        <p:spPr>
          <a:xfrm>
            <a:off x="0" y="1422083"/>
            <a:ext cx="11479784" cy="4760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of critical paths, that was created due to our memory &amp; design changes.</a:t>
            </a:r>
          </a:p>
          <a:p>
            <a:r>
              <a:rPr lang="en-US" dirty="0"/>
              <a:t> starts at the ALU and ends at memblock3, which is the furthest from the RISC-V core in the physical layout.</a:t>
            </a:r>
          </a:p>
          <a:p>
            <a:pPr marL="0" indent="0">
              <a:buFont typeface="Arial" panose="020B0604020202020204" pitchFamily="34" charset="0"/>
              <a:buNone/>
            </a:pPr>
            <a:endParaRPr lang="en-US" dirty="0"/>
          </a:p>
          <a:p>
            <a:endParaRPr lang="he-IL" dirty="0"/>
          </a:p>
        </p:txBody>
      </p:sp>
      <p:sp>
        <p:nvSpPr>
          <p:cNvPr id="8" name="Rectangle 7">
            <a:extLst>
              <a:ext uri="{FF2B5EF4-FFF2-40B4-BE49-F238E27FC236}">
                <a16:creationId xmlns:a16="http://schemas.microsoft.com/office/drawing/2014/main" id="{EE1AE5CB-4A56-6F4C-5EA7-83137618832A}"/>
              </a:ext>
            </a:extLst>
          </p:cNvPr>
          <p:cNvSpPr/>
          <p:nvPr/>
        </p:nvSpPr>
        <p:spPr>
          <a:xfrm>
            <a:off x="4308025" y="6484779"/>
            <a:ext cx="7403684" cy="16700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2335653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C7F1-B055-7983-4738-7A393363024D}"/>
              </a:ext>
            </a:extLst>
          </p:cNvPr>
          <p:cNvSpPr>
            <a:spLocks noGrp="1"/>
          </p:cNvSpPr>
          <p:nvPr>
            <p:ph type="title"/>
          </p:nvPr>
        </p:nvSpPr>
        <p:spPr/>
        <p:txBody>
          <a:bodyPr/>
          <a:lstStyle/>
          <a:p>
            <a:r>
              <a:rPr lang="en-US" b="1" dirty="0"/>
              <a:t>	Simulation – memory write/read</a:t>
            </a:r>
            <a:endParaRPr lang="en-IL" b="1" dirty="0"/>
          </a:p>
        </p:txBody>
      </p:sp>
      <p:pic>
        <p:nvPicPr>
          <p:cNvPr id="5" name="Content Placeholder 4" descr="A screenshot of a computer code&#10;&#10;AI-generated content may be incorrect.">
            <a:extLst>
              <a:ext uri="{FF2B5EF4-FFF2-40B4-BE49-F238E27FC236}">
                <a16:creationId xmlns:a16="http://schemas.microsoft.com/office/drawing/2014/main" id="{16354EE9-8512-E031-7778-3B041ADFD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523" y="0"/>
            <a:ext cx="1981477" cy="1983439"/>
          </a:xfrm>
        </p:spPr>
      </p:pic>
      <p:pic>
        <p:nvPicPr>
          <p:cNvPr id="6" name="Picture 5">
            <a:extLst>
              <a:ext uri="{FF2B5EF4-FFF2-40B4-BE49-F238E27FC236}">
                <a16:creationId xmlns:a16="http://schemas.microsoft.com/office/drawing/2014/main" id="{194E9DDD-48D1-FE61-AA08-685ACA7E9338}"/>
              </a:ext>
            </a:extLst>
          </p:cNvPr>
          <p:cNvPicPr>
            <a:picLocks noChangeAspect="1"/>
          </p:cNvPicPr>
          <p:nvPr/>
        </p:nvPicPr>
        <p:blipFill>
          <a:blip r:embed="rId3"/>
          <a:stretch>
            <a:fillRect/>
          </a:stretch>
        </p:blipFill>
        <p:spPr>
          <a:xfrm>
            <a:off x="0" y="1983438"/>
            <a:ext cx="12192000" cy="4874561"/>
          </a:xfrm>
          <a:prstGeom prst="rect">
            <a:avLst/>
          </a:prstGeom>
        </p:spPr>
      </p:pic>
      <p:sp>
        <p:nvSpPr>
          <p:cNvPr id="7" name="TextBox 6">
            <a:extLst>
              <a:ext uri="{FF2B5EF4-FFF2-40B4-BE49-F238E27FC236}">
                <a16:creationId xmlns:a16="http://schemas.microsoft.com/office/drawing/2014/main" id="{2EE0D274-BE27-F0E9-7D8F-4E39BA889CDD}"/>
              </a:ext>
            </a:extLst>
          </p:cNvPr>
          <p:cNvSpPr txBox="1"/>
          <p:nvPr/>
        </p:nvSpPr>
        <p:spPr>
          <a:xfrm>
            <a:off x="2334861" y="3980372"/>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Tree>
    <p:extLst>
      <p:ext uri="{BB962C8B-B14F-4D97-AF65-F5344CB8AC3E}">
        <p14:creationId xmlns:p14="http://schemas.microsoft.com/office/powerpoint/2010/main" val="377823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0215-6E4E-6DC9-228C-762C846380F3}"/>
              </a:ext>
            </a:extLst>
          </p:cNvPr>
          <p:cNvSpPr>
            <a:spLocks noGrp="1"/>
          </p:cNvSpPr>
          <p:nvPr>
            <p:ph type="title"/>
          </p:nvPr>
        </p:nvSpPr>
        <p:spPr/>
        <p:txBody>
          <a:bodyPr/>
          <a:lstStyle/>
          <a:p>
            <a:r>
              <a:rPr lang="en-US" b="1" dirty="0"/>
              <a:t>Simulation instruction load &amp; debug select </a:t>
            </a:r>
            <a:endParaRPr lang="en-IL" b="1" dirty="0"/>
          </a:p>
        </p:txBody>
      </p:sp>
      <p:pic>
        <p:nvPicPr>
          <p:cNvPr id="4" name="Content Placeholder 3">
            <a:extLst>
              <a:ext uri="{FF2B5EF4-FFF2-40B4-BE49-F238E27FC236}">
                <a16:creationId xmlns:a16="http://schemas.microsoft.com/office/drawing/2014/main" id="{329A0A13-9CD2-057B-DA34-1E99DC25B4CB}"/>
              </a:ext>
            </a:extLst>
          </p:cNvPr>
          <p:cNvPicPr>
            <a:picLocks noGrp="1" noChangeAspect="1"/>
          </p:cNvPicPr>
          <p:nvPr>
            <p:ph idx="1"/>
          </p:nvPr>
        </p:nvPicPr>
        <p:blipFill>
          <a:blip r:embed="rId2"/>
          <a:stretch>
            <a:fillRect/>
          </a:stretch>
        </p:blipFill>
        <p:spPr>
          <a:xfrm>
            <a:off x="0" y="2858687"/>
            <a:ext cx="12192000" cy="3999313"/>
          </a:xfrm>
          <a:prstGeom prst="rect">
            <a:avLst/>
          </a:prstGeom>
        </p:spPr>
      </p:pic>
      <p:pic>
        <p:nvPicPr>
          <p:cNvPr id="6" name="Picture 5">
            <a:extLst>
              <a:ext uri="{FF2B5EF4-FFF2-40B4-BE49-F238E27FC236}">
                <a16:creationId xmlns:a16="http://schemas.microsoft.com/office/drawing/2014/main" id="{F2EEA111-2A4D-65F3-3676-9ECD2D112C92}"/>
              </a:ext>
            </a:extLst>
          </p:cNvPr>
          <p:cNvPicPr>
            <a:picLocks noChangeAspect="1"/>
          </p:cNvPicPr>
          <p:nvPr/>
        </p:nvPicPr>
        <p:blipFill>
          <a:blip r:embed="rId3"/>
          <a:stretch>
            <a:fillRect/>
          </a:stretch>
        </p:blipFill>
        <p:spPr>
          <a:xfrm>
            <a:off x="0" y="1477562"/>
            <a:ext cx="8162223" cy="1381125"/>
          </a:xfrm>
          <a:prstGeom prst="rect">
            <a:avLst/>
          </a:prstGeom>
        </p:spPr>
      </p:pic>
      <p:sp>
        <p:nvSpPr>
          <p:cNvPr id="7" name="Rectangle 6">
            <a:extLst>
              <a:ext uri="{FF2B5EF4-FFF2-40B4-BE49-F238E27FC236}">
                <a16:creationId xmlns:a16="http://schemas.microsoft.com/office/drawing/2014/main" id="{E648D437-080F-BDB2-8BC6-A85843BB78AF}"/>
              </a:ext>
            </a:extLst>
          </p:cNvPr>
          <p:cNvSpPr/>
          <p:nvPr/>
        </p:nvSpPr>
        <p:spPr>
          <a:xfrm>
            <a:off x="2176180" y="4821382"/>
            <a:ext cx="1353312" cy="448441"/>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
        <p:nvSpPr>
          <p:cNvPr id="11" name="TextBox 10">
            <a:extLst>
              <a:ext uri="{FF2B5EF4-FFF2-40B4-BE49-F238E27FC236}">
                <a16:creationId xmlns:a16="http://schemas.microsoft.com/office/drawing/2014/main" id="{61C893A6-DEC6-6644-EB11-C2682051E8BB}"/>
              </a:ext>
            </a:extLst>
          </p:cNvPr>
          <p:cNvSpPr txBox="1"/>
          <p:nvPr/>
        </p:nvSpPr>
        <p:spPr>
          <a:xfrm>
            <a:off x="6096000" y="4373564"/>
            <a:ext cx="2066223" cy="261610"/>
          </a:xfrm>
          <a:prstGeom prst="rect">
            <a:avLst/>
          </a:prstGeom>
          <a:noFill/>
        </p:spPr>
        <p:txBody>
          <a:bodyPr wrap="square" rtlCol="0">
            <a:spAutoFit/>
          </a:bodyPr>
          <a:lstStyle/>
          <a:p>
            <a:r>
              <a:rPr lang="en-US" sz="1100" b="1" dirty="0">
                <a:solidFill>
                  <a:srgbClr val="FF0000"/>
                </a:solidFill>
              </a:rPr>
              <a:t>Opcode fetch == 5b’00000</a:t>
            </a:r>
            <a:endParaRPr lang="en-IL" sz="1100" b="1" dirty="0">
              <a:solidFill>
                <a:srgbClr val="FF0000"/>
              </a:solidFill>
            </a:endParaRPr>
          </a:p>
        </p:txBody>
      </p:sp>
      <p:sp>
        <p:nvSpPr>
          <p:cNvPr id="13" name="TextBox 12">
            <a:extLst>
              <a:ext uri="{FF2B5EF4-FFF2-40B4-BE49-F238E27FC236}">
                <a16:creationId xmlns:a16="http://schemas.microsoft.com/office/drawing/2014/main" id="{00DE9B21-66E2-C6A6-1B0A-705FE03F665C}"/>
              </a:ext>
            </a:extLst>
          </p:cNvPr>
          <p:cNvSpPr txBox="1"/>
          <p:nvPr/>
        </p:nvSpPr>
        <p:spPr>
          <a:xfrm>
            <a:off x="9000837" y="4373564"/>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
        <p:nvSpPr>
          <p:cNvPr id="15" name="Rectangle 14">
            <a:extLst>
              <a:ext uri="{FF2B5EF4-FFF2-40B4-BE49-F238E27FC236}">
                <a16:creationId xmlns:a16="http://schemas.microsoft.com/office/drawing/2014/main" id="{A858B776-93FA-85FA-5F46-7A5C30480451}"/>
              </a:ext>
            </a:extLst>
          </p:cNvPr>
          <p:cNvSpPr/>
          <p:nvPr/>
        </p:nvSpPr>
        <p:spPr>
          <a:xfrm>
            <a:off x="5929459" y="1792238"/>
            <a:ext cx="1093509" cy="964898"/>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2081706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E7B91-7D8D-B769-7004-1DCA4E464B2C}"/>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b="1"/>
              <a:t>Thank You!</a:t>
            </a: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screen&#10;&#10;AI-generated content may be incorrect.">
            <a:extLst>
              <a:ext uri="{FF2B5EF4-FFF2-40B4-BE49-F238E27FC236}">
                <a16:creationId xmlns:a16="http://schemas.microsoft.com/office/drawing/2014/main" id="{5F4C5A23-189E-7406-34EA-852B2B0E4DC4}"/>
              </a:ext>
            </a:extLst>
          </p:cNvPr>
          <p:cNvPicPr>
            <a:picLocks noChangeAspect="1"/>
          </p:cNvPicPr>
          <p:nvPr/>
        </p:nvPicPr>
        <p:blipFill>
          <a:blip r:embed="rId2">
            <a:extLst>
              <a:ext uri="{28A0092B-C50C-407E-A947-70E740481C1C}">
                <a14:useLocalDpi xmlns:a14="http://schemas.microsoft.com/office/drawing/2010/main" val="0"/>
              </a:ext>
            </a:extLst>
          </a:blip>
          <a:srcRect l="618" r="-3" b="-3"/>
          <a:stretch>
            <a:fillRect/>
          </a:stretch>
        </p:blipFill>
        <p:spPr>
          <a:xfrm>
            <a:off x="5922492" y="666728"/>
            <a:ext cx="5536001" cy="5465791"/>
          </a:xfrm>
          <a:prstGeom prst="rect">
            <a:avLst/>
          </a:prstGeom>
          <a:ln>
            <a:noFill/>
          </a:ln>
          <a:effectLst>
            <a:softEdge rad="112500"/>
          </a:effectLst>
        </p:spPr>
      </p:pic>
    </p:spTree>
    <p:extLst>
      <p:ext uri="{BB962C8B-B14F-4D97-AF65-F5344CB8AC3E}">
        <p14:creationId xmlns:p14="http://schemas.microsoft.com/office/powerpoint/2010/main" val="6142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0A963-B529-2EE4-6715-61F17B12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B4A00-8E7A-800E-F817-25C296F63E4D}"/>
              </a:ext>
            </a:extLst>
          </p:cNvPr>
          <p:cNvSpPr>
            <a:spLocks noGrp="1"/>
          </p:cNvSpPr>
          <p:nvPr>
            <p:ph type="title"/>
          </p:nvPr>
        </p:nvSpPr>
        <p:spPr>
          <a:xfrm>
            <a:off x="237744" y="609600"/>
            <a:ext cx="9447678" cy="1282459"/>
          </a:xfrm>
        </p:spPr>
        <p:txBody>
          <a:bodyPr>
            <a:normAutofit/>
          </a:bodyPr>
          <a:lstStyle/>
          <a:p>
            <a:r>
              <a:rPr lang="en-US" b="1">
                <a:cs typeface="Arial" panose="020B0604020202020204" pitchFamily="34" charset="0"/>
              </a:rPr>
              <a:t>Background &amp; Motivation</a:t>
            </a:r>
            <a:endParaRPr lang="en-IL" dirty="0">
              <a:cs typeface="Arial" panose="020B0604020202020204" pitchFamily="34" charset="0"/>
            </a:endParaRPr>
          </a:p>
        </p:txBody>
      </p:sp>
      <p:sp>
        <p:nvSpPr>
          <p:cNvPr id="13" name="Content Placeholder 12">
            <a:extLst>
              <a:ext uri="{FF2B5EF4-FFF2-40B4-BE49-F238E27FC236}">
                <a16:creationId xmlns:a16="http://schemas.microsoft.com/office/drawing/2014/main" id="{8C585763-3B62-DEF0-D9E3-BF004876C39E}"/>
              </a:ext>
            </a:extLst>
          </p:cNvPr>
          <p:cNvSpPr>
            <a:spLocks noGrp="1"/>
          </p:cNvSpPr>
          <p:nvPr>
            <p:ph idx="1"/>
          </p:nvPr>
        </p:nvSpPr>
        <p:spPr>
          <a:xfrm>
            <a:off x="237744" y="1564640"/>
            <a:ext cx="11283696" cy="4955032"/>
          </a:xfrm>
        </p:spPr>
        <p:txBody>
          <a:bodyPr>
            <a:normAutofit/>
          </a:bodyPr>
          <a:lstStyle/>
          <a:p>
            <a:r>
              <a:rPr lang="en-US" sz="2400" dirty="0"/>
              <a:t>RISC-V is a simple architecture which is being taught in “digital systems &amp; computer structure”.</a:t>
            </a:r>
          </a:p>
          <a:p>
            <a:r>
              <a:rPr lang="en-US" sz="2400" dirty="0"/>
              <a:t> The purpose of this project is to take the pipelined version of RISC V presented in the course and prepare it for a potential fabrication, while: </a:t>
            </a:r>
          </a:p>
          <a:p>
            <a:pPr marL="0" indent="0">
              <a:buNone/>
            </a:pPr>
            <a:r>
              <a:rPr lang="en-US" sz="2400" dirty="0"/>
              <a:t>	1) making other changes that will reduce the required area &amp; power 	memories consume (by using Tower SRAMs). </a:t>
            </a:r>
          </a:p>
          <a:p>
            <a:pPr marL="0" indent="0">
              <a:buNone/>
            </a:pPr>
            <a:r>
              <a:rPr lang="en-US" sz="2400" dirty="0"/>
              <a:t>	2) create an external memory loading method.</a:t>
            </a:r>
          </a:p>
          <a:p>
            <a:pPr marL="0" indent="0">
              <a:buNone/>
            </a:pPr>
            <a:r>
              <a:rPr lang="en-US" sz="2400" dirty="0"/>
              <a:t>	3) adding debugging capabilities that allow access to internal registers. 	after fabrication.</a:t>
            </a:r>
          </a:p>
          <a:p>
            <a:r>
              <a:rPr lang="en-US" sz="2400" dirty="0"/>
              <a:t>The original code needs to be modified to allow the backend stages to be executed correctly.</a:t>
            </a:r>
          </a:p>
          <a:p>
            <a:pPr>
              <a:buFont typeface="+mj-lt"/>
              <a:buAutoNum type="arabicPeriod"/>
            </a:pPr>
            <a:endParaRPr lang="en-US" sz="2000" dirty="0"/>
          </a:p>
        </p:txBody>
      </p:sp>
      <p:sp>
        <p:nvSpPr>
          <p:cNvPr id="19" name="Rectangle 18">
            <a:extLst>
              <a:ext uri="{FF2B5EF4-FFF2-40B4-BE49-F238E27FC236}">
                <a16:creationId xmlns:a16="http://schemas.microsoft.com/office/drawing/2014/main" id="{538B135C-C4FA-0CF3-77AD-829BFE592BC7}"/>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Tree>
    <p:extLst>
      <p:ext uri="{BB962C8B-B14F-4D97-AF65-F5344CB8AC3E}">
        <p14:creationId xmlns:p14="http://schemas.microsoft.com/office/powerpoint/2010/main" val="33371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553D5-924E-A680-320F-D06BB965208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C36478AC-935B-2F6D-3BF9-3812A8DAF92B}"/>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Title 1">
            <a:extLst>
              <a:ext uri="{FF2B5EF4-FFF2-40B4-BE49-F238E27FC236}">
                <a16:creationId xmlns:a16="http://schemas.microsoft.com/office/drawing/2014/main" id="{A073666B-48CB-43F7-1924-52BCDF894457}"/>
              </a:ext>
            </a:extLst>
          </p:cNvPr>
          <p:cNvSpPr>
            <a:spLocks noGrp="1"/>
          </p:cNvSpPr>
          <p:nvPr>
            <p:ph type="title"/>
          </p:nvPr>
        </p:nvSpPr>
        <p:spPr>
          <a:xfrm>
            <a:off x="214233" y="438277"/>
            <a:ext cx="10515600" cy="1325563"/>
          </a:xfrm>
        </p:spPr>
        <p:txBody>
          <a:bodyPr>
            <a:normAutofit/>
          </a:bodyPr>
          <a:lstStyle/>
          <a:p>
            <a:r>
              <a:rPr lang="en-US" b="1">
                <a:cs typeface="Arial" panose="020B0604020202020204" pitchFamily="34" charset="0"/>
              </a:rPr>
              <a:t>Goals</a:t>
            </a:r>
            <a:endParaRPr lang="en-IL">
              <a:cs typeface="Arial" panose="020B0604020202020204" pitchFamily="34" charset="0"/>
            </a:endParaRPr>
          </a:p>
        </p:txBody>
      </p:sp>
      <p:graphicFrame>
        <p:nvGraphicFramePr>
          <p:cNvPr id="8" name="Content Placeholder 2">
            <a:extLst>
              <a:ext uri="{FF2B5EF4-FFF2-40B4-BE49-F238E27FC236}">
                <a16:creationId xmlns:a16="http://schemas.microsoft.com/office/drawing/2014/main" id="{265B3303-7FAC-5A99-1B07-405E29BF6A66}"/>
              </a:ext>
            </a:extLst>
          </p:cNvPr>
          <p:cNvGraphicFramePr>
            <a:graphicFrameLocks noGrp="1"/>
          </p:cNvGraphicFramePr>
          <p:nvPr>
            <p:ph idx="1"/>
            <p:extLst>
              <p:ext uri="{D42A27DB-BD31-4B8C-83A1-F6EECF244321}">
                <p14:modId xmlns:p14="http://schemas.microsoft.com/office/powerpoint/2010/main" val="2901528784"/>
              </p:ext>
            </p:extLst>
          </p:nvPr>
        </p:nvGraphicFramePr>
        <p:xfrm>
          <a:off x="214233" y="189877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3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3F836-5BA5-2ADA-96A8-18C9E462F3D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2CC03E5-C847-B2F2-0B0D-61C11A597FD4}"/>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6" name="כותרת 1">
            <a:extLst>
              <a:ext uri="{FF2B5EF4-FFF2-40B4-BE49-F238E27FC236}">
                <a16:creationId xmlns:a16="http://schemas.microsoft.com/office/drawing/2014/main" id="{2989955B-E30A-54E9-AC64-87164130A333}"/>
              </a:ext>
            </a:extLst>
          </p:cNvPr>
          <p:cNvSpPr>
            <a:spLocks noGrp="1"/>
          </p:cNvSpPr>
          <p:nvPr>
            <p:ph type="title"/>
          </p:nvPr>
        </p:nvSpPr>
        <p:spPr>
          <a:xfrm>
            <a:off x="111206" y="220747"/>
            <a:ext cx="9392421" cy="1330841"/>
          </a:xfrm>
        </p:spPr>
        <p:txBody>
          <a:bodyPr>
            <a:normAutofit/>
          </a:bodyPr>
          <a:lstStyle/>
          <a:p>
            <a:pPr rtl="0"/>
            <a:r>
              <a:rPr lang="en-US" b="1" i="0" dirty="0">
                <a:effectLst/>
              </a:rPr>
              <a:t> Alternative solutions</a:t>
            </a:r>
            <a:endParaRPr lang="he-IL" b="1" dirty="0"/>
          </a:p>
        </p:txBody>
      </p:sp>
      <p:sp>
        <p:nvSpPr>
          <p:cNvPr id="9" name="מציין מיקום תוכן 6">
            <a:extLst>
              <a:ext uri="{FF2B5EF4-FFF2-40B4-BE49-F238E27FC236}">
                <a16:creationId xmlns:a16="http://schemas.microsoft.com/office/drawing/2014/main" id="{A078CF00-3697-63BD-474C-67BB414BCF18}"/>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the</a:t>
            </a:r>
            <a:r>
              <a:rPr lang="en-US" sz="2400" dirty="0">
                <a:latin typeface="Arial" panose="020B0604020202020204" pitchFamily="34" charset="0"/>
                <a:cs typeface="Arial" panose="020B0604020202020204" pitchFamily="34" charset="0"/>
              </a:rPr>
              <a:t> RISC-V </a:t>
            </a:r>
            <a:r>
              <a:rPr lang="en-US" sz="2400" dirty="0">
                <a:effectLst/>
                <a:latin typeface="Arial" panose="020B0604020202020204" pitchFamily="34" charset="0"/>
                <a:ea typeface="Times New Roman" panose="02020603050405020304" pitchFamily="18" charset="0"/>
                <a:cs typeface="Arial" panose="020B0604020202020204" pitchFamily="34" charset="0"/>
              </a:rPr>
              <a:t>Processor that we work with can utilize </a:t>
            </a:r>
            <a:r>
              <a:rPr lang="en-US" sz="2400" dirty="0">
                <a:latin typeface="Arial" panose="020B0604020202020204" pitchFamily="34" charset="0"/>
                <a:cs typeface="Arial" panose="020B0604020202020204" pitchFamily="34" charset="0"/>
              </a:rPr>
              <a:t>FPGA memories and the control unit as a debug tool to monitor internal signals, while leveraging the initial lines of code to load the desired memory into the compiled memory.</a:t>
            </a:r>
          </a:p>
          <a:p>
            <a:r>
              <a:rPr lang="en-US" sz="2400" dirty="0">
                <a:effectLst/>
                <a:latin typeface="Arial" panose="020B0604020202020204" pitchFamily="34" charset="0"/>
                <a:ea typeface="Times New Roman" panose="02020603050405020304" pitchFamily="18" charset="0"/>
                <a:cs typeface="Arial" panose="020B0604020202020204" pitchFamily="34" charset="0"/>
              </a:rPr>
              <a:t>Although </a:t>
            </a:r>
            <a:r>
              <a:rPr lang="en-US" sz="2400" dirty="0">
                <a:latin typeface="Arial" panose="020B0604020202020204" pitchFamily="34" charset="0"/>
                <a:ea typeface="Times New Roman" panose="02020603050405020304" pitchFamily="18" charset="0"/>
                <a:cs typeface="Arial" panose="020B0604020202020204" pitchFamily="34" charset="0"/>
              </a:rPr>
              <a:t>this solution is possible, FPGA memories are not effective size or power wise.</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pic>
        <p:nvPicPr>
          <p:cNvPr id="10" name="Picture 2" descr="‪The FPGA Memory Connection‬‏">
            <a:extLst>
              <a:ext uri="{FF2B5EF4-FFF2-40B4-BE49-F238E27FC236}">
                <a16:creationId xmlns:a16="http://schemas.microsoft.com/office/drawing/2014/main" id="{6087270E-D58B-B714-1E5F-BA6B4BFEC8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1166" y="3823856"/>
            <a:ext cx="3749965" cy="2385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738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4C5D0-FE7E-AD03-95FF-F3EC86F5634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BB131B1B-56F8-103F-232B-606F6FABFBA5}"/>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34E9AE1-5246-33A7-D559-724D5DF06E87}"/>
              </a:ext>
            </a:extLst>
          </p:cNvPr>
          <p:cNvSpPr>
            <a:spLocks noGrp="1"/>
          </p:cNvSpPr>
          <p:nvPr>
            <p:ph type="title"/>
          </p:nvPr>
        </p:nvSpPr>
        <p:spPr>
          <a:xfrm>
            <a:off x="305349" y="603066"/>
            <a:ext cx="10319512" cy="592536"/>
          </a:xfrm>
        </p:spPr>
        <p:txBody>
          <a:bodyPr vert="horz" lIns="91440" tIns="45720" rIns="91440" bIns="45720" rtlCol="0" anchor="b">
            <a:normAutofit fontScale="90000"/>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replacement</a:t>
            </a:r>
            <a:endParaRPr lang="en-US" sz="3200" b="1" kern="1200" dirty="0">
              <a:solidFill>
                <a:schemeClr val="tx1"/>
              </a:solidFill>
              <a:latin typeface="+mj-lt"/>
              <a:ea typeface="+mj-ea"/>
              <a:cs typeface="+mj-cs"/>
            </a:endParaRPr>
          </a:p>
        </p:txBody>
      </p:sp>
      <p:pic>
        <p:nvPicPr>
          <p:cNvPr id="8" name="Picture 7">
            <a:extLst>
              <a:ext uri="{FF2B5EF4-FFF2-40B4-BE49-F238E27FC236}">
                <a16:creationId xmlns:a16="http://schemas.microsoft.com/office/drawing/2014/main" id="{74475EE5-5F57-6329-9400-070EA0B99818}"/>
              </a:ext>
            </a:extLst>
          </p:cNvPr>
          <p:cNvPicPr>
            <a:picLocks noChangeAspect="1"/>
          </p:cNvPicPr>
          <p:nvPr/>
        </p:nvPicPr>
        <p:blipFill>
          <a:blip r:embed="rId2"/>
          <a:stretch>
            <a:fillRect/>
          </a:stretch>
        </p:blipFill>
        <p:spPr>
          <a:xfrm>
            <a:off x="6191111" y="1208218"/>
            <a:ext cx="5695540" cy="2458526"/>
          </a:xfrm>
          <a:prstGeom prst="rect">
            <a:avLst/>
          </a:prstGeom>
          <a:ln w="31750">
            <a:solidFill>
              <a:srgbClr val="00FF00"/>
            </a:solidFill>
            <a:prstDash val="dash"/>
          </a:ln>
        </p:spPr>
      </p:pic>
      <p:pic>
        <p:nvPicPr>
          <p:cNvPr id="11" name="Picture 10">
            <a:extLst>
              <a:ext uri="{FF2B5EF4-FFF2-40B4-BE49-F238E27FC236}">
                <a16:creationId xmlns:a16="http://schemas.microsoft.com/office/drawing/2014/main" id="{85DB2AAE-0474-71DF-752B-02D9037E263B}"/>
              </a:ext>
            </a:extLst>
          </p:cNvPr>
          <p:cNvPicPr>
            <a:picLocks noChangeAspect="1"/>
          </p:cNvPicPr>
          <p:nvPr/>
        </p:nvPicPr>
        <p:blipFill>
          <a:blip r:embed="rId3"/>
          <a:stretch>
            <a:fillRect/>
          </a:stretch>
        </p:blipFill>
        <p:spPr>
          <a:xfrm>
            <a:off x="6191111" y="3824374"/>
            <a:ext cx="5695540" cy="2825496"/>
          </a:xfrm>
          <a:prstGeom prst="rect">
            <a:avLst/>
          </a:prstGeom>
          <a:ln w="31750">
            <a:solidFill>
              <a:srgbClr val="FF0000"/>
            </a:solidFill>
            <a:prstDash val="dash"/>
          </a:ln>
        </p:spPr>
      </p:pic>
      <p:pic>
        <p:nvPicPr>
          <p:cNvPr id="12" name="Picture 11">
            <a:extLst>
              <a:ext uri="{FF2B5EF4-FFF2-40B4-BE49-F238E27FC236}">
                <a16:creationId xmlns:a16="http://schemas.microsoft.com/office/drawing/2014/main" id="{CCC09366-1C8E-9C94-B587-4B1006AD9494}"/>
              </a:ext>
            </a:extLst>
          </p:cNvPr>
          <p:cNvPicPr>
            <a:picLocks noChangeAspect="1"/>
          </p:cNvPicPr>
          <p:nvPr/>
        </p:nvPicPr>
        <p:blipFill>
          <a:blip r:embed="rId4"/>
          <a:stretch>
            <a:fillRect/>
          </a:stretch>
        </p:blipFill>
        <p:spPr>
          <a:xfrm>
            <a:off x="305350" y="2437481"/>
            <a:ext cx="5695540" cy="2825496"/>
          </a:xfrm>
          <a:prstGeom prst="rect">
            <a:avLst/>
          </a:prstGeom>
          <a:ln w="31750">
            <a:solidFill>
              <a:schemeClr val="tx1"/>
            </a:solidFill>
            <a:prstDash val="dash"/>
          </a:ln>
        </p:spPr>
      </p:pic>
    </p:spTree>
    <p:extLst>
      <p:ext uri="{BB962C8B-B14F-4D97-AF65-F5344CB8AC3E}">
        <p14:creationId xmlns:p14="http://schemas.microsoft.com/office/powerpoint/2010/main" val="36286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298704" y="145669"/>
            <a:ext cx="10515600" cy="1325563"/>
          </a:xfrm>
        </p:spPr>
        <p:txBody>
          <a:bodyPr/>
          <a:lstStyle/>
          <a:p>
            <a:pPr algn="l" rtl="0"/>
            <a:r>
              <a:rPr lang="en-US" sz="4400" b="1" i="0" kern="1200" dirty="0">
                <a:solidFill>
                  <a:schemeClr val="tx1"/>
                </a:solidFill>
                <a:effectLst/>
                <a:ea typeface="+mj-ea"/>
                <a:cs typeface="+mj-cs"/>
              </a:rPr>
              <a:t>Architectural design</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34696" y="1782128"/>
            <a:ext cx="10515600" cy="4486275"/>
          </a:xfrm>
        </p:spPr>
        <p:txBody>
          <a:bodyPr/>
          <a:lstStyle/>
          <a:p>
            <a:pPr algn="l" rtl="0"/>
            <a:r>
              <a:rPr lang="en-IL" sz="2800" dirty="0">
                <a:effectLst/>
                <a:ea typeface="Times New Roman" panose="02020603050405020304" pitchFamily="18" charset="0"/>
              </a:rPr>
              <a:t>Using SRAM memories, which are area &amp; power efficient, allowing simultaneous read and write operations to multiple addresses.</a:t>
            </a:r>
            <a:endParaRPr lang="en-US" sz="2800" dirty="0">
              <a:effectLst/>
              <a:ea typeface="Times New Roman" panose="02020603050405020304" pitchFamily="18" charset="0"/>
            </a:endParaRPr>
          </a:p>
          <a:p>
            <a:pPr algn="l" rtl="0"/>
            <a:endParaRPr lang="en-US" sz="2800" dirty="0">
              <a:effectLst/>
              <a:ea typeface="Times New Roman" panose="02020603050405020304" pitchFamily="18" charset="0"/>
            </a:endParaRPr>
          </a:p>
          <a:p>
            <a:r>
              <a:rPr lang="en-IL" sz="2800" dirty="0">
                <a:effectLst/>
                <a:ea typeface="Times New Roman" panose="02020603050405020304" pitchFamily="18" charset="0"/>
              </a:rPr>
              <a:t>Create a dedicated debugging unit, separate from the control unit</a:t>
            </a:r>
            <a:r>
              <a:rPr lang="ar-JO" sz="2800" dirty="0">
                <a:effectLst/>
                <a:ea typeface="Times New Roman" panose="02020603050405020304" pitchFamily="18" charset="0"/>
              </a:rPr>
              <a:t>.</a:t>
            </a:r>
            <a:r>
              <a:rPr lang="en-IL" sz="2800" dirty="0">
                <a:effectLst/>
                <a:ea typeface="Times New Roman" panose="02020603050405020304" pitchFamily="18" charset="0"/>
              </a:rPr>
              <a:t> to provide additional debugging capabilities</a:t>
            </a:r>
            <a:r>
              <a:rPr lang="en-US" sz="2800" dirty="0">
                <a:effectLst/>
                <a:ea typeface="Times New Roman" panose="02020603050405020304" pitchFamily="18" charset="0"/>
              </a:rPr>
              <a:t>.</a:t>
            </a:r>
          </a:p>
          <a:p>
            <a:endParaRPr lang="en-US" sz="2800" dirty="0">
              <a:effectLst/>
              <a:ea typeface="Times New Roman" panose="02020603050405020304" pitchFamily="18" charset="0"/>
            </a:endParaRPr>
          </a:p>
          <a:p>
            <a:r>
              <a:rPr lang="en-US" sz="2800" dirty="0">
                <a:effectLst/>
                <a:ea typeface="Times New Roman" panose="02020603050405020304" pitchFamily="18" charset="0"/>
              </a:rPr>
              <a:t>Add 2 </a:t>
            </a:r>
            <a:r>
              <a:rPr lang="en-US" dirty="0">
                <a:ea typeface="Times New Roman" panose="02020603050405020304" pitchFamily="18" charset="0"/>
              </a:rPr>
              <a:t>input pins, creating a memory loading flow.</a:t>
            </a:r>
            <a:endParaRPr lang="en-IL" sz="2800" dirty="0">
              <a:effectLst/>
              <a:ea typeface="Times New Roman" panose="02020603050405020304" pitchFamily="18" charset="0"/>
            </a:endParaRPr>
          </a:p>
          <a:p>
            <a:pPr algn="l" rtl="0"/>
            <a:endParaRPr lang="en-US"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56651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B5248-019E-9FD0-FD56-13133099C43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305737D5-6CD6-4226-3A0D-CFE8D0D709B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630A281-BAE8-8227-1FCC-CA48059ACB8E}"/>
              </a:ext>
            </a:extLst>
          </p:cNvPr>
          <p:cNvSpPr>
            <a:spLocks noGrp="1"/>
          </p:cNvSpPr>
          <p:nvPr>
            <p:ph type="title"/>
          </p:nvPr>
        </p:nvSpPr>
        <p:spPr>
          <a:xfrm>
            <a:off x="295189" y="338906"/>
            <a:ext cx="10319512" cy="592536"/>
          </a:xfrm>
        </p:spPr>
        <p:txBody>
          <a:bodyPr vert="horz" lIns="91440" tIns="45720" rIns="91440" bIns="45720" rtlCol="0" anchor="b">
            <a:normAutofit/>
          </a:bodyPr>
          <a:lstStyle/>
          <a:p>
            <a:pPr rtl="0"/>
            <a:r>
              <a:rPr lang="en-US" sz="3200" b="1" i="0" kern="1200" dirty="0">
                <a:solidFill>
                  <a:schemeClr val="tx1"/>
                </a:solidFill>
                <a:effectLst/>
                <a:latin typeface="+mj-lt"/>
                <a:ea typeface="+mj-ea"/>
                <a:cs typeface="+mj-cs"/>
              </a:rPr>
              <a:t>Code &amp; design changes </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8193E70E-2E0A-98AF-6C2F-27F59098FB9D}"/>
              </a:ext>
            </a:extLst>
          </p:cNvPr>
          <p:cNvSpPr>
            <a:spLocks noGrp="1"/>
          </p:cNvSpPr>
          <p:nvPr>
            <p:ph idx="1"/>
          </p:nvPr>
        </p:nvSpPr>
        <p:spPr>
          <a:xfrm>
            <a:off x="0" y="1195602"/>
            <a:ext cx="11765280" cy="5662398"/>
          </a:xfrm>
        </p:spPr>
        <p:txBody>
          <a:bodyPr>
            <a:normAutofit/>
          </a:bodyPr>
          <a:lstStyle/>
          <a:p>
            <a:r>
              <a:rPr lang="en-US" sz="2000" dirty="0"/>
              <a:t> The original design had FPGA memories integrated into it as the system memory, which created some challenges. </a:t>
            </a:r>
          </a:p>
          <a:p>
            <a:endParaRPr lang="en-US" sz="2000" dirty="0"/>
          </a:p>
          <a:p>
            <a:r>
              <a:rPr lang="en-US" sz="2000" dirty="0"/>
              <a:t> We had to integrate some files from FPGA libraries to compile and run the design.</a:t>
            </a:r>
          </a:p>
          <a:p>
            <a:endParaRPr lang="en-US" sz="2000" dirty="0"/>
          </a:p>
          <a:p>
            <a:r>
              <a:rPr lang="en-US" sz="2000" dirty="0"/>
              <a:t>The design provided incorrect results whenever running commands with an undeviable-by-4 address, and the fact that the FPGA memories operated upon the clock falling (not rising).</a:t>
            </a:r>
          </a:p>
          <a:p>
            <a:endParaRPr lang="en-US" sz="2000" dirty="0"/>
          </a:p>
          <a:p>
            <a:r>
              <a:rPr lang="en-US" sz="2000" dirty="0"/>
              <a:t>During the process of replacing the original memory blocks with Tower SRAMs, modifications were made to both the logical and timing aspects of the design, among the key updates, flip-flops were strategically inserted at critical points in the data path, and in some instances, sequential logic was restructured into purely combinational logic to better align with the new memory interface timing system.</a:t>
            </a:r>
          </a:p>
          <a:p>
            <a:endParaRPr lang="en-US" sz="2000" dirty="0"/>
          </a:p>
          <a:p>
            <a:r>
              <a:rPr lang="en-US" sz="2000" dirty="0"/>
              <a:t>Throughout this transition, careful attention was given to preserve all existing functionalities of the system, ensuring that no other parts of the design were adversely affected by the modifications.</a:t>
            </a:r>
          </a:p>
        </p:txBody>
      </p:sp>
    </p:spTree>
    <p:extLst>
      <p:ext uri="{BB962C8B-B14F-4D97-AF65-F5344CB8AC3E}">
        <p14:creationId xmlns:p14="http://schemas.microsoft.com/office/powerpoint/2010/main" val="275576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D382-BC5B-C62C-F230-01DDFF54044F}"/>
              </a:ext>
            </a:extLst>
          </p:cNvPr>
          <p:cNvSpPr>
            <a:spLocks noGrp="1"/>
          </p:cNvSpPr>
          <p:nvPr>
            <p:ph type="title"/>
          </p:nvPr>
        </p:nvSpPr>
        <p:spPr/>
        <p:txBody>
          <a:bodyPr>
            <a:normAutofit fontScale="90000"/>
          </a:bodyPr>
          <a:lstStyle/>
          <a:p>
            <a:pPr algn="ctr"/>
            <a:r>
              <a:rPr lang="en-US" b="1" dirty="0"/>
              <a:t>Architectural design of the selected solution </a:t>
            </a:r>
            <a:br>
              <a:rPr lang="en-US" b="1" dirty="0"/>
            </a:br>
            <a:r>
              <a:rPr lang="en-US" b="1" dirty="0"/>
              <a:t>instruction memory</a:t>
            </a:r>
            <a:endParaRPr lang="en-IL" b="1" dirty="0"/>
          </a:p>
        </p:txBody>
      </p:sp>
      <p:sp>
        <p:nvSpPr>
          <p:cNvPr id="4" name="Rectangle 3">
            <a:extLst>
              <a:ext uri="{FF2B5EF4-FFF2-40B4-BE49-F238E27FC236}">
                <a16:creationId xmlns:a16="http://schemas.microsoft.com/office/drawing/2014/main" id="{0ECD80A8-4CAF-5FD9-A403-EE833407A210}"/>
              </a:ext>
            </a:extLst>
          </p:cNvPr>
          <p:cNvSpPr/>
          <p:nvPr/>
        </p:nvSpPr>
        <p:spPr>
          <a:xfrm>
            <a:off x="7085457" y="2275713"/>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DE4C520F-699A-96CA-C841-1E20C63B69CD}"/>
              </a:ext>
            </a:extLst>
          </p:cNvPr>
          <p:cNvSpPr/>
          <p:nvPr/>
        </p:nvSpPr>
        <p:spPr>
          <a:xfrm>
            <a:off x="7085457" y="3104769"/>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906293FE-4B8B-2DD5-5AAB-D2B872195144}"/>
              </a:ext>
            </a:extLst>
          </p:cNvPr>
          <p:cNvSpPr/>
          <p:nvPr/>
        </p:nvSpPr>
        <p:spPr>
          <a:xfrm>
            <a:off x="7085457" y="3933825"/>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8EC6F6BE-FEF1-B62D-621E-32440F402D7B}"/>
              </a:ext>
            </a:extLst>
          </p:cNvPr>
          <p:cNvSpPr/>
          <p:nvPr/>
        </p:nvSpPr>
        <p:spPr>
          <a:xfrm>
            <a:off x="7085457" y="4762881"/>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9692A87E-8EA1-E0AA-7F1F-0D8ADB544943}"/>
              </a:ext>
            </a:extLst>
          </p:cNvPr>
          <p:cNvCxnSpPr>
            <a:stCxn id="4" idx="3"/>
          </p:cNvCxnSpPr>
          <p:nvPr/>
        </p:nvCxnSpPr>
        <p:spPr>
          <a:xfrm flipV="1">
            <a:off x="7866507" y="2547175"/>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A45B93E-2F1E-6CF7-DEDC-B970A398B792}"/>
              </a:ext>
            </a:extLst>
          </p:cNvPr>
          <p:cNvCxnSpPr/>
          <p:nvPr/>
        </p:nvCxnSpPr>
        <p:spPr>
          <a:xfrm flipV="1">
            <a:off x="7866506" y="3376231"/>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C458ABC-2021-ACE0-00F6-065AE56869C5}"/>
              </a:ext>
            </a:extLst>
          </p:cNvPr>
          <p:cNvCxnSpPr/>
          <p:nvPr/>
        </p:nvCxnSpPr>
        <p:spPr>
          <a:xfrm flipV="1">
            <a:off x="7866506" y="4205287"/>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456982A-39B4-3DDB-9ACD-BD7E7FEC11D2}"/>
              </a:ext>
            </a:extLst>
          </p:cNvPr>
          <p:cNvCxnSpPr/>
          <p:nvPr/>
        </p:nvCxnSpPr>
        <p:spPr>
          <a:xfrm flipV="1">
            <a:off x="7866506" y="5034343"/>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A047770A-9E7B-6403-A36F-2F4B48477002}"/>
              </a:ext>
            </a:extLst>
          </p:cNvPr>
          <p:cNvCxnSpPr>
            <a:cxnSpLocks/>
          </p:cNvCxnSpPr>
          <p:nvPr/>
        </p:nvCxnSpPr>
        <p:spPr>
          <a:xfrm>
            <a:off x="8531351" y="2547175"/>
            <a:ext cx="0" cy="2487168"/>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4797F37E-5E4D-DE57-1FC2-4A799E94C0BD}"/>
              </a:ext>
            </a:extLst>
          </p:cNvPr>
          <p:cNvCxnSpPr/>
          <p:nvPr/>
        </p:nvCxnSpPr>
        <p:spPr>
          <a:xfrm flipV="1">
            <a:off x="8531351" y="3790759"/>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D71289D-07A3-04DF-ADD6-FDDB398FB63A}"/>
              </a:ext>
            </a:extLst>
          </p:cNvPr>
          <p:cNvCxnSpPr/>
          <p:nvPr/>
        </p:nvCxnSpPr>
        <p:spPr>
          <a:xfrm>
            <a:off x="9423215" y="379075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EEDF871E-31B5-D3D9-FAA4-327012C2DCE5}"/>
              </a:ext>
            </a:extLst>
          </p:cNvPr>
          <p:cNvSpPr/>
          <p:nvPr/>
        </p:nvSpPr>
        <p:spPr>
          <a:xfrm>
            <a:off x="10371582" y="3511751"/>
            <a:ext cx="781050" cy="542925"/>
          </a:xfrm>
          <a:prstGeom prst="rect">
            <a:avLst/>
          </a:prstGeom>
          <a:ln w="60325">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16" name="Straight Connector 15">
            <a:extLst>
              <a:ext uri="{FF2B5EF4-FFF2-40B4-BE49-F238E27FC236}">
                <a16:creationId xmlns:a16="http://schemas.microsoft.com/office/drawing/2014/main" id="{B099D348-5663-86BD-892E-4CB501388AFC}"/>
              </a:ext>
            </a:extLst>
          </p:cNvPr>
          <p:cNvCxnSpPr>
            <a:stCxn id="15" idx="3"/>
          </p:cNvCxnSpPr>
          <p:nvPr/>
        </p:nvCxnSpPr>
        <p:spPr>
          <a:xfrm flipV="1">
            <a:off x="11152632" y="3783213"/>
            <a:ext cx="664845" cy="1"/>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BA83E0E2-EDCB-2508-D9BA-3A6FD1366D2A}"/>
              </a:ext>
            </a:extLst>
          </p:cNvPr>
          <p:cNvSpPr txBox="1"/>
          <p:nvPr/>
        </p:nvSpPr>
        <p:spPr>
          <a:xfrm>
            <a:off x="8055817" y="2183904"/>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B9128F90-D1D8-46FE-27AE-9E6728F69201}"/>
              </a:ext>
            </a:extLst>
          </p:cNvPr>
          <p:cNvSpPr txBox="1"/>
          <p:nvPr/>
        </p:nvSpPr>
        <p:spPr>
          <a:xfrm>
            <a:off x="8055817" y="3006899"/>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E8B981DD-19C2-3B78-A602-FEFC48D5965F}"/>
              </a:ext>
            </a:extLst>
          </p:cNvPr>
          <p:cNvSpPr txBox="1"/>
          <p:nvPr/>
        </p:nvSpPr>
        <p:spPr>
          <a:xfrm>
            <a:off x="8055817" y="3864158"/>
            <a:ext cx="286223" cy="369332"/>
          </a:xfrm>
          <a:prstGeom prst="rect">
            <a:avLst/>
          </a:prstGeom>
          <a:noFill/>
        </p:spPr>
        <p:txBody>
          <a:bodyPr wrap="square" rtlCol="0">
            <a:spAutoFit/>
          </a:bodyPr>
          <a:lstStyle/>
          <a:p>
            <a:pPr algn="ctr"/>
            <a:r>
              <a:rPr lang="en-US" b="1" dirty="0"/>
              <a:t>8</a:t>
            </a:r>
            <a:endParaRPr lang="en-IL" b="1" dirty="0"/>
          </a:p>
        </p:txBody>
      </p:sp>
      <p:sp>
        <p:nvSpPr>
          <p:cNvPr id="20" name="TextBox 19">
            <a:extLst>
              <a:ext uri="{FF2B5EF4-FFF2-40B4-BE49-F238E27FC236}">
                <a16:creationId xmlns:a16="http://schemas.microsoft.com/office/drawing/2014/main" id="{41BDD879-5726-78B5-3287-AEDCD14B7A68}"/>
              </a:ext>
            </a:extLst>
          </p:cNvPr>
          <p:cNvSpPr txBox="1"/>
          <p:nvPr/>
        </p:nvSpPr>
        <p:spPr>
          <a:xfrm>
            <a:off x="8055817" y="4693213"/>
            <a:ext cx="286223" cy="369332"/>
          </a:xfrm>
          <a:prstGeom prst="rect">
            <a:avLst/>
          </a:prstGeom>
          <a:noFill/>
        </p:spPr>
        <p:txBody>
          <a:bodyPr wrap="square" rtlCol="0">
            <a:spAutoFit/>
          </a:bodyPr>
          <a:lstStyle/>
          <a:p>
            <a:pPr algn="ctr"/>
            <a:r>
              <a:rPr lang="en-US" b="1" dirty="0"/>
              <a:t>8</a:t>
            </a:r>
            <a:endParaRPr lang="en-IL" b="1" dirty="0"/>
          </a:p>
        </p:txBody>
      </p:sp>
      <p:sp>
        <p:nvSpPr>
          <p:cNvPr id="21" name="TextBox 20">
            <a:extLst>
              <a:ext uri="{FF2B5EF4-FFF2-40B4-BE49-F238E27FC236}">
                <a16:creationId xmlns:a16="http://schemas.microsoft.com/office/drawing/2014/main" id="{7D69B603-BF19-92B3-F55B-5950CC212EBC}"/>
              </a:ext>
            </a:extLst>
          </p:cNvPr>
          <p:cNvSpPr txBox="1"/>
          <p:nvPr/>
        </p:nvSpPr>
        <p:spPr>
          <a:xfrm>
            <a:off x="8647557" y="3470343"/>
            <a:ext cx="475535" cy="369332"/>
          </a:xfrm>
          <a:prstGeom prst="rect">
            <a:avLst/>
          </a:prstGeom>
          <a:noFill/>
        </p:spPr>
        <p:txBody>
          <a:bodyPr wrap="square" rtlCol="0">
            <a:spAutoFit/>
          </a:bodyPr>
          <a:lstStyle/>
          <a:p>
            <a:pPr algn="ctr"/>
            <a:r>
              <a:rPr lang="en-US" b="1" dirty="0"/>
              <a:t>32</a:t>
            </a:r>
            <a:endParaRPr lang="en-IL" b="1" dirty="0"/>
          </a:p>
        </p:txBody>
      </p:sp>
      <p:sp>
        <p:nvSpPr>
          <p:cNvPr id="22" name="TextBox 21">
            <a:extLst>
              <a:ext uri="{FF2B5EF4-FFF2-40B4-BE49-F238E27FC236}">
                <a16:creationId xmlns:a16="http://schemas.microsoft.com/office/drawing/2014/main" id="{93687304-0FC0-9B11-92A6-D069446CCE53}"/>
              </a:ext>
            </a:extLst>
          </p:cNvPr>
          <p:cNvSpPr txBox="1"/>
          <p:nvPr/>
        </p:nvSpPr>
        <p:spPr>
          <a:xfrm>
            <a:off x="11248960" y="3455387"/>
            <a:ext cx="475535" cy="369332"/>
          </a:xfrm>
          <a:prstGeom prst="rect">
            <a:avLst/>
          </a:prstGeom>
          <a:noFill/>
        </p:spPr>
        <p:txBody>
          <a:bodyPr wrap="square" rtlCol="0">
            <a:spAutoFit/>
          </a:bodyPr>
          <a:lstStyle/>
          <a:p>
            <a:pPr algn="ctr"/>
            <a:r>
              <a:rPr lang="en-US" b="1" dirty="0"/>
              <a:t>32</a:t>
            </a:r>
            <a:endParaRPr lang="en-IL" b="1" dirty="0"/>
          </a:p>
        </p:txBody>
      </p:sp>
      <p:sp>
        <p:nvSpPr>
          <p:cNvPr id="23" name="TextBox 22">
            <a:extLst>
              <a:ext uri="{FF2B5EF4-FFF2-40B4-BE49-F238E27FC236}">
                <a16:creationId xmlns:a16="http://schemas.microsoft.com/office/drawing/2014/main" id="{DF6892E4-80E7-17BA-0D00-D8F246431137}"/>
              </a:ext>
            </a:extLst>
          </p:cNvPr>
          <p:cNvSpPr txBox="1"/>
          <p:nvPr/>
        </p:nvSpPr>
        <p:spPr>
          <a:xfrm>
            <a:off x="448056" y="2183904"/>
            <a:ext cx="489015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2048 bits.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32 bits (4 bytes, corresponding to the instruction length).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868634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TotalTime>
  <Words>1861</Words>
  <Application>Microsoft Office PowerPoint</Application>
  <PresentationFormat>Widescreen</PresentationFormat>
  <Paragraphs>233</Paragraphs>
  <Slides>25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Calibri</vt:lpstr>
      <vt:lpstr>Times New Roman</vt:lpstr>
      <vt:lpstr>Office Theme</vt:lpstr>
      <vt:lpstr>PowerPoint Presentation</vt:lpstr>
      <vt:lpstr>Agenda</vt:lpstr>
      <vt:lpstr>Background &amp; Motivation</vt:lpstr>
      <vt:lpstr>Goals</vt:lpstr>
      <vt:lpstr> Alternative solutions</vt:lpstr>
      <vt:lpstr>Architectural design of the selected solution  memory replacement</vt:lpstr>
      <vt:lpstr>Architectural design</vt:lpstr>
      <vt:lpstr>Code &amp; design changes </vt:lpstr>
      <vt:lpstr>Architectural design of the selected solution  instruction memory</vt:lpstr>
      <vt:lpstr>Architectural design of the selected solution  data memory</vt:lpstr>
      <vt:lpstr>Architectural design of the selected solution  memory loading mechanism </vt:lpstr>
      <vt:lpstr>Architectural design of the selected solution - Debug unit</vt:lpstr>
      <vt:lpstr>Architectural design of the selected solution  Debug unit</vt:lpstr>
      <vt:lpstr>Back-end flow:</vt:lpstr>
      <vt:lpstr>Synthesis flow :</vt:lpstr>
      <vt:lpstr>Layout flow :</vt:lpstr>
      <vt:lpstr>STA Check:</vt:lpstr>
      <vt:lpstr>Challenges &amp; problems</vt:lpstr>
      <vt:lpstr>Challenges &amp; problems</vt:lpstr>
      <vt:lpstr>Challenges &amp; problems</vt:lpstr>
      <vt:lpstr>Results</vt:lpstr>
      <vt:lpstr>Results</vt:lpstr>
      <vt:lpstr> Simulation – memory write/read</vt:lpstr>
      <vt:lpstr>Simulation instruction load &amp; debug select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sharafy</dc:creator>
  <cp:lastModifiedBy>Muhammad Biadsy</cp:lastModifiedBy>
  <cp:revision>57</cp:revision>
  <dcterms:created xsi:type="dcterms:W3CDTF">2025-06-19T14:28:19Z</dcterms:created>
  <dcterms:modified xsi:type="dcterms:W3CDTF">2025-07-03T16:08:19Z</dcterms:modified>
</cp:coreProperties>
</file>