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sldIdLst>
    <p:sldId id="256" r:id="rId2"/>
    <p:sldId id="257" r:id="rId3"/>
    <p:sldId id="258" r:id="rId4"/>
    <p:sldId id="277" r:id="rId5"/>
    <p:sldId id="273" r:id="rId6"/>
    <p:sldId id="279" r:id="rId7"/>
    <p:sldId id="274" r:id="rId8"/>
    <p:sldId id="280" r:id="rId9"/>
    <p:sldId id="272" r:id="rId10"/>
    <p:sldId id="271" r:id="rId11"/>
    <p:sldId id="259" r:id="rId12"/>
    <p:sldId id="270" r:id="rId13"/>
    <p:sldId id="275" r:id="rId14"/>
    <p:sldId id="260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BBB0"/>
    <a:srgbClr val="01FF00"/>
    <a:srgbClr val="1DFDF2"/>
    <a:srgbClr val="00FF00"/>
    <a:srgbClr val="F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37D9C-6276-48B8-8E86-61D4964BD485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76A3F9-2B65-4D6B-8504-5C760E0D6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n-lt"/>
            </a:rPr>
            <a:t>Finding a cheap and reliable 2D barcode reader.</a:t>
          </a:r>
        </a:p>
      </dgm:t>
    </dgm:pt>
    <dgm:pt modelId="{2A7B5F33-AA19-4403-8653-D41C04AEAF28}" type="parTrans" cxnId="{B4EDF17C-AA1D-486F-81A7-7B274FF645D3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B1880034-5164-4BA0-A213-66F182F2D642}" type="sibTrans" cxnId="{B4EDF17C-AA1D-486F-81A7-7B274FF645D3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291A59F1-3888-4E21-B5FB-0B2D920DA4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n-lt"/>
            </a:rPr>
            <a:t>Making sure our device is cheap and user friendly.</a:t>
          </a:r>
        </a:p>
      </dgm:t>
    </dgm:pt>
    <dgm:pt modelId="{649B0BF5-D3BC-44DF-91CA-BC3002DC0EE1}" type="parTrans" cxnId="{3BF6A694-3255-451B-B097-9D28E24C6524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878FCD46-41C2-4653-B56F-D5965C78D81E}" type="sibTrans" cxnId="{3BF6A694-3255-451B-B097-9D28E24C6524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9AF937A2-C173-4666-8521-2D95965B9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+mn-lt"/>
            </a:rPr>
            <a:t>Concurrency between the components (esp32, real time clk, barcode reader…).</a:t>
          </a:r>
        </a:p>
      </dgm:t>
    </dgm:pt>
    <dgm:pt modelId="{2769CC1E-07A9-4C5A-A447-2933F89F9285}" type="parTrans" cxnId="{C2E223F7-D70F-4C55-B3E2-BAC53FD862CA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56AF1701-355B-4C87-BB49-EDB5BC21A400}" type="sibTrans" cxnId="{C2E223F7-D70F-4C55-B3E2-BAC53FD862CA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A318C87F-85EC-463F-9A16-B5EB042FAE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n-lt"/>
            </a:rPr>
            <a:t>Combine tasks and timers.</a:t>
          </a:r>
        </a:p>
      </dgm:t>
    </dgm:pt>
    <dgm:pt modelId="{8C11A842-D5AE-4CAD-B818-29F5B8C82038}" type="parTrans" cxnId="{3651C416-45AD-4DF8-B0B1-7153A9A8C0F8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B30BF774-CC13-4272-A48A-D777547F041F}" type="sibTrans" cxnId="{3651C416-45AD-4DF8-B0B1-7153A9A8C0F8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01AA9D0E-3225-4A1C-8A91-91FB70092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n-lt"/>
            </a:rPr>
            <a:t>Saving info into external SD card.</a:t>
          </a:r>
        </a:p>
      </dgm:t>
    </dgm:pt>
    <dgm:pt modelId="{144219E2-C42F-42A0-9CFD-03991E33E265}" type="parTrans" cxnId="{5974F460-28B1-42AC-9149-68E16B0DB6ED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4571024B-3D12-4257-ADF0-D25097FBA1CF}" type="sibTrans" cxnId="{5974F460-28B1-42AC-9149-68E16B0DB6ED}">
      <dgm:prSet/>
      <dgm:spPr/>
      <dgm:t>
        <a:bodyPr/>
        <a:lstStyle/>
        <a:p>
          <a:endParaRPr lang="en-US" b="1">
            <a:latin typeface="+mn-lt"/>
          </a:endParaRPr>
        </a:p>
      </dgm:t>
    </dgm:pt>
    <dgm:pt modelId="{CE95F31F-17B0-4D76-A041-199E8B6F319C}" type="pres">
      <dgm:prSet presAssocID="{D4937D9C-6276-48B8-8E86-61D4964BD485}" presName="root" presStyleCnt="0">
        <dgm:presLayoutVars>
          <dgm:dir/>
          <dgm:resizeHandles val="exact"/>
        </dgm:presLayoutVars>
      </dgm:prSet>
      <dgm:spPr/>
    </dgm:pt>
    <dgm:pt modelId="{B39C836B-0111-4A94-9018-39D0D8BB5270}" type="pres">
      <dgm:prSet presAssocID="{4276A3F9-2B65-4D6B-8504-5C760E0D62A2}" presName="compNode" presStyleCnt="0"/>
      <dgm:spPr/>
    </dgm:pt>
    <dgm:pt modelId="{02192D9C-F197-43C5-9763-A71401321839}" type="pres">
      <dgm:prSet presAssocID="{4276A3F9-2B65-4D6B-8504-5C760E0D62A2}" presName="bgRect" presStyleLbl="bgShp" presStyleIdx="0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D9B79369-A51F-47D1-9BDF-F39B7714C068}" type="pres">
      <dgm:prSet presAssocID="{4276A3F9-2B65-4D6B-8504-5C760E0D62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B842522-D9CE-4DC5-8557-59FC2FC82432}" type="pres">
      <dgm:prSet presAssocID="{4276A3F9-2B65-4D6B-8504-5C760E0D62A2}" presName="spaceRect" presStyleCnt="0"/>
      <dgm:spPr/>
    </dgm:pt>
    <dgm:pt modelId="{76F697CA-6A8F-46DA-AA51-3E32485CB6BA}" type="pres">
      <dgm:prSet presAssocID="{4276A3F9-2B65-4D6B-8504-5C760E0D62A2}" presName="parTx" presStyleLbl="revTx" presStyleIdx="0" presStyleCnt="5">
        <dgm:presLayoutVars>
          <dgm:chMax val="0"/>
          <dgm:chPref val="0"/>
        </dgm:presLayoutVars>
      </dgm:prSet>
      <dgm:spPr/>
    </dgm:pt>
    <dgm:pt modelId="{19A53EB6-7F92-4BB9-B53D-4ACEBE836A66}" type="pres">
      <dgm:prSet presAssocID="{B1880034-5164-4BA0-A213-66F182F2D642}" presName="sibTrans" presStyleCnt="0"/>
      <dgm:spPr/>
    </dgm:pt>
    <dgm:pt modelId="{76346AAE-3663-4D01-A242-74142F48204B}" type="pres">
      <dgm:prSet presAssocID="{291A59F1-3888-4E21-B5FB-0B2D920DA4B3}" presName="compNode" presStyleCnt="0"/>
      <dgm:spPr/>
    </dgm:pt>
    <dgm:pt modelId="{F9F6E3A4-CE98-42B0-981E-76DA8E320441}" type="pres">
      <dgm:prSet presAssocID="{291A59F1-3888-4E21-B5FB-0B2D920DA4B3}" presName="bgRect" presStyleLbl="bgShp" presStyleIdx="1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B2E9C1D7-4E18-4B67-B37F-D812891E0FC2}" type="pres">
      <dgm:prSet presAssocID="{291A59F1-3888-4E21-B5FB-0B2D920DA4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CA0CCFE-AAF4-4B13-B03F-F87B7E1BE41B}" type="pres">
      <dgm:prSet presAssocID="{291A59F1-3888-4E21-B5FB-0B2D920DA4B3}" presName="spaceRect" presStyleCnt="0"/>
      <dgm:spPr/>
    </dgm:pt>
    <dgm:pt modelId="{3FE0C541-AD71-4684-BE81-8281B92CC373}" type="pres">
      <dgm:prSet presAssocID="{291A59F1-3888-4E21-B5FB-0B2D920DA4B3}" presName="parTx" presStyleLbl="revTx" presStyleIdx="1" presStyleCnt="5">
        <dgm:presLayoutVars>
          <dgm:chMax val="0"/>
          <dgm:chPref val="0"/>
        </dgm:presLayoutVars>
      </dgm:prSet>
      <dgm:spPr/>
    </dgm:pt>
    <dgm:pt modelId="{AF5B33D6-2BE9-4092-95AC-5AE66A289685}" type="pres">
      <dgm:prSet presAssocID="{878FCD46-41C2-4653-B56F-D5965C78D81E}" presName="sibTrans" presStyleCnt="0"/>
      <dgm:spPr/>
    </dgm:pt>
    <dgm:pt modelId="{D753D354-0647-44C9-B39E-11456D14AB36}" type="pres">
      <dgm:prSet presAssocID="{9AF937A2-C173-4666-8521-2D95965B92D2}" presName="compNode" presStyleCnt="0"/>
      <dgm:spPr/>
    </dgm:pt>
    <dgm:pt modelId="{76360F1A-00C7-46D4-94C9-26BE8F68E94F}" type="pres">
      <dgm:prSet presAssocID="{9AF937A2-C173-4666-8521-2D95965B92D2}" presName="bgRect" presStyleLbl="bgShp" presStyleIdx="2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6FBFCD27-7904-49A9-A307-B031A4DF2240}" type="pres">
      <dgm:prSet presAssocID="{9AF937A2-C173-4666-8521-2D95965B92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8A0FED4-DA5B-49C0-9D99-4BA8A5ACB40A}" type="pres">
      <dgm:prSet presAssocID="{9AF937A2-C173-4666-8521-2D95965B92D2}" presName="spaceRect" presStyleCnt="0"/>
      <dgm:spPr/>
    </dgm:pt>
    <dgm:pt modelId="{FFA89F75-75EC-48A9-A854-33E5C137C455}" type="pres">
      <dgm:prSet presAssocID="{9AF937A2-C173-4666-8521-2D95965B92D2}" presName="parTx" presStyleLbl="revTx" presStyleIdx="2" presStyleCnt="5">
        <dgm:presLayoutVars>
          <dgm:chMax val="0"/>
          <dgm:chPref val="0"/>
        </dgm:presLayoutVars>
      </dgm:prSet>
      <dgm:spPr/>
    </dgm:pt>
    <dgm:pt modelId="{B1524D65-3BF1-42C5-92FD-3D381F20003F}" type="pres">
      <dgm:prSet presAssocID="{56AF1701-355B-4C87-BB49-EDB5BC21A400}" presName="sibTrans" presStyleCnt="0"/>
      <dgm:spPr/>
    </dgm:pt>
    <dgm:pt modelId="{A13295E6-2650-4705-A7DA-221E7ED4DA34}" type="pres">
      <dgm:prSet presAssocID="{A318C87F-85EC-463F-9A16-B5EB042FAE4D}" presName="compNode" presStyleCnt="0"/>
      <dgm:spPr/>
    </dgm:pt>
    <dgm:pt modelId="{A514B41E-29C1-4A80-AC08-097F9A4E2D11}" type="pres">
      <dgm:prSet presAssocID="{A318C87F-85EC-463F-9A16-B5EB042FAE4D}" presName="bgRect" presStyleLbl="bgShp" presStyleIdx="3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F63E423A-5EAF-4245-AC81-69271F5E5C6C}" type="pres">
      <dgm:prSet presAssocID="{A318C87F-85EC-463F-9A16-B5EB042FAE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0F31F1D-9D59-4AFF-9128-DF4BDCB3404C}" type="pres">
      <dgm:prSet presAssocID="{A318C87F-85EC-463F-9A16-B5EB042FAE4D}" presName="spaceRect" presStyleCnt="0"/>
      <dgm:spPr/>
    </dgm:pt>
    <dgm:pt modelId="{3EC428A3-F167-40BB-AE81-DFD9AE6A7357}" type="pres">
      <dgm:prSet presAssocID="{A318C87F-85EC-463F-9A16-B5EB042FAE4D}" presName="parTx" presStyleLbl="revTx" presStyleIdx="3" presStyleCnt="5">
        <dgm:presLayoutVars>
          <dgm:chMax val="0"/>
          <dgm:chPref val="0"/>
        </dgm:presLayoutVars>
      </dgm:prSet>
      <dgm:spPr/>
    </dgm:pt>
    <dgm:pt modelId="{3E3E1701-EAD9-4AA6-9E7F-5384D54BC1E3}" type="pres">
      <dgm:prSet presAssocID="{B30BF774-CC13-4272-A48A-D777547F041F}" presName="sibTrans" presStyleCnt="0"/>
      <dgm:spPr/>
    </dgm:pt>
    <dgm:pt modelId="{00FD3706-49EB-4380-B44E-3F82B0B88446}" type="pres">
      <dgm:prSet presAssocID="{01AA9D0E-3225-4A1C-8A91-91FB70092164}" presName="compNode" presStyleCnt="0"/>
      <dgm:spPr/>
    </dgm:pt>
    <dgm:pt modelId="{FBA2C03B-DF4D-40DC-A0D0-3CB4B0EE0CDD}" type="pres">
      <dgm:prSet presAssocID="{01AA9D0E-3225-4A1C-8A91-91FB70092164}" presName="bgRect" presStyleLbl="bgShp" presStyleIdx="4" presStyleCnt="5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89FA518E-228E-4A35-8F8E-22E5AA833DD8}" type="pres">
      <dgm:prSet presAssocID="{01AA9D0E-3225-4A1C-8A91-91FB700921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F2BA7F6D-63D7-4DF8-B985-A8FDD9EA7816}" type="pres">
      <dgm:prSet presAssocID="{01AA9D0E-3225-4A1C-8A91-91FB70092164}" presName="spaceRect" presStyleCnt="0"/>
      <dgm:spPr/>
    </dgm:pt>
    <dgm:pt modelId="{E45BEC6A-54FD-49ED-A069-9B9B8CFF9CDC}" type="pres">
      <dgm:prSet presAssocID="{01AA9D0E-3225-4A1C-8A91-91FB7009216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064470E-D6D5-4721-B53E-EDD6033347B7}" type="presOf" srcId="{01AA9D0E-3225-4A1C-8A91-91FB70092164}" destId="{E45BEC6A-54FD-49ED-A069-9B9B8CFF9CDC}" srcOrd="0" destOrd="0" presId="urn:microsoft.com/office/officeart/2018/2/layout/IconVerticalSolidList"/>
    <dgm:cxn modelId="{3651C416-45AD-4DF8-B0B1-7153A9A8C0F8}" srcId="{D4937D9C-6276-48B8-8E86-61D4964BD485}" destId="{A318C87F-85EC-463F-9A16-B5EB042FAE4D}" srcOrd="3" destOrd="0" parTransId="{8C11A842-D5AE-4CAD-B818-29F5B8C82038}" sibTransId="{B30BF774-CC13-4272-A48A-D777547F041F}"/>
    <dgm:cxn modelId="{5974F460-28B1-42AC-9149-68E16B0DB6ED}" srcId="{D4937D9C-6276-48B8-8E86-61D4964BD485}" destId="{01AA9D0E-3225-4A1C-8A91-91FB70092164}" srcOrd="4" destOrd="0" parTransId="{144219E2-C42F-42A0-9CFD-03991E33E265}" sibTransId="{4571024B-3D12-4257-ADF0-D25097FBA1CF}"/>
    <dgm:cxn modelId="{042BE377-DE59-4241-84C2-6B41948432B5}" type="presOf" srcId="{D4937D9C-6276-48B8-8E86-61D4964BD485}" destId="{CE95F31F-17B0-4D76-A041-199E8B6F319C}" srcOrd="0" destOrd="0" presId="urn:microsoft.com/office/officeart/2018/2/layout/IconVerticalSolidList"/>
    <dgm:cxn modelId="{B4EDF17C-AA1D-486F-81A7-7B274FF645D3}" srcId="{D4937D9C-6276-48B8-8E86-61D4964BD485}" destId="{4276A3F9-2B65-4D6B-8504-5C760E0D62A2}" srcOrd="0" destOrd="0" parTransId="{2A7B5F33-AA19-4403-8653-D41C04AEAF28}" sibTransId="{B1880034-5164-4BA0-A213-66F182F2D642}"/>
    <dgm:cxn modelId="{3BF6A694-3255-451B-B097-9D28E24C6524}" srcId="{D4937D9C-6276-48B8-8E86-61D4964BD485}" destId="{291A59F1-3888-4E21-B5FB-0B2D920DA4B3}" srcOrd="1" destOrd="0" parTransId="{649B0BF5-D3BC-44DF-91CA-BC3002DC0EE1}" sibTransId="{878FCD46-41C2-4653-B56F-D5965C78D81E}"/>
    <dgm:cxn modelId="{6D9F20C7-2D01-4784-8E29-9459ED91B24F}" type="presOf" srcId="{4276A3F9-2B65-4D6B-8504-5C760E0D62A2}" destId="{76F697CA-6A8F-46DA-AA51-3E32485CB6BA}" srcOrd="0" destOrd="0" presId="urn:microsoft.com/office/officeart/2018/2/layout/IconVerticalSolidList"/>
    <dgm:cxn modelId="{F10192C7-E905-4C61-82B7-326B4E6C94B0}" type="presOf" srcId="{A318C87F-85EC-463F-9A16-B5EB042FAE4D}" destId="{3EC428A3-F167-40BB-AE81-DFD9AE6A7357}" srcOrd="0" destOrd="0" presId="urn:microsoft.com/office/officeart/2018/2/layout/IconVerticalSolidList"/>
    <dgm:cxn modelId="{2B4860DB-620D-42A3-AF7A-0D08429D2013}" type="presOf" srcId="{291A59F1-3888-4E21-B5FB-0B2D920DA4B3}" destId="{3FE0C541-AD71-4684-BE81-8281B92CC373}" srcOrd="0" destOrd="0" presId="urn:microsoft.com/office/officeart/2018/2/layout/IconVerticalSolidList"/>
    <dgm:cxn modelId="{A26894E5-A5E7-47FC-9BA0-F4BA00904D78}" type="presOf" srcId="{9AF937A2-C173-4666-8521-2D95965B92D2}" destId="{FFA89F75-75EC-48A9-A854-33E5C137C455}" srcOrd="0" destOrd="0" presId="urn:microsoft.com/office/officeart/2018/2/layout/IconVerticalSolidList"/>
    <dgm:cxn modelId="{C2E223F7-D70F-4C55-B3E2-BAC53FD862CA}" srcId="{D4937D9C-6276-48B8-8E86-61D4964BD485}" destId="{9AF937A2-C173-4666-8521-2D95965B92D2}" srcOrd="2" destOrd="0" parTransId="{2769CC1E-07A9-4C5A-A447-2933F89F9285}" sibTransId="{56AF1701-355B-4C87-BB49-EDB5BC21A400}"/>
    <dgm:cxn modelId="{57E53441-C01C-41B8-85D3-1EFB864DC1B7}" type="presParOf" srcId="{CE95F31F-17B0-4D76-A041-199E8B6F319C}" destId="{B39C836B-0111-4A94-9018-39D0D8BB5270}" srcOrd="0" destOrd="0" presId="urn:microsoft.com/office/officeart/2018/2/layout/IconVerticalSolidList"/>
    <dgm:cxn modelId="{070F5A3D-1479-4BA7-8E7F-FED9BA7ECCAE}" type="presParOf" srcId="{B39C836B-0111-4A94-9018-39D0D8BB5270}" destId="{02192D9C-F197-43C5-9763-A71401321839}" srcOrd="0" destOrd="0" presId="urn:microsoft.com/office/officeart/2018/2/layout/IconVerticalSolidList"/>
    <dgm:cxn modelId="{5C98E3C0-9189-471F-81B2-8A7DE2E375CC}" type="presParOf" srcId="{B39C836B-0111-4A94-9018-39D0D8BB5270}" destId="{D9B79369-A51F-47D1-9BDF-F39B7714C068}" srcOrd="1" destOrd="0" presId="urn:microsoft.com/office/officeart/2018/2/layout/IconVerticalSolidList"/>
    <dgm:cxn modelId="{52A83791-E403-4011-89BC-F16E538E1A5C}" type="presParOf" srcId="{B39C836B-0111-4A94-9018-39D0D8BB5270}" destId="{7B842522-D9CE-4DC5-8557-59FC2FC82432}" srcOrd="2" destOrd="0" presId="urn:microsoft.com/office/officeart/2018/2/layout/IconVerticalSolidList"/>
    <dgm:cxn modelId="{98152A7A-F652-4C0A-81CC-107F53CC53A9}" type="presParOf" srcId="{B39C836B-0111-4A94-9018-39D0D8BB5270}" destId="{76F697CA-6A8F-46DA-AA51-3E32485CB6BA}" srcOrd="3" destOrd="0" presId="urn:microsoft.com/office/officeart/2018/2/layout/IconVerticalSolidList"/>
    <dgm:cxn modelId="{2CF78B3A-AD39-4713-AF82-66F0598827B7}" type="presParOf" srcId="{CE95F31F-17B0-4D76-A041-199E8B6F319C}" destId="{19A53EB6-7F92-4BB9-B53D-4ACEBE836A66}" srcOrd="1" destOrd="0" presId="urn:microsoft.com/office/officeart/2018/2/layout/IconVerticalSolidList"/>
    <dgm:cxn modelId="{E0CE4E6B-D0A6-4001-975E-51A742C6A499}" type="presParOf" srcId="{CE95F31F-17B0-4D76-A041-199E8B6F319C}" destId="{76346AAE-3663-4D01-A242-74142F48204B}" srcOrd="2" destOrd="0" presId="urn:microsoft.com/office/officeart/2018/2/layout/IconVerticalSolidList"/>
    <dgm:cxn modelId="{33ADBC35-8EE0-40FA-A111-0DED20403E71}" type="presParOf" srcId="{76346AAE-3663-4D01-A242-74142F48204B}" destId="{F9F6E3A4-CE98-42B0-981E-76DA8E320441}" srcOrd="0" destOrd="0" presId="urn:microsoft.com/office/officeart/2018/2/layout/IconVerticalSolidList"/>
    <dgm:cxn modelId="{B00827AF-E8D9-456B-A875-EFAF34EBAE53}" type="presParOf" srcId="{76346AAE-3663-4D01-A242-74142F48204B}" destId="{B2E9C1D7-4E18-4B67-B37F-D812891E0FC2}" srcOrd="1" destOrd="0" presId="urn:microsoft.com/office/officeart/2018/2/layout/IconVerticalSolidList"/>
    <dgm:cxn modelId="{D079DB51-F9FF-4BCF-9097-7726D6EC9281}" type="presParOf" srcId="{76346AAE-3663-4D01-A242-74142F48204B}" destId="{ACA0CCFE-AAF4-4B13-B03F-F87B7E1BE41B}" srcOrd="2" destOrd="0" presId="urn:microsoft.com/office/officeart/2018/2/layout/IconVerticalSolidList"/>
    <dgm:cxn modelId="{513648E5-3421-4429-97E5-5A2C8EFA1BAC}" type="presParOf" srcId="{76346AAE-3663-4D01-A242-74142F48204B}" destId="{3FE0C541-AD71-4684-BE81-8281B92CC373}" srcOrd="3" destOrd="0" presId="urn:microsoft.com/office/officeart/2018/2/layout/IconVerticalSolidList"/>
    <dgm:cxn modelId="{84C0ACC0-0B93-4F57-A6DA-F13DB1E17EB2}" type="presParOf" srcId="{CE95F31F-17B0-4D76-A041-199E8B6F319C}" destId="{AF5B33D6-2BE9-4092-95AC-5AE66A289685}" srcOrd="3" destOrd="0" presId="urn:microsoft.com/office/officeart/2018/2/layout/IconVerticalSolidList"/>
    <dgm:cxn modelId="{BAF6C00B-F32C-4F1E-A314-9830DAA7C918}" type="presParOf" srcId="{CE95F31F-17B0-4D76-A041-199E8B6F319C}" destId="{D753D354-0647-44C9-B39E-11456D14AB36}" srcOrd="4" destOrd="0" presId="urn:microsoft.com/office/officeart/2018/2/layout/IconVerticalSolidList"/>
    <dgm:cxn modelId="{5479C824-B4DA-460D-8353-1A6486F9AA4F}" type="presParOf" srcId="{D753D354-0647-44C9-B39E-11456D14AB36}" destId="{76360F1A-00C7-46D4-94C9-26BE8F68E94F}" srcOrd="0" destOrd="0" presId="urn:microsoft.com/office/officeart/2018/2/layout/IconVerticalSolidList"/>
    <dgm:cxn modelId="{06B4F037-C9DB-4552-889F-E35D8D44BD8F}" type="presParOf" srcId="{D753D354-0647-44C9-B39E-11456D14AB36}" destId="{6FBFCD27-7904-49A9-A307-B031A4DF2240}" srcOrd="1" destOrd="0" presId="urn:microsoft.com/office/officeart/2018/2/layout/IconVerticalSolidList"/>
    <dgm:cxn modelId="{013DDE52-A44B-4B3D-9B58-C1C1CC357FC5}" type="presParOf" srcId="{D753D354-0647-44C9-B39E-11456D14AB36}" destId="{08A0FED4-DA5B-49C0-9D99-4BA8A5ACB40A}" srcOrd="2" destOrd="0" presId="urn:microsoft.com/office/officeart/2018/2/layout/IconVerticalSolidList"/>
    <dgm:cxn modelId="{B229A49B-017C-40EA-8A46-84FDDDC26697}" type="presParOf" srcId="{D753D354-0647-44C9-B39E-11456D14AB36}" destId="{FFA89F75-75EC-48A9-A854-33E5C137C455}" srcOrd="3" destOrd="0" presId="urn:microsoft.com/office/officeart/2018/2/layout/IconVerticalSolidList"/>
    <dgm:cxn modelId="{F561E69F-2B33-4CDA-84EF-823A532F99D4}" type="presParOf" srcId="{CE95F31F-17B0-4D76-A041-199E8B6F319C}" destId="{B1524D65-3BF1-42C5-92FD-3D381F20003F}" srcOrd="5" destOrd="0" presId="urn:microsoft.com/office/officeart/2018/2/layout/IconVerticalSolidList"/>
    <dgm:cxn modelId="{B172A473-4A8E-492E-AF61-82E785999F15}" type="presParOf" srcId="{CE95F31F-17B0-4D76-A041-199E8B6F319C}" destId="{A13295E6-2650-4705-A7DA-221E7ED4DA34}" srcOrd="6" destOrd="0" presId="urn:microsoft.com/office/officeart/2018/2/layout/IconVerticalSolidList"/>
    <dgm:cxn modelId="{3A0F0744-5D46-4970-8829-99B1772980EE}" type="presParOf" srcId="{A13295E6-2650-4705-A7DA-221E7ED4DA34}" destId="{A514B41E-29C1-4A80-AC08-097F9A4E2D11}" srcOrd="0" destOrd="0" presId="urn:microsoft.com/office/officeart/2018/2/layout/IconVerticalSolidList"/>
    <dgm:cxn modelId="{518F8FAF-A875-4B89-A8CE-BD0185E7A597}" type="presParOf" srcId="{A13295E6-2650-4705-A7DA-221E7ED4DA34}" destId="{F63E423A-5EAF-4245-AC81-69271F5E5C6C}" srcOrd="1" destOrd="0" presId="urn:microsoft.com/office/officeart/2018/2/layout/IconVerticalSolidList"/>
    <dgm:cxn modelId="{9C0B09AD-2BF0-4B1D-8E8F-6107CB9ADD2B}" type="presParOf" srcId="{A13295E6-2650-4705-A7DA-221E7ED4DA34}" destId="{F0F31F1D-9D59-4AFF-9128-DF4BDCB3404C}" srcOrd="2" destOrd="0" presId="urn:microsoft.com/office/officeart/2018/2/layout/IconVerticalSolidList"/>
    <dgm:cxn modelId="{626F1631-ED3C-440C-8EC9-399EA1A74625}" type="presParOf" srcId="{A13295E6-2650-4705-A7DA-221E7ED4DA34}" destId="{3EC428A3-F167-40BB-AE81-DFD9AE6A7357}" srcOrd="3" destOrd="0" presId="urn:microsoft.com/office/officeart/2018/2/layout/IconVerticalSolidList"/>
    <dgm:cxn modelId="{401F19E4-A26F-4336-ADF4-5C7576D761AB}" type="presParOf" srcId="{CE95F31F-17B0-4D76-A041-199E8B6F319C}" destId="{3E3E1701-EAD9-4AA6-9E7F-5384D54BC1E3}" srcOrd="7" destOrd="0" presId="urn:microsoft.com/office/officeart/2018/2/layout/IconVerticalSolidList"/>
    <dgm:cxn modelId="{DCE76045-384D-40D4-BE0E-FA86799A44B8}" type="presParOf" srcId="{CE95F31F-17B0-4D76-A041-199E8B6F319C}" destId="{00FD3706-49EB-4380-B44E-3F82B0B88446}" srcOrd="8" destOrd="0" presId="urn:microsoft.com/office/officeart/2018/2/layout/IconVerticalSolidList"/>
    <dgm:cxn modelId="{AF8170F9-67AD-498A-B4F0-E86CF0BC009D}" type="presParOf" srcId="{00FD3706-49EB-4380-B44E-3F82B0B88446}" destId="{FBA2C03B-DF4D-40DC-A0D0-3CB4B0EE0CDD}" srcOrd="0" destOrd="0" presId="urn:microsoft.com/office/officeart/2018/2/layout/IconVerticalSolidList"/>
    <dgm:cxn modelId="{4419E2A1-B731-4984-93D3-2827C9FB9231}" type="presParOf" srcId="{00FD3706-49EB-4380-B44E-3F82B0B88446}" destId="{89FA518E-228E-4A35-8F8E-22E5AA833DD8}" srcOrd="1" destOrd="0" presId="urn:microsoft.com/office/officeart/2018/2/layout/IconVerticalSolidList"/>
    <dgm:cxn modelId="{8584C0C5-BF64-486E-AEC9-E990C7DA1938}" type="presParOf" srcId="{00FD3706-49EB-4380-B44E-3F82B0B88446}" destId="{F2BA7F6D-63D7-4DF8-B985-A8FDD9EA7816}" srcOrd="2" destOrd="0" presId="urn:microsoft.com/office/officeart/2018/2/layout/IconVerticalSolidList"/>
    <dgm:cxn modelId="{75FC6AD2-1F47-4E23-AC09-F3877BBEEE01}" type="presParOf" srcId="{00FD3706-49EB-4380-B44E-3F82B0B88446}" destId="{E45BEC6A-54FD-49ED-A069-9B9B8CFF9C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197DB-5A7C-44F9-B103-B670506C5B5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38BF99-8478-4CE5-8A31-30816BBB6E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Board : ESP32</a:t>
          </a:r>
        </a:p>
      </dgm:t>
    </dgm:pt>
    <dgm:pt modelId="{D8BB107C-53BC-486C-92E8-F414FDF59A23}" type="parTrans" cxnId="{641A72CA-725F-4710-8335-35E1C2A4F6A3}">
      <dgm:prSet/>
      <dgm:spPr/>
      <dgm:t>
        <a:bodyPr/>
        <a:lstStyle/>
        <a:p>
          <a:endParaRPr lang="en-US"/>
        </a:p>
      </dgm:t>
    </dgm:pt>
    <dgm:pt modelId="{CC5D1865-7468-4C7A-A48B-B28591B1C0B2}" type="sibTrans" cxnId="{641A72CA-725F-4710-8335-35E1C2A4F6A3}">
      <dgm:prSet/>
      <dgm:spPr/>
      <dgm:t>
        <a:bodyPr/>
        <a:lstStyle/>
        <a:p>
          <a:endParaRPr lang="en-US"/>
        </a:p>
      </dgm:t>
    </dgm:pt>
    <dgm:pt modelId="{1CF384E5-D120-4C23-9287-65F30A37F6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Arduino developing environment</a:t>
          </a:r>
        </a:p>
      </dgm:t>
    </dgm:pt>
    <dgm:pt modelId="{65758855-7C30-43F0-8757-8FA6DDA424BA}" type="parTrans" cxnId="{A3FD3886-24A5-41DF-A633-7A7E0B1A161B}">
      <dgm:prSet/>
      <dgm:spPr/>
      <dgm:t>
        <a:bodyPr/>
        <a:lstStyle/>
        <a:p>
          <a:endParaRPr lang="en-US"/>
        </a:p>
      </dgm:t>
    </dgm:pt>
    <dgm:pt modelId="{0586E988-C441-405D-8432-349B6D8452FA}" type="sibTrans" cxnId="{A3FD3886-24A5-41DF-A633-7A7E0B1A161B}">
      <dgm:prSet/>
      <dgm:spPr/>
      <dgm:t>
        <a:bodyPr/>
        <a:lstStyle/>
        <a:p>
          <a:endParaRPr lang="en-US"/>
        </a:p>
      </dgm:t>
    </dgm:pt>
    <dgm:pt modelId="{CF64F706-53C2-4227-8D38-22458DD48E65}" type="pres">
      <dgm:prSet presAssocID="{961197DB-5A7C-44F9-B103-B670506C5B54}" presName="root" presStyleCnt="0">
        <dgm:presLayoutVars>
          <dgm:dir/>
          <dgm:resizeHandles val="exact"/>
        </dgm:presLayoutVars>
      </dgm:prSet>
      <dgm:spPr/>
    </dgm:pt>
    <dgm:pt modelId="{AB1D3390-2F5D-49A5-8CC9-D637EE77171B}" type="pres">
      <dgm:prSet presAssocID="{0D38BF99-8478-4CE5-8A31-30816BBB6E60}" presName="compNode" presStyleCnt="0"/>
      <dgm:spPr/>
    </dgm:pt>
    <dgm:pt modelId="{ED545E2D-E264-464B-90CF-F9F36C27F689}" type="pres">
      <dgm:prSet presAssocID="{0D38BF99-8478-4CE5-8A31-30816BBB6E60}" presName="icon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3E3B6C4-50DC-4A47-9796-830620266B11}" type="pres">
      <dgm:prSet presAssocID="{0D38BF99-8478-4CE5-8A31-30816BBB6E60}" presName="spaceRect" presStyleCnt="0"/>
      <dgm:spPr/>
    </dgm:pt>
    <dgm:pt modelId="{5F764DA2-F029-44D9-B774-531C7E5FBF9B}" type="pres">
      <dgm:prSet presAssocID="{0D38BF99-8478-4CE5-8A31-30816BBB6E60}" presName="textRect" presStyleLbl="revTx" presStyleIdx="0" presStyleCnt="2">
        <dgm:presLayoutVars>
          <dgm:chMax val="1"/>
          <dgm:chPref val="1"/>
        </dgm:presLayoutVars>
      </dgm:prSet>
      <dgm:spPr/>
    </dgm:pt>
    <dgm:pt modelId="{57280423-EB4A-42A9-907C-8CDC2662D572}" type="pres">
      <dgm:prSet presAssocID="{CC5D1865-7468-4C7A-A48B-B28591B1C0B2}" presName="sibTrans" presStyleCnt="0"/>
      <dgm:spPr/>
    </dgm:pt>
    <dgm:pt modelId="{109C505E-0B06-46F3-82B1-CA2BC648B128}" type="pres">
      <dgm:prSet presAssocID="{1CF384E5-D120-4C23-9287-65F30A37F613}" presName="compNode" presStyleCnt="0"/>
      <dgm:spPr/>
    </dgm:pt>
    <dgm:pt modelId="{7F68A118-AEDC-4CC4-9790-72AB1A72AD02}" type="pres">
      <dgm:prSet presAssocID="{1CF384E5-D120-4C23-9287-65F30A37F613}" presName="icon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E39E003D-32CA-4791-BFF5-4E63576BEEF8}" type="pres">
      <dgm:prSet presAssocID="{1CF384E5-D120-4C23-9287-65F30A37F613}" presName="spaceRect" presStyleCnt="0"/>
      <dgm:spPr/>
    </dgm:pt>
    <dgm:pt modelId="{A4250C11-BD63-42CF-963E-E9A314C73F6A}" type="pres">
      <dgm:prSet presAssocID="{1CF384E5-D120-4C23-9287-65F30A37F6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42B291E-59E0-4CB7-9698-B328F6C19DB1}" type="presOf" srcId="{1CF384E5-D120-4C23-9287-65F30A37F613}" destId="{A4250C11-BD63-42CF-963E-E9A314C73F6A}" srcOrd="0" destOrd="0" presId="urn:microsoft.com/office/officeart/2018/2/layout/IconLabelList"/>
    <dgm:cxn modelId="{8AFD6485-448C-4F52-97D8-893A48A2623B}" type="presOf" srcId="{0D38BF99-8478-4CE5-8A31-30816BBB6E60}" destId="{5F764DA2-F029-44D9-B774-531C7E5FBF9B}" srcOrd="0" destOrd="0" presId="urn:microsoft.com/office/officeart/2018/2/layout/IconLabelList"/>
    <dgm:cxn modelId="{A3FD3886-24A5-41DF-A633-7A7E0B1A161B}" srcId="{961197DB-5A7C-44F9-B103-B670506C5B54}" destId="{1CF384E5-D120-4C23-9287-65F30A37F613}" srcOrd="1" destOrd="0" parTransId="{65758855-7C30-43F0-8757-8FA6DDA424BA}" sibTransId="{0586E988-C441-405D-8432-349B6D8452FA}"/>
    <dgm:cxn modelId="{254DB59F-C57D-43C8-89E0-5F8863E391DD}" type="presOf" srcId="{961197DB-5A7C-44F9-B103-B670506C5B54}" destId="{CF64F706-53C2-4227-8D38-22458DD48E65}" srcOrd="0" destOrd="0" presId="urn:microsoft.com/office/officeart/2018/2/layout/IconLabelList"/>
    <dgm:cxn modelId="{641A72CA-725F-4710-8335-35E1C2A4F6A3}" srcId="{961197DB-5A7C-44F9-B103-B670506C5B54}" destId="{0D38BF99-8478-4CE5-8A31-30816BBB6E60}" srcOrd="0" destOrd="0" parTransId="{D8BB107C-53BC-486C-92E8-F414FDF59A23}" sibTransId="{CC5D1865-7468-4C7A-A48B-B28591B1C0B2}"/>
    <dgm:cxn modelId="{88B99A4E-1E70-450C-B20D-B318B014E687}" type="presParOf" srcId="{CF64F706-53C2-4227-8D38-22458DD48E65}" destId="{AB1D3390-2F5D-49A5-8CC9-D637EE77171B}" srcOrd="0" destOrd="0" presId="urn:microsoft.com/office/officeart/2018/2/layout/IconLabelList"/>
    <dgm:cxn modelId="{8B46F47F-7447-4B80-ABDE-C668AB146A45}" type="presParOf" srcId="{AB1D3390-2F5D-49A5-8CC9-D637EE77171B}" destId="{ED545E2D-E264-464B-90CF-F9F36C27F689}" srcOrd="0" destOrd="0" presId="urn:microsoft.com/office/officeart/2018/2/layout/IconLabelList"/>
    <dgm:cxn modelId="{E6CF9892-4AF2-4082-A947-2AECFDB57F49}" type="presParOf" srcId="{AB1D3390-2F5D-49A5-8CC9-D637EE77171B}" destId="{A3E3B6C4-50DC-4A47-9796-830620266B11}" srcOrd="1" destOrd="0" presId="urn:microsoft.com/office/officeart/2018/2/layout/IconLabelList"/>
    <dgm:cxn modelId="{B5176B79-A4DA-4987-BF60-2AD0388EAEF4}" type="presParOf" srcId="{AB1D3390-2F5D-49A5-8CC9-D637EE77171B}" destId="{5F764DA2-F029-44D9-B774-531C7E5FBF9B}" srcOrd="2" destOrd="0" presId="urn:microsoft.com/office/officeart/2018/2/layout/IconLabelList"/>
    <dgm:cxn modelId="{5C19AA47-973E-4664-B01C-86B514C1B24E}" type="presParOf" srcId="{CF64F706-53C2-4227-8D38-22458DD48E65}" destId="{57280423-EB4A-42A9-907C-8CDC2662D572}" srcOrd="1" destOrd="0" presId="urn:microsoft.com/office/officeart/2018/2/layout/IconLabelList"/>
    <dgm:cxn modelId="{FA6F9A33-5A8D-4344-A753-38F9C973DB58}" type="presParOf" srcId="{CF64F706-53C2-4227-8D38-22458DD48E65}" destId="{109C505E-0B06-46F3-82B1-CA2BC648B128}" srcOrd="2" destOrd="0" presId="urn:microsoft.com/office/officeart/2018/2/layout/IconLabelList"/>
    <dgm:cxn modelId="{FC6E9F53-D9F4-4F8D-8144-BB2681C46BE5}" type="presParOf" srcId="{109C505E-0B06-46F3-82B1-CA2BC648B128}" destId="{7F68A118-AEDC-4CC4-9790-72AB1A72AD02}" srcOrd="0" destOrd="0" presId="urn:microsoft.com/office/officeart/2018/2/layout/IconLabelList"/>
    <dgm:cxn modelId="{F788808A-4D90-4DE2-9398-90551A1C65B9}" type="presParOf" srcId="{109C505E-0B06-46F3-82B1-CA2BC648B128}" destId="{E39E003D-32CA-4791-BFF5-4E63576BEEF8}" srcOrd="1" destOrd="0" presId="urn:microsoft.com/office/officeart/2018/2/layout/IconLabelList"/>
    <dgm:cxn modelId="{927567C2-3BDA-4EC3-9952-EBAF730D33A2}" type="presParOf" srcId="{109C505E-0B06-46F3-82B1-CA2BC648B128}" destId="{A4250C11-BD63-42CF-963E-E9A314C73F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92D9C-F197-43C5-9763-A71401321839}">
      <dsp:nvSpPr>
        <dsp:cNvPr id="0" name=""/>
        <dsp:cNvSpPr/>
      </dsp:nvSpPr>
      <dsp:spPr>
        <a:xfrm>
          <a:off x="0" y="3574"/>
          <a:ext cx="9905998" cy="7614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D9B79369-A51F-47D1-9BDF-F39B7714C068}">
      <dsp:nvSpPr>
        <dsp:cNvPr id="0" name=""/>
        <dsp:cNvSpPr/>
      </dsp:nvSpPr>
      <dsp:spPr>
        <a:xfrm>
          <a:off x="230338" y="174901"/>
          <a:ext cx="418797" cy="4187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F697CA-6A8F-46DA-AA51-3E32485CB6BA}">
      <dsp:nvSpPr>
        <dsp:cNvPr id="0" name=""/>
        <dsp:cNvSpPr/>
      </dsp:nvSpPr>
      <dsp:spPr>
        <a:xfrm>
          <a:off x="879475" y="3574"/>
          <a:ext cx="902652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n-lt"/>
            </a:rPr>
            <a:t>Finding a cheap and reliable 2D barcode reader.</a:t>
          </a:r>
        </a:p>
      </dsp:txBody>
      <dsp:txXfrm>
        <a:off x="879475" y="3574"/>
        <a:ext cx="9026522" cy="761450"/>
      </dsp:txXfrm>
    </dsp:sp>
    <dsp:sp modelId="{F9F6E3A4-CE98-42B0-981E-76DA8E320441}">
      <dsp:nvSpPr>
        <dsp:cNvPr id="0" name=""/>
        <dsp:cNvSpPr/>
      </dsp:nvSpPr>
      <dsp:spPr>
        <a:xfrm>
          <a:off x="0" y="955388"/>
          <a:ext cx="9905998" cy="7614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B2E9C1D7-4E18-4B67-B37F-D812891E0FC2}">
      <dsp:nvSpPr>
        <dsp:cNvPr id="0" name=""/>
        <dsp:cNvSpPr/>
      </dsp:nvSpPr>
      <dsp:spPr>
        <a:xfrm>
          <a:off x="230338" y="1126714"/>
          <a:ext cx="418797" cy="4187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0C541-AD71-4684-BE81-8281B92CC373}">
      <dsp:nvSpPr>
        <dsp:cNvPr id="0" name=""/>
        <dsp:cNvSpPr/>
      </dsp:nvSpPr>
      <dsp:spPr>
        <a:xfrm>
          <a:off x="879475" y="955388"/>
          <a:ext cx="902652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n-lt"/>
            </a:rPr>
            <a:t>Making sure our device is cheap and user friendly.</a:t>
          </a:r>
        </a:p>
      </dsp:txBody>
      <dsp:txXfrm>
        <a:off x="879475" y="955388"/>
        <a:ext cx="9026522" cy="761450"/>
      </dsp:txXfrm>
    </dsp:sp>
    <dsp:sp modelId="{76360F1A-00C7-46D4-94C9-26BE8F68E94F}">
      <dsp:nvSpPr>
        <dsp:cNvPr id="0" name=""/>
        <dsp:cNvSpPr/>
      </dsp:nvSpPr>
      <dsp:spPr>
        <a:xfrm>
          <a:off x="0" y="1907202"/>
          <a:ext cx="9905998" cy="7614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6FBFCD27-7904-49A9-A307-B031A4DF2240}">
      <dsp:nvSpPr>
        <dsp:cNvPr id="0" name=""/>
        <dsp:cNvSpPr/>
      </dsp:nvSpPr>
      <dsp:spPr>
        <a:xfrm>
          <a:off x="230338" y="2078528"/>
          <a:ext cx="418797" cy="4187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A89F75-75EC-48A9-A854-33E5C137C455}">
      <dsp:nvSpPr>
        <dsp:cNvPr id="0" name=""/>
        <dsp:cNvSpPr/>
      </dsp:nvSpPr>
      <dsp:spPr>
        <a:xfrm>
          <a:off x="879475" y="1907202"/>
          <a:ext cx="902652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+mn-lt"/>
            </a:rPr>
            <a:t>Concurrency between the components (esp32, real time clk, barcode reader…).</a:t>
          </a:r>
        </a:p>
      </dsp:txBody>
      <dsp:txXfrm>
        <a:off x="879475" y="1907202"/>
        <a:ext cx="9026522" cy="761450"/>
      </dsp:txXfrm>
    </dsp:sp>
    <dsp:sp modelId="{A514B41E-29C1-4A80-AC08-097F9A4E2D11}">
      <dsp:nvSpPr>
        <dsp:cNvPr id="0" name=""/>
        <dsp:cNvSpPr/>
      </dsp:nvSpPr>
      <dsp:spPr>
        <a:xfrm>
          <a:off x="0" y="2859015"/>
          <a:ext cx="9905998" cy="7614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63E423A-5EAF-4245-AC81-69271F5E5C6C}">
      <dsp:nvSpPr>
        <dsp:cNvPr id="0" name=""/>
        <dsp:cNvSpPr/>
      </dsp:nvSpPr>
      <dsp:spPr>
        <a:xfrm>
          <a:off x="230338" y="3030342"/>
          <a:ext cx="418797" cy="4187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428A3-F167-40BB-AE81-DFD9AE6A7357}">
      <dsp:nvSpPr>
        <dsp:cNvPr id="0" name=""/>
        <dsp:cNvSpPr/>
      </dsp:nvSpPr>
      <dsp:spPr>
        <a:xfrm>
          <a:off x="879475" y="2859015"/>
          <a:ext cx="902652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n-lt"/>
            </a:rPr>
            <a:t>Combine tasks and timers.</a:t>
          </a:r>
        </a:p>
      </dsp:txBody>
      <dsp:txXfrm>
        <a:off x="879475" y="2859015"/>
        <a:ext cx="9026522" cy="761450"/>
      </dsp:txXfrm>
    </dsp:sp>
    <dsp:sp modelId="{FBA2C03B-DF4D-40DC-A0D0-3CB4B0EE0CDD}">
      <dsp:nvSpPr>
        <dsp:cNvPr id="0" name=""/>
        <dsp:cNvSpPr/>
      </dsp:nvSpPr>
      <dsp:spPr>
        <a:xfrm>
          <a:off x="0" y="3810829"/>
          <a:ext cx="9905998" cy="76145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9FA518E-228E-4A35-8F8E-22E5AA833DD8}">
      <dsp:nvSpPr>
        <dsp:cNvPr id="0" name=""/>
        <dsp:cNvSpPr/>
      </dsp:nvSpPr>
      <dsp:spPr>
        <a:xfrm>
          <a:off x="230338" y="3982155"/>
          <a:ext cx="418797" cy="4187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BEC6A-54FD-49ED-A069-9B9B8CFF9CDC}">
      <dsp:nvSpPr>
        <dsp:cNvPr id="0" name=""/>
        <dsp:cNvSpPr/>
      </dsp:nvSpPr>
      <dsp:spPr>
        <a:xfrm>
          <a:off x="879475" y="3810829"/>
          <a:ext cx="902652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n-lt"/>
            </a:rPr>
            <a:t>Saving info into external SD card.</a:t>
          </a:r>
        </a:p>
      </dsp:txBody>
      <dsp:txXfrm>
        <a:off x="879475" y="3810829"/>
        <a:ext cx="9026522" cy="761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45E2D-E264-464B-90CF-F9F36C27F689}">
      <dsp:nvSpPr>
        <dsp:cNvPr id="0" name=""/>
        <dsp:cNvSpPr/>
      </dsp:nvSpPr>
      <dsp:spPr>
        <a:xfrm>
          <a:off x="1167218" y="440763"/>
          <a:ext cx="1908562" cy="190856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64DA2-F029-44D9-B774-531C7E5FBF9B}">
      <dsp:nvSpPr>
        <dsp:cNvPr id="0" name=""/>
        <dsp:cNvSpPr/>
      </dsp:nvSpPr>
      <dsp:spPr>
        <a:xfrm>
          <a:off x="875" y="281342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Board : ESP32</a:t>
          </a:r>
        </a:p>
      </dsp:txBody>
      <dsp:txXfrm>
        <a:off x="875" y="2813420"/>
        <a:ext cx="4241250" cy="720000"/>
      </dsp:txXfrm>
    </dsp:sp>
    <dsp:sp modelId="{7F68A118-AEDC-4CC4-9790-72AB1A72AD02}">
      <dsp:nvSpPr>
        <dsp:cNvPr id="0" name=""/>
        <dsp:cNvSpPr/>
      </dsp:nvSpPr>
      <dsp:spPr>
        <a:xfrm>
          <a:off x="6150687" y="440763"/>
          <a:ext cx="1908562" cy="1908562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50C11-BD63-42CF-963E-E9A314C73F6A}">
      <dsp:nvSpPr>
        <dsp:cNvPr id="0" name=""/>
        <dsp:cNvSpPr/>
      </dsp:nvSpPr>
      <dsp:spPr>
        <a:xfrm>
          <a:off x="4984343" y="281342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Arduino developing environment</a:t>
          </a:r>
        </a:p>
      </dsp:txBody>
      <dsp:txXfrm>
        <a:off x="4984343" y="2813420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Barcode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Dimension 2.6*5.6*5.6cm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Screen  4.2 * 3.9 inches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0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125 mA =	I</a:t>
            </a:r>
          </a:p>
          <a:p>
            <a:r>
              <a:rPr lang="en-US" dirty="0"/>
              <a:t>Built in buzzer </a:t>
            </a:r>
          </a:p>
          <a:p>
            <a:r>
              <a:rPr lang="en-US" dirty="0"/>
              <a:t>Built in led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67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5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7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66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8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0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4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0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4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9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37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05/08/2024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7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290" y="245366"/>
            <a:ext cx="7543800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 presentation: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Barcode reader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770632" y="3410115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</a:t>
            </a:r>
            <a:r>
              <a:rPr lang="en-US" sz="2000" b="1" dirty="0" err="1"/>
              <a:t>Sharafy</a:t>
            </a:r>
            <a:r>
              <a:rPr lang="en-US" sz="2000" b="1" dirty="0"/>
              <a:t>, Muhammad Biadsy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Mony Orbach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Lab: HSDSL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Spring Semester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F35A3-AAF1-30C3-7459-70687F1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883" y="5642637"/>
            <a:ext cx="6847117" cy="12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43CC-C763-D389-639C-D78CF78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70" y="16131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Challenges</a:t>
            </a:r>
            <a:endParaRPr lang="en-IL" dirty="0"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305F76-4367-B5E6-A7E0-F392F0F75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728073"/>
              </p:ext>
            </p:extLst>
          </p:nvPr>
        </p:nvGraphicFramePr>
        <p:xfrm>
          <a:off x="1097715" y="1624710"/>
          <a:ext cx="9905998" cy="457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10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6543-CCDF-2771-6FE8-52C8D13D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239486"/>
            <a:ext cx="8761413" cy="21706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Tools and working environment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b="1" dirty="0">
                <a:cs typeface="Arial" panose="020B0604020202020204" pitchFamily="34" charset="0"/>
              </a:rPr>
            </a:br>
            <a:r>
              <a:rPr lang="en-US" sz="2400" b="1" u="sng" dirty="0">
                <a:cs typeface="Arial" panose="020B0604020202020204" pitchFamily="34" charset="0"/>
              </a:rPr>
              <a:t>chosen tools</a:t>
            </a:r>
            <a:endParaRPr lang="en-IL" dirty="0"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B1AE4-7790-06C1-47AD-908814195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30333"/>
              </p:ext>
            </p:extLst>
          </p:nvPr>
        </p:nvGraphicFramePr>
        <p:xfrm>
          <a:off x="1513114" y="2139211"/>
          <a:ext cx="9226469" cy="397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65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ESP32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40900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nano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 rate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520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32 KB flash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Barcode reader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Barcode scanner.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in buzzer that we can adapt it to our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Arduino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cs typeface="Arial" panose="020B0604020202020204" pitchFamily="34" charset="0"/>
              </a:rPr>
            </a:b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368"/>
            <a:ext cx="10756674" cy="4526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Easy to use and quickly start coding.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+mn-cs"/>
              </a:rPr>
              <a:t>Gant diagram</a:t>
            </a:r>
            <a:endParaRPr lang="en-IL" b="1" dirty="0"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811BAC-935C-6ADE-EF26-FED3CAA1935F}"/>
              </a:ext>
            </a:extLst>
          </p:cNvPr>
          <p:cNvSpPr/>
          <p:nvPr/>
        </p:nvSpPr>
        <p:spPr>
          <a:xfrm>
            <a:off x="742248" y="2737403"/>
            <a:ext cx="2011050" cy="5984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Choosing specific components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7D6C8-AB07-2F9F-458F-7B3BBBC07D88}"/>
              </a:ext>
            </a:extLst>
          </p:cNvPr>
          <p:cNvSpPr/>
          <p:nvPr/>
        </p:nvSpPr>
        <p:spPr>
          <a:xfrm>
            <a:off x="2649604" y="3429000"/>
            <a:ext cx="2158737" cy="4287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scheme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4806868" y="4000408"/>
            <a:ext cx="2158737" cy="4287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layout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4608576" y="5325984"/>
            <a:ext cx="2248997" cy="42876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bring - up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6857573" y="4622524"/>
            <a:ext cx="2264225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Designing a case via 3D Printer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8873167" y="5868654"/>
            <a:ext cx="2328233" cy="471412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Debug 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110343" y="1498675"/>
            <a:ext cx="14009913" cy="1743959"/>
          </a:xfrm>
          <a:prstGeom prst="mathMinus">
            <a:avLst/>
          </a:prstGeom>
          <a:solidFill>
            <a:srgbClr val="1DFDF2"/>
          </a:solidFill>
          <a:ln>
            <a:solidFill>
              <a:srgbClr val="1DFDF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         9June24        |          1July24         |         1august24      |          1sep24           |          15sep24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E14255-773D-056A-FC3D-6CFAD71147F7}"/>
              </a:ext>
            </a:extLst>
          </p:cNvPr>
          <p:cNvCxnSpPr>
            <a:cxnSpLocks/>
          </p:cNvCxnSpPr>
          <p:nvPr/>
        </p:nvCxnSpPr>
        <p:spPr>
          <a:xfrm>
            <a:off x="8885092" y="2066200"/>
            <a:ext cx="215873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2FFC7F-D3F1-763B-979B-A399DDF1DF65}"/>
              </a:ext>
            </a:extLst>
          </p:cNvPr>
          <p:cNvSpPr txBox="1"/>
          <p:nvPr/>
        </p:nvSpPr>
        <p:spPr>
          <a:xfrm>
            <a:off x="9022841" y="1635849"/>
            <a:ext cx="1883237" cy="338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final presentation</a:t>
            </a:r>
            <a:endParaRPr lang="en-IL" sz="16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742248" y="2652378"/>
            <a:ext cx="4990826" cy="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5699762" y="2501600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C0000"/>
                </a:solidFill>
              </a:rPr>
              <a:t>Today</a:t>
            </a:r>
            <a:endParaRPr lang="en-IL" sz="1200" b="1" dirty="0">
              <a:solidFill>
                <a:srgbClr val="F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68" y="123219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0F586-B5B1-0F90-1763-D969C1AB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167" y="1753448"/>
            <a:ext cx="9905999" cy="4491904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sz="2400" kern="1200" dirty="0"/>
              <a:t>In Hospitals, samples are collected from patients.</a:t>
            </a:r>
          </a:p>
          <a:p>
            <a:pPr>
              <a:lnSpc>
                <a:spcPct val="170000"/>
              </a:lnSpc>
            </a:pPr>
            <a:r>
              <a:rPr lang="en-US" sz="2400" kern="1200" dirty="0"/>
              <a:t>each sample is labeled with barcode stickers, unique to each patient.</a:t>
            </a:r>
          </a:p>
          <a:p>
            <a:pPr>
              <a:lnSpc>
                <a:spcPct val="170000"/>
              </a:lnSpc>
            </a:pPr>
            <a:r>
              <a:rPr lang="en-US" dirty="0"/>
              <a:t>The samples are manually checked in the lab against patient details in the computer system.</a:t>
            </a:r>
          </a:p>
          <a:p>
            <a:pPr>
              <a:lnSpc>
                <a:spcPct val="170000"/>
              </a:lnSpc>
            </a:pPr>
            <a:r>
              <a:rPr lang="en-US" dirty="0"/>
              <a:t>the numerous number of samples received daily can lead to confusion and mix-ups between samples, potentially resulting in life-threatening medical errors.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US" sz="2400" kern="1200" dirty="0"/>
          </a:p>
          <a:p>
            <a:pPr>
              <a:lnSpc>
                <a:spcPct val="170000"/>
              </a:lnSpc>
            </a:pPr>
            <a:endParaRPr lang="en-I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Goals</a:t>
            </a:r>
            <a:endParaRPr lang="en-IL" sz="40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32114"/>
            <a:ext cx="9905998" cy="543197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</a:rPr>
              <a:t>Development of an easy to carry and simple tool that solves the problem of confusion in the hospital laboratory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IL" sz="2000" dirty="0"/>
              <a:t>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</a:t>
            </a:r>
            <a:r>
              <a:rPr lang="en-US" u="sng" dirty="0"/>
              <a:t>The tool should 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/>
              <a:t>Compare between barcodes and give us a clear result.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dirty="0"/>
              <a:t>Save barcodes.</a:t>
            </a:r>
          </a:p>
          <a:p>
            <a:pPr>
              <a:lnSpc>
                <a:spcPct val="110000"/>
              </a:lnSpc>
            </a:pPr>
            <a:r>
              <a:rPr lang="en-US" dirty="0"/>
              <a:t>Mobile, compact and Re-chargeable.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1188324" y="2645786"/>
            <a:ext cx="1216058" cy="925969"/>
          </a:xfrm>
          <a:prstGeom prst="rect">
            <a:avLst/>
          </a:prstGeom>
          <a:solidFill>
            <a:srgbClr val="1DFDF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start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044858" y="1564849"/>
            <a:ext cx="2076077" cy="12646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“Golden barcode” &amp; save it to the 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5874977" y="1564848"/>
            <a:ext cx="1892605" cy="12646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a barcode we want to compare to the Golden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8521625" y="1564849"/>
            <a:ext cx="1968631" cy="1264637"/>
          </a:xfrm>
          <a:prstGeom prst="rect">
            <a:avLst/>
          </a:prstGeom>
          <a:solidFill>
            <a:srgbClr val="01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result via sound + screen, and save the result</a:t>
            </a:r>
            <a:endParaRPr lang="en-IL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27ACC-C224-BE3B-C1B8-5127D1C78267}"/>
              </a:ext>
            </a:extLst>
          </p:cNvPr>
          <p:cNvSpPr/>
          <p:nvPr/>
        </p:nvSpPr>
        <p:spPr>
          <a:xfrm>
            <a:off x="3044856" y="3494214"/>
            <a:ext cx="2076077" cy="126463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target barcode and save it to the 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20935" y="2197165"/>
            <a:ext cx="754042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767582" y="2197165"/>
            <a:ext cx="754043" cy="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36CC70-D52C-1E00-9316-81DD041531B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821279" y="530352"/>
            <a:ext cx="1" cy="103449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C19F2B-F4CF-E14C-1196-57E281F9426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78676" y="3363786"/>
            <a:ext cx="666180" cy="762745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78676" y="2197165"/>
            <a:ext cx="666182" cy="632322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73" y="5732096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+mn-lt"/>
                <a:cs typeface="Arial" panose="020B0604020202020204" pitchFamily="34" charset="0"/>
              </a:rPr>
            </a:br>
            <a:br>
              <a:rPr lang="en-US" sz="1300" b="1" dirty="0">
                <a:latin typeface="+mn-lt"/>
                <a:cs typeface="Arial" panose="020B0604020202020204" pitchFamily="34" charset="0"/>
              </a:rPr>
            </a:br>
            <a:endParaRPr lang="en-IL" sz="2400" dirty="0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CF522A-D499-51A7-EA0A-22AAC80557DF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 flipH="1">
            <a:off x="2346078" y="3022030"/>
            <a:ext cx="1187092" cy="2286542"/>
          </a:xfrm>
          <a:prstGeom prst="bentConnector3">
            <a:avLst>
              <a:gd name="adj1" fmla="val -19257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A3C0CAF-A03E-FFC7-94C5-F8C9F5A53F8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5110678" y="-1749477"/>
            <a:ext cx="1080937" cy="7709588"/>
          </a:xfrm>
          <a:prstGeom prst="bentConnector3">
            <a:avLst>
              <a:gd name="adj1" fmla="val -98128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91" y="185479"/>
            <a:ext cx="10425982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Mod of work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sz="1300" b="1" dirty="0">
                <a:cs typeface="Arial" panose="020B0604020202020204" pitchFamily="34" charset="0"/>
              </a:rPr>
            </a:br>
            <a:endParaRPr lang="en-IL" sz="24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2A48-1A64-2366-D050-6A62A11C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09" y="2103120"/>
            <a:ext cx="10294182" cy="4251959"/>
          </a:xfrm>
        </p:spPr>
        <p:txBody>
          <a:bodyPr>
            <a:normAutofit/>
          </a:bodyPr>
          <a:lstStyle/>
          <a:p>
            <a:r>
              <a:rPr lang="en-US" b="1" u="sng" dirty="0">
                <a:cs typeface="Arial" panose="020B0604020202020204" pitchFamily="34" charset="0"/>
              </a:rPr>
              <a:t>Comparison Mode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anose="020B0604020202020204" pitchFamily="34" charset="0"/>
              </a:rPr>
              <a:t>The user scans a “golden barcode”.</a:t>
            </a:r>
            <a:endParaRPr lang="he-IL" sz="2400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anose="020B0604020202020204" pitchFamily="34" charset="0"/>
              </a:rPr>
              <a:t>The device compares another barcodes and provides feedback, indicating whether they match or not.</a:t>
            </a:r>
            <a:endParaRPr lang="he-IL" sz="2400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anose="020B0604020202020204" pitchFamily="34" charset="0"/>
              </a:rPr>
              <a:t>The " golden" barcode &amp; the result are saved to an external SD card.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6B352-1539-A740-D408-3FBC9208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644" y="1795295"/>
            <a:ext cx="2732314" cy="1849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498512-2FE5-8326-AF19-6A015D706D5F}"/>
              </a:ext>
            </a:extLst>
          </p:cNvPr>
          <p:cNvSpPr txBox="1"/>
          <p:nvPr/>
        </p:nvSpPr>
        <p:spPr>
          <a:xfrm>
            <a:off x="948909" y="1295970"/>
            <a:ext cx="8004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The device is designed to function in two distinct modes</a:t>
            </a:r>
            <a:br>
              <a:rPr lang="en-US" sz="2400" dirty="0">
                <a:cs typeface="Arial" panose="020B0604020202020204" pitchFamily="34" charset="0"/>
              </a:rPr>
            </a:b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30649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91" y="185479"/>
            <a:ext cx="10425982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Mod of work</a:t>
            </a:r>
            <a:br>
              <a:rPr lang="en-US" b="1" dirty="0">
                <a:cs typeface="Arial" panose="020B0604020202020204" pitchFamily="34" charset="0"/>
              </a:rPr>
            </a:br>
            <a:br>
              <a:rPr lang="en-US" sz="1300" b="1" dirty="0">
                <a:cs typeface="Arial" panose="020B0604020202020204" pitchFamily="34" charset="0"/>
              </a:rPr>
            </a:br>
            <a:endParaRPr lang="en-IL" sz="2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2A012-C2B0-984E-D76C-78334C2BDC40}"/>
              </a:ext>
            </a:extLst>
          </p:cNvPr>
          <p:cNvSpPr txBox="1"/>
          <p:nvPr/>
        </p:nvSpPr>
        <p:spPr>
          <a:xfrm>
            <a:off x="830518" y="2249545"/>
            <a:ext cx="102186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cs typeface="Arial" panose="020B0604020202020204" pitchFamily="34" charset="0"/>
              </a:rPr>
              <a:t>Saving Mode</a:t>
            </a:r>
            <a:endParaRPr lang="he-IL" sz="2400" b="1" u="sng" dirty="0">
              <a:cs typeface="Arial" panose="020B0604020202020204" pitchFamily="34" charset="0"/>
            </a:endParaRPr>
          </a:p>
          <a:p>
            <a:endParaRPr lang="en-US" sz="2400" b="1" dirty="0"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</a:rPr>
              <a:t>The user scans a barcode.</a:t>
            </a:r>
          </a:p>
          <a:p>
            <a:pPr lvl="1"/>
            <a:endParaRPr lang="he-IL" sz="2400" dirty="0"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anose="020B0604020202020204" pitchFamily="34" charset="0"/>
              </a:rPr>
              <a:t>The device saves the scanned barcode to the external SD card.</a:t>
            </a:r>
          </a:p>
          <a:p>
            <a:endParaRPr lang="en-IL" dirty="0"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6B352-1539-A740-D408-3FBC9208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238" y="1782334"/>
            <a:ext cx="2732314" cy="1849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42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</p:cNvCxnSpPr>
          <p:nvPr/>
        </p:nvCxnSpPr>
        <p:spPr>
          <a:xfrm flipH="1">
            <a:off x="7526198" y="3927333"/>
            <a:ext cx="1134148" cy="229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565" y="36990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2589357" y="3728533"/>
            <a:ext cx="1216058" cy="7022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589357" y="2800754"/>
            <a:ext cx="1216057" cy="702231"/>
          </a:xfrm>
          <a:prstGeom prst="rect">
            <a:avLst/>
          </a:prstGeom>
          <a:solidFill>
            <a:srgbClr val="1DFDF2"/>
          </a:solidFill>
          <a:ln>
            <a:solidFill>
              <a:srgbClr val="1DFDF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Screen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557567" y="3531965"/>
            <a:ext cx="1968631" cy="1076249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cs typeface="Arial" panose="020B0604020202020204" pitchFamily="34" charset="0"/>
              </a:rPr>
              <a:t>ESP32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933854" y="5315132"/>
            <a:ext cx="1216058" cy="702230"/>
          </a:xfrm>
          <a:prstGeom prst="rect">
            <a:avLst/>
          </a:prstGeom>
          <a:solidFill>
            <a:srgbClr val="5FBBB0"/>
          </a:solidFill>
          <a:ln>
            <a:solidFill>
              <a:srgbClr val="5FBBB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4023169" y="1878980"/>
            <a:ext cx="1216058" cy="798922"/>
          </a:xfrm>
          <a:prstGeom prst="rect">
            <a:avLst/>
          </a:prstGeom>
          <a:solidFill>
            <a:srgbClr val="FC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Power Supply Unit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</p:cNvCxnSpPr>
          <p:nvPr/>
        </p:nvCxnSpPr>
        <p:spPr>
          <a:xfrm>
            <a:off x="6541883" y="2829735"/>
            <a:ext cx="0" cy="70223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7005588" y="4610504"/>
            <a:ext cx="0" cy="7046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6060648" y="4610504"/>
            <a:ext cx="1" cy="70223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3805415" y="4070090"/>
            <a:ext cx="1752152" cy="9558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933854" y="2028415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8670321" y="3670629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reader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49880-54CA-92D6-6D7E-4D0F60FADE27}"/>
              </a:ext>
            </a:extLst>
          </p:cNvPr>
          <p:cNvCxnSpPr>
            <a:cxnSpLocks/>
          </p:cNvCxnSpPr>
          <p:nvPr/>
        </p:nvCxnSpPr>
        <p:spPr>
          <a:xfrm>
            <a:off x="7526198" y="4165574"/>
            <a:ext cx="1163457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2589356" y="4628321"/>
            <a:ext cx="1216058" cy="70223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Buzzer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3805414" y="4313606"/>
            <a:ext cx="1752152" cy="665830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2395728" y="1764792"/>
            <a:ext cx="7686021" cy="4443984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5DF3403-8B27-1D91-B48A-A578DA563137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805414" y="3151871"/>
            <a:ext cx="1752152" cy="623611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E17FA43-8838-246F-1669-9439A018B8E9}"/>
              </a:ext>
            </a:extLst>
          </p:cNvPr>
          <p:cNvCxnSpPr>
            <a:cxnSpLocks/>
          </p:cNvCxnSpPr>
          <p:nvPr/>
        </p:nvCxnSpPr>
        <p:spPr>
          <a:xfrm>
            <a:off x="3805414" y="2941525"/>
            <a:ext cx="2173619" cy="570333"/>
          </a:xfrm>
          <a:prstGeom prst="bentConnector3">
            <a:avLst>
              <a:gd name="adj1" fmla="val 100061"/>
            </a:avLst>
          </a:prstGeom>
          <a:ln w="50800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9BB4AD-BF53-988F-7211-C0CCE105AB9B}"/>
              </a:ext>
            </a:extLst>
          </p:cNvPr>
          <p:cNvCxnSpPr>
            <a:cxnSpLocks/>
            <a:stCxn id="76" idx="1"/>
            <a:endCxn id="85" idx="3"/>
          </p:cNvCxnSpPr>
          <p:nvPr/>
        </p:nvCxnSpPr>
        <p:spPr>
          <a:xfrm flipH="1">
            <a:off x="9886379" y="4070090"/>
            <a:ext cx="532096" cy="0"/>
          </a:xfrm>
          <a:prstGeom prst="straightConnector1">
            <a:avLst/>
          </a:prstGeom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10418475" y="3670629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10418475" y="2560355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A2BF255-D0CD-BB47-6214-0B9C596898F4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7247709" y="2959816"/>
            <a:ext cx="3170766" cy="543169"/>
          </a:xfrm>
          <a:prstGeom prst="bentConnector3">
            <a:avLst>
              <a:gd name="adj1" fmla="val -467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564622" y="3670628"/>
            <a:ext cx="1216058" cy="798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6" idx="1"/>
            <a:endCxn id="94" idx="3"/>
          </p:cNvCxnSpPr>
          <p:nvPr/>
        </p:nvCxnSpPr>
        <p:spPr>
          <a:xfrm flipH="1" flipV="1">
            <a:off x="1780680" y="4070089"/>
            <a:ext cx="808677" cy="9559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9CCFBEC-9205-4F87-49D5-D52CA390F443}"/>
              </a:ext>
            </a:extLst>
          </p:cNvPr>
          <p:cNvCxnSpPr>
            <a:cxnSpLocks/>
            <a:stCxn id="9" idx="1"/>
            <a:endCxn id="94" idx="0"/>
          </p:cNvCxnSpPr>
          <p:nvPr/>
        </p:nvCxnSpPr>
        <p:spPr>
          <a:xfrm rot="10800000" flipV="1">
            <a:off x="1172651" y="3151870"/>
            <a:ext cx="1416706" cy="518758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545D4F3-4F08-8B7E-0B91-7C64CD9AB8CC}"/>
              </a:ext>
            </a:extLst>
          </p:cNvPr>
          <p:cNvCxnSpPr>
            <a:cxnSpLocks/>
            <a:stCxn id="7" idx="1"/>
            <a:endCxn id="94" idx="2"/>
          </p:cNvCxnSpPr>
          <p:nvPr/>
        </p:nvCxnSpPr>
        <p:spPr>
          <a:xfrm rot="10800000">
            <a:off x="1172652" y="4469550"/>
            <a:ext cx="1416705" cy="509886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7811566" y="2602887"/>
            <a:ext cx="171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Interface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83" grpId="0" animBg="1"/>
      <p:bldP spid="85" grpId="0" animBg="1"/>
      <p:bldP spid="7" grpId="0" animBg="1"/>
      <p:bldP spid="76" grpId="0" animBg="1"/>
      <p:bldP spid="80" grpId="0" animBg="1"/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7" y="4499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Power MNAGMENT UNIT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3922381" y="2454503"/>
            <a:ext cx="2173619" cy="832283"/>
          </a:xfrm>
          <a:prstGeom prst="rect">
            <a:avLst/>
          </a:prstGeom>
          <a:solidFill>
            <a:srgbClr val="5FBBB0"/>
          </a:solidFill>
          <a:ln>
            <a:solidFill>
              <a:srgbClr val="5FBBB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12264" y="2870645"/>
            <a:ext cx="1810117" cy="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3922382" y="3514886"/>
            <a:ext cx="2173616" cy="83228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948361" y="2957007"/>
            <a:ext cx="1060386" cy="887656"/>
          </a:xfrm>
          <a:prstGeom prst="bentConnector2">
            <a:avLst/>
          </a:prstGeom>
          <a:ln w="50800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F5D08-6A9B-B1A7-414A-1E56F560D462}"/>
              </a:ext>
            </a:extLst>
          </p:cNvPr>
          <p:cNvCxnSpPr>
            <a:cxnSpLocks/>
          </p:cNvCxnSpPr>
          <p:nvPr/>
        </p:nvCxnSpPr>
        <p:spPr>
          <a:xfrm>
            <a:off x="6095998" y="2870641"/>
            <a:ext cx="3230882" cy="12627"/>
          </a:xfrm>
          <a:prstGeom prst="straightConnector1">
            <a:avLst/>
          </a:prstGeom>
          <a:ln w="53975" cap="flat" cmpd="sng" algn="ctr">
            <a:solidFill>
              <a:srgbClr val="5FBBB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CF70A-618E-54A2-5E20-55A3F25528F4}"/>
              </a:ext>
            </a:extLst>
          </p:cNvPr>
          <p:cNvCxnSpPr>
            <a:cxnSpLocks/>
          </p:cNvCxnSpPr>
          <p:nvPr/>
        </p:nvCxnSpPr>
        <p:spPr>
          <a:xfrm>
            <a:off x="6095998" y="3881645"/>
            <a:ext cx="3230882" cy="11038"/>
          </a:xfrm>
          <a:prstGeom prst="straightConnector1">
            <a:avLst/>
          </a:prstGeom>
          <a:ln w="539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96CFD3-F4D8-E39D-D454-EC4C526E0BB4}"/>
              </a:ext>
            </a:extLst>
          </p:cNvPr>
          <p:cNvSpPr txBox="1"/>
          <p:nvPr/>
        </p:nvSpPr>
        <p:spPr>
          <a:xfrm>
            <a:off x="2112264" y="251393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5V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55599-E26D-6595-2492-3FD91A15E55C}"/>
              </a:ext>
            </a:extLst>
          </p:cNvPr>
          <p:cNvSpPr txBox="1"/>
          <p:nvPr/>
        </p:nvSpPr>
        <p:spPr>
          <a:xfrm>
            <a:off x="6167564" y="2501309"/>
            <a:ext cx="12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5V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1FA4A8-E840-96B6-B076-FB2471BACADF}"/>
              </a:ext>
            </a:extLst>
          </p:cNvPr>
          <p:cNvSpPr txBox="1"/>
          <p:nvPr/>
        </p:nvSpPr>
        <p:spPr>
          <a:xfrm>
            <a:off x="6172200" y="3523351"/>
            <a:ext cx="139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3.3V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473CC-836B-CB1A-8314-46AF0566D25B}"/>
              </a:ext>
            </a:extLst>
          </p:cNvPr>
          <p:cNvSpPr txBox="1"/>
          <p:nvPr/>
        </p:nvSpPr>
        <p:spPr>
          <a:xfrm>
            <a:off x="6167564" y="2828459"/>
            <a:ext cx="206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Barcode reader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36AE05-E400-08ED-8B80-7866DE108B83}"/>
              </a:ext>
            </a:extLst>
          </p:cNvPr>
          <p:cNvSpPr txBox="1"/>
          <p:nvPr/>
        </p:nvSpPr>
        <p:spPr>
          <a:xfrm>
            <a:off x="6175486" y="3814208"/>
            <a:ext cx="31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ESP32 &amp; other components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133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components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4153"/>
            <a:ext cx="10143240" cy="4623847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Barcode reader (Including built in buzzer). </a:t>
            </a:r>
          </a:p>
          <a:p>
            <a:r>
              <a:rPr lang="en-US" dirty="0"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cs typeface="Arial" panose="020B0604020202020204" pitchFamily="34" charset="0"/>
              </a:rPr>
              <a:t>Screen - SPI TFT LCD.</a:t>
            </a:r>
          </a:p>
          <a:p>
            <a:r>
              <a:rPr lang="en-US" dirty="0">
                <a:cs typeface="Arial" panose="020B0604020202020204" pitchFamily="34" charset="0"/>
              </a:rPr>
              <a:t>Realtime clk. </a:t>
            </a:r>
          </a:p>
          <a:p>
            <a:r>
              <a:rPr lang="en-US" dirty="0">
                <a:cs typeface="Arial" panose="020B0604020202020204" pitchFamily="34" charset="0"/>
              </a:rPr>
              <a:t>Charger – USB Type-C.</a:t>
            </a:r>
          </a:p>
          <a:p>
            <a:r>
              <a:rPr lang="en-US" dirty="0"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cs typeface="Arial" panose="020B0604020202020204" pitchFamily="34" charset="0"/>
              </a:rPr>
              <a:t>LEDs.</a:t>
            </a:r>
          </a:p>
        </p:txBody>
      </p:sp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454</TotalTime>
  <Words>562</Words>
  <Application>Microsoft Office PowerPoint</Application>
  <PresentationFormat>Widescreen</PresentationFormat>
  <Paragraphs>135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Courier New</vt:lpstr>
      <vt:lpstr>TT Norms Pro</vt:lpstr>
      <vt:lpstr>Tw Cen MT</vt:lpstr>
      <vt:lpstr>Circuit</vt:lpstr>
      <vt:lpstr>MIDTERM presentation: Barcode reader</vt:lpstr>
      <vt:lpstr>Motivation</vt:lpstr>
      <vt:lpstr>Goals</vt:lpstr>
      <vt:lpstr>Mod of work Diagram  </vt:lpstr>
      <vt:lpstr>Mod of work  </vt:lpstr>
      <vt:lpstr>Mod of work  </vt:lpstr>
      <vt:lpstr>Block diagram</vt:lpstr>
      <vt:lpstr>Power MNAGMENT UNIT</vt:lpstr>
      <vt:lpstr>components</vt:lpstr>
      <vt:lpstr>Challenges</vt:lpstr>
      <vt:lpstr>Tools and working environment  chosen tools</vt:lpstr>
      <vt:lpstr>ESP32</vt:lpstr>
      <vt:lpstr>Barcode reader</vt:lpstr>
      <vt:lpstr>Arduino developing environment  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Muhammad Biadsy</cp:lastModifiedBy>
  <cp:revision>216</cp:revision>
  <dcterms:created xsi:type="dcterms:W3CDTF">2024-06-05T14:23:13Z</dcterms:created>
  <dcterms:modified xsi:type="dcterms:W3CDTF">2024-08-05T07:19:28Z</dcterms:modified>
</cp:coreProperties>
</file>