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74" r:id="rId6"/>
    <p:sldId id="277" r:id="rId7"/>
    <p:sldId id="282" r:id="rId8"/>
    <p:sldId id="280" r:id="rId9"/>
    <p:sldId id="284" r:id="rId10"/>
    <p:sldId id="270" r:id="rId11"/>
    <p:sldId id="260" r:id="rId12"/>
    <p:sldId id="275" r:id="rId13"/>
    <p:sldId id="287" r:id="rId14"/>
    <p:sldId id="285" r:id="rId15"/>
    <p:sldId id="286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D8D"/>
    <a:srgbClr val="01FF00"/>
    <a:srgbClr val="7B87B1"/>
    <a:srgbClr val="EA42BE"/>
    <a:srgbClr val="FC0000"/>
    <a:srgbClr val="00FF00"/>
    <a:srgbClr val="5FBBB0"/>
    <a:srgbClr val="1DF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116F6-876A-46EC-830D-DE4D9F46346F}" type="datetimeFigureOut">
              <a:rPr lang="en-IL" smtClean="0"/>
              <a:t>09/08/2024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AAC7-B74A-48E8-841A-BDDA799A8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05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Barcode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Dimension 2.6*5.6*5.6cm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Screen  4.2 * 3.9 inches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004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265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125 mA =	I</a:t>
            </a:r>
          </a:p>
          <a:p>
            <a:r>
              <a:rPr lang="en-US" dirty="0"/>
              <a:t>Built in buzzer </a:t>
            </a:r>
          </a:p>
          <a:p>
            <a:r>
              <a:rPr lang="en-US" dirty="0"/>
              <a:t>Built in led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9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C02C3A-F3EC-431D-BD4C-85B7465FC644}" type="datetimeFigureOut">
              <a:rPr lang="en-IL" smtClean="0"/>
              <a:t>09/08/2024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891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09/08/2024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140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09/08/2024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671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09/08/2024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3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09/08/2024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565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09/08/2024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178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09/08/2024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66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09/08/2024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428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09/08/2024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009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09/08/2024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857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09/08/2024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040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09/08/2024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82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09/08/2024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404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09/08/2024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143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09/08/2024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19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09/08/2024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14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09/08/2024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37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2C3A-F3EC-431D-BD4C-85B7465FC644}" type="datetimeFigureOut">
              <a:rPr lang="en-IL" smtClean="0"/>
              <a:t>09/08/2024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07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21E-BC88-7B05-6A5D-FB9D3C5B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441" y="174903"/>
            <a:ext cx="6847117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MIDTERM presentation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Barcode CHECKER 7681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21C7C-90D4-7C95-6E22-DFCE3B524AA4}"/>
              </a:ext>
            </a:extLst>
          </p:cNvPr>
          <p:cNvSpPr txBox="1"/>
          <p:nvPr/>
        </p:nvSpPr>
        <p:spPr>
          <a:xfrm>
            <a:off x="2672440" y="2796866"/>
            <a:ext cx="6847117" cy="3091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By: Omar </a:t>
            </a:r>
            <a:r>
              <a:rPr lang="en-US" sz="2000" b="1" dirty="0" err="1"/>
              <a:t>Sharafy</a:t>
            </a:r>
            <a:r>
              <a:rPr lang="en-US" sz="2000" b="1" dirty="0"/>
              <a:t>, Muhammad Biadsy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Instructor: Mony Orbach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Lab: HSDSL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Spring Semester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F35A3-AAF1-30C3-7459-70687F11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40" y="5642637"/>
            <a:ext cx="6847117" cy="121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78598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ESP32</a:t>
            </a:r>
            <a:endParaRPr lang="he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119" y="1981200"/>
            <a:ext cx="8946541" cy="4876800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Includes many drivers that make programming easier.</a:t>
            </a:r>
          </a:p>
          <a:p>
            <a:r>
              <a:rPr lang="en-US" dirty="0">
                <a:cs typeface="Arial" panose="020B0604020202020204" pitchFamily="34" charset="0"/>
              </a:rPr>
              <a:t>Advantages over Arduino nano: speed and memory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2 cores.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DE114C7-DB38-4EF0-91F4-07D34D224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40900"/>
              </p:ext>
            </p:extLst>
          </p:nvPr>
        </p:nvGraphicFramePr>
        <p:xfrm>
          <a:off x="1455577" y="3429000"/>
          <a:ext cx="687687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2290">
                  <a:extLst>
                    <a:ext uri="{9D8B030D-6E8A-4147-A177-3AD203B41FA5}">
                      <a16:colId xmlns:a16="http://schemas.microsoft.com/office/drawing/2014/main" val="3152711524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4131672903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2419015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nano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0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Clock rate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80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520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4 MB flash memory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32 KB flash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85891"/>
                  </a:ext>
                </a:extLst>
              </a:tr>
            </a:tbl>
          </a:graphicData>
        </a:graphic>
      </p:graphicFrame>
      <p:pic>
        <p:nvPicPr>
          <p:cNvPr id="2050" name="Picture 2" descr="ESP32-DEVKITC-32D Espressif Systems | RF/IF ו- RFID | DigiKey">
            <a:extLst>
              <a:ext uri="{FF2B5EF4-FFF2-40B4-BE49-F238E27FC236}">
                <a16:creationId xmlns:a16="http://schemas.microsoft.com/office/drawing/2014/main" id="{3C58C095-129A-45B6-A3E9-361FCE6F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72" y="1857168"/>
            <a:ext cx="3324492" cy="2903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223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17E-E7E4-488F-8BAD-86DAD29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Arduino developing environment </a:t>
            </a:r>
            <a:br>
              <a:rPr lang="en-US" b="1" dirty="0">
                <a:cs typeface="Arial" panose="020B0604020202020204" pitchFamily="34" charset="0"/>
              </a:rPr>
            </a:b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90D6-5F03-A582-D7FA-132F9B6B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368"/>
            <a:ext cx="10756674" cy="45262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the ESP32.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Rich collection of libraries for various sensors and communication protocols.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Easy to use and quickly start coding.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wide range of applications.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786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564D-05A9-4FF9-2F8B-417AD06A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Barcode reader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B70-FC01-0B59-421A-A25F0E5D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Barcode scanner.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Built in buzzer that we can adapt it to our project.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Supports Arduino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55200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D7EE-BDFD-649D-9355-C4B9733E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 now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9BC0-DADD-EEEA-06BC-EDBF343A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Layout.</a:t>
            </a:r>
          </a:p>
        </p:txBody>
      </p:sp>
    </p:spTree>
    <p:extLst>
      <p:ext uri="{BB962C8B-B14F-4D97-AF65-F5344CB8AC3E}">
        <p14:creationId xmlns:p14="http://schemas.microsoft.com/office/powerpoint/2010/main" val="153239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2F3D-B1EF-09DE-246B-FB029DBB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Layout - TOP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6C551-9BCD-425A-B5A9-8FABCB264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47188"/>
            <a:ext cx="4954588" cy="3773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F636B-B5F3-943F-4773-F4F6755AE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71" y="1647188"/>
            <a:ext cx="4691742" cy="37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1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2F3D-B1EF-09DE-246B-FB029DBB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Layout - BOTTOM</a:t>
            </a:r>
            <a:endParaRPr lang="en-I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E79BCD-599A-14E3-A22B-DA8E793EC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016" y="1637938"/>
            <a:ext cx="4482302" cy="362378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4E56EF-9E66-5338-0D2B-B6B5FD40F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156" y="1637938"/>
            <a:ext cx="4661108" cy="362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57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B889-0E40-9F6F-143C-24107B9B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+mn-cs"/>
              </a:rPr>
              <a:t>Gant diagram</a:t>
            </a:r>
            <a:endParaRPr lang="en-IL" b="1" dirty="0"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922E2-880A-6753-3137-12F22C636041}"/>
              </a:ext>
            </a:extLst>
          </p:cNvPr>
          <p:cNvSpPr/>
          <p:nvPr/>
        </p:nvSpPr>
        <p:spPr>
          <a:xfrm>
            <a:off x="742247" y="2779379"/>
            <a:ext cx="1799357" cy="4714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layout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43AA4-8AA9-CDF6-ABC8-E96DECB5D717}"/>
              </a:ext>
            </a:extLst>
          </p:cNvPr>
          <p:cNvSpPr/>
          <p:nvPr/>
        </p:nvSpPr>
        <p:spPr>
          <a:xfrm>
            <a:off x="2026188" y="3872979"/>
            <a:ext cx="2741755" cy="47141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Software development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C9B05-D10D-2C04-18AB-73EFA51F637C}"/>
              </a:ext>
            </a:extLst>
          </p:cNvPr>
          <p:cNvSpPr/>
          <p:nvPr/>
        </p:nvSpPr>
        <p:spPr>
          <a:xfrm>
            <a:off x="2026188" y="3304459"/>
            <a:ext cx="2741755" cy="47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Designing a case via 3D Printer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0ADD7-0707-72C0-E34B-8A3C456B27FC}"/>
              </a:ext>
            </a:extLst>
          </p:cNvPr>
          <p:cNvSpPr/>
          <p:nvPr/>
        </p:nvSpPr>
        <p:spPr>
          <a:xfrm>
            <a:off x="6559871" y="2779379"/>
            <a:ext cx="1281300" cy="4714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Debug 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45665B3B-8BDA-79ED-0172-D7E896104348}"/>
              </a:ext>
            </a:extLst>
          </p:cNvPr>
          <p:cNvSpPr/>
          <p:nvPr/>
        </p:nvSpPr>
        <p:spPr>
          <a:xfrm>
            <a:off x="-1156063" y="1506632"/>
            <a:ext cx="13985095" cy="1752116"/>
          </a:xfrm>
          <a:prstGeom prst="mathMinus">
            <a:avLst/>
          </a:prstGeom>
          <a:solidFill>
            <a:srgbClr val="1DFDF2"/>
          </a:solidFill>
          <a:ln>
            <a:solidFill>
              <a:srgbClr val="1DFDF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|   18Aug24   |   25Aug24   |   1Sep24   |   22Sep24   |   29Sep24   |   5Oct24   |   19Oct24   |10Nov24</a:t>
            </a:r>
            <a:endParaRPr lang="en-IL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41481B-1D4C-157B-0850-4CB22483A7FC}"/>
              </a:ext>
            </a:extLst>
          </p:cNvPr>
          <p:cNvCxnSpPr>
            <a:cxnSpLocks/>
          </p:cNvCxnSpPr>
          <p:nvPr/>
        </p:nvCxnSpPr>
        <p:spPr>
          <a:xfrm>
            <a:off x="742248" y="2652378"/>
            <a:ext cx="309312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743B44-CA97-A03C-3CA0-9A9D39EFD855}"/>
              </a:ext>
            </a:extLst>
          </p:cNvPr>
          <p:cNvSpPr txBox="1"/>
          <p:nvPr/>
        </p:nvSpPr>
        <p:spPr>
          <a:xfrm>
            <a:off x="1021080" y="2510033"/>
            <a:ext cx="60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C0000"/>
                </a:solidFill>
              </a:rPr>
              <a:t>Today</a:t>
            </a:r>
            <a:endParaRPr lang="en-IL" sz="1200" b="1" dirty="0">
              <a:solidFill>
                <a:srgbClr val="FC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64466-7B6F-A29F-2CA6-60DF65ABA318}"/>
              </a:ext>
            </a:extLst>
          </p:cNvPr>
          <p:cNvSpPr/>
          <p:nvPr/>
        </p:nvSpPr>
        <p:spPr>
          <a:xfrm>
            <a:off x="9129904" y="4746821"/>
            <a:ext cx="1799357" cy="888114"/>
          </a:xfrm>
          <a:prstGeom prst="rect">
            <a:avLst/>
          </a:prstGeom>
          <a:solidFill>
            <a:srgbClr val="01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Final presentation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4AC0FE-04CD-422B-916F-5A955B1B0A41}"/>
              </a:ext>
            </a:extLst>
          </p:cNvPr>
          <p:cNvSpPr/>
          <p:nvPr/>
        </p:nvSpPr>
        <p:spPr>
          <a:xfrm>
            <a:off x="4767943" y="2787031"/>
            <a:ext cx="1799357" cy="39377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Exams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FB4887-2B3A-48D6-970A-A2338D6054A7}"/>
              </a:ext>
            </a:extLst>
          </p:cNvPr>
          <p:cNvSpPr/>
          <p:nvPr/>
        </p:nvSpPr>
        <p:spPr>
          <a:xfrm>
            <a:off x="6567300" y="3457085"/>
            <a:ext cx="1281302" cy="669581"/>
          </a:xfrm>
          <a:prstGeom prst="rect">
            <a:avLst/>
          </a:prstGeom>
          <a:solidFill>
            <a:srgbClr val="FD8D8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 bring-up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147B8E-97FD-CE13-B845-F110D0198243}"/>
              </a:ext>
            </a:extLst>
          </p:cNvPr>
          <p:cNvSpPr/>
          <p:nvPr/>
        </p:nvSpPr>
        <p:spPr>
          <a:xfrm>
            <a:off x="7848602" y="4224223"/>
            <a:ext cx="1281302" cy="471412"/>
          </a:xfrm>
          <a:prstGeom prst="rect">
            <a:avLst/>
          </a:prstGeom>
          <a:solidFill>
            <a:srgbClr val="FD8D8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Integration</a:t>
            </a:r>
            <a:endParaRPr lang="en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6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397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BACKGOUND &amp; Motivation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A0F586-B5B1-0F90-1763-D969C1AB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7904"/>
            <a:ext cx="9905999" cy="50961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In Hospitals, Samples are collected from patients and labeled with unique barcode stickers.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Visual Checking:</a:t>
            </a:r>
            <a:r>
              <a:rPr lang="en-US" dirty="0"/>
              <a:t> In the lab, samples are checked visually against patient barcodes in the system.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Potential Issues:</a:t>
            </a:r>
            <a:r>
              <a:rPr lang="en-US" dirty="0"/>
              <a:t> High number of samples can cause confusion and mix-ups, resulting in issuing wrong meds and treatments.</a:t>
            </a:r>
          </a:p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FC0000"/>
                </a:solidFill>
              </a:rPr>
              <a:t>Difficulty in Comparison:</a:t>
            </a:r>
            <a:r>
              <a:rPr lang="en-US" dirty="0">
                <a:solidFill>
                  <a:srgbClr val="FC0000"/>
                </a:solidFill>
              </a:rPr>
              <a:t> Visual comparison of barcodes is challenging for lab personnel (Or any human for that matter).</a:t>
            </a:r>
            <a:endParaRPr lang="en-IL" dirty="0">
              <a:solidFill>
                <a:srgbClr val="FC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347578-DC86-AD50-065C-CBC201B68078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02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914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Arial" panose="020B0604020202020204" pitchFamily="34" charset="0"/>
              </a:rPr>
              <a:t>Goals</a:t>
            </a:r>
            <a:endParaRPr lang="en-IL" sz="40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71B2-E985-0884-94F9-4BDF0C97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62743"/>
            <a:ext cx="10245046" cy="526868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</a:rPr>
              <a:t>Development of an easy to carry and simple tool that solves the problem of confusion in the hospital laboratory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he-IL" altLang="en-IL" sz="2000" dirty="0"/>
              <a:t>.</a:t>
            </a: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  </a:t>
            </a:r>
            <a:r>
              <a:rPr lang="en-US" u="sng" dirty="0"/>
              <a:t>The tool should :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Compare between barcodes and give us a clear result.</a:t>
            </a:r>
          </a:p>
          <a:p>
            <a:pPr>
              <a:lnSpc>
                <a:spcPct val="110000"/>
              </a:lnSpc>
            </a:pPr>
            <a:r>
              <a:rPr lang="en-US" dirty="0"/>
              <a:t>Save the scanned barcodes and the results.</a:t>
            </a:r>
          </a:p>
          <a:p>
            <a:pPr>
              <a:lnSpc>
                <a:spcPct val="110000"/>
              </a:lnSpc>
            </a:pPr>
            <a:r>
              <a:rPr lang="en-US" dirty="0"/>
              <a:t>Mobile, compact and Re-chargeable.</a:t>
            </a:r>
          </a:p>
          <a:p>
            <a:pPr>
              <a:lnSpc>
                <a:spcPct val="110000"/>
              </a:lnSpc>
            </a:pPr>
            <a:r>
              <a:rPr lang="en-US" dirty="0"/>
              <a:t>communicatee via Wi-Fi with a computer.</a:t>
            </a:r>
          </a:p>
          <a:p>
            <a:pPr>
              <a:lnSpc>
                <a:spcPct val="110000"/>
              </a:lnSpc>
            </a:pPr>
            <a:r>
              <a:rPr lang="en-US" dirty="0"/>
              <a:t>Provide a log with all the scanning results.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38985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1696-84CA-2801-55A1-7B13D581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3247"/>
            <a:ext cx="9905998" cy="1478570"/>
          </a:xfrm>
        </p:spPr>
        <p:txBody>
          <a:bodyPr/>
          <a:lstStyle/>
          <a:p>
            <a:pPr algn="ctr"/>
            <a:r>
              <a:rPr lang="en-US" b="1">
                <a:cs typeface="Arial" panose="020B0604020202020204" pitchFamily="34" charset="0"/>
              </a:rPr>
              <a:t>Components &amp; work development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3750-F3C7-5F28-7202-201C3ABB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94" y="1633666"/>
            <a:ext cx="5623559" cy="462384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Components :</a:t>
            </a:r>
          </a:p>
          <a:p>
            <a:r>
              <a:rPr lang="en-US" dirty="0">
                <a:cs typeface="Arial" panose="020B0604020202020204" pitchFamily="34" charset="0"/>
              </a:rPr>
              <a:t>Barcode reader (Including built in buzzer). </a:t>
            </a:r>
          </a:p>
          <a:p>
            <a:r>
              <a:rPr lang="en-US" dirty="0">
                <a:cs typeface="Arial" panose="020B0604020202020204" pitchFamily="34" charset="0"/>
              </a:rPr>
              <a:t>Esp32.</a:t>
            </a:r>
          </a:p>
          <a:p>
            <a:r>
              <a:rPr lang="en-US" dirty="0">
                <a:cs typeface="Arial" panose="020B0604020202020204" pitchFamily="34" charset="0"/>
              </a:rPr>
              <a:t>Screen - SPI TFT LCD.</a:t>
            </a:r>
          </a:p>
          <a:p>
            <a:r>
              <a:rPr lang="en-US" dirty="0">
                <a:cs typeface="Arial" panose="020B0604020202020204" pitchFamily="34" charset="0"/>
              </a:rPr>
              <a:t>Realtime clk. </a:t>
            </a:r>
          </a:p>
          <a:p>
            <a:r>
              <a:rPr lang="en-US" dirty="0">
                <a:cs typeface="Arial" panose="020B0604020202020204" pitchFamily="34" charset="0"/>
              </a:rPr>
              <a:t>Charger – USB Type-C.</a:t>
            </a:r>
          </a:p>
          <a:p>
            <a:r>
              <a:rPr lang="en-US" dirty="0">
                <a:cs typeface="Arial" panose="020B0604020202020204" pitchFamily="34" charset="0"/>
              </a:rPr>
              <a:t>Sd card.</a:t>
            </a:r>
          </a:p>
          <a:p>
            <a:r>
              <a:rPr lang="en-US" dirty="0">
                <a:cs typeface="Arial" panose="020B0604020202020204" pitchFamily="34" charset="0"/>
              </a:rPr>
              <a:t>LEDs.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11D8F1-0B97-188A-D255-B72AA1BF958A}"/>
              </a:ext>
            </a:extLst>
          </p:cNvPr>
          <p:cNvSpPr txBox="1">
            <a:spLocks/>
          </p:cNvSpPr>
          <p:nvPr/>
        </p:nvSpPr>
        <p:spPr>
          <a:xfrm>
            <a:off x="7046594" y="1715962"/>
            <a:ext cx="4696967" cy="140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Work development :</a:t>
            </a:r>
          </a:p>
          <a:p>
            <a:r>
              <a:rPr lang="en-US" dirty="0">
                <a:cs typeface="Arial" panose="020B0604020202020204" pitchFamily="34" charset="0"/>
              </a:rPr>
              <a:t>Arduino developing environment.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BBAC5-5B2F-6D15-FA0A-EAA6738CE711}"/>
              </a:ext>
            </a:extLst>
          </p:cNvPr>
          <p:cNvSpPr/>
          <p:nvPr/>
        </p:nvSpPr>
        <p:spPr>
          <a:xfrm>
            <a:off x="10109453" y="5272977"/>
            <a:ext cx="1207579" cy="1106856"/>
          </a:xfrm>
          <a:prstGeom prst="rect">
            <a:avLst/>
          </a:prstGeom>
          <a:blipFill rotWithShape="1"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1C816-5DAE-91CF-06B0-4B5DFA523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055" y="5339663"/>
            <a:ext cx="1207579" cy="10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8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2877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TOP VIEW Block diagram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5290683" y="3761342"/>
            <a:ext cx="2093816" cy="1184421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C18601-E992-E2D4-FB06-883478E1F025}"/>
              </a:ext>
            </a:extLst>
          </p:cNvPr>
          <p:cNvSpPr/>
          <p:nvPr/>
        </p:nvSpPr>
        <p:spPr>
          <a:xfrm>
            <a:off x="8769248" y="3931920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5729562" y="1991017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EC40CD-3B31-7AD4-8490-CEA900CA30EB}"/>
              </a:ext>
            </a:extLst>
          </p:cNvPr>
          <p:cNvSpPr/>
          <p:nvPr/>
        </p:nvSpPr>
        <p:spPr>
          <a:xfrm>
            <a:off x="2689876" y="3931920"/>
            <a:ext cx="1216058" cy="7989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User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0403CA-C074-3AC9-B99B-BE198797E118}"/>
              </a:ext>
            </a:extLst>
          </p:cNvPr>
          <p:cNvCxnSpPr>
            <a:cxnSpLocks/>
            <a:stCxn id="25" idx="1"/>
            <a:endCxn id="94" idx="3"/>
          </p:cNvCxnSpPr>
          <p:nvPr/>
        </p:nvCxnSpPr>
        <p:spPr>
          <a:xfrm flipH="1" flipV="1">
            <a:off x="3905934" y="4331381"/>
            <a:ext cx="1384749" cy="22172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E48304-C56F-A20D-9770-C28B6045C192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384499" y="4331381"/>
            <a:ext cx="1384749" cy="3053"/>
          </a:xfrm>
          <a:prstGeom prst="straightConnector1">
            <a:avLst/>
          </a:prstGeom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9EC071-3E89-B832-7C02-CD223736BC02}"/>
              </a:ext>
            </a:extLst>
          </p:cNvPr>
          <p:cNvCxnSpPr>
            <a:cxnSpLocks/>
            <a:stCxn id="25" idx="0"/>
            <a:endCxn id="80" idx="2"/>
          </p:cNvCxnSpPr>
          <p:nvPr/>
        </p:nvCxnSpPr>
        <p:spPr>
          <a:xfrm flipV="1">
            <a:off x="6337591" y="2789939"/>
            <a:ext cx="0" cy="97140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E4FD5D-E932-1FA1-F0D1-ACF050679996}"/>
              </a:ext>
            </a:extLst>
          </p:cNvPr>
          <p:cNvSpPr txBox="1"/>
          <p:nvPr/>
        </p:nvSpPr>
        <p:spPr>
          <a:xfrm>
            <a:off x="5368327" y="3882328"/>
            <a:ext cx="1938528" cy="92333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DEVICE</a:t>
            </a:r>
          </a:p>
          <a:p>
            <a:pPr algn="ctr"/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9220C9-3E5C-9AC9-7FAD-50D6B35338E9}"/>
              </a:ext>
            </a:extLst>
          </p:cNvPr>
          <p:cNvSpPr txBox="1"/>
          <p:nvPr/>
        </p:nvSpPr>
        <p:spPr>
          <a:xfrm>
            <a:off x="6337480" y="2989826"/>
            <a:ext cx="171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</a:t>
            </a:r>
          </a:p>
          <a:p>
            <a:r>
              <a:rPr lang="en-US" dirty="0"/>
              <a:t>Interface</a:t>
            </a:r>
            <a:endParaRPr lang="en-IL" dirty="0"/>
          </a:p>
        </p:txBody>
      </p:sp>
      <p:pic>
        <p:nvPicPr>
          <p:cNvPr id="29" name="Picture 28" descr="A hand holding a barcode scanner&#10;&#10;Description automatically generated">
            <a:extLst>
              <a:ext uri="{FF2B5EF4-FFF2-40B4-BE49-F238E27FC236}">
                <a16:creationId xmlns:a16="http://schemas.microsoft.com/office/drawing/2014/main" id="{E8C1294D-A8E8-8F0F-85DF-236FD2C2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48" y="2910925"/>
            <a:ext cx="1097280" cy="9714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5A00E0-F2B7-45F7-09DB-3B187D068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451" y="1174779"/>
            <a:ext cx="1216058" cy="83028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CE43CE4-972A-5FE3-5D41-3FE44A717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249" y="3636157"/>
            <a:ext cx="1216058" cy="79281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C0B5332-B3E4-4253-90B7-14D957E1D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199" y="4805658"/>
            <a:ext cx="875411" cy="7215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DD692B9-A931-6F67-BFA2-B8BED4D69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7166" y="3161599"/>
            <a:ext cx="388482" cy="7207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E8CA64B-ADB5-A3BC-D8CC-67908C5022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2938" y="3161599"/>
            <a:ext cx="388482" cy="77032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E19AF8F-6ED0-A24F-D43D-DDA0E25D47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8277" y="4437241"/>
            <a:ext cx="1111267" cy="58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442CF-5011-6013-14EC-66EF903860AD}"/>
              </a:ext>
            </a:extLst>
          </p:cNvPr>
          <p:cNvSpPr/>
          <p:nvPr/>
        </p:nvSpPr>
        <p:spPr>
          <a:xfrm>
            <a:off x="690916" y="2576608"/>
            <a:ext cx="2076077" cy="1504169"/>
          </a:xfrm>
          <a:prstGeom prst="rect">
            <a:avLst/>
          </a:prstGeom>
          <a:solidFill>
            <a:srgbClr val="1DFDF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start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F7AF9-3839-0553-0B17-C44D65CF95D4}"/>
              </a:ext>
            </a:extLst>
          </p:cNvPr>
          <p:cNvSpPr/>
          <p:nvPr/>
        </p:nvSpPr>
        <p:spPr>
          <a:xfrm>
            <a:off x="3461824" y="2576609"/>
            <a:ext cx="2076077" cy="150416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“Golden barcode”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DCFF5-CA3A-B4C1-3F49-FE5B78D21FB8}"/>
              </a:ext>
            </a:extLst>
          </p:cNvPr>
          <p:cNvSpPr/>
          <p:nvPr/>
        </p:nvSpPr>
        <p:spPr>
          <a:xfrm>
            <a:off x="6232732" y="2630070"/>
            <a:ext cx="2076077" cy="1410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B0FD2-8616-CD16-7ED5-B4929F6562A4}"/>
              </a:ext>
            </a:extLst>
          </p:cNvPr>
          <p:cNvSpPr/>
          <p:nvPr/>
        </p:nvSpPr>
        <p:spPr>
          <a:xfrm>
            <a:off x="9003640" y="2057399"/>
            <a:ext cx="2988424" cy="2558143"/>
          </a:xfrm>
          <a:prstGeom prst="rect">
            <a:avLst/>
          </a:prstGeom>
          <a:solidFill>
            <a:srgbClr val="01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the result via sound + screen &amp; LED’s, and save the result </a:t>
            </a:r>
            <a:endParaRPr lang="en-IL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41C3BE-43D6-A685-AD74-D3F72E08EB3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537901" y="3328694"/>
            <a:ext cx="694831" cy="661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C23579-6692-D394-1BB4-15D9BF120D8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308809" y="3335310"/>
            <a:ext cx="694831" cy="1161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16C905-0640-2947-4738-ED536BB815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66993" y="3328693"/>
            <a:ext cx="694831" cy="1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39AD0BC5-8F01-0312-3669-AE08DB27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73" y="5732096"/>
            <a:ext cx="7579014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Mod of work Diagram</a:t>
            </a:r>
            <a:br>
              <a:rPr lang="en-US" b="1" dirty="0">
                <a:latin typeface="+mn-lt"/>
                <a:cs typeface="Arial" panose="020B0604020202020204" pitchFamily="34" charset="0"/>
              </a:rPr>
            </a:br>
            <a:br>
              <a:rPr lang="en-US" sz="1300" b="1" dirty="0">
                <a:latin typeface="+mn-lt"/>
                <a:cs typeface="Arial" panose="020B0604020202020204" pitchFamily="34" charset="0"/>
              </a:rPr>
            </a:br>
            <a:endParaRPr lang="en-IL" sz="2400" dirty="0"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A3C0CAF-A03E-FFC7-94C5-F8C9F5A53F8F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H="1" flipV="1">
            <a:off x="5853799" y="-2067446"/>
            <a:ext cx="519209" cy="8768897"/>
          </a:xfrm>
          <a:prstGeom prst="bentConnector3">
            <a:avLst>
              <a:gd name="adj1" fmla="val -44029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91DB71B-F0F5-AB7A-BEE9-E3144CFEC85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499863" y="1839686"/>
            <a:ext cx="0" cy="73692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5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</p:cNvCxnSpPr>
          <p:nvPr/>
        </p:nvCxnSpPr>
        <p:spPr>
          <a:xfrm flipH="1">
            <a:off x="7535342" y="4608756"/>
            <a:ext cx="1031850" cy="0"/>
          </a:xfrm>
          <a:prstGeom prst="straightConnector1">
            <a:avLst/>
          </a:prstGeom>
          <a:ln w="53975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01" y="-228416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034C9-BABD-A642-51A6-9F18210BFB03}"/>
              </a:ext>
            </a:extLst>
          </p:cNvPr>
          <p:cNvSpPr/>
          <p:nvPr/>
        </p:nvSpPr>
        <p:spPr>
          <a:xfrm>
            <a:off x="2566428" y="2880203"/>
            <a:ext cx="1216058" cy="7022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LEDs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2578368" y="3762946"/>
            <a:ext cx="1216057" cy="702231"/>
          </a:xfrm>
          <a:prstGeom prst="rect">
            <a:avLst/>
          </a:prstGeom>
          <a:solidFill>
            <a:srgbClr val="1DFDF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Screen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5566711" y="3815439"/>
            <a:ext cx="1968631" cy="1181082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cs typeface="Arial" panose="020B0604020202020204" pitchFamily="34" charset="0"/>
              </a:rPr>
              <a:t>ESP32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399644" y="5592686"/>
            <a:ext cx="1216058" cy="702230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5A250C-A92C-26A2-BF2B-FD79F3A08549}"/>
              </a:ext>
            </a:extLst>
          </p:cNvPr>
          <p:cNvSpPr/>
          <p:nvPr/>
        </p:nvSpPr>
        <p:spPr>
          <a:xfrm>
            <a:off x="4252994" y="1332701"/>
            <a:ext cx="1216058" cy="798922"/>
          </a:xfrm>
          <a:prstGeom prst="rect">
            <a:avLst/>
          </a:prstGeom>
          <a:solidFill>
            <a:srgbClr val="FC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Power Supply Unit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stCxn id="83" idx="2"/>
            <a:endCxn id="11" idx="0"/>
          </p:cNvCxnSpPr>
          <p:nvPr/>
        </p:nvCxnSpPr>
        <p:spPr>
          <a:xfrm>
            <a:off x="6541882" y="3387111"/>
            <a:ext cx="9145" cy="428328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</p:cNvCxnSpPr>
          <p:nvPr/>
        </p:nvCxnSpPr>
        <p:spPr>
          <a:xfrm flipV="1">
            <a:off x="6184328" y="4996521"/>
            <a:ext cx="0" cy="619902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4D32E-677A-6E5E-732B-8E4C6AC30585}"/>
              </a:ext>
            </a:extLst>
          </p:cNvPr>
          <p:cNvCxnSpPr>
            <a:cxnSpLocks/>
          </p:cNvCxnSpPr>
          <p:nvPr/>
        </p:nvCxnSpPr>
        <p:spPr>
          <a:xfrm>
            <a:off x="5853777" y="4996521"/>
            <a:ext cx="0" cy="60859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81C973-0597-20A9-A984-4ECBDBFFC90D}"/>
              </a:ext>
            </a:extLst>
          </p:cNvPr>
          <p:cNvCxnSpPr>
            <a:cxnSpLocks/>
          </p:cNvCxnSpPr>
          <p:nvPr/>
        </p:nvCxnSpPr>
        <p:spPr>
          <a:xfrm flipH="1">
            <a:off x="3794426" y="4332633"/>
            <a:ext cx="1752155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6CDC9F7-A8AD-7C02-4959-0795AEC1D051}"/>
              </a:ext>
            </a:extLst>
          </p:cNvPr>
          <p:cNvSpPr/>
          <p:nvPr/>
        </p:nvSpPr>
        <p:spPr>
          <a:xfrm>
            <a:off x="5933853" y="2588189"/>
            <a:ext cx="1216058" cy="79892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RTC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8547085" y="4385543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Barcode reader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649880-54CA-92D6-6D7E-4D0F60FADE27}"/>
              </a:ext>
            </a:extLst>
          </p:cNvPr>
          <p:cNvCxnSpPr>
            <a:cxnSpLocks/>
          </p:cNvCxnSpPr>
          <p:nvPr/>
        </p:nvCxnSpPr>
        <p:spPr>
          <a:xfrm>
            <a:off x="7535342" y="4853205"/>
            <a:ext cx="1031850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2566935" y="4608756"/>
            <a:ext cx="1216058" cy="702230"/>
          </a:xfrm>
          <a:prstGeom prst="rect">
            <a:avLst/>
          </a:prstGeom>
          <a:solidFill>
            <a:srgbClr val="EA42B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Buzzer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2156966" y="1097281"/>
            <a:ext cx="7924783" cy="5550407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5DF3403-8B27-1D91-B48A-A578DA563137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782487" y="3231318"/>
            <a:ext cx="1795657" cy="681494"/>
          </a:xfrm>
          <a:prstGeom prst="bentConnector3">
            <a:avLst>
              <a:gd name="adj1" fmla="val 5000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9BB4AD-BF53-988F-7211-C0CCE105AB9B}"/>
              </a:ext>
            </a:extLst>
          </p:cNvPr>
          <p:cNvCxnSpPr>
            <a:cxnSpLocks/>
            <a:stCxn id="76" idx="1"/>
            <a:endCxn id="85" idx="3"/>
          </p:cNvCxnSpPr>
          <p:nvPr/>
        </p:nvCxnSpPr>
        <p:spPr>
          <a:xfrm flipH="1">
            <a:off x="9763143" y="4785004"/>
            <a:ext cx="637213" cy="0"/>
          </a:xfrm>
          <a:prstGeom prst="straightConnector1">
            <a:avLst/>
          </a:prstGeom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FC18601-E992-E2D4-FB06-883478E1F025}"/>
              </a:ext>
            </a:extLst>
          </p:cNvPr>
          <p:cNvSpPr/>
          <p:nvPr/>
        </p:nvSpPr>
        <p:spPr>
          <a:xfrm>
            <a:off x="10400356" y="4385543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10400356" y="3415978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EC40CD-3B31-7AD4-8490-CEA900CA30EB}"/>
              </a:ext>
            </a:extLst>
          </p:cNvPr>
          <p:cNvSpPr/>
          <p:nvPr/>
        </p:nvSpPr>
        <p:spPr>
          <a:xfrm>
            <a:off x="573766" y="3954102"/>
            <a:ext cx="1216058" cy="14785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User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0403CA-C074-3AC9-B99B-BE198797E11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771537" y="4114062"/>
            <a:ext cx="806831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9CCFBEC-9205-4F87-49D5-D52CA390F443}"/>
              </a:ext>
            </a:extLst>
          </p:cNvPr>
          <p:cNvCxnSpPr>
            <a:cxnSpLocks/>
            <a:stCxn id="6" idx="1"/>
            <a:endCxn id="94" idx="0"/>
          </p:cNvCxnSpPr>
          <p:nvPr/>
        </p:nvCxnSpPr>
        <p:spPr>
          <a:xfrm rot="10800000" flipV="1">
            <a:off x="1181796" y="3231318"/>
            <a:ext cx="1384633" cy="722784"/>
          </a:xfrm>
          <a:prstGeom prst="bentConnector2">
            <a:avLst/>
          </a:prstGeom>
          <a:ln w="508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545D4F3-4F08-8B7E-0B91-7C64CD9AB8CC}"/>
              </a:ext>
            </a:extLst>
          </p:cNvPr>
          <p:cNvCxnSpPr>
            <a:cxnSpLocks/>
            <a:stCxn id="17" idx="1"/>
            <a:endCxn id="94" idx="2"/>
          </p:cNvCxnSpPr>
          <p:nvPr/>
        </p:nvCxnSpPr>
        <p:spPr>
          <a:xfrm rot="10800000">
            <a:off x="1181795" y="5432673"/>
            <a:ext cx="1385184" cy="429171"/>
          </a:xfrm>
          <a:prstGeom prst="bentConnector2">
            <a:avLst/>
          </a:prstGeom>
          <a:ln w="508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83CFD61-74A9-CDDE-822E-9483DE27E68F}"/>
              </a:ext>
            </a:extLst>
          </p:cNvPr>
          <p:cNvSpPr txBox="1"/>
          <p:nvPr/>
        </p:nvSpPr>
        <p:spPr>
          <a:xfrm>
            <a:off x="8296359" y="3687818"/>
            <a:ext cx="171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Interface</a:t>
            </a:r>
            <a:endParaRPr lang="en-IL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5A6E61-7CB9-3597-6DA6-019F726F114B}"/>
              </a:ext>
            </a:extLst>
          </p:cNvPr>
          <p:cNvCxnSpPr>
            <a:cxnSpLocks/>
          </p:cNvCxnSpPr>
          <p:nvPr/>
        </p:nvCxnSpPr>
        <p:spPr>
          <a:xfrm flipH="1">
            <a:off x="3794425" y="4114062"/>
            <a:ext cx="1752155" cy="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AAC33E-9A46-59EE-1684-E5FF33CA48DB}"/>
              </a:ext>
            </a:extLst>
          </p:cNvPr>
          <p:cNvSpPr/>
          <p:nvPr/>
        </p:nvSpPr>
        <p:spPr>
          <a:xfrm>
            <a:off x="2378506" y="1333975"/>
            <a:ext cx="1216058" cy="7989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Charger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342D7E-E621-759A-6FDA-D50DF1BC4602}"/>
              </a:ext>
            </a:extLst>
          </p:cNvPr>
          <p:cNvCxnSpPr>
            <a:cxnSpLocks/>
            <a:stCxn id="14" idx="1"/>
            <a:endCxn id="44" idx="3"/>
          </p:cNvCxnSpPr>
          <p:nvPr/>
        </p:nvCxnSpPr>
        <p:spPr>
          <a:xfrm flipH="1">
            <a:off x="3594564" y="1732162"/>
            <a:ext cx="658430" cy="1274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2A2D6DF-7FA9-699A-8BF7-A0680ED253FC}"/>
              </a:ext>
            </a:extLst>
          </p:cNvPr>
          <p:cNvSpPr/>
          <p:nvPr/>
        </p:nvSpPr>
        <p:spPr>
          <a:xfrm>
            <a:off x="5933853" y="1332701"/>
            <a:ext cx="1216058" cy="79892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PMU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25CD63-357A-E6D1-C31B-5D31CB9710B5}"/>
              </a:ext>
            </a:extLst>
          </p:cNvPr>
          <p:cNvCxnSpPr>
            <a:cxnSpLocks/>
            <a:stCxn id="51" idx="1"/>
            <a:endCxn id="14" idx="3"/>
          </p:cNvCxnSpPr>
          <p:nvPr/>
        </p:nvCxnSpPr>
        <p:spPr>
          <a:xfrm flipH="1">
            <a:off x="5469052" y="1732162"/>
            <a:ext cx="46480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D1F835-D76B-F472-69A1-1DCFA817E743}"/>
              </a:ext>
            </a:extLst>
          </p:cNvPr>
          <p:cNvSpPr/>
          <p:nvPr/>
        </p:nvSpPr>
        <p:spPr>
          <a:xfrm>
            <a:off x="2566979" y="5510728"/>
            <a:ext cx="1216058" cy="702230"/>
          </a:xfrm>
          <a:prstGeom prst="rect">
            <a:avLst/>
          </a:prstGeom>
          <a:solidFill>
            <a:srgbClr val="7B87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Switches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D0E3D5-D7A4-B464-9887-22B36F7A6136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3783037" y="4857201"/>
            <a:ext cx="1783674" cy="1004642"/>
          </a:xfrm>
          <a:prstGeom prst="bentConnector3">
            <a:avLst>
              <a:gd name="adj1" fmla="val 4939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5179E8-F792-EBE8-C615-42C361609694}"/>
              </a:ext>
            </a:extLst>
          </p:cNvPr>
          <p:cNvCxnSpPr>
            <a:cxnSpLocks/>
          </p:cNvCxnSpPr>
          <p:nvPr/>
        </p:nvCxnSpPr>
        <p:spPr>
          <a:xfrm flipH="1">
            <a:off x="3782486" y="4746268"/>
            <a:ext cx="1752155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09B959-2DDD-11FE-0C82-C6F086C49E3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789824" y="4959871"/>
            <a:ext cx="777111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38EA67-8F7D-A749-3396-FCE49CE398E7}"/>
              </a:ext>
            </a:extLst>
          </p:cNvPr>
          <p:cNvCxnSpPr>
            <a:cxnSpLocks/>
          </p:cNvCxnSpPr>
          <p:nvPr/>
        </p:nvCxnSpPr>
        <p:spPr>
          <a:xfrm flipV="1">
            <a:off x="7567412" y="4052395"/>
            <a:ext cx="2832944" cy="1889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4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7" y="4499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Power MNAGMENT UNIT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3922381" y="2454503"/>
            <a:ext cx="2173619" cy="832283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12264" y="2870645"/>
            <a:ext cx="1810117" cy="0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3922382" y="3514886"/>
            <a:ext cx="2173616" cy="83228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96D0F7-B45A-851B-4E16-EA3B9B1BE809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948361" y="2957007"/>
            <a:ext cx="1060386" cy="887656"/>
          </a:xfrm>
          <a:prstGeom prst="bentConnector2">
            <a:avLst/>
          </a:prstGeom>
          <a:ln w="50800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9F5D08-6A9B-B1A7-414A-1E56F560D462}"/>
              </a:ext>
            </a:extLst>
          </p:cNvPr>
          <p:cNvCxnSpPr>
            <a:cxnSpLocks/>
          </p:cNvCxnSpPr>
          <p:nvPr/>
        </p:nvCxnSpPr>
        <p:spPr>
          <a:xfrm>
            <a:off x="6095998" y="2870641"/>
            <a:ext cx="3230882" cy="12627"/>
          </a:xfrm>
          <a:prstGeom prst="straightConnector1">
            <a:avLst/>
          </a:prstGeom>
          <a:ln w="53975" cap="flat" cmpd="sng" algn="ctr">
            <a:solidFill>
              <a:srgbClr val="5FBBB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8CF70A-618E-54A2-5E20-55A3F25528F4}"/>
              </a:ext>
            </a:extLst>
          </p:cNvPr>
          <p:cNvCxnSpPr>
            <a:cxnSpLocks/>
          </p:cNvCxnSpPr>
          <p:nvPr/>
        </p:nvCxnSpPr>
        <p:spPr>
          <a:xfrm>
            <a:off x="6095998" y="3881645"/>
            <a:ext cx="3230882" cy="11038"/>
          </a:xfrm>
          <a:prstGeom prst="straightConnector1">
            <a:avLst/>
          </a:prstGeom>
          <a:ln w="539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96CFD3-F4D8-E39D-D454-EC4C526E0BB4}"/>
              </a:ext>
            </a:extLst>
          </p:cNvPr>
          <p:cNvSpPr txBox="1"/>
          <p:nvPr/>
        </p:nvSpPr>
        <p:spPr>
          <a:xfrm>
            <a:off x="2112264" y="251393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5V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555599-E26D-6595-2492-3FD91A15E55C}"/>
              </a:ext>
            </a:extLst>
          </p:cNvPr>
          <p:cNvSpPr txBox="1"/>
          <p:nvPr/>
        </p:nvSpPr>
        <p:spPr>
          <a:xfrm>
            <a:off x="6167564" y="2501309"/>
            <a:ext cx="12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5V</a:t>
            </a:r>
            <a:endParaRPr lang="en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1FA4A8-E840-96B6-B076-FB2471BACADF}"/>
              </a:ext>
            </a:extLst>
          </p:cNvPr>
          <p:cNvSpPr txBox="1"/>
          <p:nvPr/>
        </p:nvSpPr>
        <p:spPr>
          <a:xfrm>
            <a:off x="6172200" y="3523351"/>
            <a:ext cx="139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3.3V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473CC-836B-CB1A-8314-46AF0566D25B}"/>
              </a:ext>
            </a:extLst>
          </p:cNvPr>
          <p:cNvSpPr txBox="1"/>
          <p:nvPr/>
        </p:nvSpPr>
        <p:spPr>
          <a:xfrm>
            <a:off x="6167563" y="2828459"/>
            <a:ext cx="315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Barcode reader &amp; screen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36AE05-E400-08ED-8B80-7866DE108B83}"/>
              </a:ext>
            </a:extLst>
          </p:cNvPr>
          <p:cNvSpPr txBox="1"/>
          <p:nvPr/>
        </p:nvSpPr>
        <p:spPr>
          <a:xfrm>
            <a:off x="6175486" y="3814208"/>
            <a:ext cx="31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ESP32 &amp; other components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FE434-2038-F698-501F-7D01261D1E5E}"/>
              </a:ext>
            </a:extLst>
          </p:cNvPr>
          <p:cNvSpPr/>
          <p:nvPr/>
        </p:nvSpPr>
        <p:spPr>
          <a:xfrm>
            <a:off x="1819656" y="1618488"/>
            <a:ext cx="8083296" cy="3337560"/>
          </a:xfrm>
          <a:prstGeom prst="rect">
            <a:avLst/>
          </a:prstGeom>
          <a:noFill/>
          <a:ln w="444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37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  <a:stCxn id="85" idx="1"/>
            <a:endCxn id="11" idx="3"/>
          </p:cNvCxnSpPr>
          <p:nvPr/>
        </p:nvCxnSpPr>
        <p:spPr>
          <a:xfrm flipH="1">
            <a:off x="6718914" y="3967125"/>
            <a:ext cx="1144128" cy="0"/>
          </a:xfrm>
          <a:prstGeom prst="straightConnector1">
            <a:avLst/>
          </a:prstGeom>
          <a:ln w="53975" cap="flat" cmpd="sng" algn="ctr">
            <a:solidFill>
              <a:srgbClr val="00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99" y="105884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Communication 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2362201" y="3567664"/>
            <a:ext cx="1243952" cy="798921"/>
          </a:xfrm>
          <a:prstGeom prst="rect">
            <a:avLst/>
          </a:prstGeom>
          <a:solidFill>
            <a:srgbClr val="1DFDF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Display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4750283" y="3429000"/>
            <a:ext cx="1968631" cy="1076249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Arial" panose="020B0604020202020204" pitchFamily="34" charset="0"/>
              </a:rPr>
              <a:t>ESP32</a:t>
            </a:r>
            <a:endParaRPr lang="en-IL" sz="2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126570" y="5433811"/>
            <a:ext cx="1216058" cy="702229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5734599" y="4505249"/>
            <a:ext cx="0" cy="928562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7863042" y="3567664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Barcode Sensor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3CFD61-74A9-CDDE-822E-9483DE27E68F}"/>
              </a:ext>
            </a:extLst>
          </p:cNvPr>
          <p:cNvSpPr txBox="1"/>
          <p:nvPr/>
        </p:nvSpPr>
        <p:spPr>
          <a:xfrm>
            <a:off x="3671886" y="3671585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SPI</a:t>
            </a:r>
            <a:endParaRPr lang="en-IL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5A6E61-7CB9-3597-6DA6-019F726F114B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3606153" y="3967125"/>
            <a:ext cx="1144130" cy="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45D09E2-0D09-3028-02E8-E53009B866E5}"/>
              </a:ext>
            </a:extLst>
          </p:cNvPr>
          <p:cNvSpPr txBox="1"/>
          <p:nvPr/>
        </p:nvSpPr>
        <p:spPr>
          <a:xfrm>
            <a:off x="6784646" y="3612858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UART</a:t>
            </a:r>
            <a:endParaRPr lang="en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AE3EBD-C801-FDB8-A3B8-74EE52F67283}"/>
              </a:ext>
            </a:extLst>
          </p:cNvPr>
          <p:cNvSpPr txBox="1"/>
          <p:nvPr/>
        </p:nvSpPr>
        <p:spPr>
          <a:xfrm>
            <a:off x="5032601" y="4691821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SPI</a:t>
            </a:r>
            <a:endParaRPr lang="en-IL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1072E3-BEE0-90D9-0E9A-1BC659B031B2}"/>
              </a:ext>
            </a:extLst>
          </p:cNvPr>
          <p:cNvSpPr/>
          <p:nvPr/>
        </p:nvSpPr>
        <p:spPr>
          <a:xfrm>
            <a:off x="4373559" y="1723118"/>
            <a:ext cx="1216058" cy="79892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RTC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A45B4-8498-C903-733D-1E056EEED4A9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981588" y="2522040"/>
            <a:ext cx="0" cy="906960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E3386D-3041-251B-B8E6-5218CE9DD44B}"/>
              </a:ext>
            </a:extLst>
          </p:cNvPr>
          <p:cNvSpPr txBox="1"/>
          <p:nvPr/>
        </p:nvSpPr>
        <p:spPr>
          <a:xfrm>
            <a:off x="4243951" y="2790854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I2C</a:t>
            </a:r>
            <a:endParaRPr lang="en-IL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A04941-24FC-FFA3-A240-15AA1B0A616B}"/>
              </a:ext>
            </a:extLst>
          </p:cNvPr>
          <p:cNvSpPr/>
          <p:nvPr/>
        </p:nvSpPr>
        <p:spPr>
          <a:xfrm>
            <a:off x="5850250" y="1723118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3DBC29-7339-F20B-135A-C55DBCD4164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458279" y="2522040"/>
            <a:ext cx="0" cy="90696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05092F-B8E0-FCF9-CBAD-A9E4E6F97370}"/>
              </a:ext>
            </a:extLst>
          </p:cNvPr>
          <p:cNvSpPr txBox="1"/>
          <p:nvPr/>
        </p:nvSpPr>
        <p:spPr>
          <a:xfrm>
            <a:off x="6242479" y="2779245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3881292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688</TotalTime>
  <Words>487</Words>
  <Application>Microsoft Office PowerPoint</Application>
  <PresentationFormat>Widescreen</PresentationFormat>
  <Paragraphs>141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TT Norms Pro</vt:lpstr>
      <vt:lpstr>Tw Cen MT</vt:lpstr>
      <vt:lpstr>Circuit</vt:lpstr>
      <vt:lpstr>MIDTERM presentation Barcode CHECKER 7681</vt:lpstr>
      <vt:lpstr>BACKGOUND &amp; Motivation</vt:lpstr>
      <vt:lpstr>Goals</vt:lpstr>
      <vt:lpstr>Components &amp; work development</vt:lpstr>
      <vt:lpstr>TOP VIEW Block diagram</vt:lpstr>
      <vt:lpstr>Mod of work Diagram  </vt:lpstr>
      <vt:lpstr>Block diagram</vt:lpstr>
      <vt:lpstr>Power MNAGMENT UNIT</vt:lpstr>
      <vt:lpstr>Communication  Diagram</vt:lpstr>
      <vt:lpstr>ESP32</vt:lpstr>
      <vt:lpstr>Arduino developing environment  </vt:lpstr>
      <vt:lpstr>Barcode reader</vt:lpstr>
      <vt:lpstr>Until now</vt:lpstr>
      <vt:lpstr>Layout - TOP</vt:lpstr>
      <vt:lpstr>Layout - BOTTOM</vt:lpstr>
      <vt:lpstr>Gant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Muhammad Biadsy</cp:lastModifiedBy>
  <cp:revision>332</cp:revision>
  <dcterms:created xsi:type="dcterms:W3CDTF">2024-06-05T14:23:13Z</dcterms:created>
  <dcterms:modified xsi:type="dcterms:W3CDTF">2024-08-09T08:32:34Z</dcterms:modified>
</cp:coreProperties>
</file>