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  <a:srgbClr val="CFE4FE"/>
    <a:srgbClr val="F5FFE6"/>
    <a:srgbClr val="00FE2A"/>
    <a:srgbClr val="003399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3" autoAdjust="0"/>
    <p:restoredTop sz="99637" autoAdjust="0"/>
  </p:normalViewPr>
  <p:slideViewPr>
    <p:cSldViewPr>
      <p:cViewPr>
        <p:scale>
          <a:sx n="30" d="100"/>
          <a:sy n="30" d="100"/>
        </p:scale>
        <p:origin x="4962" y="2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63241" y="7548351"/>
            <a:ext cx="30418121" cy="35231118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-163242" y="0"/>
            <a:ext cx="30438454" cy="3168129"/>
          </a:xfrm>
          <a:prstGeom prst="rect">
            <a:avLst/>
          </a:prstGeom>
          <a:solidFill>
            <a:srgbClr val="2C5D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-163240" y="3203529"/>
            <a:ext cx="30438454" cy="4369116"/>
          </a:xfrm>
          <a:prstGeom prst="rect">
            <a:avLst/>
          </a:prstGeom>
          <a:solidFill>
            <a:srgbClr val="CFE4FE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9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IOT-Barcode checker</a:t>
            </a:r>
            <a:endParaRPr lang="en-IL" sz="5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Omar Sharafi &amp; </a:t>
            </a:r>
            <a:r>
              <a:rPr lang="en-US" sz="7200" b="1" dirty="0">
                <a:solidFill>
                  <a:schemeClr val="tx1"/>
                </a:solidFill>
              </a:rPr>
              <a:t>Muhammad Biadsy</a:t>
            </a:r>
            <a:endParaRPr lang="en-US" sz="7200" dirty="0">
              <a:ln w="17780" cmpd="sng">
                <a:noFill/>
                <a:prstDash val="solid"/>
                <a:miter lim="800000"/>
              </a:ln>
            </a:endParaRPr>
          </a:p>
          <a:p>
            <a:pPr algn="ctr" defTabSz="4174876"/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Supervised by: </a:t>
            </a:r>
            <a:r>
              <a:rPr lang="en-US" sz="7200" b="1" dirty="0">
                <a:solidFill>
                  <a:schemeClr val="tx1"/>
                </a:solidFill>
              </a:rPr>
              <a:t>Mony Orbach</a:t>
            </a:r>
            <a:endParaRPr lang="en-US" sz="9600" dirty="0"/>
          </a:p>
        </p:txBody>
      </p:sp>
      <p:pic>
        <p:nvPicPr>
          <p:cNvPr id="5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693" y="600493"/>
            <a:ext cx="9834424" cy="18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קבוצה 1"/>
          <p:cNvGrpSpPr/>
          <p:nvPr/>
        </p:nvGrpSpPr>
        <p:grpSpPr>
          <a:xfrm>
            <a:off x="101236" y="69435"/>
            <a:ext cx="7074483" cy="2934436"/>
            <a:chOff x="4707691" y="397288"/>
            <a:chExt cx="7074483" cy="2934436"/>
          </a:xfrm>
        </p:grpSpPr>
        <p:grpSp>
          <p:nvGrpSpPr>
            <p:cNvPr id="151" name="קבוצה 122"/>
            <p:cNvGrpSpPr/>
            <p:nvPr/>
          </p:nvGrpSpPr>
          <p:grpSpPr>
            <a:xfrm>
              <a:off x="4871916" y="1432719"/>
              <a:ext cx="2784081" cy="1899005"/>
              <a:chOff x="5989637" y="1109814"/>
              <a:chExt cx="2784081" cy="1899005"/>
            </a:xfrm>
          </p:grpSpPr>
          <p:sp useBgFill="1">
            <p:nvSpPr>
              <p:cNvPr id="155" name="מלבן 123"/>
              <p:cNvSpPr/>
              <p:nvPr/>
            </p:nvSpPr>
            <p:spPr>
              <a:xfrm>
                <a:off x="5989637" y="1124462"/>
                <a:ext cx="2521085" cy="1884357"/>
              </a:xfrm>
              <a:prstGeom prst="rect">
                <a:avLst/>
              </a:prstGeom>
              <a:solidFill>
                <a:srgbClr val="0F6FC6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417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8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0" descr="http://www.cs.technion.ac.il/~yetsion/images/ee_logo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6750"/>
                        </a14:imgEffect>
                        <a14:imgEffect>
                          <a14:saturation sat="2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31" r="53193" b="1290"/>
              <a:stretch/>
            </p:blipFill>
            <p:spPr bwMode="auto">
              <a:xfrm>
                <a:off x="6065837" y="1109814"/>
                <a:ext cx="2707881" cy="189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Rectangle 152"/>
            <p:cNvSpPr/>
            <p:nvPr/>
          </p:nvSpPr>
          <p:spPr>
            <a:xfrm>
              <a:off x="4707691" y="397288"/>
              <a:ext cx="606807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</a:tabLst>
                <a:defRPr/>
              </a:pP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The Andrew &amp; Erna Viterbi Faculty of</a:t>
              </a: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</a:tabLst>
                <a:defRPr/>
              </a:pP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 Electrical Engineering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sp>
          <p:nvSpPr>
            <p:cNvPr id="154" name="Text Box 53"/>
            <p:cNvSpPr txBox="1">
              <a:spLocks noChangeArrowheads="1"/>
            </p:cNvSpPr>
            <p:nvPr/>
          </p:nvSpPr>
          <p:spPr bwMode="auto">
            <a:xfrm>
              <a:off x="7741727" y="1593860"/>
              <a:ext cx="4040447" cy="1576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 panose="020B0604020202020204" pitchFamily="34" charset="0"/>
                </a:rPr>
                <a:t>Electronics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 panose="020B0604020202020204" pitchFamily="34" charset="0"/>
                </a:rPr>
                <a:t>Computers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  <a:tab pos="457200" algn="l"/>
                </a:tabLst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Communications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</p:grpSp>
      <p:pic>
        <p:nvPicPr>
          <p:cNvPr id="157" name="תמונה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02" y="171861"/>
            <a:ext cx="2420117" cy="2755398"/>
          </a:xfrm>
          <a:prstGeom prst="rect">
            <a:avLst/>
          </a:prstGeom>
        </p:spPr>
      </p:pic>
      <p:sp>
        <p:nvSpPr>
          <p:cNvPr id="207" name="Rounded Rectangle 206"/>
          <p:cNvSpPr/>
          <p:nvPr/>
        </p:nvSpPr>
        <p:spPr>
          <a:xfrm>
            <a:off x="217243" y="7952910"/>
            <a:ext cx="14133274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08" name="כותרת 1"/>
          <p:cNvSpPr txBox="1">
            <a:spLocks/>
          </p:cNvSpPr>
          <p:nvPr/>
        </p:nvSpPr>
        <p:spPr>
          <a:xfrm>
            <a:off x="621210" y="7431496"/>
            <a:ext cx="12506736" cy="2362200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Project goals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217243" y="20962700"/>
            <a:ext cx="14690432" cy="6659216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18" name="Rounded Rectangle 217"/>
          <p:cNvSpPr/>
          <p:nvPr/>
        </p:nvSpPr>
        <p:spPr>
          <a:xfrm>
            <a:off x="3812096" y="35393969"/>
            <a:ext cx="23226162" cy="717857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19" name="Rounded Rectangle 218"/>
          <p:cNvSpPr/>
          <p:nvPr/>
        </p:nvSpPr>
        <p:spPr>
          <a:xfrm>
            <a:off x="15223676" y="7854465"/>
            <a:ext cx="14696730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20" name="כותרת 1"/>
          <p:cNvSpPr txBox="1">
            <a:spLocks/>
          </p:cNvSpPr>
          <p:nvPr/>
        </p:nvSpPr>
        <p:spPr>
          <a:xfrm>
            <a:off x="16881049" y="8091719"/>
            <a:ext cx="10843148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Block Diagram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27" name="כותרת 1"/>
          <p:cNvSpPr txBox="1">
            <a:spLocks/>
          </p:cNvSpPr>
          <p:nvPr/>
        </p:nvSpPr>
        <p:spPr>
          <a:xfrm>
            <a:off x="1243030" y="21215366"/>
            <a:ext cx="11257126" cy="1651068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Flow Chart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15425177" y="20962698"/>
            <a:ext cx="14495229" cy="1374934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33" name="כותרת 1"/>
          <p:cNvSpPr txBox="1">
            <a:spLocks/>
          </p:cNvSpPr>
          <p:nvPr/>
        </p:nvSpPr>
        <p:spPr>
          <a:xfrm>
            <a:off x="17006255" y="21447586"/>
            <a:ext cx="10929884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Device Screen &amp; Wi-fi page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57" name="כותרת 1"/>
          <p:cNvSpPr txBox="1">
            <a:spLocks/>
          </p:cNvSpPr>
          <p:nvPr/>
        </p:nvSpPr>
        <p:spPr>
          <a:xfrm>
            <a:off x="7946329" y="35728268"/>
            <a:ext cx="14471151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Results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9595634" y="41288652"/>
            <a:ext cx="1411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800" dirty="0"/>
          </a:p>
        </p:txBody>
      </p:sp>
      <p:sp>
        <p:nvSpPr>
          <p:cNvPr id="264" name="כותרת 1"/>
          <p:cNvSpPr txBox="1">
            <a:spLocks/>
          </p:cNvSpPr>
          <p:nvPr/>
        </p:nvSpPr>
        <p:spPr>
          <a:xfrm>
            <a:off x="17271207" y="32514619"/>
            <a:ext cx="9829536" cy="1605468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6880925" y="17287081"/>
            <a:ext cx="184731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118C7-19B4-A07B-7E33-AC6A49EF6B97}"/>
              </a:ext>
            </a:extLst>
          </p:cNvPr>
          <p:cNvSpPr/>
          <p:nvPr/>
        </p:nvSpPr>
        <p:spPr>
          <a:xfrm>
            <a:off x="653729" y="9784726"/>
            <a:ext cx="13500068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Char char="§"/>
            </a:pPr>
            <a:r>
              <a:rPr lang="en-US" sz="3600" dirty="0"/>
              <a:t>This project, in collaboration with Bnai Zion Medical Center, addresses the mismanagement of patient samples in hospital laboratories.</a:t>
            </a:r>
          </a:p>
          <a:p>
            <a:pPr marL="571500" indent="-571500" algn="l" rtl="0">
              <a:buFont typeface="Wingdings" panose="05000000000000000000" pitchFamily="2" charset="2"/>
              <a:buChar char="§"/>
            </a:pPr>
            <a:r>
              <a:rPr lang="en-US" sz="3600" dirty="0"/>
              <a:t>Patient samples are barcoded, but manual handling of multiple samples can cause mix-ups. Reliable verification is needed to ensure accuracy at every stage.</a:t>
            </a:r>
          </a:p>
          <a:p>
            <a:pPr algn="l" rtl="0"/>
            <a:endParaRPr lang="en-US" sz="3600" dirty="0"/>
          </a:p>
          <a:p>
            <a:pPr algn="l" rtl="0"/>
            <a:endParaRPr lang="en-US" sz="3600" dirty="0"/>
          </a:p>
          <a:p>
            <a:pPr marL="571500" indent="-571500" algn="l" rtl="0">
              <a:buFont typeface="Wingdings" panose="05000000000000000000" pitchFamily="2" charset="2"/>
              <a:buChar char="§"/>
            </a:pPr>
            <a:r>
              <a:rPr lang="en-US" sz="3600" dirty="0"/>
              <a:t>To avoid this problem, we want to develop A Compact And Portable Device that :</a:t>
            </a:r>
          </a:p>
          <a:p>
            <a:pPr marL="1013384" lvl="1" indent="-571500" algn="l" rtl="0">
              <a:buFont typeface="Courier New" panose="02070309020205020404" pitchFamily="49" charset="0"/>
              <a:buChar char="o"/>
            </a:pPr>
            <a:r>
              <a:rPr lang="en-US" sz="2800" dirty="0"/>
              <a:t>Compare between barcodes and give us a clear result.</a:t>
            </a:r>
          </a:p>
          <a:p>
            <a:pPr marL="1013384" lvl="1" indent="-571500" algn="l" rtl="0">
              <a:buFont typeface="Courier New" panose="02070309020205020404" pitchFamily="49" charset="0"/>
              <a:buChar char="o"/>
            </a:pPr>
            <a:r>
              <a:rPr lang="en-US" sz="2800" dirty="0"/>
              <a:t>Provide a log with all the scanning results.</a:t>
            </a:r>
          </a:p>
          <a:p>
            <a:pPr marL="1013384" lvl="1" indent="-571500" algn="l" rtl="0">
              <a:buFont typeface="Courier New" panose="02070309020205020404" pitchFamily="49" charset="0"/>
              <a:buChar char="o"/>
            </a:pPr>
            <a:r>
              <a:rPr lang="en-US" sz="2800" dirty="0"/>
              <a:t>Communicatee via Wi-Fi with a computer.</a:t>
            </a:r>
          </a:p>
          <a:p>
            <a:pPr marL="1013384" lvl="1" indent="-571500" algn="l" rtl="0">
              <a:buFont typeface="Courier New" panose="02070309020205020404" pitchFamily="49" charset="0"/>
              <a:buChar char="o"/>
            </a:pPr>
            <a:r>
              <a:rPr lang="en-US" sz="2800" dirty="0"/>
              <a:t>Mobile, compact and Re-chargeable.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499D15-110D-261F-D067-F45B98430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394" y="17896681"/>
            <a:ext cx="2729905" cy="193554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1F4D8E-C678-A07D-6FEA-BCD9E0CFB901}"/>
              </a:ext>
            </a:extLst>
          </p:cNvPr>
          <p:cNvSpPr/>
          <p:nvPr/>
        </p:nvSpPr>
        <p:spPr>
          <a:xfrm>
            <a:off x="5107687" y="37229069"/>
            <a:ext cx="16979577" cy="456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all, with the project expectations, almost all the project requirement were achieved:</a:t>
            </a:r>
          </a:p>
          <a:p>
            <a:pPr marR="0" lvl="0" algn="l" rtl="0">
              <a:spcBef>
                <a:spcPts val="0"/>
              </a:spcBef>
              <a:spcAft>
                <a:spcPts val="800"/>
              </a:spcAft>
              <a:buSzPct val="100000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user-friendly device that </a:t>
            </a:r>
            <a:r>
              <a:rPr lang="en-US" sz="3200" dirty="0"/>
              <a:t>Compare between barcodes and give us a clear result.</a:t>
            </a:r>
          </a:p>
          <a:p>
            <a:pPr marL="457200" marR="0" lvl="0" indent="-4572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Provide a log with all the scanning result via Wi-Fi with a real-time stamp.</a:t>
            </a:r>
          </a:p>
          <a:p>
            <a:pPr marL="457200" marR="0" lvl="0" indent="-4572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Mobile, compact and Re-chargeable.</a:t>
            </a:r>
          </a:p>
          <a:p>
            <a:pPr marL="457200" marR="0" lvl="0" indent="-4572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Easy to understand code.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264AD9-CF19-5BB7-895E-E3452FC3B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6658" y="39615483"/>
            <a:ext cx="4969276" cy="246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C753A-3A3E-BD2C-AAD6-F31C673E5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3479" y="17426003"/>
            <a:ext cx="4645828" cy="2631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ounded Rectangle 216">
            <a:extLst>
              <a:ext uri="{FF2B5EF4-FFF2-40B4-BE49-F238E27FC236}">
                <a16:creationId xmlns:a16="http://schemas.microsoft.com/office/drawing/2014/main" id="{BC883F0E-AB45-9F5C-6F11-19C0D11DCDFE}"/>
              </a:ext>
            </a:extLst>
          </p:cNvPr>
          <p:cNvSpPr/>
          <p:nvPr/>
        </p:nvSpPr>
        <p:spPr>
          <a:xfrm>
            <a:off x="217243" y="27726003"/>
            <a:ext cx="14642214" cy="710162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endParaRPr lang="he-IL" sz="1400" u="sng" dirty="0">
              <a:solidFill>
                <a:srgbClr val="0070C0"/>
              </a:solidFill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AEB7CF78-C09C-9363-34A9-C6C7ECF478DD}"/>
              </a:ext>
            </a:extLst>
          </p:cNvPr>
          <p:cNvSpPr txBox="1">
            <a:spLocks/>
          </p:cNvSpPr>
          <p:nvPr/>
        </p:nvSpPr>
        <p:spPr>
          <a:xfrm>
            <a:off x="1775200" y="27609529"/>
            <a:ext cx="11257126" cy="1651068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Communication Map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pic>
        <p:nvPicPr>
          <p:cNvPr id="31" name="Picture 30" descr="A close-up of a code&#10;&#10;Description automatically generated">
            <a:extLst>
              <a:ext uri="{FF2B5EF4-FFF2-40B4-BE49-F238E27FC236}">
                <a16:creationId xmlns:a16="http://schemas.microsoft.com/office/drawing/2014/main" id="{657EAE40-B439-C395-6FCB-8EC1B4C82F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069" y="28216566"/>
            <a:ext cx="6645124" cy="51900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Picture 32" descr="A small rectangular device with a red screen and wires&#10;&#10;Description automatically generated">
            <a:extLst>
              <a:ext uri="{FF2B5EF4-FFF2-40B4-BE49-F238E27FC236}">
                <a16:creationId xmlns:a16="http://schemas.microsoft.com/office/drawing/2014/main" id="{D8A2D8A1-C22F-E4FB-2F76-6F6E72E5935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462" y="22866434"/>
            <a:ext cx="6627775" cy="51900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2BC93-86FF-7884-42C2-3CD64D649D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730" y="22983290"/>
            <a:ext cx="13696787" cy="4189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8F0FD-BFE9-8141-DB91-5E060F9FD7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56029" y="9280286"/>
            <a:ext cx="13965455" cy="96692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7AE936-5D9F-9990-8884-0B1D695AE5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58" y="29026887"/>
            <a:ext cx="13570959" cy="5550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1FD6FA-3EF0-6EBE-8F95-AE23971BD0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10832" y="22866434"/>
            <a:ext cx="6899643" cy="53361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E132DC-7515-A475-82B9-E536255D79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10832" y="28202583"/>
            <a:ext cx="6899643" cy="52180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B123C-6F16-C7C2-C05F-AAB781C338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60606" y="17896681"/>
            <a:ext cx="1803781" cy="1877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29909</TotalTime>
  <Words>191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Arial Narrow</vt:lpstr>
      <vt:lpstr>Courier New</vt:lpstr>
      <vt:lpstr>Times New Roman</vt:lpstr>
      <vt:lpstr>Wingdings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Muhammad Biadsy</cp:lastModifiedBy>
  <cp:revision>497</cp:revision>
  <cp:lastPrinted>2003-04-18T14:25:05Z</cp:lastPrinted>
  <dcterms:created xsi:type="dcterms:W3CDTF">2003-04-11T15:30:44Z</dcterms:created>
  <dcterms:modified xsi:type="dcterms:W3CDTF">2024-12-14T14:10:12Z</dcterms:modified>
</cp:coreProperties>
</file>