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6"/>
  </p:notesMasterIdLst>
  <p:sldIdLst>
    <p:sldId id="256" r:id="rId2"/>
    <p:sldId id="257" r:id="rId3"/>
    <p:sldId id="258" r:id="rId4"/>
    <p:sldId id="277" r:id="rId5"/>
    <p:sldId id="273" r:id="rId6"/>
    <p:sldId id="279" r:id="rId7"/>
    <p:sldId id="274" r:id="rId8"/>
    <p:sldId id="272" r:id="rId9"/>
    <p:sldId id="271" r:id="rId10"/>
    <p:sldId id="259" r:id="rId11"/>
    <p:sldId id="270" r:id="rId12"/>
    <p:sldId id="275" r:id="rId13"/>
    <p:sldId id="260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000"/>
    <a:srgbClr val="1DFDF2"/>
    <a:srgbClr val="00FF00"/>
    <a:srgbClr val="01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937D9C-6276-48B8-8E86-61D4964BD485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76A3F9-2B65-4D6B-8504-5C760E0D62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n-lt"/>
            </a:rPr>
            <a:t>Finding a cheap and reliable 2D barcode reader.</a:t>
          </a:r>
        </a:p>
      </dgm:t>
    </dgm:pt>
    <dgm:pt modelId="{2A7B5F33-AA19-4403-8653-D41C04AEAF28}" type="parTrans" cxnId="{B4EDF17C-AA1D-486F-81A7-7B274FF645D3}">
      <dgm:prSet/>
      <dgm:spPr/>
      <dgm:t>
        <a:bodyPr/>
        <a:lstStyle/>
        <a:p>
          <a:endParaRPr lang="en-US" b="1">
            <a:latin typeface="+mn-lt"/>
          </a:endParaRPr>
        </a:p>
      </dgm:t>
    </dgm:pt>
    <dgm:pt modelId="{B1880034-5164-4BA0-A213-66F182F2D642}" type="sibTrans" cxnId="{B4EDF17C-AA1D-486F-81A7-7B274FF645D3}">
      <dgm:prSet/>
      <dgm:spPr/>
      <dgm:t>
        <a:bodyPr/>
        <a:lstStyle/>
        <a:p>
          <a:endParaRPr lang="en-US" b="1">
            <a:latin typeface="+mn-lt"/>
          </a:endParaRPr>
        </a:p>
      </dgm:t>
    </dgm:pt>
    <dgm:pt modelId="{291A59F1-3888-4E21-B5FB-0B2D920DA4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n-lt"/>
            </a:rPr>
            <a:t>Making sure our device is cheap and user friendly.</a:t>
          </a:r>
        </a:p>
      </dgm:t>
    </dgm:pt>
    <dgm:pt modelId="{649B0BF5-D3BC-44DF-91CA-BC3002DC0EE1}" type="parTrans" cxnId="{3BF6A694-3255-451B-B097-9D28E24C6524}">
      <dgm:prSet/>
      <dgm:spPr/>
      <dgm:t>
        <a:bodyPr/>
        <a:lstStyle/>
        <a:p>
          <a:endParaRPr lang="en-US" b="1">
            <a:latin typeface="+mn-lt"/>
          </a:endParaRPr>
        </a:p>
      </dgm:t>
    </dgm:pt>
    <dgm:pt modelId="{878FCD46-41C2-4653-B56F-D5965C78D81E}" type="sibTrans" cxnId="{3BF6A694-3255-451B-B097-9D28E24C6524}">
      <dgm:prSet/>
      <dgm:spPr/>
      <dgm:t>
        <a:bodyPr/>
        <a:lstStyle/>
        <a:p>
          <a:endParaRPr lang="en-US" b="1">
            <a:latin typeface="+mn-lt"/>
          </a:endParaRPr>
        </a:p>
      </dgm:t>
    </dgm:pt>
    <dgm:pt modelId="{9AF937A2-C173-4666-8521-2D95965B92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+mn-lt"/>
            </a:rPr>
            <a:t>Concurrency between the components (esp32, real time clk, barcode reader…).</a:t>
          </a:r>
        </a:p>
      </dgm:t>
    </dgm:pt>
    <dgm:pt modelId="{2769CC1E-07A9-4C5A-A447-2933F89F9285}" type="parTrans" cxnId="{C2E223F7-D70F-4C55-B3E2-BAC53FD862CA}">
      <dgm:prSet/>
      <dgm:spPr/>
      <dgm:t>
        <a:bodyPr/>
        <a:lstStyle/>
        <a:p>
          <a:endParaRPr lang="en-US" b="1">
            <a:latin typeface="+mn-lt"/>
          </a:endParaRPr>
        </a:p>
      </dgm:t>
    </dgm:pt>
    <dgm:pt modelId="{56AF1701-355B-4C87-BB49-EDB5BC21A400}" type="sibTrans" cxnId="{C2E223F7-D70F-4C55-B3E2-BAC53FD862CA}">
      <dgm:prSet/>
      <dgm:spPr/>
      <dgm:t>
        <a:bodyPr/>
        <a:lstStyle/>
        <a:p>
          <a:endParaRPr lang="en-US" b="1">
            <a:latin typeface="+mn-lt"/>
          </a:endParaRPr>
        </a:p>
      </dgm:t>
    </dgm:pt>
    <dgm:pt modelId="{A318C87F-85EC-463F-9A16-B5EB042FAE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n-lt"/>
            </a:rPr>
            <a:t>Combine tasks and timers.</a:t>
          </a:r>
        </a:p>
      </dgm:t>
    </dgm:pt>
    <dgm:pt modelId="{8C11A842-D5AE-4CAD-B818-29F5B8C82038}" type="parTrans" cxnId="{3651C416-45AD-4DF8-B0B1-7153A9A8C0F8}">
      <dgm:prSet/>
      <dgm:spPr/>
      <dgm:t>
        <a:bodyPr/>
        <a:lstStyle/>
        <a:p>
          <a:endParaRPr lang="en-US" b="1">
            <a:latin typeface="+mn-lt"/>
          </a:endParaRPr>
        </a:p>
      </dgm:t>
    </dgm:pt>
    <dgm:pt modelId="{B30BF774-CC13-4272-A48A-D777547F041F}" type="sibTrans" cxnId="{3651C416-45AD-4DF8-B0B1-7153A9A8C0F8}">
      <dgm:prSet/>
      <dgm:spPr/>
      <dgm:t>
        <a:bodyPr/>
        <a:lstStyle/>
        <a:p>
          <a:endParaRPr lang="en-US" b="1">
            <a:latin typeface="+mn-lt"/>
          </a:endParaRPr>
        </a:p>
      </dgm:t>
    </dgm:pt>
    <dgm:pt modelId="{01AA9D0E-3225-4A1C-8A91-91FB700921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n-lt"/>
            </a:rPr>
            <a:t>Saving info into external SD card.</a:t>
          </a:r>
        </a:p>
      </dgm:t>
    </dgm:pt>
    <dgm:pt modelId="{144219E2-C42F-42A0-9CFD-03991E33E265}" type="parTrans" cxnId="{5974F460-28B1-42AC-9149-68E16B0DB6ED}">
      <dgm:prSet/>
      <dgm:spPr/>
      <dgm:t>
        <a:bodyPr/>
        <a:lstStyle/>
        <a:p>
          <a:endParaRPr lang="en-US" b="1">
            <a:latin typeface="+mn-lt"/>
          </a:endParaRPr>
        </a:p>
      </dgm:t>
    </dgm:pt>
    <dgm:pt modelId="{4571024B-3D12-4257-ADF0-D25097FBA1CF}" type="sibTrans" cxnId="{5974F460-28B1-42AC-9149-68E16B0DB6ED}">
      <dgm:prSet/>
      <dgm:spPr/>
      <dgm:t>
        <a:bodyPr/>
        <a:lstStyle/>
        <a:p>
          <a:endParaRPr lang="en-US" b="1">
            <a:latin typeface="+mn-lt"/>
          </a:endParaRPr>
        </a:p>
      </dgm:t>
    </dgm:pt>
    <dgm:pt modelId="{CE95F31F-17B0-4D76-A041-199E8B6F319C}" type="pres">
      <dgm:prSet presAssocID="{D4937D9C-6276-48B8-8E86-61D4964BD485}" presName="root" presStyleCnt="0">
        <dgm:presLayoutVars>
          <dgm:dir/>
          <dgm:resizeHandles val="exact"/>
        </dgm:presLayoutVars>
      </dgm:prSet>
      <dgm:spPr/>
    </dgm:pt>
    <dgm:pt modelId="{B39C836B-0111-4A94-9018-39D0D8BB5270}" type="pres">
      <dgm:prSet presAssocID="{4276A3F9-2B65-4D6B-8504-5C760E0D62A2}" presName="compNode" presStyleCnt="0"/>
      <dgm:spPr/>
    </dgm:pt>
    <dgm:pt modelId="{02192D9C-F197-43C5-9763-A71401321839}" type="pres">
      <dgm:prSet presAssocID="{4276A3F9-2B65-4D6B-8504-5C760E0D62A2}" presName="bgRect" presStyleLbl="bgShp" presStyleIdx="0" presStyleCnt="5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</dgm:pt>
    <dgm:pt modelId="{D9B79369-A51F-47D1-9BDF-F39B7714C068}" type="pres">
      <dgm:prSet presAssocID="{4276A3F9-2B65-4D6B-8504-5C760E0D62A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7B842522-D9CE-4DC5-8557-59FC2FC82432}" type="pres">
      <dgm:prSet presAssocID="{4276A3F9-2B65-4D6B-8504-5C760E0D62A2}" presName="spaceRect" presStyleCnt="0"/>
      <dgm:spPr/>
    </dgm:pt>
    <dgm:pt modelId="{76F697CA-6A8F-46DA-AA51-3E32485CB6BA}" type="pres">
      <dgm:prSet presAssocID="{4276A3F9-2B65-4D6B-8504-5C760E0D62A2}" presName="parTx" presStyleLbl="revTx" presStyleIdx="0" presStyleCnt="5">
        <dgm:presLayoutVars>
          <dgm:chMax val="0"/>
          <dgm:chPref val="0"/>
        </dgm:presLayoutVars>
      </dgm:prSet>
      <dgm:spPr/>
    </dgm:pt>
    <dgm:pt modelId="{19A53EB6-7F92-4BB9-B53D-4ACEBE836A66}" type="pres">
      <dgm:prSet presAssocID="{B1880034-5164-4BA0-A213-66F182F2D642}" presName="sibTrans" presStyleCnt="0"/>
      <dgm:spPr/>
    </dgm:pt>
    <dgm:pt modelId="{76346AAE-3663-4D01-A242-74142F48204B}" type="pres">
      <dgm:prSet presAssocID="{291A59F1-3888-4E21-B5FB-0B2D920DA4B3}" presName="compNode" presStyleCnt="0"/>
      <dgm:spPr/>
    </dgm:pt>
    <dgm:pt modelId="{F9F6E3A4-CE98-42B0-981E-76DA8E320441}" type="pres">
      <dgm:prSet presAssocID="{291A59F1-3888-4E21-B5FB-0B2D920DA4B3}" presName="bgRect" presStyleLbl="bgShp" presStyleIdx="1" presStyleCnt="5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</dgm:pt>
    <dgm:pt modelId="{B2E9C1D7-4E18-4B67-B37F-D812891E0FC2}" type="pres">
      <dgm:prSet presAssocID="{291A59F1-3888-4E21-B5FB-0B2D920DA4B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ACA0CCFE-AAF4-4B13-B03F-F87B7E1BE41B}" type="pres">
      <dgm:prSet presAssocID="{291A59F1-3888-4E21-B5FB-0B2D920DA4B3}" presName="spaceRect" presStyleCnt="0"/>
      <dgm:spPr/>
    </dgm:pt>
    <dgm:pt modelId="{3FE0C541-AD71-4684-BE81-8281B92CC373}" type="pres">
      <dgm:prSet presAssocID="{291A59F1-3888-4E21-B5FB-0B2D920DA4B3}" presName="parTx" presStyleLbl="revTx" presStyleIdx="1" presStyleCnt="5">
        <dgm:presLayoutVars>
          <dgm:chMax val="0"/>
          <dgm:chPref val="0"/>
        </dgm:presLayoutVars>
      </dgm:prSet>
      <dgm:spPr/>
    </dgm:pt>
    <dgm:pt modelId="{AF5B33D6-2BE9-4092-95AC-5AE66A289685}" type="pres">
      <dgm:prSet presAssocID="{878FCD46-41C2-4653-B56F-D5965C78D81E}" presName="sibTrans" presStyleCnt="0"/>
      <dgm:spPr/>
    </dgm:pt>
    <dgm:pt modelId="{D753D354-0647-44C9-B39E-11456D14AB36}" type="pres">
      <dgm:prSet presAssocID="{9AF937A2-C173-4666-8521-2D95965B92D2}" presName="compNode" presStyleCnt="0"/>
      <dgm:spPr/>
    </dgm:pt>
    <dgm:pt modelId="{76360F1A-00C7-46D4-94C9-26BE8F68E94F}" type="pres">
      <dgm:prSet presAssocID="{9AF937A2-C173-4666-8521-2D95965B92D2}" presName="bgRect" presStyleLbl="bgShp" presStyleIdx="2" presStyleCnt="5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</dgm:pt>
    <dgm:pt modelId="{6FBFCD27-7904-49A9-A307-B031A4DF2240}" type="pres">
      <dgm:prSet presAssocID="{9AF937A2-C173-4666-8521-2D95965B92D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8A0FED4-DA5B-49C0-9D99-4BA8A5ACB40A}" type="pres">
      <dgm:prSet presAssocID="{9AF937A2-C173-4666-8521-2D95965B92D2}" presName="spaceRect" presStyleCnt="0"/>
      <dgm:spPr/>
    </dgm:pt>
    <dgm:pt modelId="{FFA89F75-75EC-48A9-A854-33E5C137C455}" type="pres">
      <dgm:prSet presAssocID="{9AF937A2-C173-4666-8521-2D95965B92D2}" presName="parTx" presStyleLbl="revTx" presStyleIdx="2" presStyleCnt="5">
        <dgm:presLayoutVars>
          <dgm:chMax val="0"/>
          <dgm:chPref val="0"/>
        </dgm:presLayoutVars>
      </dgm:prSet>
      <dgm:spPr/>
    </dgm:pt>
    <dgm:pt modelId="{B1524D65-3BF1-42C5-92FD-3D381F20003F}" type="pres">
      <dgm:prSet presAssocID="{56AF1701-355B-4C87-BB49-EDB5BC21A400}" presName="sibTrans" presStyleCnt="0"/>
      <dgm:spPr/>
    </dgm:pt>
    <dgm:pt modelId="{A13295E6-2650-4705-A7DA-221E7ED4DA34}" type="pres">
      <dgm:prSet presAssocID="{A318C87F-85EC-463F-9A16-B5EB042FAE4D}" presName="compNode" presStyleCnt="0"/>
      <dgm:spPr/>
    </dgm:pt>
    <dgm:pt modelId="{A514B41E-29C1-4A80-AC08-097F9A4E2D11}" type="pres">
      <dgm:prSet presAssocID="{A318C87F-85EC-463F-9A16-B5EB042FAE4D}" presName="bgRect" presStyleLbl="bgShp" presStyleIdx="3" presStyleCnt="5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</dgm:pt>
    <dgm:pt modelId="{F63E423A-5EAF-4245-AC81-69271F5E5C6C}" type="pres">
      <dgm:prSet presAssocID="{A318C87F-85EC-463F-9A16-B5EB042FAE4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0F31F1D-9D59-4AFF-9128-DF4BDCB3404C}" type="pres">
      <dgm:prSet presAssocID="{A318C87F-85EC-463F-9A16-B5EB042FAE4D}" presName="spaceRect" presStyleCnt="0"/>
      <dgm:spPr/>
    </dgm:pt>
    <dgm:pt modelId="{3EC428A3-F167-40BB-AE81-DFD9AE6A7357}" type="pres">
      <dgm:prSet presAssocID="{A318C87F-85EC-463F-9A16-B5EB042FAE4D}" presName="parTx" presStyleLbl="revTx" presStyleIdx="3" presStyleCnt="5">
        <dgm:presLayoutVars>
          <dgm:chMax val="0"/>
          <dgm:chPref val="0"/>
        </dgm:presLayoutVars>
      </dgm:prSet>
      <dgm:spPr/>
    </dgm:pt>
    <dgm:pt modelId="{3E3E1701-EAD9-4AA6-9E7F-5384D54BC1E3}" type="pres">
      <dgm:prSet presAssocID="{B30BF774-CC13-4272-A48A-D777547F041F}" presName="sibTrans" presStyleCnt="0"/>
      <dgm:spPr/>
    </dgm:pt>
    <dgm:pt modelId="{00FD3706-49EB-4380-B44E-3F82B0B88446}" type="pres">
      <dgm:prSet presAssocID="{01AA9D0E-3225-4A1C-8A91-91FB70092164}" presName="compNode" presStyleCnt="0"/>
      <dgm:spPr/>
    </dgm:pt>
    <dgm:pt modelId="{FBA2C03B-DF4D-40DC-A0D0-3CB4B0EE0CDD}" type="pres">
      <dgm:prSet presAssocID="{01AA9D0E-3225-4A1C-8A91-91FB70092164}" presName="bgRect" presStyleLbl="bgShp" presStyleIdx="4" presStyleCnt="5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</dgm:pt>
    <dgm:pt modelId="{89FA518E-228E-4A35-8F8E-22E5AA833DD8}" type="pres">
      <dgm:prSet presAssocID="{01AA9D0E-3225-4A1C-8A91-91FB7009216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F2BA7F6D-63D7-4DF8-B985-A8FDD9EA7816}" type="pres">
      <dgm:prSet presAssocID="{01AA9D0E-3225-4A1C-8A91-91FB70092164}" presName="spaceRect" presStyleCnt="0"/>
      <dgm:spPr/>
    </dgm:pt>
    <dgm:pt modelId="{E45BEC6A-54FD-49ED-A069-9B9B8CFF9CDC}" type="pres">
      <dgm:prSet presAssocID="{01AA9D0E-3225-4A1C-8A91-91FB7009216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064470E-D6D5-4721-B53E-EDD6033347B7}" type="presOf" srcId="{01AA9D0E-3225-4A1C-8A91-91FB70092164}" destId="{E45BEC6A-54FD-49ED-A069-9B9B8CFF9CDC}" srcOrd="0" destOrd="0" presId="urn:microsoft.com/office/officeart/2018/2/layout/IconVerticalSolidList"/>
    <dgm:cxn modelId="{3651C416-45AD-4DF8-B0B1-7153A9A8C0F8}" srcId="{D4937D9C-6276-48B8-8E86-61D4964BD485}" destId="{A318C87F-85EC-463F-9A16-B5EB042FAE4D}" srcOrd="3" destOrd="0" parTransId="{8C11A842-D5AE-4CAD-B818-29F5B8C82038}" sibTransId="{B30BF774-CC13-4272-A48A-D777547F041F}"/>
    <dgm:cxn modelId="{5974F460-28B1-42AC-9149-68E16B0DB6ED}" srcId="{D4937D9C-6276-48B8-8E86-61D4964BD485}" destId="{01AA9D0E-3225-4A1C-8A91-91FB70092164}" srcOrd="4" destOrd="0" parTransId="{144219E2-C42F-42A0-9CFD-03991E33E265}" sibTransId="{4571024B-3D12-4257-ADF0-D25097FBA1CF}"/>
    <dgm:cxn modelId="{042BE377-DE59-4241-84C2-6B41948432B5}" type="presOf" srcId="{D4937D9C-6276-48B8-8E86-61D4964BD485}" destId="{CE95F31F-17B0-4D76-A041-199E8B6F319C}" srcOrd="0" destOrd="0" presId="urn:microsoft.com/office/officeart/2018/2/layout/IconVerticalSolidList"/>
    <dgm:cxn modelId="{B4EDF17C-AA1D-486F-81A7-7B274FF645D3}" srcId="{D4937D9C-6276-48B8-8E86-61D4964BD485}" destId="{4276A3F9-2B65-4D6B-8504-5C760E0D62A2}" srcOrd="0" destOrd="0" parTransId="{2A7B5F33-AA19-4403-8653-D41C04AEAF28}" sibTransId="{B1880034-5164-4BA0-A213-66F182F2D642}"/>
    <dgm:cxn modelId="{3BF6A694-3255-451B-B097-9D28E24C6524}" srcId="{D4937D9C-6276-48B8-8E86-61D4964BD485}" destId="{291A59F1-3888-4E21-B5FB-0B2D920DA4B3}" srcOrd="1" destOrd="0" parTransId="{649B0BF5-D3BC-44DF-91CA-BC3002DC0EE1}" sibTransId="{878FCD46-41C2-4653-B56F-D5965C78D81E}"/>
    <dgm:cxn modelId="{6D9F20C7-2D01-4784-8E29-9459ED91B24F}" type="presOf" srcId="{4276A3F9-2B65-4D6B-8504-5C760E0D62A2}" destId="{76F697CA-6A8F-46DA-AA51-3E32485CB6BA}" srcOrd="0" destOrd="0" presId="urn:microsoft.com/office/officeart/2018/2/layout/IconVerticalSolidList"/>
    <dgm:cxn modelId="{F10192C7-E905-4C61-82B7-326B4E6C94B0}" type="presOf" srcId="{A318C87F-85EC-463F-9A16-B5EB042FAE4D}" destId="{3EC428A3-F167-40BB-AE81-DFD9AE6A7357}" srcOrd="0" destOrd="0" presId="urn:microsoft.com/office/officeart/2018/2/layout/IconVerticalSolidList"/>
    <dgm:cxn modelId="{2B4860DB-620D-42A3-AF7A-0D08429D2013}" type="presOf" srcId="{291A59F1-3888-4E21-B5FB-0B2D920DA4B3}" destId="{3FE0C541-AD71-4684-BE81-8281B92CC373}" srcOrd="0" destOrd="0" presId="urn:microsoft.com/office/officeart/2018/2/layout/IconVerticalSolidList"/>
    <dgm:cxn modelId="{A26894E5-A5E7-47FC-9BA0-F4BA00904D78}" type="presOf" srcId="{9AF937A2-C173-4666-8521-2D95965B92D2}" destId="{FFA89F75-75EC-48A9-A854-33E5C137C455}" srcOrd="0" destOrd="0" presId="urn:microsoft.com/office/officeart/2018/2/layout/IconVerticalSolidList"/>
    <dgm:cxn modelId="{C2E223F7-D70F-4C55-B3E2-BAC53FD862CA}" srcId="{D4937D9C-6276-48B8-8E86-61D4964BD485}" destId="{9AF937A2-C173-4666-8521-2D95965B92D2}" srcOrd="2" destOrd="0" parTransId="{2769CC1E-07A9-4C5A-A447-2933F89F9285}" sibTransId="{56AF1701-355B-4C87-BB49-EDB5BC21A400}"/>
    <dgm:cxn modelId="{57E53441-C01C-41B8-85D3-1EFB864DC1B7}" type="presParOf" srcId="{CE95F31F-17B0-4D76-A041-199E8B6F319C}" destId="{B39C836B-0111-4A94-9018-39D0D8BB5270}" srcOrd="0" destOrd="0" presId="urn:microsoft.com/office/officeart/2018/2/layout/IconVerticalSolidList"/>
    <dgm:cxn modelId="{070F5A3D-1479-4BA7-8E7F-FED9BA7ECCAE}" type="presParOf" srcId="{B39C836B-0111-4A94-9018-39D0D8BB5270}" destId="{02192D9C-F197-43C5-9763-A71401321839}" srcOrd="0" destOrd="0" presId="urn:microsoft.com/office/officeart/2018/2/layout/IconVerticalSolidList"/>
    <dgm:cxn modelId="{5C98E3C0-9189-471F-81B2-8A7DE2E375CC}" type="presParOf" srcId="{B39C836B-0111-4A94-9018-39D0D8BB5270}" destId="{D9B79369-A51F-47D1-9BDF-F39B7714C068}" srcOrd="1" destOrd="0" presId="urn:microsoft.com/office/officeart/2018/2/layout/IconVerticalSolidList"/>
    <dgm:cxn modelId="{52A83791-E403-4011-89BC-F16E538E1A5C}" type="presParOf" srcId="{B39C836B-0111-4A94-9018-39D0D8BB5270}" destId="{7B842522-D9CE-4DC5-8557-59FC2FC82432}" srcOrd="2" destOrd="0" presId="urn:microsoft.com/office/officeart/2018/2/layout/IconVerticalSolidList"/>
    <dgm:cxn modelId="{98152A7A-F652-4C0A-81CC-107F53CC53A9}" type="presParOf" srcId="{B39C836B-0111-4A94-9018-39D0D8BB5270}" destId="{76F697CA-6A8F-46DA-AA51-3E32485CB6BA}" srcOrd="3" destOrd="0" presId="urn:microsoft.com/office/officeart/2018/2/layout/IconVerticalSolidList"/>
    <dgm:cxn modelId="{2CF78B3A-AD39-4713-AF82-66F0598827B7}" type="presParOf" srcId="{CE95F31F-17B0-4D76-A041-199E8B6F319C}" destId="{19A53EB6-7F92-4BB9-B53D-4ACEBE836A66}" srcOrd="1" destOrd="0" presId="urn:microsoft.com/office/officeart/2018/2/layout/IconVerticalSolidList"/>
    <dgm:cxn modelId="{E0CE4E6B-D0A6-4001-975E-51A742C6A499}" type="presParOf" srcId="{CE95F31F-17B0-4D76-A041-199E8B6F319C}" destId="{76346AAE-3663-4D01-A242-74142F48204B}" srcOrd="2" destOrd="0" presId="urn:microsoft.com/office/officeart/2018/2/layout/IconVerticalSolidList"/>
    <dgm:cxn modelId="{33ADBC35-8EE0-40FA-A111-0DED20403E71}" type="presParOf" srcId="{76346AAE-3663-4D01-A242-74142F48204B}" destId="{F9F6E3A4-CE98-42B0-981E-76DA8E320441}" srcOrd="0" destOrd="0" presId="urn:microsoft.com/office/officeart/2018/2/layout/IconVerticalSolidList"/>
    <dgm:cxn modelId="{B00827AF-E8D9-456B-A875-EFAF34EBAE53}" type="presParOf" srcId="{76346AAE-3663-4D01-A242-74142F48204B}" destId="{B2E9C1D7-4E18-4B67-B37F-D812891E0FC2}" srcOrd="1" destOrd="0" presId="urn:microsoft.com/office/officeart/2018/2/layout/IconVerticalSolidList"/>
    <dgm:cxn modelId="{D079DB51-F9FF-4BCF-9097-7726D6EC9281}" type="presParOf" srcId="{76346AAE-3663-4D01-A242-74142F48204B}" destId="{ACA0CCFE-AAF4-4B13-B03F-F87B7E1BE41B}" srcOrd="2" destOrd="0" presId="urn:microsoft.com/office/officeart/2018/2/layout/IconVerticalSolidList"/>
    <dgm:cxn modelId="{513648E5-3421-4429-97E5-5A2C8EFA1BAC}" type="presParOf" srcId="{76346AAE-3663-4D01-A242-74142F48204B}" destId="{3FE0C541-AD71-4684-BE81-8281B92CC373}" srcOrd="3" destOrd="0" presId="urn:microsoft.com/office/officeart/2018/2/layout/IconVerticalSolidList"/>
    <dgm:cxn modelId="{84C0ACC0-0B93-4F57-A6DA-F13DB1E17EB2}" type="presParOf" srcId="{CE95F31F-17B0-4D76-A041-199E8B6F319C}" destId="{AF5B33D6-2BE9-4092-95AC-5AE66A289685}" srcOrd="3" destOrd="0" presId="urn:microsoft.com/office/officeart/2018/2/layout/IconVerticalSolidList"/>
    <dgm:cxn modelId="{BAF6C00B-F32C-4F1E-A314-9830DAA7C918}" type="presParOf" srcId="{CE95F31F-17B0-4D76-A041-199E8B6F319C}" destId="{D753D354-0647-44C9-B39E-11456D14AB36}" srcOrd="4" destOrd="0" presId="urn:microsoft.com/office/officeart/2018/2/layout/IconVerticalSolidList"/>
    <dgm:cxn modelId="{5479C824-B4DA-460D-8353-1A6486F9AA4F}" type="presParOf" srcId="{D753D354-0647-44C9-B39E-11456D14AB36}" destId="{76360F1A-00C7-46D4-94C9-26BE8F68E94F}" srcOrd="0" destOrd="0" presId="urn:microsoft.com/office/officeart/2018/2/layout/IconVerticalSolidList"/>
    <dgm:cxn modelId="{06B4F037-C9DB-4552-889F-E35D8D44BD8F}" type="presParOf" srcId="{D753D354-0647-44C9-B39E-11456D14AB36}" destId="{6FBFCD27-7904-49A9-A307-B031A4DF2240}" srcOrd="1" destOrd="0" presId="urn:microsoft.com/office/officeart/2018/2/layout/IconVerticalSolidList"/>
    <dgm:cxn modelId="{013DDE52-A44B-4B3D-9B58-C1C1CC357FC5}" type="presParOf" srcId="{D753D354-0647-44C9-B39E-11456D14AB36}" destId="{08A0FED4-DA5B-49C0-9D99-4BA8A5ACB40A}" srcOrd="2" destOrd="0" presId="urn:microsoft.com/office/officeart/2018/2/layout/IconVerticalSolidList"/>
    <dgm:cxn modelId="{B229A49B-017C-40EA-8A46-84FDDDC26697}" type="presParOf" srcId="{D753D354-0647-44C9-B39E-11456D14AB36}" destId="{FFA89F75-75EC-48A9-A854-33E5C137C455}" srcOrd="3" destOrd="0" presId="urn:microsoft.com/office/officeart/2018/2/layout/IconVerticalSolidList"/>
    <dgm:cxn modelId="{F561E69F-2B33-4CDA-84EF-823A532F99D4}" type="presParOf" srcId="{CE95F31F-17B0-4D76-A041-199E8B6F319C}" destId="{B1524D65-3BF1-42C5-92FD-3D381F20003F}" srcOrd="5" destOrd="0" presId="urn:microsoft.com/office/officeart/2018/2/layout/IconVerticalSolidList"/>
    <dgm:cxn modelId="{B172A473-4A8E-492E-AF61-82E785999F15}" type="presParOf" srcId="{CE95F31F-17B0-4D76-A041-199E8B6F319C}" destId="{A13295E6-2650-4705-A7DA-221E7ED4DA34}" srcOrd="6" destOrd="0" presId="urn:microsoft.com/office/officeart/2018/2/layout/IconVerticalSolidList"/>
    <dgm:cxn modelId="{3A0F0744-5D46-4970-8829-99B1772980EE}" type="presParOf" srcId="{A13295E6-2650-4705-A7DA-221E7ED4DA34}" destId="{A514B41E-29C1-4A80-AC08-097F9A4E2D11}" srcOrd="0" destOrd="0" presId="urn:microsoft.com/office/officeart/2018/2/layout/IconVerticalSolidList"/>
    <dgm:cxn modelId="{518F8FAF-A875-4B89-A8CE-BD0185E7A597}" type="presParOf" srcId="{A13295E6-2650-4705-A7DA-221E7ED4DA34}" destId="{F63E423A-5EAF-4245-AC81-69271F5E5C6C}" srcOrd="1" destOrd="0" presId="urn:microsoft.com/office/officeart/2018/2/layout/IconVerticalSolidList"/>
    <dgm:cxn modelId="{9C0B09AD-2BF0-4B1D-8E8F-6107CB9ADD2B}" type="presParOf" srcId="{A13295E6-2650-4705-A7DA-221E7ED4DA34}" destId="{F0F31F1D-9D59-4AFF-9128-DF4BDCB3404C}" srcOrd="2" destOrd="0" presId="urn:microsoft.com/office/officeart/2018/2/layout/IconVerticalSolidList"/>
    <dgm:cxn modelId="{626F1631-ED3C-440C-8EC9-399EA1A74625}" type="presParOf" srcId="{A13295E6-2650-4705-A7DA-221E7ED4DA34}" destId="{3EC428A3-F167-40BB-AE81-DFD9AE6A7357}" srcOrd="3" destOrd="0" presId="urn:microsoft.com/office/officeart/2018/2/layout/IconVerticalSolidList"/>
    <dgm:cxn modelId="{401F19E4-A26F-4336-ADF4-5C7576D761AB}" type="presParOf" srcId="{CE95F31F-17B0-4D76-A041-199E8B6F319C}" destId="{3E3E1701-EAD9-4AA6-9E7F-5384D54BC1E3}" srcOrd="7" destOrd="0" presId="urn:microsoft.com/office/officeart/2018/2/layout/IconVerticalSolidList"/>
    <dgm:cxn modelId="{DCE76045-384D-40D4-BE0E-FA86799A44B8}" type="presParOf" srcId="{CE95F31F-17B0-4D76-A041-199E8B6F319C}" destId="{00FD3706-49EB-4380-B44E-3F82B0B88446}" srcOrd="8" destOrd="0" presId="urn:microsoft.com/office/officeart/2018/2/layout/IconVerticalSolidList"/>
    <dgm:cxn modelId="{AF8170F9-67AD-498A-B4F0-E86CF0BC009D}" type="presParOf" srcId="{00FD3706-49EB-4380-B44E-3F82B0B88446}" destId="{FBA2C03B-DF4D-40DC-A0D0-3CB4B0EE0CDD}" srcOrd="0" destOrd="0" presId="urn:microsoft.com/office/officeart/2018/2/layout/IconVerticalSolidList"/>
    <dgm:cxn modelId="{4419E2A1-B731-4984-93D3-2827C9FB9231}" type="presParOf" srcId="{00FD3706-49EB-4380-B44E-3F82B0B88446}" destId="{89FA518E-228E-4A35-8F8E-22E5AA833DD8}" srcOrd="1" destOrd="0" presId="urn:microsoft.com/office/officeart/2018/2/layout/IconVerticalSolidList"/>
    <dgm:cxn modelId="{8584C0C5-BF64-486E-AEC9-E990C7DA1938}" type="presParOf" srcId="{00FD3706-49EB-4380-B44E-3F82B0B88446}" destId="{F2BA7F6D-63D7-4DF8-B985-A8FDD9EA7816}" srcOrd="2" destOrd="0" presId="urn:microsoft.com/office/officeart/2018/2/layout/IconVerticalSolidList"/>
    <dgm:cxn modelId="{75FC6AD2-1F47-4E23-AC09-F3877BBEEE01}" type="presParOf" srcId="{00FD3706-49EB-4380-B44E-3F82B0B88446}" destId="{E45BEC6A-54FD-49ED-A069-9B9B8CFF9C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1197DB-5A7C-44F9-B103-B670506C5B5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38BF99-8478-4CE5-8A31-30816BBB6E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Board : ESP32</a:t>
          </a:r>
        </a:p>
      </dgm:t>
    </dgm:pt>
    <dgm:pt modelId="{D8BB107C-53BC-486C-92E8-F414FDF59A23}" type="parTrans" cxnId="{641A72CA-725F-4710-8335-35E1C2A4F6A3}">
      <dgm:prSet/>
      <dgm:spPr/>
      <dgm:t>
        <a:bodyPr/>
        <a:lstStyle/>
        <a:p>
          <a:endParaRPr lang="en-US"/>
        </a:p>
      </dgm:t>
    </dgm:pt>
    <dgm:pt modelId="{CC5D1865-7468-4C7A-A48B-B28591B1C0B2}" type="sibTrans" cxnId="{641A72CA-725F-4710-8335-35E1C2A4F6A3}">
      <dgm:prSet/>
      <dgm:spPr/>
      <dgm:t>
        <a:bodyPr/>
        <a:lstStyle/>
        <a:p>
          <a:endParaRPr lang="en-US"/>
        </a:p>
      </dgm:t>
    </dgm:pt>
    <dgm:pt modelId="{1CF384E5-D120-4C23-9287-65F30A37F6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Arduino developing environment</a:t>
          </a:r>
        </a:p>
      </dgm:t>
    </dgm:pt>
    <dgm:pt modelId="{65758855-7C30-43F0-8757-8FA6DDA424BA}" type="parTrans" cxnId="{A3FD3886-24A5-41DF-A633-7A7E0B1A161B}">
      <dgm:prSet/>
      <dgm:spPr/>
      <dgm:t>
        <a:bodyPr/>
        <a:lstStyle/>
        <a:p>
          <a:endParaRPr lang="en-US"/>
        </a:p>
      </dgm:t>
    </dgm:pt>
    <dgm:pt modelId="{0586E988-C441-405D-8432-349B6D8452FA}" type="sibTrans" cxnId="{A3FD3886-24A5-41DF-A633-7A7E0B1A161B}">
      <dgm:prSet/>
      <dgm:spPr/>
      <dgm:t>
        <a:bodyPr/>
        <a:lstStyle/>
        <a:p>
          <a:endParaRPr lang="en-US"/>
        </a:p>
      </dgm:t>
    </dgm:pt>
    <dgm:pt modelId="{CF64F706-53C2-4227-8D38-22458DD48E65}" type="pres">
      <dgm:prSet presAssocID="{961197DB-5A7C-44F9-B103-B670506C5B54}" presName="root" presStyleCnt="0">
        <dgm:presLayoutVars>
          <dgm:dir/>
          <dgm:resizeHandles val="exact"/>
        </dgm:presLayoutVars>
      </dgm:prSet>
      <dgm:spPr/>
    </dgm:pt>
    <dgm:pt modelId="{AB1D3390-2F5D-49A5-8CC9-D637EE77171B}" type="pres">
      <dgm:prSet presAssocID="{0D38BF99-8478-4CE5-8A31-30816BBB6E60}" presName="compNode" presStyleCnt="0"/>
      <dgm:spPr/>
    </dgm:pt>
    <dgm:pt modelId="{ED545E2D-E264-464B-90CF-F9F36C27F689}" type="pres">
      <dgm:prSet presAssocID="{0D38BF99-8478-4CE5-8A31-30816BBB6E60}" presName="iconRect" presStyleLbl="node1" presStyleIdx="0" presStyleCnt="2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A3E3B6C4-50DC-4A47-9796-830620266B11}" type="pres">
      <dgm:prSet presAssocID="{0D38BF99-8478-4CE5-8A31-30816BBB6E60}" presName="spaceRect" presStyleCnt="0"/>
      <dgm:spPr/>
    </dgm:pt>
    <dgm:pt modelId="{5F764DA2-F029-44D9-B774-531C7E5FBF9B}" type="pres">
      <dgm:prSet presAssocID="{0D38BF99-8478-4CE5-8A31-30816BBB6E60}" presName="textRect" presStyleLbl="revTx" presStyleIdx="0" presStyleCnt="2">
        <dgm:presLayoutVars>
          <dgm:chMax val="1"/>
          <dgm:chPref val="1"/>
        </dgm:presLayoutVars>
      </dgm:prSet>
      <dgm:spPr/>
    </dgm:pt>
    <dgm:pt modelId="{57280423-EB4A-42A9-907C-8CDC2662D572}" type="pres">
      <dgm:prSet presAssocID="{CC5D1865-7468-4C7A-A48B-B28591B1C0B2}" presName="sibTrans" presStyleCnt="0"/>
      <dgm:spPr/>
    </dgm:pt>
    <dgm:pt modelId="{109C505E-0B06-46F3-82B1-CA2BC648B128}" type="pres">
      <dgm:prSet presAssocID="{1CF384E5-D120-4C23-9287-65F30A37F613}" presName="compNode" presStyleCnt="0"/>
      <dgm:spPr/>
    </dgm:pt>
    <dgm:pt modelId="{7F68A118-AEDC-4CC4-9790-72AB1A72AD02}" type="pres">
      <dgm:prSet presAssocID="{1CF384E5-D120-4C23-9287-65F30A37F613}" presName="iconRect" presStyleLbl="node1" presStyleIdx="1" presStyleCnt="2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E39E003D-32CA-4791-BFF5-4E63576BEEF8}" type="pres">
      <dgm:prSet presAssocID="{1CF384E5-D120-4C23-9287-65F30A37F613}" presName="spaceRect" presStyleCnt="0"/>
      <dgm:spPr/>
    </dgm:pt>
    <dgm:pt modelId="{A4250C11-BD63-42CF-963E-E9A314C73F6A}" type="pres">
      <dgm:prSet presAssocID="{1CF384E5-D120-4C23-9287-65F30A37F61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42B291E-59E0-4CB7-9698-B328F6C19DB1}" type="presOf" srcId="{1CF384E5-D120-4C23-9287-65F30A37F613}" destId="{A4250C11-BD63-42CF-963E-E9A314C73F6A}" srcOrd="0" destOrd="0" presId="urn:microsoft.com/office/officeart/2018/2/layout/IconLabelList"/>
    <dgm:cxn modelId="{8AFD6485-448C-4F52-97D8-893A48A2623B}" type="presOf" srcId="{0D38BF99-8478-4CE5-8A31-30816BBB6E60}" destId="{5F764DA2-F029-44D9-B774-531C7E5FBF9B}" srcOrd="0" destOrd="0" presId="urn:microsoft.com/office/officeart/2018/2/layout/IconLabelList"/>
    <dgm:cxn modelId="{A3FD3886-24A5-41DF-A633-7A7E0B1A161B}" srcId="{961197DB-5A7C-44F9-B103-B670506C5B54}" destId="{1CF384E5-D120-4C23-9287-65F30A37F613}" srcOrd="1" destOrd="0" parTransId="{65758855-7C30-43F0-8757-8FA6DDA424BA}" sibTransId="{0586E988-C441-405D-8432-349B6D8452FA}"/>
    <dgm:cxn modelId="{254DB59F-C57D-43C8-89E0-5F8863E391DD}" type="presOf" srcId="{961197DB-5A7C-44F9-B103-B670506C5B54}" destId="{CF64F706-53C2-4227-8D38-22458DD48E65}" srcOrd="0" destOrd="0" presId="urn:microsoft.com/office/officeart/2018/2/layout/IconLabelList"/>
    <dgm:cxn modelId="{641A72CA-725F-4710-8335-35E1C2A4F6A3}" srcId="{961197DB-5A7C-44F9-B103-B670506C5B54}" destId="{0D38BF99-8478-4CE5-8A31-30816BBB6E60}" srcOrd="0" destOrd="0" parTransId="{D8BB107C-53BC-486C-92E8-F414FDF59A23}" sibTransId="{CC5D1865-7468-4C7A-A48B-B28591B1C0B2}"/>
    <dgm:cxn modelId="{88B99A4E-1E70-450C-B20D-B318B014E687}" type="presParOf" srcId="{CF64F706-53C2-4227-8D38-22458DD48E65}" destId="{AB1D3390-2F5D-49A5-8CC9-D637EE77171B}" srcOrd="0" destOrd="0" presId="urn:microsoft.com/office/officeart/2018/2/layout/IconLabelList"/>
    <dgm:cxn modelId="{8B46F47F-7447-4B80-ABDE-C668AB146A45}" type="presParOf" srcId="{AB1D3390-2F5D-49A5-8CC9-D637EE77171B}" destId="{ED545E2D-E264-464B-90CF-F9F36C27F689}" srcOrd="0" destOrd="0" presId="urn:microsoft.com/office/officeart/2018/2/layout/IconLabelList"/>
    <dgm:cxn modelId="{E6CF9892-4AF2-4082-A947-2AECFDB57F49}" type="presParOf" srcId="{AB1D3390-2F5D-49A5-8CC9-D637EE77171B}" destId="{A3E3B6C4-50DC-4A47-9796-830620266B11}" srcOrd="1" destOrd="0" presId="urn:microsoft.com/office/officeart/2018/2/layout/IconLabelList"/>
    <dgm:cxn modelId="{B5176B79-A4DA-4987-BF60-2AD0388EAEF4}" type="presParOf" srcId="{AB1D3390-2F5D-49A5-8CC9-D637EE77171B}" destId="{5F764DA2-F029-44D9-B774-531C7E5FBF9B}" srcOrd="2" destOrd="0" presId="urn:microsoft.com/office/officeart/2018/2/layout/IconLabelList"/>
    <dgm:cxn modelId="{5C19AA47-973E-4664-B01C-86B514C1B24E}" type="presParOf" srcId="{CF64F706-53C2-4227-8D38-22458DD48E65}" destId="{57280423-EB4A-42A9-907C-8CDC2662D572}" srcOrd="1" destOrd="0" presId="urn:microsoft.com/office/officeart/2018/2/layout/IconLabelList"/>
    <dgm:cxn modelId="{FA6F9A33-5A8D-4344-A753-38F9C973DB58}" type="presParOf" srcId="{CF64F706-53C2-4227-8D38-22458DD48E65}" destId="{109C505E-0B06-46F3-82B1-CA2BC648B128}" srcOrd="2" destOrd="0" presId="urn:microsoft.com/office/officeart/2018/2/layout/IconLabelList"/>
    <dgm:cxn modelId="{FC6E9F53-D9F4-4F8D-8144-BB2681C46BE5}" type="presParOf" srcId="{109C505E-0B06-46F3-82B1-CA2BC648B128}" destId="{7F68A118-AEDC-4CC4-9790-72AB1A72AD02}" srcOrd="0" destOrd="0" presId="urn:microsoft.com/office/officeart/2018/2/layout/IconLabelList"/>
    <dgm:cxn modelId="{F788808A-4D90-4DE2-9398-90551A1C65B9}" type="presParOf" srcId="{109C505E-0B06-46F3-82B1-CA2BC648B128}" destId="{E39E003D-32CA-4791-BFF5-4E63576BEEF8}" srcOrd="1" destOrd="0" presId="urn:microsoft.com/office/officeart/2018/2/layout/IconLabelList"/>
    <dgm:cxn modelId="{927567C2-3BDA-4EC3-9952-EBAF730D33A2}" type="presParOf" srcId="{109C505E-0B06-46F3-82B1-CA2BC648B128}" destId="{A4250C11-BD63-42CF-963E-E9A314C73F6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92D9C-F197-43C5-9763-A71401321839}">
      <dsp:nvSpPr>
        <dsp:cNvPr id="0" name=""/>
        <dsp:cNvSpPr/>
      </dsp:nvSpPr>
      <dsp:spPr>
        <a:xfrm>
          <a:off x="0" y="3574"/>
          <a:ext cx="9905998" cy="76145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D9B79369-A51F-47D1-9BDF-F39B7714C068}">
      <dsp:nvSpPr>
        <dsp:cNvPr id="0" name=""/>
        <dsp:cNvSpPr/>
      </dsp:nvSpPr>
      <dsp:spPr>
        <a:xfrm>
          <a:off x="230338" y="174901"/>
          <a:ext cx="418797" cy="4187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F697CA-6A8F-46DA-AA51-3E32485CB6BA}">
      <dsp:nvSpPr>
        <dsp:cNvPr id="0" name=""/>
        <dsp:cNvSpPr/>
      </dsp:nvSpPr>
      <dsp:spPr>
        <a:xfrm>
          <a:off x="879475" y="3574"/>
          <a:ext cx="9026522" cy="76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87" tIns="80587" rIns="80587" bIns="805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n-lt"/>
            </a:rPr>
            <a:t>Finding a cheap and reliable 2D barcode reader.</a:t>
          </a:r>
        </a:p>
      </dsp:txBody>
      <dsp:txXfrm>
        <a:off x="879475" y="3574"/>
        <a:ext cx="9026522" cy="761450"/>
      </dsp:txXfrm>
    </dsp:sp>
    <dsp:sp modelId="{F9F6E3A4-CE98-42B0-981E-76DA8E320441}">
      <dsp:nvSpPr>
        <dsp:cNvPr id="0" name=""/>
        <dsp:cNvSpPr/>
      </dsp:nvSpPr>
      <dsp:spPr>
        <a:xfrm>
          <a:off x="0" y="955388"/>
          <a:ext cx="9905998" cy="76145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B2E9C1D7-4E18-4B67-B37F-D812891E0FC2}">
      <dsp:nvSpPr>
        <dsp:cNvPr id="0" name=""/>
        <dsp:cNvSpPr/>
      </dsp:nvSpPr>
      <dsp:spPr>
        <a:xfrm>
          <a:off x="230338" y="1126714"/>
          <a:ext cx="418797" cy="4187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E0C541-AD71-4684-BE81-8281B92CC373}">
      <dsp:nvSpPr>
        <dsp:cNvPr id="0" name=""/>
        <dsp:cNvSpPr/>
      </dsp:nvSpPr>
      <dsp:spPr>
        <a:xfrm>
          <a:off x="879475" y="955388"/>
          <a:ext cx="9026522" cy="76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87" tIns="80587" rIns="80587" bIns="805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n-lt"/>
            </a:rPr>
            <a:t>Making sure our device is cheap and user friendly.</a:t>
          </a:r>
        </a:p>
      </dsp:txBody>
      <dsp:txXfrm>
        <a:off x="879475" y="955388"/>
        <a:ext cx="9026522" cy="761450"/>
      </dsp:txXfrm>
    </dsp:sp>
    <dsp:sp modelId="{76360F1A-00C7-46D4-94C9-26BE8F68E94F}">
      <dsp:nvSpPr>
        <dsp:cNvPr id="0" name=""/>
        <dsp:cNvSpPr/>
      </dsp:nvSpPr>
      <dsp:spPr>
        <a:xfrm>
          <a:off x="0" y="1907202"/>
          <a:ext cx="9905998" cy="76145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6FBFCD27-7904-49A9-A307-B031A4DF2240}">
      <dsp:nvSpPr>
        <dsp:cNvPr id="0" name=""/>
        <dsp:cNvSpPr/>
      </dsp:nvSpPr>
      <dsp:spPr>
        <a:xfrm>
          <a:off x="230338" y="2078528"/>
          <a:ext cx="418797" cy="4187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A89F75-75EC-48A9-A854-33E5C137C455}">
      <dsp:nvSpPr>
        <dsp:cNvPr id="0" name=""/>
        <dsp:cNvSpPr/>
      </dsp:nvSpPr>
      <dsp:spPr>
        <a:xfrm>
          <a:off x="879475" y="1907202"/>
          <a:ext cx="9026522" cy="76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87" tIns="80587" rIns="80587" bIns="805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+mn-lt"/>
            </a:rPr>
            <a:t>Concurrency between the components (esp32, real time clk, barcode reader…).</a:t>
          </a:r>
        </a:p>
      </dsp:txBody>
      <dsp:txXfrm>
        <a:off x="879475" y="1907202"/>
        <a:ext cx="9026522" cy="761450"/>
      </dsp:txXfrm>
    </dsp:sp>
    <dsp:sp modelId="{A514B41E-29C1-4A80-AC08-097F9A4E2D11}">
      <dsp:nvSpPr>
        <dsp:cNvPr id="0" name=""/>
        <dsp:cNvSpPr/>
      </dsp:nvSpPr>
      <dsp:spPr>
        <a:xfrm>
          <a:off x="0" y="2859015"/>
          <a:ext cx="9905998" cy="76145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F63E423A-5EAF-4245-AC81-69271F5E5C6C}">
      <dsp:nvSpPr>
        <dsp:cNvPr id="0" name=""/>
        <dsp:cNvSpPr/>
      </dsp:nvSpPr>
      <dsp:spPr>
        <a:xfrm>
          <a:off x="230338" y="3030342"/>
          <a:ext cx="418797" cy="4187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C428A3-F167-40BB-AE81-DFD9AE6A7357}">
      <dsp:nvSpPr>
        <dsp:cNvPr id="0" name=""/>
        <dsp:cNvSpPr/>
      </dsp:nvSpPr>
      <dsp:spPr>
        <a:xfrm>
          <a:off x="879475" y="2859015"/>
          <a:ext cx="9026522" cy="76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87" tIns="80587" rIns="80587" bIns="805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n-lt"/>
            </a:rPr>
            <a:t>Combine tasks and timers.</a:t>
          </a:r>
        </a:p>
      </dsp:txBody>
      <dsp:txXfrm>
        <a:off x="879475" y="2859015"/>
        <a:ext cx="9026522" cy="761450"/>
      </dsp:txXfrm>
    </dsp:sp>
    <dsp:sp modelId="{FBA2C03B-DF4D-40DC-A0D0-3CB4B0EE0CDD}">
      <dsp:nvSpPr>
        <dsp:cNvPr id="0" name=""/>
        <dsp:cNvSpPr/>
      </dsp:nvSpPr>
      <dsp:spPr>
        <a:xfrm>
          <a:off x="0" y="3810829"/>
          <a:ext cx="9905998" cy="76145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9FA518E-228E-4A35-8F8E-22E5AA833DD8}">
      <dsp:nvSpPr>
        <dsp:cNvPr id="0" name=""/>
        <dsp:cNvSpPr/>
      </dsp:nvSpPr>
      <dsp:spPr>
        <a:xfrm>
          <a:off x="230338" y="3982155"/>
          <a:ext cx="418797" cy="4187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5BEC6A-54FD-49ED-A069-9B9B8CFF9CDC}">
      <dsp:nvSpPr>
        <dsp:cNvPr id="0" name=""/>
        <dsp:cNvSpPr/>
      </dsp:nvSpPr>
      <dsp:spPr>
        <a:xfrm>
          <a:off x="879475" y="3810829"/>
          <a:ext cx="9026522" cy="76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87" tIns="80587" rIns="80587" bIns="805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n-lt"/>
            </a:rPr>
            <a:t>Saving info into external SD card.</a:t>
          </a:r>
        </a:p>
      </dsp:txBody>
      <dsp:txXfrm>
        <a:off x="879475" y="3810829"/>
        <a:ext cx="9026522" cy="761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45E2D-E264-464B-90CF-F9F36C27F689}">
      <dsp:nvSpPr>
        <dsp:cNvPr id="0" name=""/>
        <dsp:cNvSpPr/>
      </dsp:nvSpPr>
      <dsp:spPr>
        <a:xfrm>
          <a:off x="1167218" y="440763"/>
          <a:ext cx="1908562" cy="1908562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64DA2-F029-44D9-B774-531C7E5FBF9B}">
      <dsp:nvSpPr>
        <dsp:cNvPr id="0" name=""/>
        <dsp:cNvSpPr/>
      </dsp:nvSpPr>
      <dsp:spPr>
        <a:xfrm>
          <a:off x="875" y="2813420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Board : ESP32</a:t>
          </a:r>
        </a:p>
      </dsp:txBody>
      <dsp:txXfrm>
        <a:off x="875" y="2813420"/>
        <a:ext cx="4241250" cy="720000"/>
      </dsp:txXfrm>
    </dsp:sp>
    <dsp:sp modelId="{7F68A118-AEDC-4CC4-9790-72AB1A72AD02}">
      <dsp:nvSpPr>
        <dsp:cNvPr id="0" name=""/>
        <dsp:cNvSpPr/>
      </dsp:nvSpPr>
      <dsp:spPr>
        <a:xfrm>
          <a:off x="6150687" y="440763"/>
          <a:ext cx="1908562" cy="1908562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50C11-BD63-42CF-963E-E9A314C73F6A}">
      <dsp:nvSpPr>
        <dsp:cNvPr id="0" name=""/>
        <dsp:cNvSpPr/>
      </dsp:nvSpPr>
      <dsp:spPr>
        <a:xfrm>
          <a:off x="4984343" y="2813420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Arduino developing environment</a:t>
          </a:r>
        </a:p>
      </dsp:txBody>
      <dsp:txXfrm>
        <a:off x="4984343" y="2813420"/>
        <a:ext cx="424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116F6-876A-46EC-830D-DE4D9F46346F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6AAC7-B74A-48E8-841A-BDDA799A83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056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Barcode </a:t>
            </a:r>
            <a:r>
              <a:rPr lang="en-US" b="0" i="0" dirty="0">
                <a:solidFill>
                  <a:srgbClr val="191919"/>
                </a:solidFill>
                <a:effectLst/>
                <a:highlight>
                  <a:srgbClr val="F5F5F5"/>
                </a:highlight>
                <a:latin typeface="TT Norms Pro"/>
              </a:rPr>
              <a:t>Dimension 2.6*5.6*5.6cm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highlight>
                  <a:srgbClr val="F5F5F5"/>
                </a:highlight>
                <a:latin typeface="TT Norms Pro"/>
              </a:rPr>
              <a:t>Screen  4.2 * 3.9 inches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0040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125 mA =	I</a:t>
            </a:r>
          </a:p>
          <a:p>
            <a:r>
              <a:rPr lang="en-US" dirty="0"/>
              <a:t>Built in buzzer </a:t>
            </a:r>
          </a:p>
          <a:p>
            <a:r>
              <a:rPr lang="en-US" dirty="0"/>
              <a:t>Built in led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294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891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140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6713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38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5657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1789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669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4285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009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857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040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682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404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143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191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142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378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078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B21E-BC88-7B05-6A5D-FB9D3C5B2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2290" y="245366"/>
            <a:ext cx="7543800" cy="52268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MIDTERM presentation:</a:t>
            </a:r>
            <a:b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Barcode reader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21C7C-90D4-7C95-6E22-DFCE3B524AA4}"/>
              </a:ext>
            </a:extLst>
          </p:cNvPr>
          <p:cNvSpPr txBox="1"/>
          <p:nvPr/>
        </p:nvSpPr>
        <p:spPr>
          <a:xfrm>
            <a:off x="2770632" y="3410115"/>
            <a:ext cx="6847117" cy="30916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By: Omar </a:t>
            </a:r>
            <a:r>
              <a:rPr lang="en-US" sz="2000" b="1" dirty="0" err="1"/>
              <a:t>Sharafy</a:t>
            </a:r>
            <a:r>
              <a:rPr lang="en-US" sz="2000" b="1" dirty="0"/>
              <a:t>, Muhammad Biadsy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Instructor: Mony Orbach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Lab: HSDSL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Spring Semester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F35A3-AAF1-30C3-7459-70687F11D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883" y="5642637"/>
            <a:ext cx="6847117" cy="121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9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6543-CCDF-2771-6FE8-52C8D13D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239486"/>
            <a:ext cx="8761413" cy="217063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Tools and working environment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sz="2400" b="1" u="sng" dirty="0">
                <a:cs typeface="Arial" panose="020B0604020202020204" pitchFamily="34" charset="0"/>
              </a:rPr>
              <a:t>chosen tools</a:t>
            </a:r>
            <a:endParaRPr lang="en-IL" dirty="0"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CB1AE4-7790-06C1-47AD-9088141952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630333"/>
              </p:ext>
            </p:extLst>
          </p:nvPr>
        </p:nvGraphicFramePr>
        <p:xfrm>
          <a:off x="1513114" y="2139211"/>
          <a:ext cx="9226469" cy="3974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659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378598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ESP32</a:t>
            </a:r>
            <a:endParaRPr lang="he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119" y="1981200"/>
            <a:ext cx="8946541" cy="4876800"/>
          </a:xfrm>
        </p:spPr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Includes many drivers that make programming easier.</a:t>
            </a:r>
          </a:p>
          <a:p>
            <a:r>
              <a:rPr lang="en-US" dirty="0">
                <a:cs typeface="Arial" panose="020B0604020202020204" pitchFamily="34" charset="0"/>
              </a:rPr>
              <a:t>Advantages over Arduino nano: speed and memory</a:t>
            </a: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2 cores.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DE114C7-DB38-4EF0-91F4-07D34D224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740900"/>
              </p:ext>
            </p:extLst>
          </p:nvPr>
        </p:nvGraphicFramePr>
        <p:xfrm>
          <a:off x="1455577" y="3429000"/>
          <a:ext cx="6876870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2290">
                  <a:extLst>
                    <a:ext uri="{9D8B030D-6E8A-4147-A177-3AD203B41FA5}">
                      <a16:colId xmlns:a16="http://schemas.microsoft.com/office/drawing/2014/main" val="3152711524"/>
                    </a:ext>
                  </a:extLst>
                </a:gridCol>
                <a:gridCol w="2292290">
                  <a:extLst>
                    <a:ext uri="{9D8B030D-6E8A-4147-A177-3AD203B41FA5}">
                      <a16:colId xmlns:a16="http://schemas.microsoft.com/office/drawing/2014/main" val="4131672903"/>
                    </a:ext>
                  </a:extLst>
                </a:gridCol>
                <a:gridCol w="2292290">
                  <a:extLst>
                    <a:ext uri="{9D8B030D-6E8A-4147-A177-3AD203B41FA5}">
                      <a16:colId xmlns:a16="http://schemas.microsoft.com/office/drawing/2014/main" val="2419015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ESP32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Arduino nano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50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Clock rate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80 MHz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MHz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2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520 KB SRAM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4 MB flash memory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KB SRAM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32 KB flash 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485891"/>
                  </a:ext>
                </a:extLst>
              </a:tr>
            </a:tbl>
          </a:graphicData>
        </a:graphic>
      </p:graphicFrame>
      <p:pic>
        <p:nvPicPr>
          <p:cNvPr id="2050" name="Picture 2" descr="ESP32-DEVKITC-32D Espressif Systems | RF/IF ו- RFID | DigiKey">
            <a:extLst>
              <a:ext uri="{FF2B5EF4-FFF2-40B4-BE49-F238E27FC236}">
                <a16:creationId xmlns:a16="http://schemas.microsoft.com/office/drawing/2014/main" id="{3C58C095-129A-45B6-A3E9-361FCE6FC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272" y="1857168"/>
            <a:ext cx="3324492" cy="2903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223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564D-05A9-4FF9-2F8B-417AD06A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Arial" panose="020B0604020202020204" pitchFamily="34" charset="0"/>
              </a:rPr>
              <a:t>Barcode reader</a:t>
            </a: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0B70-FC01-0B59-421A-A25F0E5D3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Barcode scanner.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Built in buzzer that we can adapt it to our project.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Supports Arduino development Environment.</a:t>
            </a:r>
          </a:p>
        </p:txBody>
      </p:sp>
    </p:spTree>
    <p:extLst>
      <p:ext uri="{BB962C8B-B14F-4D97-AF65-F5344CB8AC3E}">
        <p14:creationId xmlns:p14="http://schemas.microsoft.com/office/powerpoint/2010/main" val="55200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417E-E7E4-488F-8BAD-86DAD29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Arial" panose="020B0604020202020204" pitchFamily="34" charset="0"/>
              </a:rPr>
              <a:t>Arduino developing environment </a:t>
            </a:r>
            <a:br>
              <a:rPr lang="en-US" b="1" dirty="0">
                <a:cs typeface="Arial" panose="020B0604020202020204" pitchFamily="34" charset="0"/>
              </a:rPr>
            </a:b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90D6-5F03-A582-D7FA-132F9B6B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1368"/>
            <a:ext cx="10756674" cy="45262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Supports the ESP32.</a:t>
            </a:r>
          </a:p>
          <a:p>
            <a:pPr>
              <a:lnSpc>
                <a:spcPct val="150000"/>
              </a:lnSpc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Rich collection of libraries for various sensors and communication protocols.</a:t>
            </a:r>
          </a:p>
          <a:p>
            <a:pPr>
              <a:lnSpc>
                <a:spcPct val="150000"/>
              </a:lnSpc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Easy to use and quickly start coding.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Supports wide range of applications.</a:t>
            </a:r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87864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B889-0E40-9F6F-143C-24107B9B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+mn-cs"/>
              </a:rPr>
              <a:t>Gant diagram</a:t>
            </a:r>
            <a:endParaRPr lang="en-IL" b="1" dirty="0"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811BAC-935C-6ADE-EF26-FED3CAA1935F}"/>
              </a:ext>
            </a:extLst>
          </p:cNvPr>
          <p:cNvSpPr/>
          <p:nvPr/>
        </p:nvSpPr>
        <p:spPr>
          <a:xfrm>
            <a:off x="742248" y="2737403"/>
            <a:ext cx="2011050" cy="5984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Choosing specific components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7D6C8-AB07-2F9F-458F-7B3BBBC07D88}"/>
              </a:ext>
            </a:extLst>
          </p:cNvPr>
          <p:cNvSpPr/>
          <p:nvPr/>
        </p:nvSpPr>
        <p:spPr>
          <a:xfrm>
            <a:off x="2649604" y="3429000"/>
            <a:ext cx="2158737" cy="4287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scheme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922E2-880A-6753-3137-12F22C636041}"/>
              </a:ext>
            </a:extLst>
          </p:cNvPr>
          <p:cNvSpPr/>
          <p:nvPr/>
        </p:nvSpPr>
        <p:spPr>
          <a:xfrm>
            <a:off x="4806868" y="4000408"/>
            <a:ext cx="2158737" cy="42876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layout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F43AA4-8AA9-CDF6-ABC8-E96DECB5D717}"/>
              </a:ext>
            </a:extLst>
          </p:cNvPr>
          <p:cNvSpPr/>
          <p:nvPr/>
        </p:nvSpPr>
        <p:spPr>
          <a:xfrm>
            <a:off x="4608576" y="5325984"/>
            <a:ext cx="2248997" cy="42876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bring - up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DC9B05-D10D-2C04-18AB-73EFA51F637C}"/>
              </a:ext>
            </a:extLst>
          </p:cNvPr>
          <p:cNvSpPr/>
          <p:nvPr/>
        </p:nvSpPr>
        <p:spPr>
          <a:xfrm>
            <a:off x="6857573" y="4622524"/>
            <a:ext cx="2264225" cy="471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Designing a case via 3D Printer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F0ADD7-0707-72C0-E34B-8A3C456B27FC}"/>
              </a:ext>
            </a:extLst>
          </p:cNvPr>
          <p:cNvSpPr/>
          <p:nvPr/>
        </p:nvSpPr>
        <p:spPr>
          <a:xfrm>
            <a:off x="8873167" y="5868654"/>
            <a:ext cx="2328233" cy="471412"/>
          </a:xfrm>
          <a:prstGeom prst="rect">
            <a:avLst/>
          </a:prstGeom>
          <a:solidFill>
            <a:srgbClr val="01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Debug 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45665B3B-8BDA-79ED-0172-D7E896104348}"/>
              </a:ext>
            </a:extLst>
          </p:cNvPr>
          <p:cNvSpPr/>
          <p:nvPr/>
        </p:nvSpPr>
        <p:spPr>
          <a:xfrm>
            <a:off x="-1110343" y="1498675"/>
            <a:ext cx="14009913" cy="1743959"/>
          </a:xfrm>
          <a:prstGeom prst="mathMinus">
            <a:avLst/>
          </a:prstGeom>
          <a:solidFill>
            <a:srgbClr val="1DFDF2"/>
          </a:solidFill>
          <a:ln>
            <a:solidFill>
              <a:srgbClr val="1DFDF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         9June24        |          1July24         |         1august24      |          1sep24           |          15sep24</a:t>
            </a:r>
            <a:endParaRPr lang="en-IL" b="1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E14255-773D-056A-FC3D-6CFAD71147F7}"/>
              </a:ext>
            </a:extLst>
          </p:cNvPr>
          <p:cNvCxnSpPr>
            <a:cxnSpLocks/>
          </p:cNvCxnSpPr>
          <p:nvPr/>
        </p:nvCxnSpPr>
        <p:spPr>
          <a:xfrm>
            <a:off x="8885092" y="2066200"/>
            <a:ext cx="215873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2FFC7F-D3F1-763B-979B-A399DDF1DF65}"/>
              </a:ext>
            </a:extLst>
          </p:cNvPr>
          <p:cNvSpPr txBox="1"/>
          <p:nvPr/>
        </p:nvSpPr>
        <p:spPr>
          <a:xfrm>
            <a:off x="9022841" y="1635849"/>
            <a:ext cx="1883237" cy="3385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final presentation</a:t>
            </a:r>
            <a:endParaRPr lang="en-IL" sz="16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41481B-1D4C-157B-0850-4CB22483A7FC}"/>
              </a:ext>
            </a:extLst>
          </p:cNvPr>
          <p:cNvCxnSpPr>
            <a:cxnSpLocks/>
          </p:cNvCxnSpPr>
          <p:nvPr/>
        </p:nvCxnSpPr>
        <p:spPr>
          <a:xfrm>
            <a:off x="742248" y="2652378"/>
            <a:ext cx="4990826" cy="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743B44-CA97-A03C-3CA0-9A9D39EFD855}"/>
              </a:ext>
            </a:extLst>
          </p:cNvPr>
          <p:cNvSpPr txBox="1"/>
          <p:nvPr/>
        </p:nvSpPr>
        <p:spPr>
          <a:xfrm>
            <a:off x="5699762" y="2501600"/>
            <a:ext cx="603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C0000"/>
                </a:solidFill>
              </a:rPr>
              <a:t>Today</a:t>
            </a:r>
            <a:endParaRPr lang="en-IL" sz="1200" b="1" dirty="0">
              <a:solidFill>
                <a:srgbClr val="F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FFAD-F3FB-0923-1C59-4F14DD53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168" y="123219"/>
            <a:ext cx="9905998" cy="1478570"/>
          </a:xfrm>
        </p:spPr>
        <p:txBody>
          <a:bodyPr>
            <a:normAutofit/>
          </a:bodyPr>
          <a:lstStyle/>
          <a:p>
            <a:r>
              <a:rPr lang="en-US" b="1" dirty="0">
                <a:cs typeface="Arial" panose="020B0604020202020204" pitchFamily="34" charset="0"/>
              </a:rPr>
              <a:t>Motivation</a:t>
            </a:r>
            <a:endParaRPr lang="en-IL" dirty="0">
              <a:cs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5A0F586-B5B1-0F90-1763-D969C1ABE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167" y="1753448"/>
            <a:ext cx="9905999" cy="4491904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en-US" sz="2400" kern="1200" dirty="0"/>
              <a:t>In Hospitals, samples are collected from patients.</a:t>
            </a:r>
          </a:p>
          <a:p>
            <a:pPr>
              <a:lnSpc>
                <a:spcPct val="170000"/>
              </a:lnSpc>
            </a:pPr>
            <a:r>
              <a:rPr lang="en-US" sz="2400" kern="1200" dirty="0"/>
              <a:t>each sample is labeled with barcode stickers, unique to each patient.</a:t>
            </a:r>
          </a:p>
          <a:p>
            <a:pPr>
              <a:lnSpc>
                <a:spcPct val="170000"/>
              </a:lnSpc>
            </a:pPr>
            <a:r>
              <a:rPr lang="en-US" dirty="0"/>
              <a:t>The samples are manually checked in the lab against patient details in the computer system.</a:t>
            </a:r>
          </a:p>
          <a:p>
            <a:pPr>
              <a:lnSpc>
                <a:spcPct val="170000"/>
              </a:lnSpc>
            </a:pPr>
            <a:r>
              <a:rPr lang="en-US" dirty="0"/>
              <a:t>the numerous number of samples received daily can lead to confusion and mix-ups between samples, potentially resulting in life-threatening medical errors.</a:t>
            </a:r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70000"/>
              </a:lnSpc>
            </a:pPr>
            <a:endParaRPr lang="en-US" sz="2400" kern="1200" dirty="0"/>
          </a:p>
          <a:p>
            <a:pPr>
              <a:lnSpc>
                <a:spcPct val="170000"/>
              </a:lnSpc>
            </a:pPr>
            <a:endParaRPr lang="en-IL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347578-DC86-AD50-065C-CBC201B68078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024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cs typeface="Arial" panose="020B0604020202020204" pitchFamily="34" charset="0"/>
              </a:rPr>
              <a:t>Goals</a:t>
            </a:r>
            <a:endParaRPr lang="en-IL" sz="40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71B2-E985-0884-94F9-4BDF0C97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132114"/>
            <a:ext cx="9905998" cy="5431972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kumimoji="0" lang="en-IL" altLang="en-IL" sz="2400" b="0" i="0" u="none" strike="noStrike" cap="none" normalizeH="0" baseline="0" dirty="0">
                <a:ln>
                  <a:noFill/>
                </a:ln>
                <a:effectLst/>
              </a:rPr>
              <a:t>Development of an easy to carry and simple tool that solves the problem of confusion in the hospital laboratory</a:t>
            </a:r>
            <a:r>
              <a:rPr kumimoji="0" lang="en-IL" altLang="en-IL" sz="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lang="he-IL" altLang="en-IL" sz="2000" dirty="0"/>
              <a:t>.</a:t>
            </a:r>
            <a:endParaRPr lang="en-US" b="1" dirty="0"/>
          </a:p>
          <a:p>
            <a:pPr marL="0" indent="0">
              <a:lnSpc>
                <a:spcPct val="110000"/>
              </a:lnSpc>
              <a:buNone/>
            </a:pPr>
            <a:endParaRPr 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  </a:t>
            </a:r>
            <a:r>
              <a:rPr lang="en-US" u="sng" dirty="0"/>
              <a:t>The tool should 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</a:pPr>
            <a:r>
              <a:rPr lang="en-US" dirty="0"/>
              <a:t>Compare between barcodes and give us a clear result.</a:t>
            </a:r>
          </a:p>
          <a:p>
            <a:pPr>
              <a:lnSpc>
                <a:spcPct val="110000"/>
              </a:lnSpc>
            </a:pPr>
            <a:r>
              <a:rPr lang="en-US" dirty="0"/>
              <a:t>communicatee via Wi-Fi with a computer.</a:t>
            </a:r>
          </a:p>
          <a:p>
            <a:pPr>
              <a:lnSpc>
                <a:spcPct val="110000"/>
              </a:lnSpc>
            </a:pPr>
            <a:r>
              <a:rPr lang="en-US" dirty="0"/>
              <a:t>Save barcodes.</a:t>
            </a:r>
          </a:p>
          <a:p>
            <a:pPr>
              <a:lnSpc>
                <a:spcPct val="110000"/>
              </a:lnSpc>
            </a:pPr>
            <a:r>
              <a:rPr lang="en-US" dirty="0"/>
              <a:t>Mobile, compact and Re-chargeable.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IL" sz="1700" dirty="0"/>
          </a:p>
        </p:txBody>
      </p:sp>
    </p:spTree>
    <p:extLst>
      <p:ext uri="{BB962C8B-B14F-4D97-AF65-F5344CB8AC3E}">
        <p14:creationId xmlns:p14="http://schemas.microsoft.com/office/powerpoint/2010/main" val="389856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F442CF-5011-6013-14EC-66EF903860AD}"/>
              </a:ext>
            </a:extLst>
          </p:cNvPr>
          <p:cNvSpPr/>
          <p:nvPr/>
        </p:nvSpPr>
        <p:spPr>
          <a:xfrm>
            <a:off x="1188324" y="2772833"/>
            <a:ext cx="1216058" cy="79892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start</a:t>
            </a:r>
            <a:endParaRPr lang="en-IL" dirty="0"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1F7AF9-3839-0553-0B17-C44D65CF95D4}"/>
              </a:ext>
            </a:extLst>
          </p:cNvPr>
          <p:cNvSpPr/>
          <p:nvPr/>
        </p:nvSpPr>
        <p:spPr>
          <a:xfrm>
            <a:off x="3044858" y="1564849"/>
            <a:ext cx="2076077" cy="106860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Scan the “Golden barcode” &amp; save it to the SD card</a:t>
            </a:r>
            <a:endParaRPr lang="en-IL" dirty="0"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4DCFF5-CA3A-B4C1-3F49-FE5B78D21FB8}"/>
              </a:ext>
            </a:extLst>
          </p:cNvPr>
          <p:cNvSpPr/>
          <p:nvPr/>
        </p:nvSpPr>
        <p:spPr>
          <a:xfrm>
            <a:off x="5874977" y="1564848"/>
            <a:ext cx="1892605" cy="106860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Scan a barcode we want to compare to the Golden</a:t>
            </a:r>
            <a:endParaRPr lang="en-IL" dirty="0"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B0FD2-8616-CD16-7ED5-B4929F6562A4}"/>
              </a:ext>
            </a:extLst>
          </p:cNvPr>
          <p:cNvSpPr/>
          <p:nvPr/>
        </p:nvSpPr>
        <p:spPr>
          <a:xfrm>
            <a:off x="8521625" y="1564849"/>
            <a:ext cx="1968631" cy="1080937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 the result via sound + screen, and save the result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D27ACC-C224-BE3B-C1B8-5127D1C78267}"/>
              </a:ext>
            </a:extLst>
          </p:cNvPr>
          <p:cNvSpPr/>
          <p:nvPr/>
        </p:nvSpPr>
        <p:spPr>
          <a:xfrm>
            <a:off x="3044857" y="3690241"/>
            <a:ext cx="2076077" cy="106860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Scan the target barcode and save it to the SD Card</a:t>
            </a:r>
            <a:endParaRPr lang="en-IL" dirty="0"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41C3BE-43D6-A685-AD74-D3F72E08EB3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120934" y="2088890"/>
            <a:ext cx="754043" cy="10262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C23579-6692-D394-1BB4-15D9BF120D8A}"/>
              </a:ext>
            </a:extLst>
          </p:cNvPr>
          <p:cNvCxnSpPr>
            <a:cxnSpLocks/>
          </p:cNvCxnSpPr>
          <p:nvPr/>
        </p:nvCxnSpPr>
        <p:spPr>
          <a:xfrm>
            <a:off x="7767582" y="2078628"/>
            <a:ext cx="754043" cy="10262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58259F-A391-89DB-991E-41B53E631167}"/>
              </a:ext>
            </a:extLst>
          </p:cNvPr>
          <p:cNvCxnSpPr>
            <a:cxnSpLocks/>
          </p:cNvCxnSpPr>
          <p:nvPr/>
        </p:nvCxnSpPr>
        <p:spPr>
          <a:xfrm flipV="1">
            <a:off x="9505940" y="591599"/>
            <a:ext cx="0" cy="973249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B3FFF5-4503-82F9-0B67-800908FF4079}"/>
              </a:ext>
            </a:extLst>
          </p:cNvPr>
          <p:cNvCxnSpPr>
            <a:cxnSpLocks/>
          </p:cNvCxnSpPr>
          <p:nvPr/>
        </p:nvCxnSpPr>
        <p:spPr>
          <a:xfrm flipH="1">
            <a:off x="6821279" y="591599"/>
            <a:ext cx="2684661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36CC70-D52C-1E00-9316-81DD041531BE}"/>
              </a:ext>
            </a:extLst>
          </p:cNvPr>
          <p:cNvCxnSpPr>
            <a:cxnSpLocks/>
          </p:cNvCxnSpPr>
          <p:nvPr/>
        </p:nvCxnSpPr>
        <p:spPr>
          <a:xfrm>
            <a:off x="6821279" y="591599"/>
            <a:ext cx="0" cy="973249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0366DD-BDDA-3197-AB98-3FA30B8185D9}"/>
              </a:ext>
            </a:extLst>
          </p:cNvPr>
          <p:cNvCxnSpPr>
            <a:cxnSpLocks/>
          </p:cNvCxnSpPr>
          <p:nvPr/>
        </p:nvCxnSpPr>
        <p:spPr>
          <a:xfrm>
            <a:off x="1747681" y="591599"/>
            <a:ext cx="0" cy="2054187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224BC7-4227-D7EB-6475-ADA8210CC551}"/>
              </a:ext>
            </a:extLst>
          </p:cNvPr>
          <p:cNvCxnSpPr>
            <a:cxnSpLocks/>
          </p:cNvCxnSpPr>
          <p:nvPr/>
        </p:nvCxnSpPr>
        <p:spPr>
          <a:xfrm flipH="1">
            <a:off x="1747681" y="591599"/>
            <a:ext cx="5073598" cy="0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C19F2B-F4CF-E14C-1196-57E281F9426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404382" y="3571755"/>
            <a:ext cx="640475" cy="652790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16C905-0640-2947-4738-ED536BB815EA}"/>
              </a:ext>
            </a:extLst>
          </p:cNvPr>
          <p:cNvCxnSpPr>
            <a:cxnSpLocks/>
          </p:cNvCxnSpPr>
          <p:nvPr/>
        </p:nvCxnSpPr>
        <p:spPr>
          <a:xfrm flipV="1">
            <a:off x="2378676" y="2633455"/>
            <a:ext cx="666181" cy="196032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4704F0B-28EE-C754-8896-2E40088826CF}"/>
              </a:ext>
            </a:extLst>
          </p:cNvPr>
          <p:cNvCxnSpPr>
            <a:cxnSpLocks/>
          </p:cNvCxnSpPr>
          <p:nvPr/>
        </p:nvCxnSpPr>
        <p:spPr>
          <a:xfrm>
            <a:off x="4082895" y="4758848"/>
            <a:ext cx="0" cy="702230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A7F2B-EA49-DFC3-9467-2129C19AB74B}"/>
              </a:ext>
            </a:extLst>
          </p:cNvPr>
          <p:cNvCxnSpPr>
            <a:cxnSpLocks/>
          </p:cNvCxnSpPr>
          <p:nvPr/>
        </p:nvCxnSpPr>
        <p:spPr>
          <a:xfrm flipH="1" flipV="1">
            <a:off x="1747681" y="5444332"/>
            <a:ext cx="2335214" cy="16746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1B9801-D665-8993-EB21-FBA12258D2BA}"/>
              </a:ext>
            </a:extLst>
          </p:cNvPr>
          <p:cNvCxnSpPr>
            <a:cxnSpLocks/>
          </p:cNvCxnSpPr>
          <p:nvPr/>
        </p:nvCxnSpPr>
        <p:spPr>
          <a:xfrm flipV="1">
            <a:off x="1747681" y="3580128"/>
            <a:ext cx="0" cy="1872577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itle 1">
            <a:extLst>
              <a:ext uri="{FF2B5EF4-FFF2-40B4-BE49-F238E27FC236}">
                <a16:creationId xmlns:a16="http://schemas.microsoft.com/office/drawing/2014/main" id="{39AD0BC5-8F01-0312-3669-AE08DB27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57000"/>
            <a:ext cx="7579014" cy="12574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  <a:cs typeface="Arial" panose="020B0604020202020204" pitchFamily="34" charset="0"/>
              </a:rPr>
              <a:t>Mod of work Diagram</a:t>
            </a:r>
            <a:br>
              <a:rPr lang="en-US" b="1" dirty="0">
                <a:latin typeface="+mn-lt"/>
                <a:cs typeface="Arial" panose="020B0604020202020204" pitchFamily="34" charset="0"/>
              </a:rPr>
            </a:br>
            <a:br>
              <a:rPr lang="en-US" sz="1300" b="1" dirty="0">
                <a:latin typeface="+mn-lt"/>
                <a:cs typeface="Arial" panose="020B0604020202020204" pitchFamily="34" charset="0"/>
              </a:rPr>
            </a:br>
            <a:endParaRPr lang="en-IL" sz="24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85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FFAD-F3FB-0923-1C59-4F14DD53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191" y="185479"/>
            <a:ext cx="10425982" cy="12574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cs typeface="Arial" panose="020B0604020202020204" pitchFamily="34" charset="0"/>
              </a:rPr>
              <a:t>Mod of work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sz="1300" b="1" dirty="0">
                <a:cs typeface="Arial" panose="020B0604020202020204" pitchFamily="34" charset="0"/>
              </a:rPr>
            </a:br>
            <a:endParaRPr lang="en-IL" sz="24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2A48-1A64-2366-D050-6A62A11CD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909" y="2103120"/>
            <a:ext cx="10294182" cy="4251959"/>
          </a:xfrm>
        </p:spPr>
        <p:txBody>
          <a:bodyPr>
            <a:normAutofit/>
          </a:bodyPr>
          <a:lstStyle/>
          <a:p>
            <a:r>
              <a:rPr lang="en-US" b="1" u="sng" dirty="0">
                <a:cs typeface="Arial" panose="020B0604020202020204" pitchFamily="34" charset="0"/>
              </a:rPr>
              <a:t>Comparison Mode</a:t>
            </a: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cs typeface="Arial" panose="020B0604020202020204" pitchFamily="34" charset="0"/>
              </a:rPr>
              <a:t>The user scans a “golden barcode”.</a:t>
            </a:r>
            <a:endParaRPr lang="he-IL" sz="2400" dirty="0"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cs typeface="Arial" panose="020B0604020202020204" pitchFamily="34" charset="0"/>
              </a:rPr>
              <a:t>The device compares another barcodes and provides feedback, indicating whether they match or not.</a:t>
            </a:r>
            <a:endParaRPr lang="he-IL" sz="2400" dirty="0"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cs typeface="Arial" panose="020B0604020202020204" pitchFamily="34" charset="0"/>
              </a:rPr>
              <a:t>The " golden" barcode &amp; the result are saved to an external SD card.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76B352-1539-A740-D408-3FBC92085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644" y="1795295"/>
            <a:ext cx="2732314" cy="1849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498512-2FE5-8326-AF19-6A015D706D5F}"/>
              </a:ext>
            </a:extLst>
          </p:cNvPr>
          <p:cNvSpPr txBox="1"/>
          <p:nvPr/>
        </p:nvSpPr>
        <p:spPr>
          <a:xfrm>
            <a:off x="948909" y="1295970"/>
            <a:ext cx="80049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The device is designed to function in two distinct modes</a:t>
            </a:r>
            <a:br>
              <a:rPr lang="en-US" sz="2400" dirty="0">
                <a:cs typeface="Arial" panose="020B0604020202020204" pitchFamily="34" charset="0"/>
              </a:rPr>
            </a:b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330649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FFAD-F3FB-0923-1C59-4F14DD53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191" y="185479"/>
            <a:ext cx="10425982" cy="12574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cs typeface="Arial" panose="020B0604020202020204" pitchFamily="34" charset="0"/>
              </a:rPr>
              <a:t>Mod of work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sz="1300" b="1" dirty="0">
                <a:cs typeface="Arial" panose="020B0604020202020204" pitchFamily="34" charset="0"/>
              </a:rPr>
            </a:br>
            <a:endParaRPr lang="en-IL" sz="2400" dirty="0"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2A012-C2B0-984E-D76C-78334C2BDC40}"/>
              </a:ext>
            </a:extLst>
          </p:cNvPr>
          <p:cNvSpPr txBox="1"/>
          <p:nvPr/>
        </p:nvSpPr>
        <p:spPr>
          <a:xfrm>
            <a:off x="830518" y="2249545"/>
            <a:ext cx="102186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cs typeface="Arial" panose="020B0604020202020204" pitchFamily="34" charset="0"/>
              </a:rPr>
              <a:t>Saving Mode</a:t>
            </a:r>
            <a:endParaRPr lang="he-IL" sz="2400" b="1" u="sng" dirty="0">
              <a:cs typeface="Arial" panose="020B0604020202020204" pitchFamily="34" charset="0"/>
            </a:endParaRPr>
          </a:p>
          <a:p>
            <a:endParaRPr lang="en-US" sz="2400" b="1" dirty="0"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b="1" dirty="0">
                <a:cs typeface="Arial" panose="020B0604020202020204" pitchFamily="34" charset="0"/>
              </a:rPr>
              <a:t> </a:t>
            </a:r>
            <a:r>
              <a:rPr lang="en-US" sz="2400" dirty="0">
                <a:cs typeface="Arial" panose="020B0604020202020204" pitchFamily="34" charset="0"/>
              </a:rPr>
              <a:t>The user scans a barcode.</a:t>
            </a:r>
          </a:p>
          <a:p>
            <a:pPr lvl="1"/>
            <a:endParaRPr lang="he-IL" sz="2400" dirty="0"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400" dirty="0"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cs typeface="Arial" panose="020B0604020202020204" pitchFamily="34" charset="0"/>
              </a:rPr>
              <a:t>The device saves the scanned barcode to the external SD card.</a:t>
            </a:r>
          </a:p>
          <a:p>
            <a:endParaRPr lang="en-IL" dirty="0"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76B352-1539-A740-D408-3FBC92085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238" y="1782334"/>
            <a:ext cx="2732314" cy="1849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5427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F93B2A-8608-0A48-80A4-C18EBA58AAD4}"/>
              </a:ext>
            </a:extLst>
          </p:cNvPr>
          <p:cNvCxnSpPr>
            <a:cxnSpLocks/>
          </p:cNvCxnSpPr>
          <p:nvPr/>
        </p:nvCxnSpPr>
        <p:spPr>
          <a:xfrm flipH="1">
            <a:off x="7412918" y="4132036"/>
            <a:ext cx="1134148" cy="2290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Block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4034C9-BABD-A642-51A6-9F18210BFB03}"/>
              </a:ext>
            </a:extLst>
          </p:cNvPr>
          <p:cNvSpPr/>
          <p:nvPr/>
        </p:nvSpPr>
        <p:spPr>
          <a:xfrm>
            <a:off x="2442089" y="4419159"/>
            <a:ext cx="1216058" cy="79892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LEDs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EA9861-C549-E9BC-1345-2799ED2EBFE5}"/>
              </a:ext>
            </a:extLst>
          </p:cNvPr>
          <p:cNvSpPr/>
          <p:nvPr/>
        </p:nvSpPr>
        <p:spPr>
          <a:xfrm>
            <a:off x="2434762" y="3429000"/>
            <a:ext cx="1216058" cy="79892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Screen</a:t>
            </a:r>
            <a:endParaRPr lang="en-IL" dirty="0"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BD85D-F80B-B6B3-1DAB-699078561EFB}"/>
              </a:ext>
            </a:extLst>
          </p:cNvPr>
          <p:cNvSpPr/>
          <p:nvPr/>
        </p:nvSpPr>
        <p:spPr>
          <a:xfrm>
            <a:off x="5429633" y="3740081"/>
            <a:ext cx="1968631" cy="1080937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 panose="020B0604020202020204" pitchFamily="34" charset="0"/>
              </a:rPr>
              <a:t>ESP32</a:t>
            </a:r>
            <a:endParaRPr lang="en-IL" dirty="0"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FDE4D-70A0-72C3-A151-43D5770400F9}"/>
              </a:ext>
            </a:extLst>
          </p:cNvPr>
          <p:cNvSpPr/>
          <p:nvPr/>
        </p:nvSpPr>
        <p:spPr>
          <a:xfrm>
            <a:off x="5805920" y="5523248"/>
            <a:ext cx="1216058" cy="79892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SD card</a:t>
            </a:r>
            <a:endParaRPr lang="en-IL" dirty="0"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5A250C-A92C-26A2-BF2B-FD79F3A08549}"/>
              </a:ext>
            </a:extLst>
          </p:cNvPr>
          <p:cNvSpPr/>
          <p:nvPr/>
        </p:nvSpPr>
        <p:spPr>
          <a:xfrm>
            <a:off x="1295051" y="1762172"/>
            <a:ext cx="1216058" cy="798922"/>
          </a:xfrm>
          <a:prstGeom prst="rect">
            <a:avLst/>
          </a:prstGeom>
          <a:solidFill>
            <a:srgbClr val="FC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Power Supply Unit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8FB7D8-C5A5-EE1F-B26F-5A8D93FF76C4}"/>
              </a:ext>
            </a:extLst>
          </p:cNvPr>
          <p:cNvCxnSpPr>
            <a:cxnSpLocks/>
          </p:cNvCxnSpPr>
          <p:nvPr/>
        </p:nvCxnSpPr>
        <p:spPr>
          <a:xfrm>
            <a:off x="6413949" y="3037851"/>
            <a:ext cx="0" cy="702230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023907-FEEC-3CC9-FB7C-566A2E1163E8}"/>
              </a:ext>
            </a:extLst>
          </p:cNvPr>
          <p:cNvCxnSpPr>
            <a:cxnSpLocks/>
          </p:cNvCxnSpPr>
          <p:nvPr/>
        </p:nvCxnSpPr>
        <p:spPr>
          <a:xfrm flipV="1">
            <a:off x="6877654" y="4818620"/>
            <a:ext cx="0" cy="704628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B4D32E-677A-6E5E-732B-8E4C6AC30585}"/>
              </a:ext>
            </a:extLst>
          </p:cNvPr>
          <p:cNvCxnSpPr>
            <a:cxnSpLocks/>
          </p:cNvCxnSpPr>
          <p:nvPr/>
        </p:nvCxnSpPr>
        <p:spPr>
          <a:xfrm>
            <a:off x="5932714" y="4818620"/>
            <a:ext cx="1" cy="70223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68C4D3-F58A-4B37-2391-06FD03267FD6}"/>
              </a:ext>
            </a:extLst>
          </p:cNvPr>
          <p:cNvCxnSpPr>
            <a:cxnSpLocks/>
          </p:cNvCxnSpPr>
          <p:nvPr/>
        </p:nvCxnSpPr>
        <p:spPr>
          <a:xfrm flipH="1">
            <a:off x="3658147" y="3861129"/>
            <a:ext cx="1770045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81C973-0597-20A9-A984-4ECBDBFFC90D}"/>
              </a:ext>
            </a:extLst>
          </p:cNvPr>
          <p:cNvCxnSpPr>
            <a:cxnSpLocks/>
          </p:cNvCxnSpPr>
          <p:nvPr/>
        </p:nvCxnSpPr>
        <p:spPr>
          <a:xfrm flipH="1">
            <a:off x="3658147" y="4677721"/>
            <a:ext cx="1771486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6CDC9F7-A8AD-7C02-4959-0795AEC1D051}"/>
              </a:ext>
            </a:extLst>
          </p:cNvPr>
          <p:cNvSpPr/>
          <p:nvPr/>
        </p:nvSpPr>
        <p:spPr>
          <a:xfrm>
            <a:off x="5805920" y="2236531"/>
            <a:ext cx="1216058" cy="79892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RTC</a:t>
            </a:r>
            <a:endParaRPr lang="en-IL" dirty="0"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2920179-A8EE-9CCB-3C23-66EA184A100B}"/>
              </a:ext>
            </a:extLst>
          </p:cNvPr>
          <p:cNvSpPr/>
          <p:nvPr/>
        </p:nvSpPr>
        <p:spPr>
          <a:xfrm>
            <a:off x="8561721" y="3878799"/>
            <a:ext cx="1216058" cy="79892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Barcode reader</a:t>
            </a:r>
            <a:endParaRPr lang="en-IL" dirty="0"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B649880-54CA-92D6-6D7E-4D0F60FADE27}"/>
              </a:ext>
            </a:extLst>
          </p:cNvPr>
          <p:cNvCxnSpPr>
            <a:cxnSpLocks/>
          </p:cNvCxnSpPr>
          <p:nvPr/>
        </p:nvCxnSpPr>
        <p:spPr>
          <a:xfrm>
            <a:off x="7398264" y="4419159"/>
            <a:ext cx="1163457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3221F4-FE13-5A06-2A4D-64F773EBFDB3}"/>
              </a:ext>
            </a:extLst>
          </p:cNvPr>
          <p:cNvCxnSpPr>
            <a:cxnSpLocks/>
          </p:cNvCxnSpPr>
          <p:nvPr/>
        </p:nvCxnSpPr>
        <p:spPr>
          <a:xfrm>
            <a:off x="3658147" y="4078475"/>
            <a:ext cx="1770045" cy="0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72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3" grpId="0" animBg="1"/>
      <p:bldP spid="83" grpId="0" animBg="1"/>
      <p:bldP spid="8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1696-84CA-2801-55A1-7B13D581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Arial" panose="020B0604020202020204" pitchFamily="34" charset="0"/>
              </a:rPr>
              <a:t>components</a:t>
            </a: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3750-F3C7-5F28-7202-201C3ABB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34153"/>
            <a:ext cx="10143240" cy="4623847"/>
          </a:xfrm>
        </p:spPr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Barcode reader (Including built in buzzer). </a:t>
            </a:r>
          </a:p>
          <a:p>
            <a:r>
              <a:rPr lang="en-US" dirty="0">
                <a:cs typeface="Arial" panose="020B0604020202020204" pitchFamily="34" charset="0"/>
              </a:rPr>
              <a:t>Esp32.</a:t>
            </a:r>
          </a:p>
          <a:p>
            <a:r>
              <a:rPr lang="en-US" dirty="0">
                <a:cs typeface="Arial" panose="020B0604020202020204" pitchFamily="34" charset="0"/>
              </a:rPr>
              <a:t>Screen - SPI TFT LCD.</a:t>
            </a:r>
          </a:p>
          <a:p>
            <a:r>
              <a:rPr lang="en-US" dirty="0">
                <a:cs typeface="Arial" panose="020B0604020202020204" pitchFamily="34" charset="0"/>
              </a:rPr>
              <a:t>Realtime clk. </a:t>
            </a:r>
          </a:p>
          <a:p>
            <a:r>
              <a:rPr lang="en-US" dirty="0">
                <a:cs typeface="Arial" panose="020B0604020202020204" pitchFamily="34" charset="0"/>
              </a:rPr>
              <a:t>Charger – USB Type-C.</a:t>
            </a:r>
          </a:p>
          <a:p>
            <a:r>
              <a:rPr lang="en-US" dirty="0">
                <a:cs typeface="Arial" panose="020B0604020202020204" pitchFamily="34" charset="0"/>
              </a:rPr>
              <a:t>Sd card.</a:t>
            </a:r>
          </a:p>
          <a:p>
            <a:r>
              <a:rPr lang="en-US" dirty="0">
                <a:cs typeface="Arial" panose="020B0604020202020204" pitchFamily="34" charset="0"/>
              </a:rPr>
              <a:t>LEDs.</a:t>
            </a:r>
          </a:p>
        </p:txBody>
      </p:sp>
    </p:spTree>
    <p:extLst>
      <p:ext uri="{BB962C8B-B14F-4D97-AF65-F5344CB8AC3E}">
        <p14:creationId xmlns:p14="http://schemas.microsoft.com/office/powerpoint/2010/main" val="338958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43CC-C763-D389-639C-D78CF783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470" y="16131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Challenges</a:t>
            </a:r>
            <a:endParaRPr lang="en-IL" dirty="0"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305F76-4367-B5E6-A7E0-F392F0F758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728073"/>
              </p:ext>
            </p:extLst>
          </p:nvPr>
        </p:nvGraphicFramePr>
        <p:xfrm>
          <a:off x="1097715" y="1624710"/>
          <a:ext cx="9905998" cy="4575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6104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408</TotalTime>
  <Words>529</Words>
  <Application>Microsoft Office PowerPoint</Application>
  <PresentationFormat>Widescreen</PresentationFormat>
  <Paragraphs>122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Calibri</vt:lpstr>
      <vt:lpstr>Courier New</vt:lpstr>
      <vt:lpstr>TT Norms Pro</vt:lpstr>
      <vt:lpstr>Tw Cen MT</vt:lpstr>
      <vt:lpstr>Circuit</vt:lpstr>
      <vt:lpstr>MIDTERM presentation: Barcode reader</vt:lpstr>
      <vt:lpstr>Motivation</vt:lpstr>
      <vt:lpstr>Goals</vt:lpstr>
      <vt:lpstr>Mod of work Diagram  </vt:lpstr>
      <vt:lpstr>Mod of work  </vt:lpstr>
      <vt:lpstr>Mod of work  </vt:lpstr>
      <vt:lpstr>Block diagram</vt:lpstr>
      <vt:lpstr>components</vt:lpstr>
      <vt:lpstr>Challenges</vt:lpstr>
      <vt:lpstr>Tools and working environment  chosen tools</vt:lpstr>
      <vt:lpstr>ESP32</vt:lpstr>
      <vt:lpstr>Barcode reader</vt:lpstr>
      <vt:lpstr>Arduino developing environment  </vt:lpstr>
      <vt:lpstr>Gant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sharafy</dc:creator>
  <cp:lastModifiedBy>Muhammad Biadsy</cp:lastModifiedBy>
  <cp:revision>185</cp:revision>
  <dcterms:created xsi:type="dcterms:W3CDTF">2024-06-05T14:23:13Z</dcterms:created>
  <dcterms:modified xsi:type="dcterms:W3CDTF">2024-08-05T06:07:21Z</dcterms:modified>
</cp:coreProperties>
</file>