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74" r:id="rId6"/>
    <p:sldId id="277" r:id="rId7"/>
    <p:sldId id="282" r:id="rId8"/>
    <p:sldId id="280" r:id="rId9"/>
    <p:sldId id="284" r:id="rId10"/>
    <p:sldId id="270" r:id="rId11"/>
    <p:sldId id="275" r:id="rId12"/>
    <p:sldId id="260" r:id="rId13"/>
    <p:sldId id="287" r:id="rId14"/>
    <p:sldId id="285" r:id="rId15"/>
    <p:sldId id="286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D8D"/>
    <a:srgbClr val="01FF00"/>
    <a:srgbClr val="7B87B1"/>
    <a:srgbClr val="EA42BE"/>
    <a:srgbClr val="FC0000"/>
    <a:srgbClr val="00FF00"/>
    <a:srgbClr val="5FBBB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265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67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7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66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8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0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7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18/08/2024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441" y="174903"/>
            <a:ext cx="684711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Barcode CHECKER 7681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672440" y="2796866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</a:t>
            </a:r>
            <a:r>
              <a:rPr lang="en-US" sz="2000" b="1" dirty="0" err="1"/>
              <a:t>Sharafy</a:t>
            </a:r>
            <a:r>
              <a:rPr lang="en-US" sz="2000" b="1" dirty="0"/>
              <a:t>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Mony Orbach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Lab: HSDSL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Spring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0" y="5642637"/>
            <a:ext cx="6847117" cy="12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ESP32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0900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nano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rate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520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32 KB flash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Barcode reader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cs typeface="Arial" panose="020B0604020202020204" pitchFamily="34" charset="0"/>
              </a:rPr>
            </a:b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D7EE-BDFD-649D-9355-C4B9733E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now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9BC0-DADD-EEEA-06BC-EDBF343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objectives.</a:t>
            </a:r>
          </a:p>
          <a:p>
            <a:r>
              <a:rPr lang="en-US" dirty="0"/>
              <a:t>E.E Scheme.</a:t>
            </a:r>
          </a:p>
          <a:p>
            <a:r>
              <a:rPr lang="en-US" dirty="0"/>
              <a:t>PCB design – in production process.</a:t>
            </a:r>
          </a:p>
        </p:txBody>
      </p:sp>
    </p:spTree>
    <p:extLst>
      <p:ext uri="{BB962C8B-B14F-4D97-AF65-F5344CB8AC3E}">
        <p14:creationId xmlns:p14="http://schemas.microsoft.com/office/powerpoint/2010/main" val="153239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F3D-B1EF-09DE-246B-FB029DB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Layout - TOP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B5D5C-9926-337E-13F0-B3D4B511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95" y="1478571"/>
            <a:ext cx="5056633" cy="3980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081A9E-C7C5-1F4A-4306-4097C390B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478570"/>
            <a:ext cx="4729035" cy="39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F3D-B1EF-09DE-246B-FB029DB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Layout - BOTTOM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22E56-C8AD-5ACB-D656-CF8DB8CB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667547"/>
            <a:ext cx="4573588" cy="3791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146B3-3D86-198D-4D39-474C7AAB6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334" y="1667546"/>
            <a:ext cx="4573588" cy="379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5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92" y="7284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+mn-cs"/>
              </a:rPr>
              <a:t>Gant diagram</a:t>
            </a:r>
            <a:endParaRPr lang="en-IL" b="1" dirty="0"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850392" y="2219545"/>
            <a:ext cx="1683783" cy="471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layout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2018759" y="3313145"/>
            <a:ext cx="2741755" cy="4714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Software development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2018759" y="2744625"/>
            <a:ext cx="2741755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Designing a case via 3D Printer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6567300" y="3922775"/>
            <a:ext cx="1281300" cy="42161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Debug 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008857" y="852417"/>
            <a:ext cx="13985095" cy="1752116"/>
          </a:xfrm>
          <a:prstGeom prst="mathMinus">
            <a:avLst/>
          </a:prstGeom>
          <a:solidFill>
            <a:srgbClr val="1DFDF2"/>
          </a:solidFill>
          <a:ln>
            <a:solidFill>
              <a:srgbClr val="1DFD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|   18Aug24   |   25Aug24   |   1Sep24   |   22Sep24   |   29Sep24   |   5Oct24   |   19Oct24   |10Nov24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881766" y="2074347"/>
            <a:ext cx="30931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1088779" y="1935848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C0000"/>
                </a:solidFill>
              </a:rPr>
              <a:t>Today</a:t>
            </a:r>
            <a:endParaRPr lang="en-IL" sz="1200" b="1" dirty="0">
              <a:solidFill>
                <a:srgbClr val="FC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64466-7B6F-A29F-2CA6-60DF65ABA318}"/>
              </a:ext>
            </a:extLst>
          </p:cNvPr>
          <p:cNvSpPr/>
          <p:nvPr/>
        </p:nvSpPr>
        <p:spPr>
          <a:xfrm>
            <a:off x="9137333" y="5840421"/>
            <a:ext cx="2018347" cy="471412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presentation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AC0FE-04CD-422B-916F-5A955B1B0A41}"/>
              </a:ext>
            </a:extLst>
          </p:cNvPr>
          <p:cNvSpPr/>
          <p:nvPr/>
        </p:nvSpPr>
        <p:spPr>
          <a:xfrm>
            <a:off x="4767943" y="2074347"/>
            <a:ext cx="1799357" cy="43630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Exams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B4887-2B3A-48D6-970A-A2338D6054A7}"/>
              </a:ext>
            </a:extLst>
          </p:cNvPr>
          <p:cNvSpPr/>
          <p:nvPr/>
        </p:nvSpPr>
        <p:spPr>
          <a:xfrm>
            <a:off x="6574729" y="4550685"/>
            <a:ext cx="1281302" cy="669581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 bring-up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147B8E-97FD-CE13-B845-F110D0198243}"/>
              </a:ext>
            </a:extLst>
          </p:cNvPr>
          <p:cNvSpPr/>
          <p:nvPr/>
        </p:nvSpPr>
        <p:spPr>
          <a:xfrm>
            <a:off x="7856031" y="5317823"/>
            <a:ext cx="1281302" cy="471412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9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BACKGOUND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0F586-B5B1-0F90-1763-D969C1AB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7904"/>
            <a:ext cx="9905999" cy="50961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In Hospitals, Samples are collected from patients and labeled with unique barcode stickers.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Visual Checking:</a:t>
            </a:r>
            <a:r>
              <a:rPr lang="en-US" dirty="0"/>
              <a:t> In the lab, samples are checked visually against patient barcodes in the system.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Potential Issues:</a:t>
            </a:r>
            <a:r>
              <a:rPr lang="en-US" dirty="0"/>
              <a:t> High number of samples can cause confusion and mix-ups, resulting in issuing wrong meds and treatments.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C0000"/>
                </a:solidFill>
              </a:rPr>
              <a:t>Difficulty in Comparison:</a:t>
            </a:r>
            <a:r>
              <a:rPr lang="en-US" dirty="0">
                <a:solidFill>
                  <a:srgbClr val="FC0000"/>
                </a:solidFill>
              </a:rPr>
              <a:t> Visual comparison of barcodes is challenging for lab personnel (Or any human for that matter).</a:t>
            </a:r>
            <a:endParaRPr lang="en-IL" dirty="0">
              <a:solidFill>
                <a:srgbClr val="FC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1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Goals</a:t>
            </a:r>
            <a:endParaRPr lang="en-IL" sz="40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2743"/>
            <a:ext cx="10245046" cy="526868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/>
              <a:t>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</a:t>
            </a:r>
            <a:r>
              <a:rPr lang="en-US" u="sng" dirty="0"/>
              <a:t>The tool should :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dirty="0"/>
              <a:t>Save the scanned barcodes and the results.</a:t>
            </a:r>
          </a:p>
          <a:p>
            <a:pPr>
              <a:lnSpc>
                <a:spcPct val="110000"/>
              </a:lnSpc>
            </a:pPr>
            <a:r>
              <a:rPr lang="en-US" dirty="0"/>
              <a:t>Mobile, compact and Re-chargeable.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dirty="0"/>
              <a:t>Provide a log with all the scanning results.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3247"/>
            <a:ext cx="9905998" cy="1478570"/>
          </a:xfrm>
        </p:spPr>
        <p:txBody>
          <a:bodyPr/>
          <a:lstStyle/>
          <a:p>
            <a:pPr algn="ctr"/>
            <a:r>
              <a:rPr lang="en-US" b="1">
                <a:cs typeface="Arial" panose="020B0604020202020204" pitchFamily="34" charset="0"/>
              </a:rPr>
              <a:t>Components &amp; work development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94" y="1633666"/>
            <a:ext cx="5623559" cy="462384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Components :</a:t>
            </a:r>
          </a:p>
          <a:p>
            <a:r>
              <a:rPr lang="en-US" dirty="0"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cs typeface="Arial" panose="020B0604020202020204" pitchFamily="34" charset="0"/>
              </a:rPr>
              <a:t>LEDs.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1D8F1-0B97-188A-D255-B72AA1BF958A}"/>
              </a:ext>
            </a:extLst>
          </p:cNvPr>
          <p:cNvSpPr txBox="1">
            <a:spLocks/>
          </p:cNvSpPr>
          <p:nvPr/>
        </p:nvSpPr>
        <p:spPr>
          <a:xfrm>
            <a:off x="7046594" y="1715962"/>
            <a:ext cx="4696967" cy="140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Work development :</a:t>
            </a:r>
          </a:p>
          <a:p>
            <a:r>
              <a:rPr lang="en-US" dirty="0">
                <a:cs typeface="Arial" panose="020B0604020202020204" pitchFamily="34" charset="0"/>
              </a:rPr>
              <a:t>Arduino developing environment.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BBAC5-5B2F-6D15-FA0A-EAA6738CE711}"/>
              </a:ext>
            </a:extLst>
          </p:cNvPr>
          <p:cNvSpPr/>
          <p:nvPr/>
        </p:nvSpPr>
        <p:spPr>
          <a:xfrm>
            <a:off x="10109453" y="5272977"/>
            <a:ext cx="1207579" cy="1106856"/>
          </a:xfrm>
          <a:prstGeom prst="rect">
            <a:avLst/>
          </a:prstGeom>
          <a:blipFill rotWithShape="1"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1C816-5DAE-91CF-06B0-4B5DFA52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55" y="5339663"/>
            <a:ext cx="1207579" cy="10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87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TOP VIEW 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5290683" y="3761342"/>
            <a:ext cx="2093816" cy="1184421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8769248" y="3931920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5729562" y="1991017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2689876" y="3931920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25" idx="1"/>
            <a:endCxn id="94" idx="3"/>
          </p:cNvCxnSpPr>
          <p:nvPr/>
        </p:nvCxnSpPr>
        <p:spPr>
          <a:xfrm flipH="1" flipV="1">
            <a:off x="3905934" y="4331381"/>
            <a:ext cx="1384749" cy="22172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48304-C56F-A20D-9770-C28B6045C192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384499" y="4331381"/>
            <a:ext cx="1384749" cy="3053"/>
          </a:xfrm>
          <a:prstGeom prst="straightConnector1">
            <a:avLst/>
          </a:prstGeom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EC071-3E89-B832-7C02-CD223736BC02}"/>
              </a:ext>
            </a:extLst>
          </p:cNvPr>
          <p:cNvCxnSpPr>
            <a:cxnSpLocks/>
            <a:stCxn id="25" idx="0"/>
            <a:endCxn id="80" idx="2"/>
          </p:cNvCxnSpPr>
          <p:nvPr/>
        </p:nvCxnSpPr>
        <p:spPr>
          <a:xfrm flipV="1">
            <a:off x="6337591" y="2789939"/>
            <a:ext cx="0" cy="97140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E4FD5D-E932-1FA1-F0D1-ACF050679996}"/>
              </a:ext>
            </a:extLst>
          </p:cNvPr>
          <p:cNvSpPr txBox="1"/>
          <p:nvPr/>
        </p:nvSpPr>
        <p:spPr>
          <a:xfrm>
            <a:off x="5368327" y="3882328"/>
            <a:ext cx="1938528" cy="92333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DEVICE</a:t>
            </a:r>
          </a:p>
          <a:p>
            <a:pPr algn="ctr"/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220C9-3E5C-9AC9-7FAD-50D6B35338E9}"/>
              </a:ext>
            </a:extLst>
          </p:cNvPr>
          <p:cNvSpPr txBox="1"/>
          <p:nvPr/>
        </p:nvSpPr>
        <p:spPr>
          <a:xfrm>
            <a:off x="6337480" y="2989826"/>
            <a:ext cx="171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</a:t>
            </a:r>
          </a:p>
          <a:p>
            <a:r>
              <a:rPr lang="en-US" dirty="0"/>
              <a:t>Interface</a:t>
            </a:r>
            <a:endParaRPr lang="en-IL" dirty="0"/>
          </a:p>
        </p:txBody>
      </p:sp>
      <p:pic>
        <p:nvPicPr>
          <p:cNvPr id="29" name="Picture 28" descr="A hand holding a barcode scanner&#10;&#10;Description automatically generated">
            <a:extLst>
              <a:ext uri="{FF2B5EF4-FFF2-40B4-BE49-F238E27FC236}">
                <a16:creationId xmlns:a16="http://schemas.microsoft.com/office/drawing/2014/main" id="{E8C1294D-A8E8-8F0F-85DF-236FD2C2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48" y="2910925"/>
            <a:ext cx="1097280" cy="9714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A00E0-F2B7-45F7-09DB-3B187D06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51" y="1174779"/>
            <a:ext cx="1216058" cy="83028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E43CE4-972A-5FE3-5D41-3FE44A717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49" y="3636157"/>
            <a:ext cx="1216058" cy="7928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0B5332-B3E4-4253-90B7-14D957E1D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199" y="4805658"/>
            <a:ext cx="875411" cy="7215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DD692B9-A931-6F67-BFA2-B8BED4D69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7166" y="3161599"/>
            <a:ext cx="388482" cy="720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8CA64B-ADB5-A3BC-D8CC-67908C502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938" y="3161599"/>
            <a:ext cx="388482" cy="7703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E19AF8F-6ED0-A24F-D43D-DDA0E25D47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277" y="4437241"/>
            <a:ext cx="1111267" cy="5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535468" y="2059694"/>
            <a:ext cx="2076077" cy="1504169"/>
          </a:xfrm>
          <a:prstGeom prst="rect">
            <a:avLst/>
          </a:prstGeom>
          <a:solidFill>
            <a:srgbClr val="1DFDF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start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306376" y="2059695"/>
            <a:ext cx="2076077" cy="150416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“Golden barcode”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6077284" y="2113156"/>
            <a:ext cx="2076077" cy="1410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8857336" y="1636775"/>
            <a:ext cx="2988424" cy="2350009"/>
          </a:xfrm>
          <a:prstGeom prst="rect">
            <a:avLst/>
          </a:prstGeom>
          <a:solidFill>
            <a:srgbClr val="01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the result via sound + screen &amp; LED’s, and save the result </a:t>
            </a:r>
            <a:endParaRPr lang="en-IL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82453" y="2811780"/>
            <a:ext cx="694831" cy="661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153361" y="2811780"/>
            <a:ext cx="703975" cy="661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11545" y="2811779"/>
            <a:ext cx="694831" cy="1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970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+mn-lt"/>
                <a:cs typeface="Arial" panose="020B0604020202020204" pitchFamily="34" charset="0"/>
              </a:rPr>
            </a:br>
            <a:br>
              <a:rPr lang="en-US" sz="1300" b="1" dirty="0">
                <a:latin typeface="+mn-lt"/>
                <a:cs typeface="Arial" panose="020B0604020202020204" pitchFamily="34" charset="0"/>
              </a:rPr>
            </a:br>
            <a:endParaRPr lang="en-IL" sz="2400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3C0CAF-A03E-FFC7-94C5-F8C9F5A53F8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5751068" y="-2540787"/>
            <a:ext cx="422919" cy="8778041"/>
          </a:xfrm>
          <a:prstGeom prst="bentConnector3">
            <a:avLst>
              <a:gd name="adj1" fmla="val -54053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91DB71B-F0F5-AB7A-BEE9-E3144CFEC85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344415" y="1389888"/>
            <a:ext cx="0" cy="669807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8B8DF-F950-A932-E92A-0F23EF3A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86" y="4120444"/>
            <a:ext cx="11596427" cy="2812780"/>
          </a:xfrm>
        </p:spPr>
        <p:txBody>
          <a:bodyPr>
            <a:normAutofit/>
          </a:bodyPr>
          <a:lstStyle/>
          <a:p>
            <a:r>
              <a:rPr lang="en-US" dirty="0"/>
              <a:t>After each comparison, we will log both the Golden and target barcodes, along with the results, time and date of scanning.</a:t>
            </a:r>
          </a:p>
          <a:p>
            <a:r>
              <a:rPr lang="en-US" dirty="0"/>
              <a:t>When the device’s memory is full, the user can decide if he wants to override some results  or delete all and start a new log.</a:t>
            </a:r>
          </a:p>
          <a:p>
            <a:r>
              <a:rPr lang="en-US" dirty="0"/>
              <a:t>The log record can be accessed via WI-FI.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535342" y="4596510"/>
            <a:ext cx="1958508" cy="12246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01" y="-22841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534641" y="3815439"/>
            <a:ext cx="2000701" cy="1181082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cs typeface="Arial" panose="020B0604020202020204" pitchFamily="34" charset="0"/>
              </a:rPr>
              <a:t>ESP32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926326" y="5605117"/>
            <a:ext cx="1216058" cy="702230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4252994" y="1332701"/>
            <a:ext cx="1216058" cy="798922"/>
          </a:xfrm>
          <a:prstGeom prst="rect">
            <a:avLst/>
          </a:prstGeom>
          <a:solidFill>
            <a:srgbClr val="FC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stCxn id="83" idx="2"/>
            <a:endCxn id="11" idx="0"/>
          </p:cNvCxnSpPr>
          <p:nvPr/>
        </p:nvCxnSpPr>
        <p:spPr>
          <a:xfrm flipH="1">
            <a:off x="6534992" y="3387111"/>
            <a:ext cx="6890" cy="4283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728614" y="4996521"/>
            <a:ext cx="0" cy="61990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6398063" y="4996521"/>
            <a:ext cx="0" cy="60859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2710170" y="4332633"/>
            <a:ext cx="2836411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933853" y="2588189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535342" y="4878809"/>
            <a:ext cx="1958508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2156966" y="1097281"/>
            <a:ext cx="7924783" cy="5550407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5DF3403-8B27-1D91-B48A-A578DA563137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>
            <a:off x="2710170" y="3134755"/>
            <a:ext cx="2829220" cy="748491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10492374" y="3461856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8296359" y="3687818"/>
            <a:ext cx="171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Interface</a:t>
            </a:r>
            <a:endParaRPr lang="en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</p:cNvCxnSpPr>
          <p:nvPr/>
        </p:nvCxnSpPr>
        <p:spPr>
          <a:xfrm flipH="1">
            <a:off x="2710170" y="4114062"/>
            <a:ext cx="2836410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AAC33E-9A46-59EE-1684-E5FF33CA48DB}"/>
              </a:ext>
            </a:extLst>
          </p:cNvPr>
          <p:cNvSpPr/>
          <p:nvPr/>
        </p:nvSpPr>
        <p:spPr>
          <a:xfrm>
            <a:off x="2378506" y="1333975"/>
            <a:ext cx="1216058" cy="7989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Charger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342D7E-E621-759A-6FDA-D50DF1BC4602}"/>
              </a:ext>
            </a:extLst>
          </p:cNvPr>
          <p:cNvCxnSpPr>
            <a:cxnSpLocks/>
            <a:stCxn id="14" idx="1"/>
            <a:endCxn id="44" idx="3"/>
          </p:cNvCxnSpPr>
          <p:nvPr/>
        </p:nvCxnSpPr>
        <p:spPr>
          <a:xfrm flipH="1">
            <a:off x="3594564" y="1732162"/>
            <a:ext cx="658430" cy="127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2D6DF-7FA9-699A-8BF7-A0680ED253FC}"/>
              </a:ext>
            </a:extLst>
          </p:cNvPr>
          <p:cNvSpPr/>
          <p:nvPr/>
        </p:nvSpPr>
        <p:spPr>
          <a:xfrm>
            <a:off x="5933853" y="1332701"/>
            <a:ext cx="1216058" cy="79892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PMU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25CD63-357A-E6D1-C31B-5D31CB9710B5}"/>
              </a:ext>
            </a:extLst>
          </p:cNvPr>
          <p:cNvCxnSpPr>
            <a:cxnSpLocks/>
            <a:stCxn id="51" idx="1"/>
            <a:endCxn id="14" idx="3"/>
          </p:cNvCxnSpPr>
          <p:nvPr/>
        </p:nvCxnSpPr>
        <p:spPr>
          <a:xfrm flipH="1">
            <a:off x="5469052" y="1732162"/>
            <a:ext cx="46480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1F835-D76B-F472-69A1-1DCFA817E743}"/>
              </a:ext>
            </a:extLst>
          </p:cNvPr>
          <p:cNvSpPr/>
          <p:nvPr/>
        </p:nvSpPr>
        <p:spPr>
          <a:xfrm>
            <a:off x="1494112" y="5524025"/>
            <a:ext cx="1216058" cy="702230"/>
          </a:xfrm>
          <a:prstGeom prst="rect">
            <a:avLst/>
          </a:prstGeom>
          <a:solidFill>
            <a:srgbClr val="7B87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Switches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D0E3D5-D7A4-B464-9887-22B36F7A61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92452" y="4887187"/>
            <a:ext cx="2846938" cy="1119134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5179E8-F792-EBE8-C615-42C361609694}"/>
              </a:ext>
            </a:extLst>
          </p:cNvPr>
          <p:cNvCxnSpPr>
            <a:cxnSpLocks/>
          </p:cNvCxnSpPr>
          <p:nvPr/>
        </p:nvCxnSpPr>
        <p:spPr>
          <a:xfrm flipH="1">
            <a:off x="2710170" y="4746268"/>
            <a:ext cx="2824471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38EA67-8F7D-A749-3396-FCE49CE398E7}"/>
              </a:ext>
            </a:extLst>
          </p:cNvPr>
          <p:cNvCxnSpPr>
            <a:cxnSpLocks/>
          </p:cNvCxnSpPr>
          <p:nvPr/>
        </p:nvCxnSpPr>
        <p:spPr>
          <a:xfrm flipV="1">
            <a:off x="7535342" y="4054284"/>
            <a:ext cx="2957032" cy="286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1476389" y="3704438"/>
            <a:ext cx="1216057" cy="70223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Screen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1498862" y="4596510"/>
            <a:ext cx="1216057" cy="702230"/>
          </a:xfrm>
          <a:prstGeom prst="rect">
            <a:avLst/>
          </a:prstGeom>
          <a:solidFill>
            <a:srgbClr val="EA42B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Buzzer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1494112" y="2783639"/>
            <a:ext cx="1216058" cy="702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9493850" y="4479348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reader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4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7" y="4499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Power MNAGMENT UNIT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3922381" y="2454503"/>
            <a:ext cx="2173619" cy="832283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12264" y="2870645"/>
            <a:ext cx="1810117" cy="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3922382" y="3514886"/>
            <a:ext cx="2173616" cy="83228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948361" y="2957007"/>
            <a:ext cx="1060386" cy="887656"/>
          </a:xfrm>
          <a:prstGeom prst="bentConnector2">
            <a:avLst/>
          </a:prstGeom>
          <a:ln w="50800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F5D08-6A9B-B1A7-414A-1E56F560D462}"/>
              </a:ext>
            </a:extLst>
          </p:cNvPr>
          <p:cNvCxnSpPr>
            <a:cxnSpLocks/>
          </p:cNvCxnSpPr>
          <p:nvPr/>
        </p:nvCxnSpPr>
        <p:spPr>
          <a:xfrm>
            <a:off x="6095998" y="2870641"/>
            <a:ext cx="3230882" cy="12627"/>
          </a:xfrm>
          <a:prstGeom prst="straightConnector1">
            <a:avLst/>
          </a:prstGeom>
          <a:ln w="53975" cap="flat" cmpd="sng" algn="ctr">
            <a:solidFill>
              <a:srgbClr val="5FBBB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CF70A-618E-54A2-5E20-55A3F25528F4}"/>
              </a:ext>
            </a:extLst>
          </p:cNvPr>
          <p:cNvCxnSpPr>
            <a:cxnSpLocks/>
          </p:cNvCxnSpPr>
          <p:nvPr/>
        </p:nvCxnSpPr>
        <p:spPr>
          <a:xfrm>
            <a:off x="6095998" y="3881645"/>
            <a:ext cx="3230882" cy="11038"/>
          </a:xfrm>
          <a:prstGeom prst="straightConnector1">
            <a:avLst/>
          </a:prstGeom>
          <a:ln w="539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96CFD3-F4D8-E39D-D454-EC4C526E0BB4}"/>
              </a:ext>
            </a:extLst>
          </p:cNvPr>
          <p:cNvSpPr txBox="1"/>
          <p:nvPr/>
        </p:nvSpPr>
        <p:spPr>
          <a:xfrm>
            <a:off x="2112264" y="251393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5V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55599-E26D-6595-2492-3FD91A15E55C}"/>
              </a:ext>
            </a:extLst>
          </p:cNvPr>
          <p:cNvSpPr txBox="1"/>
          <p:nvPr/>
        </p:nvSpPr>
        <p:spPr>
          <a:xfrm>
            <a:off x="6167564" y="2501309"/>
            <a:ext cx="12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5V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1FA4A8-E840-96B6-B076-FB2471BACADF}"/>
              </a:ext>
            </a:extLst>
          </p:cNvPr>
          <p:cNvSpPr txBox="1"/>
          <p:nvPr/>
        </p:nvSpPr>
        <p:spPr>
          <a:xfrm>
            <a:off x="6172200" y="3523351"/>
            <a:ext cx="13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3.3V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473CC-836B-CB1A-8314-46AF0566D25B}"/>
              </a:ext>
            </a:extLst>
          </p:cNvPr>
          <p:cNvSpPr txBox="1"/>
          <p:nvPr/>
        </p:nvSpPr>
        <p:spPr>
          <a:xfrm>
            <a:off x="6167563" y="2828459"/>
            <a:ext cx="315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Barcode reader &amp; screen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6AE05-E400-08ED-8B80-7866DE108B83}"/>
              </a:ext>
            </a:extLst>
          </p:cNvPr>
          <p:cNvSpPr txBox="1"/>
          <p:nvPr/>
        </p:nvSpPr>
        <p:spPr>
          <a:xfrm>
            <a:off x="6175486" y="3814208"/>
            <a:ext cx="31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ESP32 &amp; other components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E434-2038-F698-501F-7D01261D1E5E}"/>
              </a:ext>
            </a:extLst>
          </p:cNvPr>
          <p:cNvSpPr/>
          <p:nvPr/>
        </p:nvSpPr>
        <p:spPr>
          <a:xfrm>
            <a:off x="1819656" y="1618488"/>
            <a:ext cx="8083296" cy="3337560"/>
          </a:xfrm>
          <a:prstGeom prst="rect">
            <a:avLst/>
          </a:prstGeom>
          <a:noFill/>
          <a:ln w="444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37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flipH="1">
            <a:off x="6718914" y="3967125"/>
            <a:ext cx="1144128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99" y="105884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Communication 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362201" y="3567664"/>
            <a:ext cx="1243952" cy="79892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Display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4750283" y="3429000"/>
            <a:ext cx="1968631" cy="1076249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  <a:t>ESP32</a:t>
            </a:r>
            <a:endParaRPr lang="en-IL" sz="2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126570" y="5433811"/>
            <a:ext cx="1216058" cy="702229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5734599" y="4505249"/>
            <a:ext cx="0" cy="92856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7863042" y="3567664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Sensor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3671886" y="367158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3606153" y="3967125"/>
            <a:ext cx="1144130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5D09E2-0D09-3028-02E8-E53009B866E5}"/>
              </a:ext>
            </a:extLst>
          </p:cNvPr>
          <p:cNvSpPr txBox="1"/>
          <p:nvPr/>
        </p:nvSpPr>
        <p:spPr>
          <a:xfrm>
            <a:off x="6784646" y="3612858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UART</a:t>
            </a:r>
            <a:endParaRPr lang="en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AE3EBD-C801-FDB8-A3B8-74EE52F67283}"/>
              </a:ext>
            </a:extLst>
          </p:cNvPr>
          <p:cNvSpPr txBox="1"/>
          <p:nvPr/>
        </p:nvSpPr>
        <p:spPr>
          <a:xfrm>
            <a:off x="5032601" y="4691821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072E3-BEE0-90D9-0E9A-1BC659B031B2}"/>
              </a:ext>
            </a:extLst>
          </p:cNvPr>
          <p:cNvSpPr/>
          <p:nvPr/>
        </p:nvSpPr>
        <p:spPr>
          <a:xfrm>
            <a:off x="4373559" y="1723118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A45B4-8498-C903-733D-1E056EEED4A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81588" y="2522040"/>
            <a:ext cx="0" cy="90696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E3386D-3041-251B-B8E6-5218CE9DD44B}"/>
              </a:ext>
            </a:extLst>
          </p:cNvPr>
          <p:cNvSpPr txBox="1"/>
          <p:nvPr/>
        </p:nvSpPr>
        <p:spPr>
          <a:xfrm>
            <a:off x="4243951" y="2790854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I2C</a:t>
            </a:r>
            <a:endParaRPr lang="en-IL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A04941-24FC-FFA3-A240-15AA1B0A616B}"/>
              </a:ext>
            </a:extLst>
          </p:cNvPr>
          <p:cNvSpPr/>
          <p:nvPr/>
        </p:nvSpPr>
        <p:spPr>
          <a:xfrm>
            <a:off x="5850250" y="1723118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3DBC29-7339-F20B-135A-C55DBCD4164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458279" y="2522040"/>
            <a:ext cx="0" cy="90696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05092F-B8E0-FCF9-CBAD-A9E4E6F97370}"/>
              </a:ext>
            </a:extLst>
          </p:cNvPr>
          <p:cNvSpPr txBox="1"/>
          <p:nvPr/>
        </p:nvSpPr>
        <p:spPr>
          <a:xfrm>
            <a:off x="6242479" y="277924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881292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727</TotalTime>
  <Words>558</Words>
  <Application>Microsoft Office PowerPoint</Application>
  <PresentationFormat>Widescreen</PresentationFormat>
  <Paragraphs>144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TT Norms Pro</vt:lpstr>
      <vt:lpstr>Tw Cen MT</vt:lpstr>
      <vt:lpstr>Circuit</vt:lpstr>
      <vt:lpstr>MIDTERM presentation Barcode CHECKER 7681</vt:lpstr>
      <vt:lpstr>BACKGOUND &amp; Motivation</vt:lpstr>
      <vt:lpstr>Goals</vt:lpstr>
      <vt:lpstr>Components &amp; work development</vt:lpstr>
      <vt:lpstr>TOP VIEW Block diagram</vt:lpstr>
      <vt:lpstr>Mod of work Diagram  </vt:lpstr>
      <vt:lpstr>Block diagram</vt:lpstr>
      <vt:lpstr>Power MNAGMENT UNIT</vt:lpstr>
      <vt:lpstr>Communication  Diagram</vt:lpstr>
      <vt:lpstr>ESP32</vt:lpstr>
      <vt:lpstr>Barcode reader</vt:lpstr>
      <vt:lpstr>Arduino developing environment  </vt:lpstr>
      <vt:lpstr>Until now</vt:lpstr>
      <vt:lpstr>Layout - TOP</vt:lpstr>
      <vt:lpstr>Layout - BOTTOM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Muhammad Biadsy</cp:lastModifiedBy>
  <cp:revision>355</cp:revision>
  <dcterms:created xsi:type="dcterms:W3CDTF">2024-06-05T14:23:13Z</dcterms:created>
  <dcterms:modified xsi:type="dcterms:W3CDTF">2024-08-18T07:47:15Z</dcterms:modified>
</cp:coreProperties>
</file>