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5"/>
  </p:notesMasterIdLst>
  <p:sldIdLst>
    <p:sldId id="256" r:id="rId2"/>
    <p:sldId id="257" r:id="rId3"/>
    <p:sldId id="258" r:id="rId4"/>
    <p:sldId id="272" r:id="rId5"/>
    <p:sldId id="274" r:id="rId6"/>
    <p:sldId id="277" r:id="rId7"/>
    <p:sldId id="282" r:id="rId8"/>
    <p:sldId id="280" r:id="rId9"/>
    <p:sldId id="284" r:id="rId10"/>
    <p:sldId id="270" r:id="rId11"/>
    <p:sldId id="260" r:id="rId12"/>
    <p:sldId id="275" r:id="rId13"/>
    <p:sldId id="27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87B1"/>
    <a:srgbClr val="EA42BE"/>
    <a:srgbClr val="FC0000"/>
    <a:srgbClr val="00FF00"/>
    <a:srgbClr val="01FF00"/>
    <a:srgbClr val="5FBBB0"/>
    <a:srgbClr val="1DFD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94660"/>
  </p:normalViewPr>
  <p:slideViewPr>
    <p:cSldViewPr snapToGrid="0">
      <p:cViewPr varScale="1">
        <p:scale>
          <a:sx n="59" d="100"/>
          <a:sy n="59" d="100"/>
        </p:scale>
        <p:origin x="1180" y="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F116F6-876A-46EC-830D-DE4D9F46346F}" type="datetimeFigureOut">
              <a:rPr lang="en-IL" smtClean="0"/>
              <a:t>08/08/2024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6AAC7-B74A-48E8-841A-BDDA799A83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90566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Barcode </a:t>
            </a:r>
            <a:r>
              <a:rPr lang="en-US" b="0" i="0" dirty="0">
                <a:solidFill>
                  <a:srgbClr val="191919"/>
                </a:solidFill>
                <a:effectLst/>
                <a:highlight>
                  <a:srgbClr val="F5F5F5"/>
                </a:highlight>
                <a:latin typeface="TT Norms Pro"/>
              </a:rPr>
              <a:t>Dimension 2.6*5.6*5.6cm</a:t>
            </a:r>
          </a:p>
          <a:p>
            <a:r>
              <a:rPr lang="en-US" b="0" i="0" dirty="0">
                <a:solidFill>
                  <a:srgbClr val="191919"/>
                </a:solidFill>
                <a:effectLst/>
                <a:highlight>
                  <a:srgbClr val="F5F5F5"/>
                </a:highlight>
                <a:latin typeface="TT Norms Pro"/>
              </a:rPr>
              <a:t>Screen  4.2 * 3.9 inches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6AAC7-B74A-48E8-841A-BDDA799A8381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00040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6AAC7-B74A-48E8-841A-BDDA799A8381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72655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125 mA =	I</a:t>
            </a:r>
          </a:p>
          <a:p>
            <a:r>
              <a:rPr lang="en-US" dirty="0"/>
              <a:t>Built in buzzer </a:t>
            </a:r>
          </a:p>
          <a:p>
            <a:r>
              <a:rPr lang="en-US" dirty="0"/>
              <a:t>Built in led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6AAC7-B74A-48E8-841A-BDDA799A8381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9294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2C02C3A-F3EC-431D-BD4C-85B7465FC644}" type="datetimeFigureOut">
              <a:rPr lang="en-IL" smtClean="0"/>
              <a:t>08/08/2024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98914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08/08/2024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0140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08/08/2024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76713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08/08/2024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338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08/08/2024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35657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08/08/2024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41789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08/08/2024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8669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08/08/2024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64285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08/08/2024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00098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08/08/2024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48570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08/08/2024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30409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08/08/2024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7682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08/08/2024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14040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08/08/2024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01431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08/08/2024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81919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08/08/2024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4142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08/08/2024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73788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02C3A-F3EC-431D-BD4C-85B7465FC644}" type="datetimeFigureOut">
              <a:rPr lang="en-IL" smtClean="0"/>
              <a:t>08/08/2024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50788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DB21E-BC88-7B05-6A5D-FB9D3C5B2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2441" y="174903"/>
            <a:ext cx="6847117" cy="52268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MIDTERM presentation</a:t>
            </a:r>
            <a:b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Barcode CHECKER 7681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E21C7C-90D4-7C95-6E22-DFCE3B524AA4}"/>
              </a:ext>
            </a:extLst>
          </p:cNvPr>
          <p:cNvSpPr txBox="1"/>
          <p:nvPr/>
        </p:nvSpPr>
        <p:spPr>
          <a:xfrm>
            <a:off x="2672440" y="2796866"/>
            <a:ext cx="6847117" cy="309168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000" b="1" dirty="0"/>
              <a:t>By: Omar </a:t>
            </a:r>
            <a:r>
              <a:rPr lang="en-US" sz="2000" b="1" dirty="0" err="1"/>
              <a:t>Sharafy</a:t>
            </a:r>
            <a:r>
              <a:rPr lang="en-US" sz="2000" b="1" dirty="0"/>
              <a:t>, Muhammad Biadsy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000" b="1" dirty="0"/>
              <a:t>Instructor: Mony Orbach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000" b="1" dirty="0"/>
              <a:t>Lab: HSDSL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000" b="1" dirty="0"/>
              <a:t>Spring Semester 2024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DF35A3-AAF1-30C3-7459-70687F11D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440" y="5642637"/>
            <a:ext cx="6847117" cy="121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89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378598"/>
            <a:ext cx="9905998" cy="1478570"/>
          </a:xfrm>
        </p:spPr>
        <p:txBody>
          <a:bodyPr/>
          <a:lstStyle/>
          <a:p>
            <a:pPr algn="ctr"/>
            <a:r>
              <a:rPr lang="en-US" b="1" dirty="0">
                <a:cs typeface="Arial" panose="020B0604020202020204" pitchFamily="34" charset="0"/>
              </a:rPr>
              <a:t>ESP32</a:t>
            </a:r>
            <a:endParaRPr lang="he-IL" b="1" dirty="0"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8119" y="1981200"/>
            <a:ext cx="8946541" cy="4876800"/>
          </a:xfrm>
        </p:spPr>
        <p:txBody>
          <a:bodyPr>
            <a:normAutofit/>
          </a:bodyPr>
          <a:lstStyle/>
          <a:p>
            <a:r>
              <a:rPr lang="en-US" dirty="0">
                <a:cs typeface="Arial" panose="020B0604020202020204" pitchFamily="34" charset="0"/>
              </a:rPr>
              <a:t>Includes many drivers that make programming easier.</a:t>
            </a:r>
          </a:p>
          <a:p>
            <a:r>
              <a:rPr lang="en-US" dirty="0">
                <a:cs typeface="Arial" panose="020B0604020202020204" pitchFamily="34" charset="0"/>
              </a:rPr>
              <a:t>Advantages over Arduino nano: speed and memory</a:t>
            </a:r>
          </a:p>
          <a:p>
            <a:pPr marL="0" indent="0">
              <a:buNone/>
            </a:pPr>
            <a:endParaRPr lang="en-US" dirty="0">
              <a:cs typeface="Arial" panose="020B0604020202020204" pitchFamily="34" charset="0"/>
            </a:endParaRPr>
          </a:p>
          <a:p>
            <a:endParaRPr lang="en-US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cs typeface="Arial" panose="020B0604020202020204" pitchFamily="34" charset="0"/>
            </a:endParaRPr>
          </a:p>
          <a:p>
            <a:r>
              <a:rPr lang="en-US" dirty="0">
                <a:cs typeface="Arial" panose="020B0604020202020204" pitchFamily="34" charset="0"/>
              </a:rPr>
              <a:t>2 cores.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DE114C7-DB38-4EF0-91F4-07D34D224E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740900"/>
              </p:ext>
            </p:extLst>
          </p:nvPr>
        </p:nvGraphicFramePr>
        <p:xfrm>
          <a:off x="1455577" y="3429000"/>
          <a:ext cx="6876870" cy="1651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92290">
                  <a:extLst>
                    <a:ext uri="{9D8B030D-6E8A-4147-A177-3AD203B41FA5}">
                      <a16:colId xmlns:a16="http://schemas.microsoft.com/office/drawing/2014/main" val="3152711524"/>
                    </a:ext>
                  </a:extLst>
                </a:gridCol>
                <a:gridCol w="2292290">
                  <a:extLst>
                    <a:ext uri="{9D8B030D-6E8A-4147-A177-3AD203B41FA5}">
                      <a16:colId xmlns:a16="http://schemas.microsoft.com/office/drawing/2014/main" val="4131672903"/>
                    </a:ext>
                  </a:extLst>
                </a:gridCol>
                <a:gridCol w="2292290">
                  <a:extLst>
                    <a:ext uri="{9D8B030D-6E8A-4147-A177-3AD203B41FA5}">
                      <a16:colId xmlns:a16="http://schemas.microsoft.com/office/drawing/2014/main" val="24190150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ESP32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Arduino nano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508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Clock rate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80 MHz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 MHz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021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Memory size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520 KB SRAM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4 MB flash memory</a:t>
                      </a: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KB SRAM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32 KB flash 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485891"/>
                  </a:ext>
                </a:extLst>
              </a:tr>
            </a:tbl>
          </a:graphicData>
        </a:graphic>
      </p:graphicFrame>
      <p:pic>
        <p:nvPicPr>
          <p:cNvPr id="2050" name="Picture 2" descr="ESP32-DEVKITC-32D Espressif Systems | RF/IF ו- RFID | DigiKey">
            <a:extLst>
              <a:ext uri="{FF2B5EF4-FFF2-40B4-BE49-F238E27FC236}">
                <a16:creationId xmlns:a16="http://schemas.microsoft.com/office/drawing/2014/main" id="{3C58C095-129A-45B6-A3E9-361FCE6FC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272" y="1857168"/>
            <a:ext cx="3324492" cy="29037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32230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1417E-E7E4-488F-8BAD-86DAD297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Arial" panose="020B0604020202020204" pitchFamily="34" charset="0"/>
              </a:rPr>
              <a:t>Arduino developing environment </a:t>
            </a:r>
            <a:br>
              <a:rPr lang="en-US" b="1" dirty="0">
                <a:cs typeface="Arial" panose="020B0604020202020204" pitchFamily="34" charset="0"/>
              </a:rPr>
            </a:br>
            <a:endParaRPr lang="en-IL" b="1" dirty="0"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390D6-5F03-A582-D7FA-132F9B6B0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1368"/>
            <a:ext cx="10756674" cy="452628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cs typeface="Arial" panose="020B0604020202020204" pitchFamily="34" charset="0"/>
              </a:rPr>
              <a:t>Supports the ESP32.</a:t>
            </a:r>
          </a:p>
          <a:p>
            <a:pPr>
              <a:lnSpc>
                <a:spcPct val="150000"/>
              </a:lnSpc>
            </a:pPr>
            <a:endParaRPr lang="en-US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cs typeface="Arial" panose="020B0604020202020204" pitchFamily="34" charset="0"/>
              </a:rPr>
              <a:t>Rich collection of libraries for various sensors and communication protocols.</a:t>
            </a:r>
          </a:p>
          <a:p>
            <a:pPr>
              <a:lnSpc>
                <a:spcPct val="150000"/>
              </a:lnSpc>
            </a:pPr>
            <a:endParaRPr lang="en-US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cs typeface="Arial" panose="020B0604020202020204" pitchFamily="34" charset="0"/>
              </a:rPr>
              <a:t>Easy to use and quickly start coding.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cs typeface="Arial" panose="020B0604020202020204" pitchFamily="34" charset="0"/>
              </a:rPr>
              <a:t>Supports wide range of applications.</a:t>
            </a:r>
          </a:p>
          <a:p>
            <a:endParaRPr lang="en-US" dirty="0"/>
          </a:p>
          <a:p>
            <a:endParaRPr lang="en-US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587864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3564D-05A9-4FF9-2F8B-417AD06A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Arial" panose="020B0604020202020204" pitchFamily="34" charset="0"/>
              </a:rPr>
              <a:t>Barcode reader</a:t>
            </a:r>
            <a:endParaRPr lang="en-IL" b="1" dirty="0"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E0B70-FC01-0B59-421A-A25F0E5D3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2D Barcode scanner.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Built in buzzer that we can adapt it to our project.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Supports Arduino development Environment.</a:t>
            </a:r>
          </a:p>
        </p:txBody>
      </p:sp>
    </p:spTree>
    <p:extLst>
      <p:ext uri="{BB962C8B-B14F-4D97-AF65-F5344CB8AC3E}">
        <p14:creationId xmlns:p14="http://schemas.microsoft.com/office/powerpoint/2010/main" val="552001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8B889-0E40-9F6F-143C-24107B9B8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cs typeface="+mn-cs"/>
              </a:rPr>
              <a:t>Gant diagram</a:t>
            </a:r>
            <a:endParaRPr lang="en-IL" b="1" dirty="0"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D922E2-880A-6753-3137-12F22C636041}"/>
              </a:ext>
            </a:extLst>
          </p:cNvPr>
          <p:cNvSpPr/>
          <p:nvPr/>
        </p:nvSpPr>
        <p:spPr>
          <a:xfrm>
            <a:off x="742248" y="2779379"/>
            <a:ext cx="2567880" cy="47141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layout</a:t>
            </a:r>
            <a:endParaRPr lang="en-IL" b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F43AA4-8AA9-CDF6-ABC8-E96DECB5D717}"/>
              </a:ext>
            </a:extLst>
          </p:cNvPr>
          <p:cNvSpPr/>
          <p:nvPr/>
        </p:nvSpPr>
        <p:spPr>
          <a:xfrm>
            <a:off x="2026188" y="4122791"/>
            <a:ext cx="3789397" cy="471412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bring - up</a:t>
            </a:r>
            <a:endParaRPr lang="en-IL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DC9B05-D10D-2C04-18AB-73EFA51F637C}"/>
              </a:ext>
            </a:extLst>
          </p:cNvPr>
          <p:cNvSpPr/>
          <p:nvPr/>
        </p:nvSpPr>
        <p:spPr>
          <a:xfrm>
            <a:off x="2541605" y="3432487"/>
            <a:ext cx="3273980" cy="4714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Designing a case via 3D Printer</a:t>
            </a:r>
            <a:endParaRPr lang="en-IL" b="1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F0ADD7-0707-72C0-E34B-8A3C456B27FC}"/>
              </a:ext>
            </a:extLst>
          </p:cNvPr>
          <p:cNvSpPr/>
          <p:nvPr/>
        </p:nvSpPr>
        <p:spPr>
          <a:xfrm>
            <a:off x="5815585" y="4775899"/>
            <a:ext cx="2532887" cy="471412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Debug </a:t>
            </a:r>
            <a:endParaRPr lang="en-IL" b="1" dirty="0">
              <a:solidFill>
                <a:schemeClr val="tx1"/>
              </a:solidFill>
            </a:endParaRPr>
          </a:p>
        </p:txBody>
      </p:sp>
      <p:sp>
        <p:nvSpPr>
          <p:cNvPr id="18" name="Minus Sign 17">
            <a:extLst>
              <a:ext uri="{FF2B5EF4-FFF2-40B4-BE49-F238E27FC236}">
                <a16:creationId xmlns:a16="http://schemas.microsoft.com/office/drawing/2014/main" id="{45665B3B-8BDA-79ED-0172-D7E896104348}"/>
              </a:ext>
            </a:extLst>
          </p:cNvPr>
          <p:cNvSpPr/>
          <p:nvPr/>
        </p:nvSpPr>
        <p:spPr>
          <a:xfrm>
            <a:off x="-1156063" y="1506632"/>
            <a:ext cx="13985095" cy="1752116"/>
          </a:xfrm>
          <a:prstGeom prst="mathMinus">
            <a:avLst/>
          </a:prstGeom>
          <a:solidFill>
            <a:srgbClr val="1DFDF2"/>
          </a:solidFill>
          <a:ln>
            <a:solidFill>
              <a:srgbClr val="1DFDF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|   13august24   |   20august24   |   27august24   |   3sep24   |   10sep24   |   17sep24   |   24sep24   |</a:t>
            </a:r>
            <a:endParaRPr lang="en-IL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E41481B-1D4C-157B-0850-4CB22483A7FC}"/>
              </a:ext>
            </a:extLst>
          </p:cNvPr>
          <p:cNvCxnSpPr>
            <a:cxnSpLocks/>
          </p:cNvCxnSpPr>
          <p:nvPr/>
        </p:nvCxnSpPr>
        <p:spPr>
          <a:xfrm>
            <a:off x="742248" y="2652378"/>
            <a:ext cx="309312" cy="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9743B44-CA97-A03C-3CA0-9A9D39EFD855}"/>
              </a:ext>
            </a:extLst>
          </p:cNvPr>
          <p:cNvSpPr txBox="1"/>
          <p:nvPr/>
        </p:nvSpPr>
        <p:spPr>
          <a:xfrm>
            <a:off x="1021080" y="2510033"/>
            <a:ext cx="603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C0000"/>
                </a:solidFill>
              </a:rPr>
              <a:t>Today</a:t>
            </a:r>
            <a:endParaRPr lang="en-IL" sz="1200" b="1" dirty="0">
              <a:solidFill>
                <a:srgbClr val="FC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464466-7B6F-A29F-2CA6-60DF65ABA318}"/>
              </a:ext>
            </a:extLst>
          </p:cNvPr>
          <p:cNvSpPr/>
          <p:nvPr/>
        </p:nvSpPr>
        <p:spPr>
          <a:xfrm>
            <a:off x="8348473" y="5532913"/>
            <a:ext cx="2615184" cy="471412"/>
          </a:xfrm>
          <a:prstGeom prst="rect">
            <a:avLst/>
          </a:prstGeom>
          <a:solidFill>
            <a:srgbClr val="01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Final presentation</a:t>
            </a:r>
            <a:endParaRPr lang="en-IL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56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8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1FFAD-F3FB-0923-1C59-4F14DD53C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3974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cs typeface="Arial" panose="020B0604020202020204" pitchFamily="34" charset="0"/>
              </a:rPr>
              <a:t>BACKGOUND &amp; Motivation</a:t>
            </a:r>
            <a:endParaRPr lang="en-IL" dirty="0">
              <a:cs typeface="Arial" panose="020B0604020202020204" pitchFamily="34" charset="0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5A0F586-B5B1-0F90-1763-D969C1ABE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17904"/>
            <a:ext cx="9905999" cy="509612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dirty="0"/>
              <a:t>In Hospitals, Samples are collected from patients and labeled with unique barcode stickers.</a:t>
            </a:r>
          </a:p>
          <a:p>
            <a:pPr>
              <a:lnSpc>
                <a:spcPct val="170000"/>
              </a:lnSpc>
            </a:pPr>
            <a:r>
              <a:rPr lang="en-US" b="1" dirty="0"/>
              <a:t>Visual Checking:</a:t>
            </a:r>
            <a:r>
              <a:rPr lang="en-US" dirty="0"/>
              <a:t> In the lab, samples are checked visually against patient barcodes in the system.</a:t>
            </a:r>
          </a:p>
          <a:p>
            <a:pPr>
              <a:lnSpc>
                <a:spcPct val="170000"/>
              </a:lnSpc>
            </a:pPr>
            <a:r>
              <a:rPr lang="en-US" b="1" dirty="0"/>
              <a:t>Potential Issues:</a:t>
            </a:r>
            <a:r>
              <a:rPr lang="en-US" dirty="0"/>
              <a:t> High number of samples can cause confusion and mix-ups, resulting in issuing wrong meds and treatments.</a:t>
            </a:r>
          </a:p>
          <a:p>
            <a:pPr>
              <a:lnSpc>
                <a:spcPct val="170000"/>
              </a:lnSpc>
            </a:pPr>
            <a:r>
              <a:rPr lang="en-US" b="1" dirty="0">
                <a:solidFill>
                  <a:srgbClr val="FC0000"/>
                </a:solidFill>
              </a:rPr>
              <a:t>Difficulty in Comparison:</a:t>
            </a:r>
            <a:r>
              <a:rPr lang="en-US" dirty="0">
                <a:solidFill>
                  <a:srgbClr val="FC0000"/>
                </a:solidFill>
              </a:rPr>
              <a:t> Visual comparison of barcodes is challenging for lab personnel (Or any human for that matter).</a:t>
            </a:r>
            <a:endParaRPr lang="en-IL" dirty="0">
              <a:solidFill>
                <a:srgbClr val="FC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347578-DC86-AD50-065C-CBC201B68078}"/>
              </a:ext>
            </a:extLst>
          </p:cNvPr>
          <p:cNvSpPr/>
          <p:nvPr/>
        </p:nvSpPr>
        <p:spPr>
          <a:xfrm>
            <a:off x="1462167" y="1195602"/>
            <a:ext cx="10729833" cy="105388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00244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23D16-736F-9940-DA3B-CAFADDA3C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9144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cs typeface="Arial" panose="020B0604020202020204" pitchFamily="34" charset="0"/>
              </a:rPr>
              <a:t>Goals</a:t>
            </a:r>
            <a:endParaRPr lang="en-IL" sz="4000" dirty="0"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671B2-E985-0884-94F9-4BDF0C974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427" y="1625890"/>
            <a:ext cx="9905998" cy="4207982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kumimoji="0" lang="en-IL" altLang="en-IL" sz="2400" b="0" i="0" u="none" strike="noStrike" cap="none" normalizeH="0" baseline="0" dirty="0">
                <a:ln>
                  <a:noFill/>
                </a:ln>
                <a:effectLst/>
              </a:rPr>
              <a:t>Development of an easy to carry and simple tool that solves the problem of confusion in the hospital laboratory</a:t>
            </a:r>
            <a:r>
              <a:rPr kumimoji="0" lang="en-IL" altLang="en-IL" sz="9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lang="he-IL" altLang="en-IL" sz="2000" dirty="0"/>
              <a:t>.</a:t>
            </a:r>
            <a:endParaRPr lang="en-US" b="1" dirty="0"/>
          </a:p>
          <a:p>
            <a:pPr marL="0" indent="0">
              <a:lnSpc>
                <a:spcPct val="110000"/>
              </a:lnSpc>
              <a:buNone/>
            </a:pPr>
            <a:endParaRPr lang="en-US" b="1" dirty="0"/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  </a:t>
            </a:r>
            <a:r>
              <a:rPr lang="en-US" u="sng" dirty="0"/>
              <a:t>The tool should </a:t>
            </a:r>
            <a:r>
              <a:rPr lang="en-US" dirty="0"/>
              <a:t> </a:t>
            </a:r>
          </a:p>
          <a:p>
            <a:pPr>
              <a:lnSpc>
                <a:spcPct val="110000"/>
              </a:lnSpc>
            </a:pPr>
            <a:r>
              <a:rPr lang="en-US" dirty="0"/>
              <a:t>Compare between barcodes and give us a clear result.</a:t>
            </a:r>
          </a:p>
          <a:p>
            <a:pPr>
              <a:lnSpc>
                <a:spcPct val="110000"/>
              </a:lnSpc>
            </a:pPr>
            <a:r>
              <a:rPr lang="en-US" dirty="0"/>
              <a:t>communicatee via Wi-Fi with a computer.</a:t>
            </a:r>
          </a:p>
          <a:p>
            <a:pPr>
              <a:lnSpc>
                <a:spcPct val="110000"/>
              </a:lnSpc>
            </a:pPr>
            <a:r>
              <a:rPr lang="en-US" dirty="0"/>
              <a:t>Save barcodes.</a:t>
            </a:r>
          </a:p>
          <a:p>
            <a:pPr>
              <a:lnSpc>
                <a:spcPct val="110000"/>
              </a:lnSpc>
            </a:pPr>
            <a:r>
              <a:rPr lang="en-US" dirty="0"/>
              <a:t>Mobile, compact and Re-chargeable.</a:t>
            </a:r>
          </a:p>
          <a:p>
            <a:pPr>
              <a:lnSpc>
                <a:spcPct val="110000"/>
              </a:lnSpc>
            </a:pPr>
            <a:endParaRPr lang="en-US" sz="1700" dirty="0"/>
          </a:p>
          <a:p>
            <a:pPr>
              <a:lnSpc>
                <a:spcPct val="110000"/>
              </a:lnSpc>
            </a:pPr>
            <a:endParaRPr lang="en-US" sz="1700" dirty="0"/>
          </a:p>
          <a:p>
            <a:pPr>
              <a:lnSpc>
                <a:spcPct val="110000"/>
              </a:lnSpc>
            </a:pPr>
            <a:endParaRPr lang="en-US" sz="1700" dirty="0"/>
          </a:p>
          <a:p>
            <a:pPr>
              <a:lnSpc>
                <a:spcPct val="110000"/>
              </a:lnSpc>
            </a:pPr>
            <a:endParaRPr lang="en-US" sz="1700" dirty="0"/>
          </a:p>
          <a:p>
            <a:pPr>
              <a:lnSpc>
                <a:spcPct val="110000"/>
              </a:lnSpc>
            </a:pPr>
            <a:endParaRPr lang="en-US" sz="1700" dirty="0"/>
          </a:p>
          <a:p>
            <a:pPr>
              <a:lnSpc>
                <a:spcPct val="110000"/>
              </a:lnSpc>
            </a:pPr>
            <a:endParaRPr lang="en-IL" sz="1700" dirty="0"/>
          </a:p>
        </p:txBody>
      </p:sp>
    </p:spTree>
    <p:extLst>
      <p:ext uri="{BB962C8B-B14F-4D97-AF65-F5344CB8AC3E}">
        <p14:creationId xmlns:p14="http://schemas.microsoft.com/office/powerpoint/2010/main" val="3898564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B1696-84CA-2801-55A1-7B13D581A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53247"/>
            <a:ext cx="9905998" cy="1478570"/>
          </a:xfrm>
        </p:spPr>
        <p:txBody>
          <a:bodyPr/>
          <a:lstStyle/>
          <a:p>
            <a:pPr algn="ctr"/>
            <a:r>
              <a:rPr lang="en-US" b="1">
                <a:cs typeface="Arial" panose="020B0604020202020204" pitchFamily="34" charset="0"/>
              </a:rPr>
              <a:t>Components &amp; work development</a:t>
            </a:r>
            <a:endParaRPr lang="en-IL" b="1" dirty="0"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03750-F3C7-5F28-7202-201C3ABB6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694" y="1633666"/>
            <a:ext cx="5623559" cy="4623847"/>
          </a:xfrm>
        </p:spPr>
        <p:txBody>
          <a:bodyPr/>
          <a:lstStyle/>
          <a:p>
            <a:pPr marL="0" indent="0">
              <a:buNone/>
            </a:pPr>
            <a:r>
              <a:rPr lang="en-US" u="sng" dirty="0">
                <a:cs typeface="Arial" panose="020B0604020202020204" pitchFamily="34" charset="0"/>
              </a:rPr>
              <a:t>Components :</a:t>
            </a:r>
          </a:p>
          <a:p>
            <a:r>
              <a:rPr lang="en-US" dirty="0">
                <a:cs typeface="Arial" panose="020B0604020202020204" pitchFamily="34" charset="0"/>
              </a:rPr>
              <a:t>Barcode reader (Including built in buzzer). </a:t>
            </a:r>
          </a:p>
          <a:p>
            <a:r>
              <a:rPr lang="en-US" dirty="0">
                <a:cs typeface="Arial" panose="020B0604020202020204" pitchFamily="34" charset="0"/>
              </a:rPr>
              <a:t>Esp32.</a:t>
            </a:r>
          </a:p>
          <a:p>
            <a:r>
              <a:rPr lang="en-US" dirty="0">
                <a:cs typeface="Arial" panose="020B0604020202020204" pitchFamily="34" charset="0"/>
              </a:rPr>
              <a:t>Screen - SPI TFT LCD.</a:t>
            </a:r>
          </a:p>
          <a:p>
            <a:r>
              <a:rPr lang="en-US" dirty="0">
                <a:cs typeface="Arial" panose="020B0604020202020204" pitchFamily="34" charset="0"/>
              </a:rPr>
              <a:t>Realtime clk. </a:t>
            </a:r>
          </a:p>
          <a:p>
            <a:r>
              <a:rPr lang="en-US" dirty="0">
                <a:cs typeface="Arial" panose="020B0604020202020204" pitchFamily="34" charset="0"/>
              </a:rPr>
              <a:t>Charger – USB Type-C.</a:t>
            </a:r>
          </a:p>
          <a:p>
            <a:r>
              <a:rPr lang="en-US" dirty="0">
                <a:cs typeface="Arial" panose="020B0604020202020204" pitchFamily="34" charset="0"/>
              </a:rPr>
              <a:t>Sd card.</a:t>
            </a:r>
          </a:p>
          <a:p>
            <a:r>
              <a:rPr lang="en-US" dirty="0">
                <a:cs typeface="Arial" panose="020B0604020202020204" pitchFamily="34" charset="0"/>
              </a:rPr>
              <a:t>LEDs.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B11D8F1-0B97-188A-D255-B72AA1BF958A}"/>
              </a:ext>
            </a:extLst>
          </p:cNvPr>
          <p:cNvSpPr txBox="1">
            <a:spLocks/>
          </p:cNvSpPr>
          <p:nvPr/>
        </p:nvSpPr>
        <p:spPr>
          <a:xfrm>
            <a:off x="7046594" y="1715962"/>
            <a:ext cx="4696967" cy="1402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cs typeface="Arial" panose="020B0604020202020204" pitchFamily="34" charset="0"/>
              </a:rPr>
              <a:t>Work development :</a:t>
            </a:r>
          </a:p>
          <a:p>
            <a:r>
              <a:rPr lang="en-US" dirty="0">
                <a:cs typeface="Arial" panose="020B0604020202020204" pitchFamily="34" charset="0"/>
              </a:rPr>
              <a:t>Arduino developing environment.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FBBAC5-5B2F-6D15-FA0A-EAA6738CE711}"/>
              </a:ext>
            </a:extLst>
          </p:cNvPr>
          <p:cNvSpPr/>
          <p:nvPr/>
        </p:nvSpPr>
        <p:spPr>
          <a:xfrm>
            <a:off x="10109453" y="5272977"/>
            <a:ext cx="1207579" cy="1106856"/>
          </a:xfrm>
          <a:prstGeom prst="rect">
            <a:avLst/>
          </a:prstGeom>
          <a:blipFill rotWithShape="1">
            <a:blip r:embed="rId3"/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A1C816-5DAE-91CF-06B0-4B5DFA5237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4055" y="5339663"/>
            <a:ext cx="1207579" cy="104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583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23D16-736F-9940-DA3B-CAFADDA3C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62877"/>
            <a:ext cx="9905998" cy="1478570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  <a:cs typeface="Arial" panose="020B0604020202020204" pitchFamily="34" charset="0"/>
              </a:rPr>
              <a:t>TOP VIEW Block diagram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68C0E57-3B7B-0BAC-D19F-D0638B901772}"/>
              </a:ext>
            </a:extLst>
          </p:cNvPr>
          <p:cNvSpPr/>
          <p:nvPr/>
        </p:nvSpPr>
        <p:spPr>
          <a:xfrm>
            <a:off x="5290683" y="3761342"/>
            <a:ext cx="2093816" cy="1184421"/>
          </a:xfrm>
          <a:prstGeom prst="rect">
            <a:avLst/>
          </a:prstGeom>
          <a:noFill/>
          <a:ln w="4445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916250"/>
                      <a:gd name="connsiteY0" fmla="*/ 0 h 4667972"/>
                      <a:gd name="connsiteX1" fmla="*/ 532463 w 5916250"/>
                      <a:gd name="connsiteY1" fmla="*/ 0 h 4667972"/>
                      <a:gd name="connsiteX2" fmla="*/ 946600 w 5916250"/>
                      <a:gd name="connsiteY2" fmla="*/ 0 h 4667972"/>
                      <a:gd name="connsiteX3" fmla="*/ 1656550 w 5916250"/>
                      <a:gd name="connsiteY3" fmla="*/ 0 h 4667972"/>
                      <a:gd name="connsiteX4" fmla="*/ 2189013 w 5916250"/>
                      <a:gd name="connsiteY4" fmla="*/ 0 h 4667972"/>
                      <a:gd name="connsiteX5" fmla="*/ 2721475 w 5916250"/>
                      <a:gd name="connsiteY5" fmla="*/ 0 h 4667972"/>
                      <a:gd name="connsiteX6" fmla="*/ 3431425 w 5916250"/>
                      <a:gd name="connsiteY6" fmla="*/ 0 h 4667972"/>
                      <a:gd name="connsiteX7" fmla="*/ 3904725 w 5916250"/>
                      <a:gd name="connsiteY7" fmla="*/ 0 h 4667972"/>
                      <a:gd name="connsiteX8" fmla="*/ 4614675 w 5916250"/>
                      <a:gd name="connsiteY8" fmla="*/ 0 h 4667972"/>
                      <a:gd name="connsiteX9" fmla="*/ 5324625 w 5916250"/>
                      <a:gd name="connsiteY9" fmla="*/ 0 h 4667972"/>
                      <a:gd name="connsiteX10" fmla="*/ 5916250 w 5916250"/>
                      <a:gd name="connsiteY10" fmla="*/ 0 h 4667972"/>
                      <a:gd name="connsiteX11" fmla="*/ 5916250 w 5916250"/>
                      <a:gd name="connsiteY11" fmla="*/ 676856 h 4667972"/>
                      <a:gd name="connsiteX12" fmla="*/ 5916250 w 5916250"/>
                      <a:gd name="connsiteY12" fmla="*/ 1307032 h 4667972"/>
                      <a:gd name="connsiteX13" fmla="*/ 5916250 w 5916250"/>
                      <a:gd name="connsiteY13" fmla="*/ 1750490 h 4667972"/>
                      <a:gd name="connsiteX14" fmla="*/ 5916250 w 5916250"/>
                      <a:gd name="connsiteY14" fmla="*/ 2333986 h 4667972"/>
                      <a:gd name="connsiteX15" fmla="*/ 5916250 w 5916250"/>
                      <a:gd name="connsiteY15" fmla="*/ 2917483 h 4667972"/>
                      <a:gd name="connsiteX16" fmla="*/ 5916250 w 5916250"/>
                      <a:gd name="connsiteY16" fmla="*/ 3500979 h 4667972"/>
                      <a:gd name="connsiteX17" fmla="*/ 5916250 w 5916250"/>
                      <a:gd name="connsiteY17" fmla="*/ 4131155 h 4667972"/>
                      <a:gd name="connsiteX18" fmla="*/ 5916250 w 5916250"/>
                      <a:gd name="connsiteY18" fmla="*/ 4667972 h 4667972"/>
                      <a:gd name="connsiteX19" fmla="*/ 5265463 w 5916250"/>
                      <a:gd name="connsiteY19" fmla="*/ 4667972 h 4667972"/>
                      <a:gd name="connsiteX20" fmla="*/ 4792163 w 5916250"/>
                      <a:gd name="connsiteY20" fmla="*/ 4667972 h 4667972"/>
                      <a:gd name="connsiteX21" fmla="*/ 4082212 w 5916250"/>
                      <a:gd name="connsiteY21" fmla="*/ 4667972 h 4667972"/>
                      <a:gd name="connsiteX22" fmla="*/ 3490588 w 5916250"/>
                      <a:gd name="connsiteY22" fmla="*/ 4667972 h 4667972"/>
                      <a:gd name="connsiteX23" fmla="*/ 3017288 w 5916250"/>
                      <a:gd name="connsiteY23" fmla="*/ 4667972 h 4667972"/>
                      <a:gd name="connsiteX24" fmla="*/ 2425662 w 5916250"/>
                      <a:gd name="connsiteY24" fmla="*/ 4667972 h 4667972"/>
                      <a:gd name="connsiteX25" fmla="*/ 2011525 w 5916250"/>
                      <a:gd name="connsiteY25" fmla="*/ 4667972 h 4667972"/>
                      <a:gd name="connsiteX26" fmla="*/ 1597387 w 5916250"/>
                      <a:gd name="connsiteY26" fmla="*/ 4667972 h 4667972"/>
                      <a:gd name="connsiteX27" fmla="*/ 1005762 w 5916250"/>
                      <a:gd name="connsiteY27" fmla="*/ 4667972 h 4667972"/>
                      <a:gd name="connsiteX28" fmla="*/ 532462 w 5916250"/>
                      <a:gd name="connsiteY28" fmla="*/ 4667972 h 4667972"/>
                      <a:gd name="connsiteX29" fmla="*/ 0 w 5916250"/>
                      <a:gd name="connsiteY29" fmla="*/ 4667972 h 4667972"/>
                      <a:gd name="connsiteX30" fmla="*/ 0 w 5916250"/>
                      <a:gd name="connsiteY30" fmla="*/ 4177835 h 4667972"/>
                      <a:gd name="connsiteX31" fmla="*/ 0 w 5916250"/>
                      <a:gd name="connsiteY31" fmla="*/ 3734378 h 4667972"/>
                      <a:gd name="connsiteX32" fmla="*/ 0 w 5916250"/>
                      <a:gd name="connsiteY32" fmla="*/ 3104201 h 4667972"/>
                      <a:gd name="connsiteX33" fmla="*/ 0 w 5916250"/>
                      <a:gd name="connsiteY33" fmla="*/ 2614064 h 4667972"/>
                      <a:gd name="connsiteX34" fmla="*/ 0 w 5916250"/>
                      <a:gd name="connsiteY34" fmla="*/ 1983888 h 4667972"/>
                      <a:gd name="connsiteX35" fmla="*/ 0 w 5916250"/>
                      <a:gd name="connsiteY35" fmla="*/ 1307032 h 4667972"/>
                      <a:gd name="connsiteX36" fmla="*/ 0 w 5916250"/>
                      <a:gd name="connsiteY36" fmla="*/ 770215 h 4667972"/>
                      <a:gd name="connsiteX37" fmla="*/ 0 w 5916250"/>
                      <a:gd name="connsiteY37" fmla="*/ 0 h 46679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5916250" h="4667972" extrusionOk="0">
                        <a:moveTo>
                          <a:pt x="0" y="0"/>
                        </a:moveTo>
                        <a:cubicBezTo>
                          <a:pt x="126779" y="-57445"/>
                          <a:pt x="287317" y="624"/>
                          <a:pt x="532463" y="0"/>
                        </a:cubicBezTo>
                        <a:cubicBezTo>
                          <a:pt x="777609" y="-624"/>
                          <a:pt x="753852" y="16024"/>
                          <a:pt x="946600" y="0"/>
                        </a:cubicBezTo>
                        <a:cubicBezTo>
                          <a:pt x="1139348" y="-16024"/>
                          <a:pt x="1499579" y="64715"/>
                          <a:pt x="1656550" y="0"/>
                        </a:cubicBezTo>
                        <a:cubicBezTo>
                          <a:pt x="1813521" y="-64715"/>
                          <a:pt x="2023301" y="19254"/>
                          <a:pt x="2189013" y="0"/>
                        </a:cubicBezTo>
                        <a:cubicBezTo>
                          <a:pt x="2354725" y="-19254"/>
                          <a:pt x="2457762" y="25828"/>
                          <a:pt x="2721475" y="0"/>
                        </a:cubicBezTo>
                        <a:cubicBezTo>
                          <a:pt x="2985188" y="-25828"/>
                          <a:pt x="3262154" y="33769"/>
                          <a:pt x="3431425" y="0"/>
                        </a:cubicBezTo>
                        <a:cubicBezTo>
                          <a:pt x="3600696" y="-33769"/>
                          <a:pt x="3747164" y="44199"/>
                          <a:pt x="3904725" y="0"/>
                        </a:cubicBezTo>
                        <a:cubicBezTo>
                          <a:pt x="4062286" y="-44199"/>
                          <a:pt x="4430567" y="48453"/>
                          <a:pt x="4614675" y="0"/>
                        </a:cubicBezTo>
                        <a:cubicBezTo>
                          <a:pt x="4798783" y="-48453"/>
                          <a:pt x="5113659" y="3397"/>
                          <a:pt x="5324625" y="0"/>
                        </a:cubicBezTo>
                        <a:cubicBezTo>
                          <a:pt x="5535591" y="-3397"/>
                          <a:pt x="5796141" y="51496"/>
                          <a:pt x="5916250" y="0"/>
                        </a:cubicBezTo>
                        <a:cubicBezTo>
                          <a:pt x="5937809" y="228120"/>
                          <a:pt x="5845584" y="498004"/>
                          <a:pt x="5916250" y="676856"/>
                        </a:cubicBezTo>
                        <a:cubicBezTo>
                          <a:pt x="5986916" y="855708"/>
                          <a:pt x="5845245" y="1136319"/>
                          <a:pt x="5916250" y="1307032"/>
                        </a:cubicBezTo>
                        <a:cubicBezTo>
                          <a:pt x="5987255" y="1477745"/>
                          <a:pt x="5867639" y="1603617"/>
                          <a:pt x="5916250" y="1750490"/>
                        </a:cubicBezTo>
                        <a:cubicBezTo>
                          <a:pt x="5964861" y="1897363"/>
                          <a:pt x="5867912" y="2143394"/>
                          <a:pt x="5916250" y="2333986"/>
                        </a:cubicBezTo>
                        <a:cubicBezTo>
                          <a:pt x="5964588" y="2524578"/>
                          <a:pt x="5888719" y="2643924"/>
                          <a:pt x="5916250" y="2917483"/>
                        </a:cubicBezTo>
                        <a:cubicBezTo>
                          <a:pt x="5943781" y="3191042"/>
                          <a:pt x="5861239" y="3219059"/>
                          <a:pt x="5916250" y="3500979"/>
                        </a:cubicBezTo>
                        <a:cubicBezTo>
                          <a:pt x="5971261" y="3782899"/>
                          <a:pt x="5885055" y="3984482"/>
                          <a:pt x="5916250" y="4131155"/>
                        </a:cubicBezTo>
                        <a:cubicBezTo>
                          <a:pt x="5947445" y="4277828"/>
                          <a:pt x="5903480" y="4549109"/>
                          <a:pt x="5916250" y="4667972"/>
                        </a:cubicBezTo>
                        <a:cubicBezTo>
                          <a:pt x="5641149" y="4726434"/>
                          <a:pt x="5534184" y="4610112"/>
                          <a:pt x="5265463" y="4667972"/>
                        </a:cubicBezTo>
                        <a:cubicBezTo>
                          <a:pt x="4996742" y="4725832"/>
                          <a:pt x="4972070" y="4638205"/>
                          <a:pt x="4792163" y="4667972"/>
                        </a:cubicBezTo>
                        <a:cubicBezTo>
                          <a:pt x="4612256" y="4697739"/>
                          <a:pt x="4283918" y="4664750"/>
                          <a:pt x="4082212" y="4667972"/>
                        </a:cubicBezTo>
                        <a:cubicBezTo>
                          <a:pt x="3880506" y="4671194"/>
                          <a:pt x="3734369" y="4628809"/>
                          <a:pt x="3490588" y="4667972"/>
                        </a:cubicBezTo>
                        <a:cubicBezTo>
                          <a:pt x="3246807" y="4707135"/>
                          <a:pt x="3178302" y="4639535"/>
                          <a:pt x="3017288" y="4667972"/>
                        </a:cubicBezTo>
                        <a:cubicBezTo>
                          <a:pt x="2856274" y="4696409"/>
                          <a:pt x="2619733" y="4642175"/>
                          <a:pt x="2425662" y="4667972"/>
                        </a:cubicBezTo>
                        <a:cubicBezTo>
                          <a:pt x="2231591" y="4693769"/>
                          <a:pt x="2155219" y="4651655"/>
                          <a:pt x="2011525" y="4667972"/>
                        </a:cubicBezTo>
                        <a:cubicBezTo>
                          <a:pt x="1867831" y="4684289"/>
                          <a:pt x="1683791" y="4634842"/>
                          <a:pt x="1597387" y="4667972"/>
                        </a:cubicBezTo>
                        <a:cubicBezTo>
                          <a:pt x="1510983" y="4701102"/>
                          <a:pt x="1245769" y="4661209"/>
                          <a:pt x="1005762" y="4667972"/>
                        </a:cubicBezTo>
                        <a:cubicBezTo>
                          <a:pt x="765756" y="4674735"/>
                          <a:pt x="684454" y="4637371"/>
                          <a:pt x="532462" y="4667972"/>
                        </a:cubicBezTo>
                        <a:cubicBezTo>
                          <a:pt x="380470" y="4698573"/>
                          <a:pt x="146194" y="4621289"/>
                          <a:pt x="0" y="4667972"/>
                        </a:cubicBezTo>
                        <a:cubicBezTo>
                          <a:pt x="-28980" y="4563008"/>
                          <a:pt x="28870" y="4305425"/>
                          <a:pt x="0" y="4177835"/>
                        </a:cubicBezTo>
                        <a:cubicBezTo>
                          <a:pt x="-28870" y="4050245"/>
                          <a:pt x="46648" y="3826700"/>
                          <a:pt x="0" y="3734378"/>
                        </a:cubicBezTo>
                        <a:cubicBezTo>
                          <a:pt x="-46648" y="3642056"/>
                          <a:pt x="1768" y="3297376"/>
                          <a:pt x="0" y="3104201"/>
                        </a:cubicBezTo>
                        <a:cubicBezTo>
                          <a:pt x="-1768" y="2911026"/>
                          <a:pt x="25836" y="2720613"/>
                          <a:pt x="0" y="2614064"/>
                        </a:cubicBezTo>
                        <a:cubicBezTo>
                          <a:pt x="-25836" y="2507515"/>
                          <a:pt x="26222" y="2235501"/>
                          <a:pt x="0" y="1983888"/>
                        </a:cubicBezTo>
                        <a:cubicBezTo>
                          <a:pt x="-26222" y="1732275"/>
                          <a:pt x="77368" y="1553398"/>
                          <a:pt x="0" y="1307032"/>
                        </a:cubicBezTo>
                        <a:cubicBezTo>
                          <a:pt x="-77368" y="1060666"/>
                          <a:pt x="19793" y="967191"/>
                          <a:pt x="0" y="770215"/>
                        </a:cubicBezTo>
                        <a:cubicBezTo>
                          <a:pt x="-19793" y="573239"/>
                          <a:pt x="91565" y="27603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FC18601-E992-E2D4-FB06-883478E1F025}"/>
              </a:ext>
            </a:extLst>
          </p:cNvPr>
          <p:cNvSpPr/>
          <p:nvPr/>
        </p:nvSpPr>
        <p:spPr>
          <a:xfrm>
            <a:off x="8769248" y="3931920"/>
            <a:ext cx="1216058" cy="7989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Target Barcode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7D6BF6C-0335-4B8A-A0A3-56C47E695A6D}"/>
              </a:ext>
            </a:extLst>
          </p:cNvPr>
          <p:cNvSpPr/>
          <p:nvPr/>
        </p:nvSpPr>
        <p:spPr>
          <a:xfrm>
            <a:off x="5729562" y="1991017"/>
            <a:ext cx="1216058" cy="79892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cs typeface="Arial" panose="020B0604020202020204" pitchFamily="34" charset="0"/>
              </a:rPr>
              <a:t>Outsider PC</a:t>
            </a:r>
            <a:endParaRPr lang="en-IL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9EC40CD-3B31-7AD4-8490-CEA900CA30EB}"/>
              </a:ext>
            </a:extLst>
          </p:cNvPr>
          <p:cNvSpPr/>
          <p:nvPr/>
        </p:nvSpPr>
        <p:spPr>
          <a:xfrm>
            <a:off x="2689876" y="3931920"/>
            <a:ext cx="1216058" cy="79892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User</a:t>
            </a:r>
            <a:endParaRPr lang="en-IL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30403CA-C074-3AC9-B99B-BE198797E118}"/>
              </a:ext>
            </a:extLst>
          </p:cNvPr>
          <p:cNvCxnSpPr>
            <a:cxnSpLocks/>
            <a:stCxn id="25" idx="1"/>
            <a:endCxn id="94" idx="3"/>
          </p:cNvCxnSpPr>
          <p:nvPr/>
        </p:nvCxnSpPr>
        <p:spPr>
          <a:xfrm flipH="1" flipV="1">
            <a:off x="3905934" y="4331381"/>
            <a:ext cx="1384749" cy="22172"/>
          </a:xfrm>
          <a:prstGeom prst="straightConnector1">
            <a:avLst/>
          </a:prstGeom>
          <a:ln w="571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7E48304-C56F-A20D-9770-C28B6045C192}"/>
              </a:ext>
            </a:extLst>
          </p:cNvPr>
          <p:cNvCxnSpPr>
            <a:cxnSpLocks/>
            <a:stCxn id="76" idx="1"/>
          </p:cNvCxnSpPr>
          <p:nvPr/>
        </p:nvCxnSpPr>
        <p:spPr>
          <a:xfrm flipH="1">
            <a:off x="7384499" y="4331381"/>
            <a:ext cx="1384749" cy="3053"/>
          </a:xfrm>
          <a:prstGeom prst="straightConnector1">
            <a:avLst/>
          </a:prstGeom>
          <a:ln w="571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29EC071-3E89-B832-7C02-CD223736BC02}"/>
              </a:ext>
            </a:extLst>
          </p:cNvPr>
          <p:cNvCxnSpPr>
            <a:cxnSpLocks/>
            <a:stCxn id="25" idx="0"/>
            <a:endCxn id="80" idx="2"/>
          </p:cNvCxnSpPr>
          <p:nvPr/>
        </p:nvCxnSpPr>
        <p:spPr>
          <a:xfrm flipV="1">
            <a:off x="6337591" y="2789939"/>
            <a:ext cx="0" cy="971403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FE4FD5D-E932-1FA1-F0D1-ACF050679996}"/>
              </a:ext>
            </a:extLst>
          </p:cNvPr>
          <p:cNvSpPr txBox="1"/>
          <p:nvPr/>
        </p:nvSpPr>
        <p:spPr>
          <a:xfrm>
            <a:off x="5368327" y="3882328"/>
            <a:ext cx="1938528" cy="92333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b="1" dirty="0"/>
          </a:p>
          <a:p>
            <a:pPr algn="ctr"/>
            <a:r>
              <a:rPr lang="en-US" b="1" dirty="0"/>
              <a:t>OUR DEVICE</a:t>
            </a:r>
          </a:p>
          <a:p>
            <a:pPr algn="ctr"/>
            <a:endParaRPr 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9220C9-3E5C-9AC9-7FAD-50D6B35338E9}"/>
              </a:ext>
            </a:extLst>
          </p:cNvPr>
          <p:cNvSpPr txBox="1"/>
          <p:nvPr/>
        </p:nvSpPr>
        <p:spPr>
          <a:xfrm>
            <a:off x="6337480" y="2989826"/>
            <a:ext cx="1717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WI-FI </a:t>
            </a:r>
          </a:p>
          <a:p>
            <a:r>
              <a:rPr lang="en-US" dirty="0"/>
              <a:t>Interface</a:t>
            </a:r>
            <a:endParaRPr lang="en-IL" dirty="0"/>
          </a:p>
        </p:txBody>
      </p:sp>
      <p:pic>
        <p:nvPicPr>
          <p:cNvPr id="29" name="Picture 28" descr="A hand holding a barcode scanner&#10;&#10;Description automatically generated">
            <a:extLst>
              <a:ext uri="{FF2B5EF4-FFF2-40B4-BE49-F238E27FC236}">
                <a16:creationId xmlns:a16="http://schemas.microsoft.com/office/drawing/2014/main" id="{E8C1294D-A8E8-8F0F-85DF-236FD2C27A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248" y="2910925"/>
            <a:ext cx="1097280" cy="97140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05A00E0-F2B7-45F7-09DB-3B187D068A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9451" y="1174779"/>
            <a:ext cx="1216058" cy="83028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9CE43CE4-972A-5FE3-5D41-3FE44A7176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2249" y="3636157"/>
            <a:ext cx="1216058" cy="79281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C0B5332-B3E4-4253-90B7-14D957E1D4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0199" y="4805658"/>
            <a:ext cx="875411" cy="72156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DD692B9-A931-6F67-BFA2-B8BED4D69C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7166" y="3161599"/>
            <a:ext cx="388482" cy="720729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3E8CA64B-ADB5-A3BC-D8CC-67908C5022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32938" y="3161599"/>
            <a:ext cx="388482" cy="77032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0E19AF8F-6ED0-A24F-D43D-DDA0E25D47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58277" y="4437241"/>
            <a:ext cx="1111267" cy="58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72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80" grpId="0" animBg="1"/>
      <p:bldP spid="9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F442CF-5011-6013-14EC-66EF903860AD}"/>
              </a:ext>
            </a:extLst>
          </p:cNvPr>
          <p:cNvSpPr/>
          <p:nvPr/>
        </p:nvSpPr>
        <p:spPr>
          <a:xfrm>
            <a:off x="1188324" y="2645786"/>
            <a:ext cx="1216058" cy="925969"/>
          </a:xfrm>
          <a:prstGeom prst="rect">
            <a:avLst/>
          </a:prstGeom>
          <a:solidFill>
            <a:srgbClr val="1DFDF2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start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1F7AF9-3839-0553-0B17-C44D65CF95D4}"/>
              </a:ext>
            </a:extLst>
          </p:cNvPr>
          <p:cNvSpPr/>
          <p:nvPr/>
        </p:nvSpPr>
        <p:spPr>
          <a:xfrm>
            <a:off x="3044858" y="1564849"/>
            <a:ext cx="2076077" cy="12646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Scan the “Golden barcode” &amp; save it to the SD card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4DCFF5-CA3A-B4C1-3F49-FE5B78D21FB8}"/>
              </a:ext>
            </a:extLst>
          </p:cNvPr>
          <p:cNvSpPr/>
          <p:nvPr/>
        </p:nvSpPr>
        <p:spPr>
          <a:xfrm>
            <a:off x="5874977" y="1564848"/>
            <a:ext cx="1892605" cy="126463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Scan a barcode we want to compare to the Golden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0B0FD2-8616-CD16-7ED5-B4929F6562A4}"/>
              </a:ext>
            </a:extLst>
          </p:cNvPr>
          <p:cNvSpPr/>
          <p:nvPr/>
        </p:nvSpPr>
        <p:spPr>
          <a:xfrm>
            <a:off x="8521625" y="1564849"/>
            <a:ext cx="1968631" cy="1264637"/>
          </a:xfrm>
          <a:prstGeom prst="rect">
            <a:avLst/>
          </a:prstGeom>
          <a:solidFill>
            <a:srgbClr val="01FF0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the result via sound + screen, and save the result</a:t>
            </a:r>
            <a:endParaRPr lang="en-IL" b="1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D27ACC-C224-BE3B-C1B8-5127D1C78267}"/>
              </a:ext>
            </a:extLst>
          </p:cNvPr>
          <p:cNvSpPr/>
          <p:nvPr/>
        </p:nvSpPr>
        <p:spPr>
          <a:xfrm>
            <a:off x="3044856" y="3494214"/>
            <a:ext cx="2076077" cy="126463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Scan the target barcode and save it to the SD Card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641C3BE-43D6-A685-AD74-D3F72E08EB3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120935" y="2197165"/>
            <a:ext cx="754042" cy="0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CC23579-6692-D394-1BB4-15D9BF120D8A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767582" y="2197165"/>
            <a:ext cx="754043" cy="3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436CC70-D52C-1E00-9316-81DD041531BE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821279" y="530352"/>
            <a:ext cx="1" cy="1034496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AC19F2B-F4CF-E14C-1196-57E281F94263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378676" y="3363786"/>
            <a:ext cx="666180" cy="762745"/>
          </a:xfrm>
          <a:prstGeom prst="straightConnector1">
            <a:avLst/>
          </a:prstGeom>
          <a:ln w="539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016C905-0640-2947-4738-ED536BB815EA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378676" y="2197165"/>
            <a:ext cx="666182" cy="632322"/>
          </a:xfrm>
          <a:prstGeom prst="straightConnector1">
            <a:avLst/>
          </a:prstGeom>
          <a:ln w="539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Title 1">
            <a:extLst>
              <a:ext uri="{FF2B5EF4-FFF2-40B4-BE49-F238E27FC236}">
                <a16:creationId xmlns:a16="http://schemas.microsoft.com/office/drawing/2014/main" id="{39AD0BC5-8F01-0312-3669-AE08DB27B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73" y="5732096"/>
            <a:ext cx="7579014" cy="125744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+mn-lt"/>
                <a:cs typeface="Arial" panose="020B0604020202020204" pitchFamily="34" charset="0"/>
              </a:rPr>
              <a:t>Mod of work Diagram</a:t>
            </a:r>
            <a:br>
              <a:rPr lang="en-US" b="1" dirty="0">
                <a:latin typeface="+mn-lt"/>
                <a:cs typeface="Arial" panose="020B0604020202020204" pitchFamily="34" charset="0"/>
              </a:rPr>
            </a:br>
            <a:br>
              <a:rPr lang="en-US" sz="1300" b="1" dirty="0">
                <a:latin typeface="+mn-lt"/>
                <a:cs typeface="Arial" panose="020B0604020202020204" pitchFamily="34" charset="0"/>
              </a:rPr>
            </a:br>
            <a:endParaRPr lang="en-IL" sz="2400" dirty="0">
              <a:latin typeface="+mn-lt"/>
              <a:cs typeface="Arial" panose="020B0604020202020204" pitchFamily="34" charset="0"/>
            </a:endParaRP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ECF522A-D499-51A7-EA0A-22AAC80557DF}"/>
              </a:ext>
            </a:extLst>
          </p:cNvPr>
          <p:cNvCxnSpPr>
            <a:cxnSpLocks/>
            <a:stCxn id="8" idx="2"/>
            <a:endCxn id="4" idx="2"/>
          </p:cNvCxnSpPr>
          <p:nvPr/>
        </p:nvCxnSpPr>
        <p:spPr>
          <a:xfrm rot="5400000" flipH="1">
            <a:off x="2346078" y="3022030"/>
            <a:ext cx="1187092" cy="2286542"/>
          </a:xfrm>
          <a:prstGeom prst="bentConnector3">
            <a:avLst>
              <a:gd name="adj1" fmla="val -19257"/>
            </a:avLst>
          </a:prstGeom>
          <a:ln w="508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8A3C0CAF-A03E-FFC7-94C5-F8C9F5A53F8F}"/>
              </a:ext>
            </a:extLst>
          </p:cNvPr>
          <p:cNvCxnSpPr>
            <a:cxnSpLocks/>
            <a:stCxn id="7" idx="0"/>
            <a:endCxn id="4" idx="0"/>
          </p:cNvCxnSpPr>
          <p:nvPr/>
        </p:nvCxnSpPr>
        <p:spPr>
          <a:xfrm rot="16200000" flipH="1" flipV="1">
            <a:off x="5110678" y="-1749477"/>
            <a:ext cx="1080937" cy="7709588"/>
          </a:xfrm>
          <a:prstGeom prst="bentConnector3">
            <a:avLst>
              <a:gd name="adj1" fmla="val -98128"/>
            </a:avLst>
          </a:prstGeom>
          <a:ln w="508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856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F93B2A-8608-0A48-80A4-C18EBA58AAD4}"/>
              </a:ext>
            </a:extLst>
          </p:cNvPr>
          <p:cNvCxnSpPr>
            <a:cxnSpLocks/>
          </p:cNvCxnSpPr>
          <p:nvPr/>
        </p:nvCxnSpPr>
        <p:spPr>
          <a:xfrm flipH="1">
            <a:off x="7535342" y="4345321"/>
            <a:ext cx="1031850" cy="0"/>
          </a:xfrm>
          <a:prstGeom prst="straightConnector1">
            <a:avLst/>
          </a:prstGeom>
          <a:ln w="53975" cap="flat" cmpd="sng" algn="ctr">
            <a:solidFill>
              <a:srgbClr val="00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2023D16-736F-9940-DA3B-CAFADDA3C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901" y="-228416"/>
            <a:ext cx="9905998" cy="1478570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  <a:cs typeface="Arial" panose="020B0604020202020204" pitchFamily="34" charset="0"/>
              </a:rPr>
              <a:t>Block diagram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4034C9-BABD-A642-51A6-9F18210BFB03}"/>
              </a:ext>
            </a:extLst>
          </p:cNvPr>
          <p:cNvSpPr/>
          <p:nvPr/>
        </p:nvSpPr>
        <p:spPr>
          <a:xfrm>
            <a:off x="2566428" y="2880203"/>
            <a:ext cx="1216058" cy="7022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LEDs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EA9861-C549-E9BC-1345-2799ED2EBFE5}"/>
              </a:ext>
            </a:extLst>
          </p:cNvPr>
          <p:cNvSpPr/>
          <p:nvPr/>
        </p:nvSpPr>
        <p:spPr>
          <a:xfrm>
            <a:off x="2578368" y="3762946"/>
            <a:ext cx="1216057" cy="702231"/>
          </a:xfrm>
          <a:prstGeom prst="rect">
            <a:avLst/>
          </a:prstGeom>
          <a:solidFill>
            <a:srgbClr val="1DFDF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Screen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4BD85D-F80B-B6B3-1DAB-699078561EFB}"/>
              </a:ext>
            </a:extLst>
          </p:cNvPr>
          <p:cNvSpPr/>
          <p:nvPr/>
        </p:nvSpPr>
        <p:spPr>
          <a:xfrm>
            <a:off x="5566711" y="3815439"/>
            <a:ext cx="1968631" cy="1181082"/>
          </a:xfrm>
          <a:prstGeom prst="rect">
            <a:avLst/>
          </a:prstGeom>
          <a:solidFill>
            <a:srgbClr val="00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ysClr val="windowText" lastClr="000000"/>
                </a:solidFill>
                <a:cs typeface="Arial" panose="020B0604020202020204" pitchFamily="34" charset="0"/>
              </a:rPr>
              <a:t>ESP32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3FDE4D-70A0-72C3-A151-43D5770400F9}"/>
              </a:ext>
            </a:extLst>
          </p:cNvPr>
          <p:cNvSpPr/>
          <p:nvPr/>
        </p:nvSpPr>
        <p:spPr>
          <a:xfrm>
            <a:off x="5399644" y="5592686"/>
            <a:ext cx="1216058" cy="702230"/>
          </a:xfrm>
          <a:prstGeom prst="rect">
            <a:avLst/>
          </a:prstGeom>
          <a:solidFill>
            <a:srgbClr val="5FBBB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SD card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5A250C-A92C-26A2-BF2B-FD79F3A08549}"/>
              </a:ext>
            </a:extLst>
          </p:cNvPr>
          <p:cNvSpPr/>
          <p:nvPr/>
        </p:nvSpPr>
        <p:spPr>
          <a:xfrm>
            <a:off x="4252994" y="1332701"/>
            <a:ext cx="1216058" cy="798922"/>
          </a:xfrm>
          <a:prstGeom prst="rect">
            <a:avLst/>
          </a:prstGeom>
          <a:solidFill>
            <a:srgbClr val="FC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Power Supply Unit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98FB7D8-C5A5-EE1F-B26F-5A8D93FF76C4}"/>
              </a:ext>
            </a:extLst>
          </p:cNvPr>
          <p:cNvCxnSpPr>
            <a:cxnSpLocks/>
            <a:stCxn id="83" idx="2"/>
            <a:endCxn id="11" idx="0"/>
          </p:cNvCxnSpPr>
          <p:nvPr/>
        </p:nvCxnSpPr>
        <p:spPr>
          <a:xfrm>
            <a:off x="6541882" y="3387111"/>
            <a:ext cx="9145" cy="428328"/>
          </a:xfrm>
          <a:prstGeom prst="straightConnector1">
            <a:avLst/>
          </a:prstGeom>
          <a:ln w="53975" cap="flat" cmpd="sng" algn="ctr">
            <a:solidFill>
              <a:srgbClr val="01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023907-FEEC-3CC9-FB7C-566A2E1163E8}"/>
              </a:ext>
            </a:extLst>
          </p:cNvPr>
          <p:cNvCxnSpPr>
            <a:cxnSpLocks/>
          </p:cNvCxnSpPr>
          <p:nvPr/>
        </p:nvCxnSpPr>
        <p:spPr>
          <a:xfrm flipV="1">
            <a:off x="6184328" y="4996521"/>
            <a:ext cx="0" cy="619902"/>
          </a:xfrm>
          <a:prstGeom prst="straightConnector1">
            <a:avLst/>
          </a:prstGeom>
          <a:ln w="53975" cap="flat" cmpd="sng" algn="ctr">
            <a:solidFill>
              <a:srgbClr val="01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CB4D32E-677A-6E5E-732B-8E4C6AC30585}"/>
              </a:ext>
            </a:extLst>
          </p:cNvPr>
          <p:cNvCxnSpPr>
            <a:cxnSpLocks/>
          </p:cNvCxnSpPr>
          <p:nvPr/>
        </p:nvCxnSpPr>
        <p:spPr>
          <a:xfrm>
            <a:off x="5853777" y="4996521"/>
            <a:ext cx="0" cy="608596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081C973-0597-20A9-A984-4ECBDBFFC90D}"/>
              </a:ext>
            </a:extLst>
          </p:cNvPr>
          <p:cNvCxnSpPr>
            <a:cxnSpLocks/>
          </p:cNvCxnSpPr>
          <p:nvPr/>
        </p:nvCxnSpPr>
        <p:spPr>
          <a:xfrm flipH="1">
            <a:off x="3794426" y="4332633"/>
            <a:ext cx="1752155" cy="0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66CDC9F7-A8AD-7C02-4959-0795AEC1D051}"/>
              </a:ext>
            </a:extLst>
          </p:cNvPr>
          <p:cNvSpPr/>
          <p:nvPr/>
        </p:nvSpPr>
        <p:spPr>
          <a:xfrm>
            <a:off x="5933853" y="2588189"/>
            <a:ext cx="1216058" cy="798922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RTC</a:t>
            </a:r>
            <a:endParaRPr lang="en-IL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2920179-A8EE-9CCB-3C23-66EA184A100B}"/>
              </a:ext>
            </a:extLst>
          </p:cNvPr>
          <p:cNvSpPr/>
          <p:nvPr/>
        </p:nvSpPr>
        <p:spPr>
          <a:xfrm>
            <a:off x="8567192" y="4061433"/>
            <a:ext cx="1216058" cy="7989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Barcode reader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B649880-54CA-92D6-6D7E-4D0F60FADE27}"/>
              </a:ext>
            </a:extLst>
          </p:cNvPr>
          <p:cNvCxnSpPr>
            <a:cxnSpLocks/>
          </p:cNvCxnSpPr>
          <p:nvPr/>
        </p:nvCxnSpPr>
        <p:spPr>
          <a:xfrm>
            <a:off x="7535342" y="4589770"/>
            <a:ext cx="1031850" cy="0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355DD5E-4CC4-E6A7-70C7-EB36360FC1C9}"/>
              </a:ext>
            </a:extLst>
          </p:cNvPr>
          <p:cNvSpPr/>
          <p:nvPr/>
        </p:nvSpPr>
        <p:spPr>
          <a:xfrm>
            <a:off x="2566935" y="4608756"/>
            <a:ext cx="1216058" cy="702230"/>
          </a:xfrm>
          <a:prstGeom prst="rect">
            <a:avLst/>
          </a:prstGeom>
          <a:solidFill>
            <a:srgbClr val="EA42B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Buzzer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68C0E57-3B7B-0BAC-D19F-D0638B901772}"/>
              </a:ext>
            </a:extLst>
          </p:cNvPr>
          <p:cNvSpPr/>
          <p:nvPr/>
        </p:nvSpPr>
        <p:spPr>
          <a:xfrm>
            <a:off x="2156966" y="1097281"/>
            <a:ext cx="7924783" cy="5550407"/>
          </a:xfrm>
          <a:prstGeom prst="rect">
            <a:avLst/>
          </a:prstGeom>
          <a:noFill/>
          <a:ln w="4445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916250"/>
                      <a:gd name="connsiteY0" fmla="*/ 0 h 4667972"/>
                      <a:gd name="connsiteX1" fmla="*/ 532463 w 5916250"/>
                      <a:gd name="connsiteY1" fmla="*/ 0 h 4667972"/>
                      <a:gd name="connsiteX2" fmla="*/ 946600 w 5916250"/>
                      <a:gd name="connsiteY2" fmla="*/ 0 h 4667972"/>
                      <a:gd name="connsiteX3" fmla="*/ 1656550 w 5916250"/>
                      <a:gd name="connsiteY3" fmla="*/ 0 h 4667972"/>
                      <a:gd name="connsiteX4" fmla="*/ 2189013 w 5916250"/>
                      <a:gd name="connsiteY4" fmla="*/ 0 h 4667972"/>
                      <a:gd name="connsiteX5" fmla="*/ 2721475 w 5916250"/>
                      <a:gd name="connsiteY5" fmla="*/ 0 h 4667972"/>
                      <a:gd name="connsiteX6" fmla="*/ 3431425 w 5916250"/>
                      <a:gd name="connsiteY6" fmla="*/ 0 h 4667972"/>
                      <a:gd name="connsiteX7" fmla="*/ 3904725 w 5916250"/>
                      <a:gd name="connsiteY7" fmla="*/ 0 h 4667972"/>
                      <a:gd name="connsiteX8" fmla="*/ 4614675 w 5916250"/>
                      <a:gd name="connsiteY8" fmla="*/ 0 h 4667972"/>
                      <a:gd name="connsiteX9" fmla="*/ 5324625 w 5916250"/>
                      <a:gd name="connsiteY9" fmla="*/ 0 h 4667972"/>
                      <a:gd name="connsiteX10" fmla="*/ 5916250 w 5916250"/>
                      <a:gd name="connsiteY10" fmla="*/ 0 h 4667972"/>
                      <a:gd name="connsiteX11" fmla="*/ 5916250 w 5916250"/>
                      <a:gd name="connsiteY11" fmla="*/ 676856 h 4667972"/>
                      <a:gd name="connsiteX12" fmla="*/ 5916250 w 5916250"/>
                      <a:gd name="connsiteY12" fmla="*/ 1307032 h 4667972"/>
                      <a:gd name="connsiteX13" fmla="*/ 5916250 w 5916250"/>
                      <a:gd name="connsiteY13" fmla="*/ 1750490 h 4667972"/>
                      <a:gd name="connsiteX14" fmla="*/ 5916250 w 5916250"/>
                      <a:gd name="connsiteY14" fmla="*/ 2333986 h 4667972"/>
                      <a:gd name="connsiteX15" fmla="*/ 5916250 w 5916250"/>
                      <a:gd name="connsiteY15" fmla="*/ 2917483 h 4667972"/>
                      <a:gd name="connsiteX16" fmla="*/ 5916250 w 5916250"/>
                      <a:gd name="connsiteY16" fmla="*/ 3500979 h 4667972"/>
                      <a:gd name="connsiteX17" fmla="*/ 5916250 w 5916250"/>
                      <a:gd name="connsiteY17" fmla="*/ 4131155 h 4667972"/>
                      <a:gd name="connsiteX18" fmla="*/ 5916250 w 5916250"/>
                      <a:gd name="connsiteY18" fmla="*/ 4667972 h 4667972"/>
                      <a:gd name="connsiteX19" fmla="*/ 5265463 w 5916250"/>
                      <a:gd name="connsiteY19" fmla="*/ 4667972 h 4667972"/>
                      <a:gd name="connsiteX20" fmla="*/ 4792163 w 5916250"/>
                      <a:gd name="connsiteY20" fmla="*/ 4667972 h 4667972"/>
                      <a:gd name="connsiteX21" fmla="*/ 4082212 w 5916250"/>
                      <a:gd name="connsiteY21" fmla="*/ 4667972 h 4667972"/>
                      <a:gd name="connsiteX22" fmla="*/ 3490588 w 5916250"/>
                      <a:gd name="connsiteY22" fmla="*/ 4667972 h 4667972"/>
                      <a:gd name="connsiteX23" fmla="*/ 3017288 w 5916250"/>
                      <a:gd name="connsiteY23" fmla="*/ 4667972 h 4667972"/>
                      <a:gd name="connsiteX24" fmla="*/ 2425662 w 5916250"/>
                      <a:gd name="connsiteY24" fmla="*/ 4667972 h 4667972"/>
                      <a:gd name="connsiteX25" fmla="*/ 2011525 w 5916250"/>
                      <a:gd name="connsiteY25" fmla="*/ 4667972 h 4667972"/>
                      <a:gd name="connsiteX26" fmla="*/ 1597387 w 5916250"/>
                      <a:gd name="connsiteY26" fmla="*/ 4667972 h 4667972"/>
                      <a:gd name="connsiteX27" fmla="*/ 1005762 w 5916250"/>
                      <a:gd name="connsiteY27" fmla="*/ 4667972 h 4667972"/>
                      <a:gd name="connsiteX28" fmla="*/ 532462 w 5916250"/>
                      <a:gd name="connsiteY28" fmla="*/ 4667972 h 4667972"/>
                      <a:gd name="connsiteX29" fmla="*/ 0 w 5916250"/>
                      <a:gd name="connsiteY29" fmla="*/ 4667972 h 4667972"/>
                      <a:gd name="connsiteX30" fmla="*/ 0 w 5916250"/>
                      <a:gd name="connsiteY30" fmla="*/ 4177835 h 4667972"/>
                      <a:gd name="connsiteX31" fmla="*/ 0 w 5916250"/>
                      <a:gd name="connsiteY31" fmla="*/ 3734378 h 4667972"/>
                      <a:gd name="connsiteX32" fmla="*/ 0 w 5916250"/>
                      <a:gd name="connsiteY32" fmla="*/ 3104201 h 4667972"/>
                      <a:gd name="connsiteX33" fmla="*/ 0 w 5916250"/>
                      <a:gd name="connsiteY33" fmla="*/ 2614064 h 4667972"/>
                      <a:gd name="connsiteX34" fmla="*/ 0 w 5916250"/>
                      <a:gd name="connsiteY34" fmla="*/ 1983888 h 4667972"/>
                      <a:gd name="connsiteX35" fmla="*/ 0 w 5916250"/>
                      <a:gd name="connsiteY35" fmla="*/ 1307032 h 4667972"/>
                      <a:gd name="connsiteX36" fmla="*/ 0 w 5916250"/>
                      <a:gd name="connsiteY36" fmla="*/ 770215 h 4667972"/>
                      <a:gd name="connsiteX37" fmla="*/ 0 w 5916250"/>
                      <a:gd name="connsiteY37" fmla="*/ 0 h 46679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5916250" h="4667972" extrusionOk="0">
                        <a:moveTo>
                          <a:pt x="0" y="0"/>
                        </a:moveTo>
                        <a:cubicBezTo>
                          <a:pt x="126779" y="-57445"/>
                          <a:pt x="287317" y="624"/>
                          <a:pt x="532463" y="0"/>
                        </a:cubicBezTo>
                        <a:cubicBezTo>
                          <a:pt x="777609" y="-624"/>
                          <a:pt x="753852" y="16024"/>
                          <a:pt x="946600" y="0"/>
                        </a:cubicBezTo>
                        <a:cubicBezTo>
                          <a:pt x="1139348" y="-16024"/>
                          <a:pt x="1499579" y="64715"/>
                          <a:pt x="1656550" y="0"/>
                        </a:cubicBezTo>
                        <a:cubicBezTo>
                          <a:pt x="1813521" y="-64715"/>
                          <a:pt x="2023301" y="19254"/>
                          <a:pt x="2189013" y="0"/>
                        </a:cubicBezTo>
                        <a:cubicBezTo>
                          <a:pt x="2354725" y="-19254"/>
                          <a:pt x="2457762" y="25828"/>
                          <a:pt x="2721475" y="0"/>
                        </a:cubicBezTo>
                        <a:cubicBezTo>
                          <a:pt x="2985188" y="-25828"/>
                          <a:pt x="3262154" y="33769"/>
                          <a:pt x="3431425" y="0"/>
                        </a:cubicBezTo>
                        <a:cubicBezTo>
                          <a:pt x="3600696" y="-33769"/>
                          <a:pt x="3747164" y="44199"/>
                          <a:pt x="3904725" y="0"/>
                        </a:cubicBezTo>
                        <a:cubicBezTo>
                          <a:pt x="4062286" y="-44199"/>
                          <a:pt x="4430567" y="48453"/>
                          <a:pt x="4614675" y="0"/>
                        </a:cubicBezTo>
                        <a:cubicBezTo>
                          <a:pt x="4798783" y="-48453"/>
                          <a:pt x="5113659" y="3397"/>
                          <a:pt x="5324625" y="0"/>
                        </a:cubicBezTo>
                        <a:cubicBezTo>
                          <a:pt x="5535591" y="-3397"/>
                          <a:pt x="5796141" y="51496"/>
                          <a:pt x="5916250" y="0"/>
                        </a:cubicBezTo>
                        <a:cubicBezTo>
                          <a:pt x="5937809" y="228120"/>
                          <a:pt x="5845584" y="498004"/>
                          <a:pt x="5916250" y="676856"/>
                        </a:cubicBezTo>
                        <a:cubicBezTo>
                          <a:pt x="5986916" y="855708"/>
                          <a:pt x="5845245" y="1136319"/>
                          <a:pt x="5916250" y="1307032"/>
                        </a:cubicBezTo>
                        <a:cubicBezTo>
                          <a:pt x="5987255" y="1477745"/>
                          <a:pt x="5867639" y="1603617"/>
                          <a:pt x="5916250" y="1750490"/>
                        </a:cubicBezTo>
                        <a:cubicBezTo>
                          <a:pt x="5964861" y="1897363"/>
                          <a:pt x="5867912" y="2143394"/>
                          <a:pt x="5916250" y="2333986"/>
                        </a:cubicBezTo>
                        <a:cubicBezTo>
                          <a:pt x="5964588" y="2524578"/>
                          <a:pt x="5888719" y="2643924"/>
                          <a:pt x="5916250" y="2917483"/>
                        </a:cubicBezTo>
                        <a:cubicBezTo>
                          <a:pt x="5943781" y="3191042"/>
                          <a:pt x="5861239" y="3219059"/>
                          <a:pt x="5916250" y="3500979"/>
                        </a:cubicBezTo>
                        <a:cubicBezTo>
                          <a:pt x="5971261" y="3782899"/>
                          <a:pt x="5885055" y="3984482"/>
                          <a:pt x="5916250" y="4131155"/>
                        </a:cubicBezTo>
                        <a:cubicBezTo>
                          <a:pt x="5947445" y="4277828"/>
                          <a:pt x="5903480" y="4549109"/>
                          <a:pt x="5916250" y="4667972"/>
                        </a:cubicBezTo>
                        <a:cubicBezTo>
                          <a:pt x="5641149" y="4726434"/>
                          <a:pt x="5534184" y="4610112"/>
                          <a:pt x="5265463" y="4667972"/>
                        </a:cubicBezTo>
                        <a:cubicBezTo>
                          <a:pt x="4996742" y="4725832"/>
                          <a:pt x="4972070" y="4638205"/>
                          <a:pt x="4792163" y="4667972"/>
                        </a:cubicBezTo>
                        <a:cubicBezTo>
                          <a:pt x="4612256" y="4697739"/>
                          <a:pt x="4283918" y="4664750"/>
                          <a:pt x="4082212" y="4667972"/>
                        </a:cubicBezTo>
                        <a:cubicBezTo>
                          <a:pt x="3880506" y="4671194"/>
                          <a:pt x="3734369" y="4628809"/>
                          <a:pt x="3490588" y="4667972"/>
                        </a:cubicBezTo>
                        <a:cubicBezTo>
                          <a:pt x="3246807" y="4707135"/>
                          <a:pt x="3178302" y="4639535"/>
                          <a:pt x="3017288" y="4667972"/>
                        </a:cubicBezTo>
                        <a:cubicBezTo>
                          <a:pt x="2856274" y="4696409"/>
                          <a:pt x="2619733" y="4642175"/>
                          <a:pt x="2425662" y="4667972"/>
                        </a:cubicBezTo>
                        <a:cubicBezTo>
                          <a:pt x="2231591" y="4693769"/>
                          <a:pt x="2155219" y="4651655"/>
                          <a:pt x="2011525" y="4667972"/>
                        </a:cubicBezTo>
                        <a:cubicBezTo>
                          <a:pt x="1867831" y="4684289"/>
                          <a:pt x="1683791" y="4634842"/>
                          <a:pt x="1597387" y="4667972"/>
                        </a:cubicBezTo>
                        <a:cubicBezTo>
                          <a:pt x="1510983" y="4701102"/>
                          <a:pt x="1245769" y="4661209"/>
                          <a:pt x="1005762" y="4667972"/>
                        </a:cubicBezTo>
                        <a:cubicBezTo>
                          <a:pt x="765756" y="4674735"/>
                          <a:pt x="684454" y="4637371"/>
                          <a:pt x="532462" y="4667972"/>
                        </a:cubicBezTo>
                        <a:cubicBezTo>
                          <a:pt x="380470" y="4698573"/>
                          <a:pt x="146194" y="4621289"/>
                          <a:pt x="0" y="4667972"/>
                        </a:cubicBezTo>
                        <a:cubicBezTo>
                          <a:pt x="-28980" y="4563008"/>
                          <a:pt x="28870" y="4305425"/>
                          <a:pt x="0" y="4177835"/>
                        </a:cubicBezTo>
                        <a:cubicBezTo>
                          <a:pt x="-28870" y="4050245"/>
                          <a:pt x="46648" y="3826700"/>
                          <a:pt x="0" y="3734378"/>
                        </a:cubicBezTo>
                        <a:cubicBezTo>
                          <a:pt x="-46648" y="3642056"/>
                          <a:pt x="1768" y="3297376"/>
                          <a:pt x="0" y="3104201"/>
                        </a:cubicBezTo>
                        <a:cubicBezTo>
                          <a:pt x="-1768" y="2911026"/>
                          <a:pt x="25836" y="2720613"/>
                          <a:pt x="0" y="2614064"/>
                        </a:cubicBezTo>
                        <a:cubicBezTo>
                          <a:pt x="-25836" y="2507515"/>
                          <a:pt x="26222" y="2235501"/>
                          <a:pt x="0" y="1983888"/>
                        </a:cubicBezTo>
                        <a:cubicBezTo>
                          <a:pt x="-26222" y="1732275"/>
                          <a:pt x="77368" y="1553398"/>
                          <a:pt x="0" y="1307032"/>
                        </a:cubicBezTo>
                        <a:cubicBezTo>
                          <a:pt x="-77368" y="1060666"/>
                          <a:pt x="19793" y="967191"/>
                          <a:pt x="0" y="770215"/>
                        </a:cubicBezTo>
                        <a:cubicBezTo>
                          <a:pt x="-19793" y="573239"/>
                          <a:pt x="91565" y="27603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85DF3403-8B27-1D91-B48A-A578DA563137}"/>
              </a:ext>
            </a:extLst>
          </p:cNvPr>
          <p:cNvCxnSpPr>
            <a:cxnSpLocks/>
            <a:endCxn id="6" idx="3"/>
          </p:cNvCxnSpPr>
          <p:nvPr/>
        </p:nvCxnSpPr>
        <p:spPr>
          <a:xfrm rot="10800000">
            <a:off x="3782487" y="3231318"/>
            <a:ext cx="1795657" cy="681494"/>
          </a:xfrm>
          <a:prstGeom prst="bentConnector3">
            <a:avLst>
              <a:gd name="adj1" fmla="val 50000"/>
            </a:avLst>
          </a:prstGeom>
          <a:ln w="508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39BB4AD-BF53-988F-7211-C0CCE105AB9B}"/>
              </a:ext>
            </a:extLst>
          </p:cNvPr>
          <p:cNvCxnSpPr>
            <a:cxnSpLocks/>
            <a:stCxn id="76" idx="1"/>
            <a:endCxn id="85" idx="3"/>
          </p:cNvCxnSpPr>
          <p:nvPr/>
        </p:nvCxnSpPr>
        <p:spPr>
          <a:xfrm flipH="1">
            <a:off x="9783250" y="4460894"/>
            <a:ext cx="637213" cy="0"/>
          </a:xfrm>
          <a:prstGeom prst="straightConnector1">
            <a:avLst/>
          </a:prstGeom>
          <a:ln w="571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EFC18601-E992-E2D4-FB06-883478E1F025}"/>
              </a:ext>
            </a:extLst>
          </p:cNvPr>
          <p:cNvSpPr/>
          <p:nvPr/>
        </p:nvSpPr>
        <p:spPr>
          <a:xfrm>
            <a:off x="10420463" y="4061433"/>
            <a:ext cx="1216058" cy="7989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Target Barcode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7D6BF6C-0335-4B8A-A0A3-56C47E695A6D}"/>
              </a:ext>
            </a:extLst>
          </p:cNvPr>
          <p:cNvSpPr/>
          <p:nvPr/>
        </p:nvSpPr>
        <p:spPr>
          <a:xfrm>
            <a:off x="10427619" y="2843829"/>
            <a:ext cx="1216058" cy="79892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cs typeface="Arial" panose="020B0604020202020204" pitchFamily="34" charset="0"/>
              </a:rPr>
              <a:t>Outsider PC</a:t>
            </a:r>
            <a:endParaRPr lang="en-IL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9A2BF255-D0CD-BB47-6214-0B9C596898F4}"/>
              </a:ext>
            </a:extLst>
          </p:cNvPr>
          <p:cNvCxnSpPr>
            <a:cxnSpLocks/>
            <a:endCxn id="80" idx="1"/>
          </p:cNvCxnSpPr>
          <p:nvPr/>
        </p:nvCxnSpPr>
        <p:spPr>
          <a:xfrm flipV="1">
            <a:off x="7535342" y="3243290"/>
            <a:ext cx="2892277" cy="808844"/>
          </a:xfrm>
          <a:prstGeom prst="bentConnector3">
            <a:avLst>
              <a:gd name="adj1" fmla="val 7636"/>
            </a:avLst>
          </a:prstGeom>
          <a:ln w="508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89EC40CD-3B31-7AD4-8490-CEA900CA30EB}"/>
              </a:ext>
            </a:extLst>
          </p:cNvPr>
          <p:cNvSpPr/>
          <p:nvPr/>
        </p:nvSpPr>
        <p:spPr>
          <a:xfrm>
            <a:off x="573766" y="3954102"/>
            <a:ext cx="1216058" cy="14785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User</a:t>
            </a:r>
            <a:endParaRPr lang="en-IL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30403CA-C074-3AC9-B99B-BE198797E118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1771537" y="4114062"/>
            <a:ext cx="806831" cy="0"/>
          </a:xfrm>
          <a:prstGeom prst="straightConnector1">
            <a:avLst/>
          </a:prstGeom>
          <a:ln w="571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99CCFBEC-9205-4F87-49D5-D52CA390F443}"/>
              </a:ext>
            </a:extLst>
          </p:cNvPr>
          <p:cNvCxnSpPr>
            <a:cxnSpLocks/>
            <a:stCxn id="6" idx="1"/>
            <a:endCxn id="94" idx="0"/>
          </p:cNvCxnSpPr>
          <p:nvPr/>
        </p:nvCxnSpPr>
        <p:spPr>
          <a:xfrm rot="10800000" flipV="1">
            <a:off x="1181796" y="3231318"/>
            <a:ext cx="1384633" cy="722784"/>
          </a:xfrm>
          <a:prstGeom prst="bentConnector2">
            <a:avLst/>
          </a:prstGeom>
          <a:ln w="508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E545D4F3-4F08-8B7E-0B91-7C64CD9AB8CC}"/>
              </a:ext>
            </a:extLst>
          </p:cNvPr>
          <p:cNvCxnSpPr>
            <a:cxnSpLocks/>
            <a:stCxn id="17" idx="1"/>
            <a:endCxn id="94" idx="2"/>
          </p:cNvCxnSpPr>
          <p:nvPr/>
        </p:nvCxnSpPr>
        <p:spPr>
          <a:xfrm rot="10800000">
            <a:off x="1181795" y="5432673"/>
            <a:ext cx="1385184" cy="429171"/>
          </a:xfrm>
          <a:prstGeom prst="bentConnector2">
            <a:avLst/>
          </a:prstGeom>
          <a:ln w="508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083CFD61-74A9-CDDE-822E-9483DE27E68F}"/>
              </a:ext>
            </a:extLst>
          </p:cNvPr>
          <p:cNvSpPr txBox="1"/>
          <p:nvPr/>
        </p:nvSpPr>
        <p:spPr>
          <a:xfrm>
            <a:off x="8035106" y="2896538"/>
            <a:ext cx="1717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WI-FI Interface</a:t>
            </a:r>
            <a:endParaRPr lang="en-IL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45A6E61-7CB9-3597-6DA6-019F726F114B}"/>
              </a:ext>
            </a:extLst>
          </p:cNvPr>
          <p:cNvCxnSpPr>
            <a:cxnSpLocks/>
          </p:cNvCxnSpPr>
          <p:nvPr/>
        </p:nvCxnSpPr>
        <p:spPr>
          <a:xfrm flipH="1">
            <a:off x="3794425" y="4114062"/>
            <a:ext cx="1752155" cy="0"/>
          </a:xfrm>
          <a:prstGeom prst="straightConnector1">
            <a:avLst/>
          </a:prstGeom>
          <a:ln w="57150" cap="flat" cmpd="sng" algn="ctr">
            <a:solidFill>
              <a:srgbClr val="01FF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80AAC33E-9A46-59EE-1684-E5FF33CA48DB}"/>
              </a:ext>
            </a:extLst>
          </p:cNvPr>
          <p:cNvSpPr/>
          <p:nvPr/>
        </p:nvSpPr>
        <p:spPr>
          <a:xfrm>
            <a:off x="2378506" y="1333975"/>
            <a:ext cx="1216058" cy="79892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Charger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5342D7E-E621-759A-6FDA-D50DF1BC4602}"/>
              </a:ext>
            </a:extLst>
          </p:cNvPr>
          <p:cNvCxnSpPr>
            <a:cxnSpLocks/>
            <a:stCxn id="14" idx="1"/>
            <a:endCxn id="44" idx="3"/>
          </p:cNvCxnSpPr>
          <p:nvPr/>
        </p:nvCxnSpPr>
        <p:spPr>
          <a:xfrm flipH="1">
            <a:off x="3594564" y="1732162"/>
            <a:ext cx="658430" cy="1274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22A2D6DF-7FA9-699A-8BF7-A0680ED253FC}"/>
              </a:ext>
            </a:extLst>
          </p:cNvPr>
          <p:cNvSpPr/>
          <p:nvPr/>
        </p:nvSpPr>
        <p:spPr>
          <a:xfrm>
            <a:off x="5933853" y="1332701"/>
            <a:ext cx="1216058" cy="798922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PMU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625CD63-357A-E6D1-C31B-5D31CB9710B5}"/>
              </a:ext>
            </a:extLst>
          </p:cNvPr>
          <p:cNvCxnSpPr>
            <a:cxnSpLocks/>
            <a:stCxn id="51" idx="1"/>
            <a:endCxn id="14" idx="3"/>
          </p:cNvCxnSpPr>
          <p:nvPr/>
        </p:nvCxnSpPr>
        <p:spPr>
          <a:xfrm flipH="1">
            <a:off x="5469052" y="1732162"/>
            <a:ext cx="464801" cy="0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AC876E1D-6389-EDBC-3740-2441CBCB4214}"/>
              </a:ext>
            </a:extLst>
          </p:cNvPr>
          <p:cNvSpPr/>
          <p:nvPr/>
        </p:nvSpPr>
        <p:spPr>
          <a:xfrm>
            <a:off x="6835209" y="5599713"/>
            <a:ext cx="1216058" cy="70223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Arduino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B9E767D-B635-756F-381A-1218615B56C9}"/>
              </a:ext>
            </a:extLst>
          </p:cNvPr>
          <p:cNvCxnSpPr>
            <a:cxnSpLocks/>
          </p:cNvCxnSpPr>
          <p:nvPr/>
        </p:nvCxnSpPr>
        <p:spPr>
          <a:xfrm flipV="1">
            <a:off x="7149911" y="4996521"/>
            <a:ext cx="0" cy="666779"/>
          </a:xfrm>
          <a:prstGeom prst="straightConnector1">
            <a:avLst/>
          </a:prstGeom>
          <a:ln w="53975" cap="flat" cmpd="sng" algn="ctr">
            <a:solidFill>
              <a:srgbClr val="01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FD1F835-D76B-F472-69A1-1DCFA817E743}"/>
              </a:ext>
            </a:extLst>
          </p:cNvPr>
          <p:cNvSpPr/>
          <p:nvPr/>
        </p:nvSpPr>
        <p:spPr>
          <a:xfrm>
            <a:off x="2566979" y="5510728"/>
            <a:ext cx="1216058" cy="702230"/>
          </a:xfrm>
          <a:prstGeom prst="rect">
            <a:avLst/>
          </a:prstGeom>
          <a:solidFill>
            <a:srgbClr val="7B87B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Switches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E7D0E3D5-D7A4-B464-9887-22B36F7A6136}"/>
              </a:ext>
            </a:extLst>
          </p:cNvPr>
          <p:cNvCxnSpPr>
            <a:cxnSpLocks/>
            <a:endCxn id="17" idx="3"/>
          </p:cNvCxnSpPr>
          <p:nvPr/>
        </p:nvCxnSpPr>
        <p:spPr>
          <a:xfrm rot="10800000" flipV="1">
            <a:off x="3783037" y="4857201"/>
            <a:ext cx="1783674" cy="1004642"/>
          </a:xfrm>
          <a:prstGeom prst="bentConnector3">
            <a:avLst>
              <a:gd name="adj1" fmla="val 49390"/>
            </a:avLst>
          </a:prstGeom>
          <a:ln w="508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55179E8-F792-EBE8-C615-42C361609694}"/>
              </a:ext>
            </a:extLst>
          </p:cNvPr>
          <p:cNvCxnSpPr>
            <a:cxnSpLocks/>
          </p:cNvCxnSpPr>
          <p:nvPr/>
        </p:nvCxnSpPr>
        <p:spPr>
          <a:xfrm flipH="1">
            <a:off x="3782486" y="4746268"/>
            <a:ext cx="1752155" cy="0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509B959-2DDD-11FE-0C82-C6F086C49E3B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1789824" y="4959871"/>
            <a:ext cx="777111" cy="0"/>
          </a:xfrm>
          <a:prstGeom prst="straightConnector1">
            <a:avLst/>
          </a:prstGeom>
          <a:ln w="571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243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13" grpId="0" animBg="1"/>
      <p:bldP spid="83" grpId="0" animBg="1"/>
      <p:bldP spid="85" grpId="0" animBg="1"/>
      <p:bldP spid="7" grpId="0" animBg="1"/>
      <p:bldP spid="76" grpId="0" animBg="1"/>
      <p:bldP spid="80" grpId="0" animBg="1"/>
      <p:bldP spid="94" grpId="0" animBg="1"/>
      <p:bldP spid="6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23D16-736F-9940-DA3B-CAFADDA3C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677" y="44993"/>
            <a:ext cx="9905998" cy="1478570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  <a:cs typeface="Arial" panose="020B0604020202020204" pitchFamily="34" charset="0"/>
              </a:rPr>
              <a:t>Power MNAGMENT UNIT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3FDE4D-70A0-72C3-A151-43D5770400F9}"/>
              </a:ext>
            </a:extLst>
          </p:cNvPr>
          <p:cNvSpPr/>
          <p:nvPr/>
        </p:nvSpPr>
        <p:spPr>
          <a:xfrm>
            <a:off x="3922381" y="2454503"/>
            <a:ext cx="2173619" cy="832283"/>
          </a:xfrm>
          <a:prstGeom prst="rect">
            <a:avLst/>
          </a:prstGeom>
          <a:solidFill>
            <a:srgbClr val="5FBBB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DC/DC Converter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98FB7D8-C5A5-EE1F-B26F-5A8D93FF76C4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112264" y="2870645"/>
            <a:ext cx="1810117" cy="0"/>
          </a:xfrm>
          <a:prstGeom prst="straightConnector1">
            <a:avLst/>
          </a:prstGeom>
          <a:ln w="53975" cap="flat" cmpd="sng" algn="ctr">
            <a:solidFill>
              <a:srgbClr val="01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355DD5E-4CC4-E6A7-70C7-EB36360FC1C9}"/>
              </a:ext>
            </a:extLst>
          </p:cNvPr>
          <p:cNvSpPr/>
          <p:nvPr/>
        </p:nvSpPr>
        <p:spPr>
          <a:xfrm>
            <a:off x="3922382" y="3514886"/>
            <a:ext cx="2173616" cy="832283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DC/DC Converter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B96D0F7-B45A-851B-4E16-EA3B9B1BE809}"/>
              </a:ext>
            </a:extLst>
          </p:cNvPr>
          <p:cNvCxnSpPr>
            <a:cxnSpLocks/>
            <a:endCxn id="7" idx="1"/>
          </p:cNvCxnSpPr>
          <p:nvPr/>
        </p:nvCxnSpPr>
        <p:spPr>
          <a:xfrm rot="16200000" flipH="1">
            <a:off x="2948361" y="2957007"/>
            <a:ext cx="1060386" cy="887656"/>
          </a:xfrm>
          <a:prstGeom prst="bentConnector2">
            <a:avLst/>
          </a:prstGeom>
          <a:ln w="50800" cap="flat" cmpd="sng" algn="ctr">
            <a:solidFill>
              <a:srgbClr val="01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09F5D08-6A9B-B1A7-414A-1E56F560D462}"/>
              </a:ext>
            </a:extLst>
          </p:cNvPr>
          <p:cNvCxnSpPr>
            <a:cxnSpLocks/>
          </p:cNvCxnSpPr>
          <p:nvPr/>
        </p:nvCxnSpPr>
        <p:spPr>
          <a:xfrm>
            <a:off x="6095998" y="2870641"/>
            <a:ext cx="3230882" cy="12627"/>
          </a:xfrm>
          <a:prstGeom prst="straightConnector1">
            <a:avLst/>
          </a:prstGeom>
          <a:ln w="53975" cap="flat" cmpd="sng" algn="ctr">
            <a:solidFill>
              <a:srgbClr val="5FBBB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38CF70A-618E-54A2-5E20-55A3F25528F4}"/>
              </a:ext>
            </a:extLst>
          </p:cNvPr>
          <p:cNvCxnSpPr>
            <a:cxnSpLocks/>
          </p:cNvCxnSpPr>
          <p:nvPr/>
        </p:nvCxnSpPr>
        <p:spPr>
          <a:xfrm>
            <a:off x="6095998" y="3881645"/>
            <a:ext cx="3230882" cy="11038"/>
          </a:xfrm>
          <a:prstGeom prst="straightConnector1">
            <a:avLst/>
          </a:prstGeom>
          <a:ln w="5397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496CFD3-F4D8-E39D-D454-EC4C526E0BB4}"/>
              </a:ext>
            </a:extLst>
          </p:cNvPr>
          <p:cNvSpPr txBox="1"/>
          <p:nvPr/>
        </p:nvSpPr>
        <p:spPr>
          <a:xfrm>
            <a:off x="2112264" y="2513936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5V</a:t>
            </a:r>
            <a:endParaRPr lang="en-IL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555599-E26D-6595-2492-3FD91A15E55C}"/>
              </a:ext>
            </a:extLst>
          </p:cNvPr>
          <p:cNvSpPr txBox="1"/>
          <p:nvPr/>
        </p:nvSpPr>
        <p:spPr>
          <a:xfrm>
            <a:off x="6167564" y="2501309"/>
            <a:ext cx="121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5V</a:t>
            </a:r>
            <a:endParaRPr lang="en-IL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F1FA4A8-E840-96B6-B076-FB2471BACADF}"/>
              </a:ext>
            </a:extLst>
          </p:cNvPr>
          <p:cNvSpPr txBox="1"/>
          <p:nvPr/>
        </p:nvSpPr>
        <p:spPr>
          <a:xfrm>
            <a:off x="6172200" y="3523351"/>
            <a:ext cx="139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3.3V</a:t>
            </a:r>
            <a:endParaRPr lang="en-IL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D473CC-836B-CB1A-8314-46AF0566D25B}"/>
              </a:ext>
            </a:extLst>
          </p:cNvPr>
          <p:cNvSpPr txBox="1"/>
          <p:nvPr/>
        </p:nvSpPr>
        <p:spPr>
          <a:xfrm>
            <a:off x="6167564" y="2828459"/>
            <a:ext cx="206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Barcode reader</a:t>
            </a:r>
            <a:endParaRPr lang="en-IL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736AE05-E400-08ED-8B80-7866DE108B83}"/>
              </a:ext>
            </a:extLst>
          </p:cNvPr>
          <p:cNvSpPr txBox="1"/>
          <p:nvPr/>
        </p:nvSpPr>
        <p:spPr>
          <a:xfrm>
            <a:off x="6175486" y="3814208"/>
            <a:ext cx="315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ESP32 &amp; other components</a:t>
            </a:r>
            <a:endParaRPr lang="en-I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0FE434-2038-F698-501F-7D01261D1E5E}"/>
              </a:ext>
            </a:extLst>
          </p:cNvPr>
          <p:cNvSpPr/>
          <p:nvPr/>
        </p:nvSpPr>
        <p:spPr>
          <a:xfrm>
            <a:off x="1819656" y="1618488"/>
            <a:ext cx="8083296" cy="3337560"/>
          </a:xfrm>
          <a:prstGeom prst="rect">
            <a:avLst/>
          </a:prstGeom>
          <a:noFill/>
          <a:ln w="44450" cap="flat" cmpd="sng" algn="ctr">
            <a:solidFill>
              <a:srgbClr val="7030A0"/>
            </a:solidFill>
            <a:prstDash val="dash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916250"/>
                      <a:gd name="connsiteY0" fmla="*/ 0 h 4667972"/>
                      <a:gd name="connsiteX1" fmla="*/ 532463 w 5916250"/>
                      <a:gd name="connsiteY1" fmla="*/ 0 h 4667972"/>
                      <a:gd name="connsiteX2" fmla="*/ 946600 w 5916250"/>
                      <a:gd name="connsiteY2" fmla="*/ 0 h 4667972"/>
                      <a:gd name="connsiteX3" fmla="*/ 1656550 w 5916250"/>
                      <a:gd name="connsiteY3" fmla="*/ 0 h 4667972"/>
                      <a:gd name="connsiteX4" fmla="*/ 2189013 w 5916250"/>
                      <a:gd name="connsiteY4" fmla="*/ 0 h 4667972"/>
                      <a:gd name="connsiteX5" fmla="*/ 2721475 w 5916250"/>
                      <a:gd name="connsiteY5" fmla="*/ 0 h 4667972"/>
                      <a:gd name="connsiteX6" fmla="*/ 3431425 w 5916250"/>
                      <a:gd name="connsiteY6" fmla="*/ 0 h 4667972"/>
                      <a:gd name="connsiteX7" fmla="*/ 3904725 w 5916250"/>
                      <a:gd name="connsiteY7" fmla="*/ 0 h 4667972"/>
                      <a:gd name="connsiteX8" fmla="*/ 4614675 w 5916250"/>
                      <a:gd name="connsiteY8" fmla="*/ 0 h 4667972"/>
                      <a:gd name="connsiteX9" fmla="*/ 5324625 w 5916250"/>
                      <a:gd name="connsiteY9" fmla="*/ 0 h 4667972"/>
                      <a:gd name="connsiteX10" fmla="*/ 5916250 w 5916250"/>
                      <a:gd name="connsiteY10" fmla="*/ 0 h 4667972"/>
                      <a:gd name="connsiteX11" fmla="*/ 5916250 w 5916250"/>
                      <a:gd name="connsiteY11" fmla="*/ 676856 h 4667972"/>
                      <a:gd name="connsiteX12" fmla="*/ 5916250 w 5916250"/>
                      <a:gd name="connsiteY12" fmla="*/ 1307032 h 4667972"/>
                      <a:gd name="connsiteX13" fmla="*/ 5916250 w 5916250"/>
                      <a:gd name="connsiteY13" fmla="*/ 1750490 h 4667972"/>
                      <a:gd name="connsiteX14" fmla="*/ 5916250 w 5916250"/>
                      <a:gd name="connsiteY14" fmla="*/ 2333986 h 4667972"/>
                      <a:gd name="connsiteX15" fmla="*/ 5916250 w 5916250"/>
                      <a:gd name="connsiteY15" fmla="*/ 2917483 h 4667972"/>
                      <a:gd name="connsiteX16" fmla="*/ 5916250 w 5916250"/>
                      <a:gd name="connsiteY16" fmla="*/ 3500979 h 4667972"/>
                      <a:gd name="connsiteX17" fmla="*/ 5916250 w 5916250"/>
                      <a:gd name="connsiteY17" fmla="*/ 4131155 h 4667972"/>
                      <a:gd name="connsiteX18" fmla="*/ 5916250 w 5916250"/>
                      <a:gd name="connsiteY18" fmla="*/ 4667972 h 4667972"/>
                      <a:gd name="connsiteX19" fmla="*/ 5265463 w 5916250"/>
                      <a:gd name="connsiteY19" fmla="*/ 4667972 h 4667972"/>
                      <a:gd name="connsiteX20" fmla="*/ 4792163 w 5916250"/>
                      <a:gd name="connsiteY20" fmla="*/ 4667972 h 4667972"/>
                      <a:gd name="connsiteX21" fmla="*/ 4082212 w 5916250"/>
                      <a:gd name="connsiteY21" fmla="*/ 4667972 h 4667972"/>
                      <a:gd name="connsiteX22" fmla="*/ 3490588 w 5916250"/>
                      <a:gd name="connsiteY22" fmla="*/ 4667972 h 4667972"/>
                      <a:gd name="connsiteX23" fmla="*/ 3017288 w 5916250"/>
                      <a:gd name="connsiteY23" fmla="*/ 4667972 h 4667972"/>
                      <a:gd name="connsiteX24" fmla="*/ 2425662 w 5916250"/>
                      <a:gd name="connsiteY24" fmla="*/ 4667972 h 4667972"/>
                      <a:gd name="connsiteX25" fmla="*/ 2011525 w 5916250"/>
                      <a:gd name="connsiteY25" fmla="*/ 4667972 h 4667972"/>
                      <a:gd name="connsiteX26" fmla="*/ 1597387 w 5916250"/>
                      <a:gd name="connsiteY26" fmla="*/ 4667972 h 4667972"/>
                      <a:gd name="connsiteX27" fmla="*/ 1005762 w 5916250"/>
                      <a:gd name="connsiteY27" fmla="*/ 4667972 h 4667972"/>
                      <a:gd name="connsiteX28" fmla="*/ 532462 w 5916250"/>
                      <a:gd name="connsiteY28" fmla="*/ 4667972 h 4667972"/>
                      <a:gd name="connsiteX29" fmla="*/ 0 w 5916250"/>
                      <a:gd name="connsiteY29" fmla="*/ 4667972 h 4667972"/>
                      <a:gd name="connsiteX30" fmla="*/ 0 w 5916250"/>
                      <a:gd name="connsiteY30" fmla="*/ 4177835 h 4667972"/>
                      <a:gd name="connsiteX31" fmla="*/ 0 w 5916250"/>
                      <a:gd name="connsiteY31" fmla="*/ 3734378 h 4667972"/>
                      <a:gd name="connsiteX32" fmla="*/ 0 w 5916250"/>
                      <a:gd name="connsiteY32" fmla="*/ 3104201 h 4667972"/>
                      <a:gd name="connsiteX33" fmla="*/ 0 w 5916250"/>
                      <a:gd name="connsiteY33" fmla="*/ 2614064 h 4667972"/>
                      <a:gd name="connsiteX34" fmla="*/ 0 w 5916250"/>
                      <a:gd name="connsiteY34" fmla="*/ 1983888 h 4667972"/>
                      <a:gd name="connsiteX35" fmla="*/ 0 w 5916250"/>
                      <a:gd name="connsiteY35" fmla="*/ 1307032 h 4667972"/>
                      <a:gd name="connsiteX36" fmla="*/ 0 w 5916250"/>
                      <a:gd name="connsiteY36" fmla="*/ 770215 h 4667972"/>
                      <a:gd name="connsiteX37" fmla="*/ 0 w 5916250"/>
                      <a:gd name="connsiteY37" fmla="*/ 0 h 46679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5916250" h="4667972" extrusionOk="0">
                        <a:moveTo>
                          <a:pt x="0" y="0"/>
                        </a:moveTo>
                        <a:cubicBezTo>
                          <a:pt x="126779" y="-57445"/>
                          <a:pt x="287317" y="624"/>
                          <a:pt x="532463" y="0"/>
                        </a:cubicBezTo>
                        <a:cubicBezTo>
                          <a:pt x="777609" y="-624"/>
                          <a:pt x="753852" y="16024"/>
                          <a:pt x="946600" y="0"/>
                        </a:cubicBezTo>
                        <a:cubicBezTo>
                          <a:pt x="1139348" y="-16024"/>
                          <a:pt x="1499579" y="64715"/>
                          <a:pt x="1656550" y="0"/>
                        </a:cubicBezTo>
                        <a:cubicBezTo>
                          <a:pt x="1813521" y="-64715"/>
                          <a:pt x="2023301" y="19254"/>
                          <a:pt x="2189013" y="0"/>
                        </a:cubicBezTo>
                        <a:cubicBezTo>
                          <a:pt x="2354725" y="-19254"/>
                          <a:pt x="2457762" y="25828"/>
                          <a:pt x="2721475" y="0"/>
                        </a:cubicBezTo>
                        <a:cubicBezTo>
                          <a:pt x="2985188" y="-25828"/>
                          <a:pt x="3262154" y="33769"/>
                          <a:pt x="3431425" y="0"/>
                        </a:cubicBezTo>
                        <a:cubicBezTo>
                          <a:pt x="3600696" y="-33769"/>
                          <a:pt x="3747164" y="44199"/>
                          <a:pt x="3904725" y="0"/>
                        </a:cubicBezTo>
                        <a:cubicBezTo>
                          <a:pt x="4062286" y="-44199"/>
                          <a:pt x="4430567" y="48453"/>
                          <a:pt x="4614675" y="0"/>
                        </a:cubicBezTo>
                        <a:cubicBezTo>
                          <a:pt x="4798783" y="-48453"/>
                          <a:pt x="5113659" y="3397"/>
                          <a:pt x="5324625" y="0"/>
                        </a:cubicBezTo>
                        <a:cubicBezTo>
                          <a:pt x="5535591" y="-3397"/>
                          <a:pt x="5796141" y="51496"/>
                          <a:pt x="5916250" y="0"/>
                        </a:cubicBezTo>
                        <a:cubicBezTo>
                          <a:pt x="5937809" y="228120"/>
                          <a:pt x="5845584" y="498004"/>
                          <a:pt x="5916250" y="676856"/>
                        </a:cubicBezTo>
                        <a:cubicBezTo>
                          <a:pt x="5986916" y="855708"/>
                          <a:pt x="5845245" y="1136319"/>
                          <a:pt x="5916250" y="1307032"/>
                        </a:cubicBezTo>
                        <a:cubicBezTo>
                          <a:pt x="5987255" y="1477745"/>
                          <a:pt x="5867639" y="1603617"/>
                          <a:pt x="5916250" y="1750490"/>
                        </a:cubicBezTo>
                        <a:cubicBezTo>
                          <a:pt x="5964861" y="1897363"/>
                          <a:pt x="5867912" y="2143394"/>
                          <a:pt x="5916250" y="2333986"/>
                        </a:cubicBezTo>
                        <a:cubicBezTo>
                          <a:pt x="5964588" y="2524578"/>
                          <a:pt x="5888719" y="2643924"/>
                          <a:pt x="5916250" y="2917483"/>
                        </a:cubicBezTo>
                        <a:cubicBezTo>
                          <a:pt x="5943781" y="3191042"/>
                          <a:pt x="5861239" y="3219059"/>
                          <a:pt x="5916250" y="3500979"/>
                        </a:cubicBezTo>
                        <a:cubicBezTo>
                          <a:pt x="5971261" y="3782899"/>
                          <a:pt x="5885055" y="3984482"/>
                          <a:pt x="5916250" y="4131155"/>
                        </a:cubicBezTo>
                        <a:cubicBezTo>
                          <a:pt x="5947445" y="4277828"/>
                          <a:pt x="5903480" y="4549109"/>
                          <a:pt x="5916250" y="4667972"/>
                        </a:cubicBezTo>
                        <a:cubicBezTo>
                          <a:pt x="5641149" y="4726434"/>
                          <a:pt x="5534184" y="4610112"/>
                          <a:pt x="5265463" y="4667972"/>
                        </a:cubicBezTo>
                        <a:cubicBezTo>
                          <a:pt x="4996742" y="4725832"/>
                          <a:pt x="4972070" y="4638205"/>
                          <a:pt x="4792163" y="4667972"/>
                        </a:cubicBezTo>
                        <a:cubicBezTo>
                          <a:pt x="4612256" y="4697739"/>
                          <a:pt x="4283918" y="4664750"/>
                          <a:pt x="4082212" y="4667972"/>
                        </a:cubicBezTo>
                        <a:cubicBezTo>
                          <a:pt x="3880506" y="4671194"/>
                          <a:pt x="3734369" y="4628809"/>
                          <a:pt x="3490588" y="4667972"/>
                        </a:cubicBezTo>
                        <a:cubicBezTo>
                          <a:pt x="3246807" y="4707135"/>
                          <a:pt x="3178302" y="4639535"/>
                          <a:pt x="3017288" y="4667972"/>
                        </a:cubicBezTo>
                        <a:cubicBezTo>
                          <a:pt x="2856274" y="4696409"/>
                          <a:pt x="2619733" y="4642175"/>
                          <a:pt x="2425662" y="4667972"/>
                        </a:cubicBezTo>
                        <a:cubicBezTo>
                          <a:pt x="2231591" y="4693769"/>
                          <a:pt x="2155219" y="4651655"/>
                          <a:pt x="2011525" y="4667972"/>
                        </a:cubicBezTo>
                        <a:cubicBezTo>
                          <a:pt x="1867831" y="4684289"/>
                          <a:pt x="1683791" y="4634842"/>
                          <a:pt x="1597387" y="4667972"/>
                        </a:cubicBezTo>
                        <a:cubicBezTo>
                          <a:pt x="1510983" y="4701102"/>
                          <a:pt x="1245769" y="4661209"/>
                          <a:pt x="1005762" y="4667972"/>
                        </a:cubicBezTo>
                        <a:cubicBezTo>
                          <a:pt x="765756" y="4674735"/>
                          <a:pt x="684454" y="4637371"/>
                          <a:pt x="532462" y="4667972"/>
                        </a:cubicBezTo>
                        <a:cubicBezTo>
                          <a:pt x="380470" y="4698573"/>
                          <a:pt x="146194" y="4621289"/>
                          <a:pt x="0" y="4667972"/>
                        </a:cubicBezTo>
                        <a:cubicBezTo>
                          <a:pt x="-28980" y="4563008"/>
                          <a:pt x="28870" y="4305425"/>
                          <a:pt x="0" y="4177835"/>
                        </a:cubicBezTo>
                        <a:cubicBezTo>
                          <a:pt x="-28870" y="4050245"/>
                          <a:pt x="46648" y="3826700"/>
                          <a:pt x="0" y="3734378"/>
                        </a:cubicBezTo>
                        <a:cubicBezTo>
                          <a:pt x="-46648" y="3642056"/>
                          <a:pt x="1768" y="3297376"/>
                          <a:pt x="0" y="3104201"/>
                        </a:cubicBezTo>
                        <a:cubicBezTo>
                          <a:pt x="-1768" y="2911026"/>
                          <a:pt x="25836" y="2720613"/>
                          <a:pt x="0" y="2614064"/>
                        </a:cubicBezTo>
                        <a:cubicBezTo>
                          <a:pt x="-25836" y="2507515"/>
                          <a:pt x="26222" y="2235501"/>
                          <a:pt x="0" y="1983888"/>
                        </a:cubicBezTo>
                        <a:cubicBezTo>
                          <a:pt x="-26222" y="1732275"/>
                          <a:pt x="77368" y="1553398"/>
                          <a:pt x="0" y="1307032"/>
                        </a:cubicBezTo>
                        <a:cubicBezTo>
                          <a:pt x="-77368" y="1060666"/>
                          <a:pt x="19793" y="967191"/>
                          <a:pt x="0" y="770215"/>
                        </a:cubicBezTo>
                        <a:cubicBezTo>
                          <a:pt x="-19793" y="573239"/>
                          <a:pt x="91565" y="27603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1337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F93B2A-8608-0A48-80A4-C18EBA58AAD4}"/>
              </a:ext>
            </a:extLst>
          </p:cNvPr>
          <p:cNvCxnSpPr>
            <a:cxnSpLocks/>
            <a:stCxn id="85" idx="1"/>
            <a:endCxn id="11" idx="3"/>
          </p:cNvCxnSpPr>
          <p:nvPr/>
        </p:nvCxnSpPr>
        <p:spPr>
          <a:xfrm flipH="1">
            <a:off x="6718914" y="3967125"/>
            <a:ext cx="1144128" cy="0"/>
          </a:xfrm>
          <a:prstGeom prst="straightConnector1">
            <a:avLst/>
          </a:prstGeom>
          <a:ln w="53975" cap="flat" cmpd="sng" algn="ctr">
            <a:solidFill>
              <a:srgbClr val="00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2023D16-736F-9940-DA3B-CAFADDA3C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599" y="105884"/>
            <a:ext cx="9905998" cy="1478570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  <a:cs typeface="Arial" panose="020B0604020202020204" pitchFamily="34" charset="0"/>
              </a:rPr>
              <a:t>Communication  Diagram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EA9861-C549-E9BC-1345-2799ED2EBFE5}"/>
              </a:ext>
            </a:extLst>
          </p:cNvPr>
          <p:cNvSpPr/>
          <p:nvPr/>
        </p:nvSpPr>
        <p:spPr>
          <a:xfrm>
            <a:off x="2390097" y="3616009"/>
            <a:ext cx="1216057" cy="702231"/>
          </a:xfrm>
          <a:prstGeom prst="rect">
            <a:avLst/>
          </a:prstGeom>
          <a:solidFill>
            <a:srgbClr val="1DFDF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Display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4BD85D-F80B-B6B3-1DAB-699078561EFB}"/>
              </a:ext>
            </a:extLst>
          </p:cNvPr>
          <p:cNvSpPr/>
          <p:nvPr/>
        </p:nvSpPr>
        <p:spPr>
          <a:xfrm>
            <a:off x="4750283" y="3429000"/>
            <a:ext cx="1968631" cy="1076249"/>
          </a:xfrm>
          <a:prstGeom prst="rect">
            <a:avLst/>
          </a:prstGeom>
          <a:solidFill>
            <a:srgbClr val="00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PCB</a:t>
            </a:r>
            <a:endParaRPr lang="en-IL" sz="2800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3FDE4D-70A0-72C3-A151-43D5770400F9}"/>
              </a:ext>
            </a:extLst>
          </p:cNvPr>
          <p:cNvSpPr/>
          <p:nvPr/>
        </p:nvSpPr>
        <p:spPr>
          <a:xfrm>
            <a:off x="5126570" y="5433811"/>
            <a:ext cx="1216058" cy="702229"/>
          </a:xfrm>
          <a:prstGeom prst="rect">
            <a:avLst/>
          </a:prstGeom>
          <a:solidFill>
            <a:srgbClr val="5FBBB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SD card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023907-FEEC-3CC9-FB7C-566A2E1163E8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flipV="1">
            <a:off x="5734599" y="4505249"/>
            <a:ext cx="0" cy="928562"/>
          </a:xfrm>
          <a:prstGeom prst="straightConnector1">
            <a:avLst/>
          </a:prstGeom>
          <a:ln w="53975" cap="flat" cmpd="sng" algn="ctr">
            <a:solidFill>
              <a:srgbClr val="01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12920179-A8EE-9CCB-3C23-66EA184A100B}"/>
              </a:ext>
            </a:extLst>
          </p:cNvPr>
          <p:cNvSpPr/>
          <p:nvPr/>
        </p:nvSpPr>
        <p:spPr>
          <a:xfrm>
            <a:off x="7863042" y="3567664"/>
            <a:ext cx="1216058" cy="7989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Barcode Sensor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7D6BF6C-0335-4B8A-A0A3-56C47E695A6D}"/>
              </a:ext>
            </a:extLst>
          </p:cNvPr>
          <p:cNvSpPr/>
          <p:nvPr/>
        </p:nvSpPr>
        <p:spPr>
          <a:xfrm>
            <a:off x="5126569" y="1793638"/>
            <a:ext cx="1216058" cy="70223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cs typeface="Arial" panose="020B0604020202020204" pitchFamily="34" charset="0"/>
              </a:rPr>
              <a:t>ESP32</a:t>
            </a:r>
            <a:endParaRPr lang="en-IL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83CFD61-74A9-CDDE-822E-9483DE27E68F}"/>
              </a:ext>
            </a:extLst>
          </p:cNvPr>
          <p:cNvSpPr txBox="1"/>
          <p:nvPr/>
        </p:nvSpPr>
        <p:spPr>
          <a:xfrm>
            <a:off x="3671886" y="3671585"/>
            <a:ext cx="1012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SPI</a:t>
            </a:r>
            <a:endParaRPr lang="en-IL" b="1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45A6E61-7CB9-3597-6DA6-019F726F114B}"/>
              </a:ext>
            </a:extLst>
          </p:cNvPr>
          <p:cNvCxnSpPr>
            <a:cxnSpLocks/>
            <a:stCxn id="11" idx="1"/>
            <a:endCxn id="9" idx="3"/>
          </p:cNvCxnSpPr>
          <p:nvPr/>
        </p:nvCxnSpPr>
        <p:spPr>
          <a:xfrm flipH="1">
            <a:off x="3606154" y="3967125"/>
            <a:ext cx="1144129" cy="0"/>
          </a:xfrm>
          <a:prstGeom prst="straightConnector1">
            <a:avLst/>
          </a:prstGeom>
          <a:ln w="57150" cap="flat" cmpd="sng" algn="ctr">
            <a:solidFill>
              <a:srgbClr val="01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374F70C-3DF7-36FA-D03C-A99E5AC9420D}"/>
              </a:ext>
            </a:extLst>
          </p:cNvPr>
          <p:cNvCxnSpPr>
            <a:cxnSpLocks/>
            <a:stCxn id="80" idx="2"/>
            <a:endCxn id="11" idx="0"/>
          </p:cNvCxnSpPr>
          <p:nvPr/>
        </p:nvCxnSpPr>
        <p:spPr>
          <a:xfrm>
            <a:off x="5734598" y="2495868"/>
            <a:ext cx="1" cy="933132"/>
          </a:xfrm>
          <a:prstGeom prst="straightConnector1">
            <a:avLst/>
          </a:prstGeom>
          <a:ln w="53975" cap="flat" cmpd="sng" algn="ctr">
            <a:solidFill>
              <a:srgbClr val="00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45D09E2-0D09-3028-02E8-E53009B866E5}"/>
              </a:ext>
            </a:extLst>
          </p:cNvPr>
          <p:cNvSpPr txBox="1"/>
          <p:nvPr/>
        </p:nvSpPr>
        <p:spPr>
          <a:xfrm>
            <a:off x="6784646" y="3612858"/>
            <a:ext cx="1012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UART</a:t>
            </a:r>
            <a:endParaRPr lang="en-IL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AE3EBD-C801-FDB8-A3B8-74EE52F67283}"/>
              </a:ext>
            </a:extLst>
          </p:cNvPr>
          <p:cNvSpPr txBox="1"/>
          <p:nvPr/>
        </p:nvSpPr>
        <p:spPr>
          <a:xfrm>
            <a:off x="5032601" y="4691821"/>
            <a:ext cx="1012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SPI</a:t>
            </a:r>
            <a:endParaRPr lang="en-IL" b="1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1E1BC56-890B-836D-11B7-690502AD3439}"/>
              </a:ext>
            </a:extLst>
          </p:cNvPr>
          <p:cNvSpPr/>
          <p:nvPr/>
        </p:nvSpPr>
        <p:spPr>
          <a:xfrm>
            <a:off x="7863041" y="1814624"/>
            <a:ext cx="1216059" cy="692416"/>
          </a:xfrm>
          <a:prstGeom prst="rect">
            <a:avLst/>
          </a:prstGeom>
          <a:solidFill>
            <a:srgbClr val="7B87B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Switches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76BEDFE-C5BB-8E8F-C700-FD7A0ADD7F0C}"/>
              </a:ext>
            </a:extLst>
          </p:cNvPr>
          <p:cNvCxnSpPr>
            <a:cxnSpLocks/>
          </p:cNvCxnSpPr>
          <p:nvPr/>
        </p:nvCxnSpPr>
        <p:spPr>
          <a:xfrm flipV="1">
            <a:off x="6709770" y="2516854"/>
            <a:ext cx="1153272" cy="912146"/>
          </a:xfrm>
          <a:prstGeom prst="straightConnector1">
            <a:avLst/>
          </a:prstGeom>
          <a:ln w="53975" cap="flat" cmpd="sng" algn="ctr">
            <a:solidFill>
              <a:srgbClr val="01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5FA055D-5FC6-0D46-E5D3-034DAA0A9FB9}"/>
              </a:ext>
            </a:extLst>
          </p:cNvPr>
          <p:cNvSpPr txBox="1"/>
          <p:nvPr/>
        </p:nvSpPr>
        <p:spPr>
          <a:xfrm rot="19210772">
            <a:off x="6647799" y="2675377"/>
            <a:ext cx="1012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Analog</a:t>
            </a:r>
            <a:endParaRPr lang="en-IL" b="1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CCFFBFC-8E6C-A3EC-19C0-507C8886CB69}"/>
              </a:ext>
            </a:extLst>
          </p:cNvPr>
          <p:cNvSpPr/>
          <p:nvPr/>
        </p:nvSpPr>
        <p:spPr>
          <a:xfrm>
            <a:off x="2390097" y="1814624"/>
            <a:ext cx="1216058" cy="702230"/>
          </a:xfrm>
          <a:prstGeom prst="rect">
            <a:avLst/>
          </a:prstGeom>
          <a:solidFill>
            <a:srgbClr val="EA42B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Buzzer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EEFAF54-4492-4FE5-CBE2-9640E26339D8}"/>
              </a:ext>
            </a:extLst>
          </p:cNvPr>
          <p:cNvCxnSpPr>
            <a:cxnSpLocks/>
          </p:cNvCxnSpPr>
          <p:nvPr/>
        </p:nvCxnSpPr>
        <p:spPr>
          <a:xfrm flipH="1" flipV="1">
            <a:off x="3606154" y="2507040"/>
            <a:ext cx="1144129" cy="911093"/>
          </a:xfrm>
          <a:prstGeom prst="straightConnector1">
            <a:avLst/>
          </a:prstGeom>
          <a:ln w="57150" cap="flat" cmpd="sng" algn="ctr">
            <a:solidFill>
              <a:srgbClr val="01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9267837-1437-F20C-37A1-F6B6B3020081}"/>
              </a:ext>
            </a:extLst>
          </p:cNvPr>
          <p:cNvSpPr txBox="1"/>
          <p:nvPr/>
        </p:nvSpPr>
        <p:spPr>
          <a:xfrm rot="2152957">
            <a:off x="3797262" y="2654800"/>
            <a:ext cx="1012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Analog</a:t>
            </a:r>
            <a:endParaRPr lang="en-IL" b="1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3FBBC97-43A6-B377-7CD8-4027D2B88EBB}"/>
              </a:ext>
            </a:extLst>
          </p:cNvPr>
          <p:cNvSpPr/>
          <p:nvPr/>
        </p:nvSpPr>
        <p:spPr>
          <a:xfrm>
            <a:off x="7863042" y="5383734"/>
            <a:ext cx="1216058" cy="7022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LEDs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8A8E745-77A0-4575-A627-D1612FA2248D}"/>
              </a:ext>
            </a:extLst>
          </p:cNvPr>
          <p:cNvCxnSpPr>
            <a:cxnSpLocks/>
          </p:cNvCxnSpPr>
          <p:nvPr/>
        </p:nvCxnSpPr>
        <p:spPr>
          <a:xfrm>
            <a:off x="6689758" y="4503400"/>
            <a:ext cx="1173284" cy="880334"/>
          </a:xfrm>
          <a:prstGeom prst="straightConnector1">
            <a:avLst/>
          </a:prstGeom>
          <a:ln w="53975" cap="flat" cmpd="sng" algn="ctr">
            <a:solidFill>
              <a:srgbClr val="01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20C1CC-E1AF-5E38-5DFC-DB4C999A7195}"/>
              </a:ext>
            </a:extLst>
          </p:cNvPr>
          <p:cNvSpPr txBox="1"/>
          <p:nvPr/>
        </p:nvSpPr>
        <p:spPr>
          <a:xfrm rot="2083483">
            <a:off x="6914579" y="4613817"/>
            <a:ext cx="1012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Analog</a:t>
            </a:r>
            <a:endParaRPr lang="en-IL" b="1" dirty="0"/>
          </a:p>
        </p:txBody>
      </p:sp>
    </p:spTree>
    <p:extLst>
      <p:ext uri="{BB962C8B-B14F-4D97-AF65-F5344CB8AC3E}">
        <p14:creationId xmlns:p14="http://schemas.microsoft.com/office/powerpoint/2010/main" val="3881292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85" grpId="0" animBg="1"/>
      <p:bldP spid="80" grpId="0" animBg="1"/>
      <p:bldP spid="43" grpId="0" animBg="1"/>
      <p:bldP spid="56" grpId="0" animBg="1"/>
      <p:bldP spid="6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611</TotalTime>
  <Words>483</Words>
  <Application>Microsoft Office PowerPoint</Application>
  <PresentationFormat>Widescreen</PresentationFormat>
  <Paragraphs>138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Arial</vt:lpstr>
      <vt:lpstr>Calibri</vt:lpstr>
      <vt:lpstr>TT Norms Pro</vt:lpstr>
      <vt:lpstr>Tw Cen MT</vt:lpstr>
      <vt:lpstr>Circuit</vt:lpstr>
      <vt:lpstr>MIDTERM presentation Barcode CHECKER 7681</vt:lpstr>
      <vt:lpstr>BACKGOUND &amp; Motivation</vt:lpstr>
      <vt:lpstr>Goals</vt:lpstr>
      <vt:lpstr>Components &amp; work development</vt:lpstr>
      <vt:lpstr>TOP VIEW Block diagram</vt:lpstr>
      <vt:lpstr>Mod of work Diagram  </vt:lpstr>
      <vt:lpstr>Block diagram</vt:lpstr>
      <vt:lpstr>Power MNAGMENT UNIT</vt:lpstr>
      <vt:lpstr>Communication  Diagram</vt:lpstr>
      <vt:lpstr>ESP32</vt:lpstr>
      <vt:lpstr>Arduino developing environment  </vt:lpstr>
      <vt:lpstr>Barcode reader</vt:lpstr>
      <vt:lpstr>Gant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Omar sharafy</dc:creator>
  <cp:lastModifiedBy>Muhammad Biadsy</cp:lastModifiedBy>
  <cp:revision>300</cp:revision>
  <dcterms:created xsi:type="dcterms:W3CDTF">2024-06-05T14:23:13Z</dcterms:created>
  <dcterms:modified xsi:type="dcterms:W3CDTF">2024-08-08T08:07:31Z</dcterms:modified>
</cp:coreProperties>
</file>