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74" r:id="rId6"/>
    <p:sldId id="277" r:id="rId7"/>
    <p:sldId id="282" r:id="rId8"/>
    <p:sldId id="280" r:id="rId9"/>
    <p:sldId id="270" r:id="rId10"/>
    <p:sldId id="260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EA42BE"/>
    <a:srgbClr val="01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Barcode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Dimension 2.6*5.6*5.6cm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5F5F5"/>
                </a:highlight>
                <a:latin typeface="TT Norms Pro"/>
              </a:rPr>
              <a:t>Screen  4.2 * 3.9 inches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00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265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125 mA =	I</a:t>
            </a:r>
          </a:p>
          <a:p>
            <a:r>
              <a:rPr lang="en-US" dirty="0"/>
              <a:t>Built in buzzer </a:t>
            </a:r>
          </a:p>
          <a:p>
            <a:r>
              <a:rPr lang="en-US" dirty="0"/>
              <a:t>Built in led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AAC7-B74A-48E8-841A-BDDA799A8381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9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Barcode CHECKER 7681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2796866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Mony Orbach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Lab: HSDSL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Spring Semester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F35A3-AAF1-30C3-7459-70687F11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0" y="5642637"/>
            <a:ext cx="6847117" cy="12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cs typeface="Arial" panose="020B0604020202020204" pitchFamily="34" charset="0"/>
              </a:rPr>
            </a:b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368"/>
            <a:ext cx="10756674" cy="45262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Easy to use and quickly start coding.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 panose="020B0604020202020204" pitchFamily="34" charset="0"/>
              </a:rPr>
              <a:t>Barcode reader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Barcode scanner.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Built in buzzer that we can adapt it to our project.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Arduino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742248" y="2779379"/>
            <a:ext cx="2567880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26188" y="4122791"/>
            <a:ext cx="3789397" cy="47141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Code bring - 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541605" y="3432487"/>
            <a:ext cx="3273980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5815585" y="4775899"/>
            <a:ext cx="2532887" cy="4714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56063" y="1506632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13august24   |   20august24   |   27august24   |   3sep24   |   10sep24   |   17sep24   |   24sep24   |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742248" y="2652378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21080" y="2510033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8348473" y="5532913"/>
            <a:ext cx="2615184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9905999" cy="509612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Sample Collection:</a:t>
            </a:r>
            <a:r>
              <a:rPr lang="en-US" dirty="0"/>
              <a:t> Samples are collected from patients and labeled with unique barcode stickers.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Visual Checking:</a:t>
            </a:r>
            <a:r>
              <a:rPr lang="en-US" dirty="0"/>
              <a:t> In the lab, samples are checked visually against patient barcodes in the system.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Potential Issues:</a:t>
            </a:r>
            <a:r>
              <a:rPr lang="en-US" dirty="0"/>
              <a:t> High number of samples can cause confusion and mix-ups.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C0000"/>
                </a:solidFill>
              </a:rPr>
              <a:t>Difficulty in Comparison:</a:t>
            </a:r>
            <a:r>
              <a:rPr lang="en-US" dirty="0">
                <a:solidFill>
                  <a:srgbClr val="FC0000"/>
                </a:solidFill>
              </a:rPr>
              <a:t> Visual comparison of barcodes is challenging for lab personnel.</a:t>
            </a:r>
            <a:endParaRPr lang="en-IL" dirty="0">
              <a:solidFill>
                <a:srgbClr val="FC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27" y="1625890"/>
            <a:ext cx="9905998" cy="420798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effectLst/>
              </a:rPr>
              <a:t>Development of an easy to carry and simple tool that solves the problem of confusion in the hospital laboratory</a:t>
            </a:r>
            <a:r>
              <a:rPr kumimoji="0" lang="en-IL" altLang="en-IL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IL" sz="2000" dirty="0"/>
              <a:t>.</a:t>
            </a: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endParaRPr 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</a:t>
            </a:r>
            <a:r>
              <a:rPr lang="en-US" u="sng" dirty="0"/>
              <a:t>The tool should 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/>
              <a:t>Compare between barcodes and give us a clear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dirty="0"/>
              <a:t>Save barcodes.</a:t>
            </a:r>
          </a:p>
          <a:p>
            <a:pPr>
              <a:lnSpc>
                <a:spcPct val="110000"/>
              </a:lnSpc>
            </a:pPr>
            <a:r>
              <a:rPr lang="en-US" dirty="0"/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3247"/>
            <a:ext cx="9905998" cy="1478570"/>
          </a:xfrm>
        </p:spPr>
        <p:txBody>
          <a:bodyPr/>
          <a:lstStyle/>
          <a:p>
            <a:pPr algn="ctr"/>
            <a:r>
              <a:rPr lang="en-US" b="1">
                <a:cs typeface="Arial" panose="020B0604020202020204" pitchFamily="34" charset="0"/>
              </a:rPr>
              <a:t>Components &amp; work development</a:t>
            </a:r>
            <a:endParaRPr lang="en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94" y="1633666"/>
            <a:ext cx="5623559" cy="46238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Components :</a:t>
            </a:r>
          </a:p>
          <a:p>
            <a:r>
              <a:rPr lang="en-US" dirty="0">
                <a:cs typeface="Arial" panose="020B0604020202020204" pitchFamily="34" charset="0"/>
              </a:rPr>
              <a:t>Barcode reader (Including built in buzzer). </a:t>
            </a:r>
          </a:p>
          <a:p>
            <a:r>
              <a:rPr lang="en-US" dirty="0"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cs typeface="Arial" panose="020B0604020202020204" pitchFamily="34" charset="0"/>
              </a:rPr>
              <a:t>Screen - SPI TFT LCD.</a:t>
            </a:r>
          </a:p>
          <a:p>
            <a:r>
              <a:rPr lang="en-US" dirty="0">
                <a:cs typeface="Arial" panose="020B0604020202020204" pitchFamily="34" charset="0"/>
              </a:rPr>
              <a:t>Realtime clk. </a:t>
            </a:r>
          </a:p>
          <a:p>
            <a:r>
              <a:rPr lang="en-US" dirty="0">
                <a:cs typeface="Arial" panose="020B0604020202020204" pitchFamily="34" charset="0"/>
              </a:rPr>
              <a:t>Charger – USB Type-C.</a:t>
            </a:r>
          </a:p>
          <a:p>
            <a:r>
              <a:rPr lang="en-US" dirty="0"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cs typeface="Arial" panose="020B0604020202020204" pitchFamily="34" charset="0"/>
              </a:rPr>
              <a:t>LEDs.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1D8F1-0B97-188A-D255-B72AA1BF958A}"/>
              </a:ext>
            </a:extLst>
          </p:cNvPr>
          <p:cNvSpPr txBox="1">
            <a:spLocks/>
          </p:cNvSpPr>
          <p:nvPr/>
        </p:nvSpPr>
        <p:spPr>
          <a:xfrm>
            <a:off x="7046594" y="1715962"/>
            <a:ext cx="4696967" cy="140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cs typeface="Arial" panose="020B0604020202020204" pitchFamily="34" charset="0"/>
              </a:rPr>
              <a:t>Work development :</a:t>
            </a:r>
          </a:p>
          <a:p>
            <a:r>
              <a:rPr lang="en-US" dirty="0">
                <a:cs typeface="Arial" panose="020B0604020202020204" pitchFamily="34" charset="0"/>
              </a:rPr>
              <a:t>Arduino developing environment.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BAC5-5B2F-6D15-FA0A-EAA6738CE711}"/>
              </a:ext>
            </a:extLst>
          </p:cNvPr>
          <p:cNvSpPr/>
          <p:nvPr/>
        </p:nvSpPr>
        <p:spPr>
          <a:xfrm>
            <a:off x="10109453" y="5272977"/>
            <a:ext cx="1207579" cy="1106856"/>
          </a:xfrm>
          <a:prstGeom prst="rect">
            <a:avLst/>
          </a:prstGeom>
          <a:blipFill rotWithShape="1">
            <a:blip r:embed="rId3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C816-5DAE-91CF-06B0-4B5DFA5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55" y="5339663"/>
            <a:ext cx="1207579" cy="10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877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5290683" y="3761342"/>
            <a:ext cx="2093816" cy="1184421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8769248" y="3931920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5729562" y="1991017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2689876" y="3931920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25" idx="1"/>
            <a:endCxn id="94" idx="3"/>
          </p:cNvCxnSpPr>
          <p:nvPr/>
        </p:nvCxnSpPr>
        <p:spPr>
          <a:xfrm flipH="1" flipV="1">
            <a:off x="3905934" y="4331381"/>
            <a:ext cx="1384749" cy="22172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48304-C56F-A20D-9770-C28B6045C192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384499" y="4331381"/>
            <a:ext cx="1384749" cy="3053"/>
          </a:xfrm>
          <a:prstGeom prst="straightConnector1">
            <a:avLst/>
          </a:prstGeom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EC071-3E89-B832-7C02-CD223736BC02}"/>
              </a:ext>
            </a:extLst>
          </p:cNvPr>
          <p:cNvCxnSpPr>
            <a:cxnSpLocks/>
            <a:stCxn id="25" idx="0"/>
            <a:endCxn id="80" idx="2"/>
          </p:cNvCxnSpPr>
          <p:nvPr/>
        </p:nvCxnSpPr>
        <p:spPr>
          <a:xfrm flipV="1">
            <a:off x="6337591" y="2789939"/>
            <a:ext cx="0" cy="97140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E4FD5D-E932-1FA1-F0D1-ACF050679996}"/>
              </a:ext>
            </a:extLst>
          </p:cNvPr>
          <p:cNvSpPr txBox="1"/>
          <p:nvPr/>
        </p:nvSpPr>
        <p:spPr>
          <a:xfrm>
            <a:off x="5368327" y="3882328"/>
            <a:ext cx="1938528" cy="92333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OUR DEVICE</a:t>
            </a:r>
          </a:p>
          <a:p>
            <a:pPr algn="ctr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220C9-3E5C-9AC9-7FAD-50D6B35338E9}"/>
              </a:ext>
            </a:extLst>
          </p:cNvPr>
          <p:cNvSpPr txBox="1"/>
          <p:nvPr/>
        </p:nvSpPr>
        <p:spPr>
          <a:xfrm>
            <a:off x="6337480" y="2989826"/>
            <a:ext cx="171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</a:t>
            </a:r>
          </a:p>
          <a:p>
            <a:r>
              <a:rPr lang="en-US" dirty="0"/>
              <a:t>Interface</a:t>
            </a:r>
            <a:endParaRPr lang="en-IL" dirty="0"/>
          </a:p>
        </p:txBody>
      </p:sp>
      <p:pic>
        <p:nvPicPr>
          <p:cNvPr id="29" name="Picture 28" descr="A hand holding a barcode scanner&#10;&#10;Description automatically generated">
            <a:extLst>
              <a:ext uri="{FF2B5EF4-FFF2-40B4-BE49-F238E27FC236}">
                <a16:creationId xmlns:a16="http://schemas.microsoft.com/office/drawing/2014/main" id="{E8C1294D-A8E8-8F0F-85DF-236FD2C2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48" y="2910925"/>
            <a:ext cx="1097280" cy="9714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A00E0-F2B7-45F7-09DB-3B187D068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1174779"/>
            <a:ext cx="1216058" cy="8302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E43CE4-972A-5FE3-5D41-3FE44A717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49" y="3636157"/>
            <a:ext cx="1216058" cy="7928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0B5332-B3E4-4253-90B7-14D957E1D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199" y="4805658"/>
            <a:ext cx="875411" cy="7215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DD692B9-A931-6F67-BFA2-B8BED4D69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7166" y="3161599"/>
            <a:ext cx="388482" cy="720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8CA64B-ADB5-A3BC-D8CC-67908C50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938" y="3161599"/>
            <a:ext cx="388482" cy="7703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E19AF8F-6ED0-A24F-D43D-DDA0E25D47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277" y="4437241"/>
            <a:ext cx="1111267" cy="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0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442CF-5011-6013-14EC-66EF903860AD}"/>
              </a:ext>
            </a:extLst>
          </p:cNvPr>
          <p:cNvSpPr/>
          <p:nvPr/>
        </p:nvSpPr>
        <p:spPr>
          <a:xfrm>
            <a:off x="1188324" y="2645786"/>
            <a:ext cx="1216058" cy="925969"/>
          </a:xfrm>
          <a:prstGeom prst="rect">
            <a:avLst/>
          </a:prstGeom>
          <a:solidFill>
            <a:srgbClr val="1DFDF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start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F7AF9-3839-0553-0B17-C44D65CF95D4}"/>
              </a:ext>
            </a:extLst>
          </p:cNvPr>
          <p:cNvSpPr/>
          <p:nvPr/>
        </p:nvSpPr>
        <p:spPr>
          <a:xfrm>
            <a:off x="3044858" y="1564849"/>
            <a:ext cx="2076077" cy="12646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“Golden barcode” &amp;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DCFF5-CA3A-B4C1-3F49-FE5B78D21FB8}"/>
              </a:ext>
            </a:extLst>
          </p:cNvPr>
          <p:cNvSpPr/>
          <p:nvPr/>
        </p:nvSpPr>
        <p:spPr>
          <a:xfrm>
            <a:off x="5874977" y="1564848"/>
            <a:ext cx="1892605" cy="12646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a barcode we want to compare to the Golden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B0FD2-8616-CD16-7ED5-B4929F6562A4}"/>
              </a:ext>
            </a:extLst>
          </p:cNvPr>
          <p:cNvSpPr/>
          <p:nvPr/>
        </p:nvSpPr>
        <p:spPr>
          <a:xfrm>
            <a:off x="8521625" y="1564849"/>
            <a:ext cx="1968631" cy="1264637"/>
          </a:xfrm>
          <a:prstGeom prst="rect">
            <a:avLst/>
          </a:prstGeom>
          <a:solidFill>
            <a:srgbClr val="01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result via sound + screen, and save the result</a:t>
            </a:r>
            <a:endParaRPr lang="en-IL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27ACC-C224-BE3B-C1B8-5127D1C78267}"/>
              </a:ext>
            </a:extLst>
          </p:cNvPr>
          <p:cNvSpPr/>
          <p:nvPr/>
        </p:nvSpPr>
        <p:spPr>
          <a:xfrm>
            <a:off x="3044856" y="3494214"/>
            <a:ext cx="2076077" cy="126463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Scan the target barcode and save it to the 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1C3BE-43D6-A685-AD74-D3F72E08EB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20935" y="2197165"/>
            <a:ext cx="754042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23579-6692-D394-1BB4-15D9BF120D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67582" y="2197165"/>
            <a:ext cx="754043" cy="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36CC70-D52C-1E00-9316-81DD04153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21279" y="530352"/>
            <a:ext cx="1" cy="1034496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19F2B-F4CF-E14C-1196-57E281F942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8676" y="3363786"/>
            <a:ext cx="666180" cy="762745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16C905-0640-2947-4738-ED536BB815E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378676" y="2197165"/>
            <a:ext cx="666182" cy="632322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39AD0BC5-8F01-0312-3669-AE08DB27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5732096"/>
            <a:ext cx="7579014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Arial" panose="020B0604020202020204" pitchFamily="34" charset="0"/>
              </a:rPr>
              <a:t>Mod of work Diagram</a:t>
            </a:r>
            <a:br>
              <a:rPr lang="en-US" b="1" dirty="0">
                <a:latin typeface="+mn-lt"/>
                <a:cs typeface="Arial" panose="020B0604020202020204" pitchFamily="34" charset="0"/>
              </a:rPr>
            </a:br>
            <a:br>
              <a:rPr lang="en-US" sz="1300" b="1" dirty="0">
                <a:latin typeface="+mn-lt"/>
                <a:cs typeface="Arial" panose="020B0604020202020204" pitchFamily="34" charset="0"/>
              </a:rPr>
            </a:br>
            <a:endParaRPr lang="en-IL" sz="2400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CF522A-D499-51A7-EA0A-22AAC80557DF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2346078" y="3022030"/>
            <a:ext cx="1187092" cy="2286542"/>
          </a:xfrm>
          <a:prstGeom prst="bentConnector3">
            <a:avLst>
              <a:gd name="adj1" fmla="val -19257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A3C0CAF-A03E-FFC7-94C5-F8C9F5A53F8F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10678" y="-1749477"/>
            <a:ext cx="1080937" cy="7709588"/>
          </a:xfrm>
          <a:prstGeom prst="bentConnector3">
            <a:avLst>
              <a:gd name="adj1" fmla="val -98128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5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</p:cNvCxnSpPr>
          <p:nvPr/>
        </p:nvCxnSpPr>
        <p:spPr>
          <a:xfrm flipH="1">
            <a:off x="7535342" y="4345321"/>
            <a:ext cx="1031850" cy="0"/>
          </a:xfrm>
          <a:prstGeom prst="straightConnector1">
            <a:avLst/>
          </a:prstGeom>
          <a:ln w="53975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01" y="-228416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598496" y="3093103"/>
            <a:ext cx="1216058" cy="702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598497" y="4002448"/>
            <a:ext cx="1216057" cy="702231"/>
          </a:xfrm>
          <a:prstGeom prst="rect">
            <a:avLst/>
          </a:prstGeom>
          <a:solidFill>
            <a:srgbClr val="1DFDF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Screen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566711" y="3815439"/>
            <a:ext cx="1968631" cy="1076249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cs typeface="Arial" panose="020B0604020202020204" pitchFamily="34" charset="0"/>
              </a:rPr>
              <a:t>ESP32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399644" y="5592686"/>
            <a:ext cx="1216058" cy="702230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SD card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4252994" y="1332701"/>
            <a:ext cx="1216058" cy="798922"/>
          </a:xfrm>
          <a:prstGeom prst="rect">
            <a:avLst/>
          </a:prstGeom>
          <a:solidFill>
            <a:srgbClr val="FC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Power Supply Unit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stCxn id="83" idx="2"/>
            <a:endCxn id="11" idx="0"/>
          </p:cNvCxnSpPr>
          <p:nvPr/>
        </p:nvCxnSpPr>
        <p:spPr>
          <a:xfrm>
            <a:off x="6541882" y="3387111"/>
            <a:ext cx="9145" cy="4283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184328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853776" y="4902887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814556" y="4449048"/>
            <a:ext cx="175215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933853" y="2588189"/>
            <a:ext cx="1216058" cy="79892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RTC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7192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Barcode reader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49880-54CA-92D6-6D7E-4D0F60FADE27}"/>
              </a:ext>
            </a:extLst>
          </p:cNvPr>
          <p:cNvCxnSpPr>
            <a:cxnSpLocks/>
          </p:cNvCxnSpPr>
          <p:nvPr/>
        </p:nvCxnSpPr>
        <p:spPr>
          <a:xfrm>
            <a:off x="7535342" y="4589770"/>
            <a:ext cx="1031850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2598500" y="4911795"/>
            <a:ext cx="1216058" cy="702230"/>
          </a:xfrm>
          <a:prstGeom prst="rect">
            <a:avLst/>
          </a:prstGeom>
          <a:solidFill>
            <a:srgbClr val="EA42B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Buzzer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814558" y="4753024"/>
            <a:ext cx="1752036" cy="509886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C0E57-3B7B-0BAC-D19F-D0638B901772}"/>
              </a:ext>
            </a:extLst>
          </p:cNvPr>
          <p:cNvSpPr/>
          <p:nvPr/>
        </p:nvSpPr>
        <p:spPr>
          <a:xfrm>
            <a:off x="2156966" y="1097281"/>
            <a:ext cx="7924783" cy="5550407"/>
          </a:xfrm>
          <a:prstGeom prst="rect">
            <a:avLst/>
          </a:prstGeom>
          <a:noFill/>
          <a:ln w="444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5DF3403-8B27-1D91-B48A-A578DA56313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814554" y="3444218"/>
            <a:ext cx="1752040" cy="503560"/>
          </a:xfrm>
          <a:prstGeom prst="bentConnector3">
            <a:avLst>
              <a:gd name="adj1" fmla="val 50000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39BB4AD-BF53-988F-7211-C0CCE105AB9B}"/>
              </a:ext>
            </a:extLst>
          </p:cNvPr>
          <p:cNvCxnSpPr>
            <a:cxnSpLocks/>
            <a:stCxn id="76" idx="1"/>
            <a:endCxn id="85" idx="3"/>
          </p:cNvCxnSpPr>
          <p:nvPr/>
        </p:nvCxnSpPr>
        <p:spPr>
          <a:xfrm flipH="1">
            <a:off x="9783250" y="4460894"/>
            <a:ext cx="637213" cy="0"/>
          </a:xfrm>
          <a:prstGeom prst="straightConnector1">
            <a:avLst/>
          </a:prstGeom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FC18601-E992-E2D4-FB06-883478E1F025}"/>
              </a:ext>
            </a:extLst>
          </p:cNvPr>
          <p:cNvSpPr/>
          <p:nvPr/>
        </p:nvSpPr>
        <p:spPr>
          <a:xfrm>
            <a:off x="10420463" y="4061433"/>
            <a:ext cx="1216058" cy="798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Target Barcode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D6BF6C-0335-4B8A-A0A3-56C47E695A6D}"/>
              </a:ext>
            </a:extLst>
          </p:cNvPr>
          <p:cNvSpPr/>
          <p:nvPr/>
        </p:nvSpPr>
        <p:spPr>
          <a:xfrm>
            <a:off x="10427619" y="2843829"/>
            <a:ext cx="1216058" cy="7989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Outsider PC</a:t>
            </a:r>
            <a:endParaRPr lang="en-IL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A2BF255-D0CD-BB47-6214-0B9C596898F4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7535342" y="3243290"/>
            <a:ext cx="2892277" cy="808844"/>
          </a:xfrm>
          <a:prstGeom prst="bentConnector3">
            <a:avLst>
              <a:gd name="adj1" fmla="val 7636"/>
            </a:avLst>
          </a:prstGeom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9EC40CD-3B31-7AD4-8490-CEA900CA30EB}"/>
              </a:ext>
            </a:extLst>
          </p:cNvPr>
          <p:cNvSpPr/>
          <p:nvPr/>
        </p:nvSpPr>
        <p:spPr>
          <a:xfrm>
            <a:off x="573766" y="3954102"/>
            <a:ext cx="1216058" cy="798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User</a:t>
            </a:r>
            <a:endParaRPr lang="en-IL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0403CA-C074-3AC9-B99B-BE198797E118}"/>
              </a:ext>
            </a:extLst>
          </p:cNvPr>
          <p:cNvCxnSpPr>
            <a:cxnSpLocks/>
            <a:stCxn id="9" idx="1"/>
            <a:endCxn id="94" idx="3"/>
          </p:cNvCxnSpPr>
          <p:nvPr/>
        </p:nvCxnSpPr>
        <p:spPr>
          <a:xfrm flipH="1" flipV="1">
            <a:off x="1789824" y="4353563"/>
            <a:ext cx="808673" cy="1"/>
          </a:xfrm>
          <a:prstGeom prst="straightConnector1">
            <a:avLst/>
          </a:prstGeom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CCFBEC-9205-4F87-49D5-D52CA390F443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1181796" y="3444218"/>
            <a:ext cx="1416701" cy="509884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545D4F3-4F08-8B7E-0B91-7C64CD9AB8CC}"/>
              </a:ext>
            </a:extLst>
          </p:cNvPr>
          <p:cNvCxnSpPr>
            <a:cxnSpLocks/>
            <a:stCxn id="7" idx="1"/>
            <a:endCxn id="94" idx="2"/>
          </p:cNvCxnSpPr>
          <p:nvPr/>
        </p:nvCxnSpPr>
        <p:spPr>
          <a:xfrm rot="10800000">
            <a:off x="1181796" y="4753024"/>
            <a:ext cx="1416705" cy="509886"/>
          </a:xfrm>
          <a:prstGeom prst="bentConnector2">
            <a:avLst/>
          </a:prstGeom>
          <a:ln w="508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3CFD61-74A9-CDDE-822E-9483DE27E68F}"/>
              </a:ext>
            </a:extLst>
          </p:cNvPr>
          <p:cNvSpPr txBox="1"/>
          <p:nvPr/>
        </p:nvSpPr>
        <p:spPr>
          <a:xfrm>
            <a:off x="8035106" y="2896538"/>
            <a:ext cx="171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 Interface</a:t>
            </a:r>
            <a:endParaRPr lang="en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A6E61-7CB9-3597-6DA6-019F726F114B}"/>
              </a:ext>
            </a:extLst>
          </p:cNvPr>
          <p:cNvCxnSpPr>
            <a:cxnSpLocks/>
          </p:cNvCxnSpPr>
          <p:nvPr/>
        </p:nvCxnSpPr>
        <p:spPr>
          <a:xfrm flipH="1">
            <a:off x="3814555" y="4211640"/>
            <a:ext cx="1752155" cy="0"/>
          </a:xfrm>
          <a:prstGeom prst="straightConnector1">
            <a:avLst/>
          </a:prstGeom>
          <a:ln w="57150" cap="flat" cmpd="sng" algn="ctr">
            <a:solidFill>
              <a:srgbClr val="01FF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C33E-9A46-59EE-1684-E5FF33CA48DB}"/>
              </a:ext>
            </a:extLst>
          </p:cNvPr>
          <p:cNvSpPr/>
          <p:nvPr/>
        </p:nvSpPr>
        <p:spPr>
          <a:xfrm>
            <a:off x="2378506" y="1333975"/>
            <a:ext cx="1216058" cy="798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Charger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342D7E-E621-759A-6FDA-D50DF1BC4602}"/>
              </a:ext>
            </a:extLst>
          </p:cNvPr>
          <p:cNvCxnSpPr>
            <a:cxnSpLocks/>
            <a:stCxn id="14" idx="1"/>
            <a:endCxn id="44" idx="3"/>
          </p:cNvCxnSpPr>
          <p:nvPr/>
        </p:nvCxnSpPr>
        <p:spPr>
          <a:xfrm flipH="1">
            <a:off x="3594564" y="1732162"/>
            <a:ext cx="658430" cy="127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2A2D6DF-7FA9-699A-8BF7-A0680ED253FC}"/>
              </a:ext>
            </a:extLst>
          </p:cNvPr>
          <p:cNvSpPr/>
          <p:nvPr/>
        </p:nvSpPr>
        <p:spPr>
          <a:xfrm>
            <a:off x="5933853" y="1332701"/>
            <a:ext cx="1216058" cy="798922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PMU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25CD63-357A-E6D1-C31B-5D31CB9710B5}"/>
              </a:ext>
            </a:extLst>
          </p:cNvPr>
          <p:cNvCxnSpPr>
            <a:cxnSpLocks/>
            <a:stCxn id="51" idx="1"/>
            <a:endCxn id="14" idx="3"/>
          </p:cNvCxnSpPr>
          <p:nvPr/>
        </p:nvCxnSpPr>
        <p:spPr>
          <a:xfrm flipH="1">
            <a:off x="5469052" y="1732162"/>
            <a:ext cx="464801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C876E1D-6389-EDBC-3740-2441CBCB4214}"/>
              </a:ext>
            </a:extLst>
          </p:cNvPr>
          <p:cNvSpPr/>
          <p:nvPr/>
        </p:nvSpPr>
        <p:spPr>
          <a:xfrm>
            <a:off x="6835209" y="5599713"/>
            <a:ext cx="1216058" cy="70223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Arduino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9E767D-B635-756F-381A-1218615B56C9}"/>
              </a:ext>
            </a:extLst>
          </p:cNvPr>
          <p:cNvCxnSpPr>
            <a:cxnSpLocks/>
          </p:cNvCxnSpPr>
          <p:nvPr/>
        </p:nvCxnSpPr>
        <p:spPr>
          <a:xfrm flipV="1">
            <a:off x="7149911" y="4911795"/>
            <a:ext cx="0" cy="704628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  <p:bldP spid="7" grpId="0" animBg="1"/>
      <p:bldP spid="76" grpId="0" animBg="1"/>
      <p:bldP spid="80" grpId="0" animBg="1"/>
      <p:bldP spid="94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4499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Power MNAGMENT UNIT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3922381" y="2454503"/>
            <a:ext cx="2173619" cy="832283"/>
          </a:xfrm>
          <a:prstGeom prst="rect">
            <a:avLst/>
          </a:prstGeom>
          <a:solidFill>
            <a:srgbClr val="5FBBB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12264" y="2870645"/>
            <a:ext cx="1810117" cy="0"/>
          </a:xfrm>
          <a:prstGeom prst="straightConnector1">
            <a:avLst/>
          </a:prstGeom>
          <a:ln w="53975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355DD5E-4CC4-E6A7-70C7-EB36360FC1C9}"/>
              </a:ext>
            </a:extLst>
          </p:cNvPr>
          <p:cNvSpPr/>
          <p:nvPr/>
        </p:nvSpPr>
        <p:spPr>
          <a:xfrm>
            <a:off x="3922382" y="3514886"/>
            <a:ext cx="2173616" cy="83228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DC/DC Converter</a:t>
            </a:r>
            <a:endParaRPr lang="en-IL" b="1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96D0F7-B45A-851B-4E16-EA3B9B1BE809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2948361" y="2957007"/>
            <a:ext cx="1060386" cy="887656"/>
          </a:xfrm>
          <a:prstGeom prst="bentConnector2">
            <a:avLst/>
          </a:prstGeom>
          <a:ln w="50800" cap="flat" cmpd="sng" algn="ctr">
            <a:solidFill>
              <a:srgbClr val="01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9F5D08-6A9B-B1A7-414A-1E56F560D462}"/>
              </a:ext>
            </a:extLst>
          </p:cNvPr>
          <p:cNvCxnSpPr>
            <a:cxnSpLocks/>
          </p:cNvCxnSpPr>
          <p:nvPr/>
        </p:nvCxnSpPr>
        <p:spPr>
          <a:xfrm>
            <a:off x="6095998" y="2870641"/>
            <a:ext cx="3230882" cy="12627"/>
          </a:xfrm>
          <a:prstGeom prst="straightConnector1">
            <a:avLst/>
          </a:prstGeom>
          <a:ln w="53975" cap="flat" cmpd="sng" algn="ctr">
            <a:solidFill>
              <a:srgbClr val="5FBBB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CF70A-618E-54A2-5E20-55A3F25528F4}"/>
              </a:ext>
            </a:extLst>
          </p:cNvPr>
          <p:cNvCxnSpPr>
            <a:cxnSpLocks/>
          </p:cNvCxnSpPr>
          <p:nvPr/>
        </p:nvCxnSpPr>
        <p:spPr>
          <a:xfrm>
            <a:off x="6095998" y="3881645"/>
            <a:ext cx="3230882" cy="11038"/>
          </a:xfrm>
          <a:prstGeom prst="straightConnector1">
            <a:avLst/>
          </a:prstGeom>
          <a:ln w="539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96CFD3-F4D8-E39D-D454-EC4C526E0BB4}"/>
              </a:ext>
            </a:extLst>
          </p:cNvPr>
          <p:cNvSpPr txBox="1"/>
          <p:nvPr/>
        </p:nvSpPr>
        <p:spPr>
          <a:xfrm>
            <a:off x="2112264" y="251393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5V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55599-E26D-6595-2492-3FD91A15E55C}"/>
              </a:ext>
            </a:extLst>
          </p:cNvPr>
          <p:cNvSpPr txBox="1"/>
          <p:nvPr/>
        </p:nvSpPr>
        <p:spPr>
          <a:xfrm>
            <a:off x="6167564" y="2501309"/>
            <a:ext cx="121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5V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FA4A8-E840-96B6-B076-FB2471BACADF}"/>
              </a:ext>
            </a:extLst>
          </p:cNvPr>
          <p:cNvSpPr txBox="1"/>
          <p:nvPr/>
        </p:nvSpPr>
        <p:spPr>
          <a:xfrm>
            <a:off x="6172200" y="3523351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3.3V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473CC-836B-CB1A-8314-46AF0566D25B}"/>
              </a:ext>
            </a:extLst>
          </p:cNvPr>
          <p:cNvSpPr txBox="1"/>
          <p:nvPr/>
        </p:nvSpPr>
        <p:spPr>
          <a:xfrm>
            <a:off x="6167564" y="2828459"/>
            <a:ext cx="206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Barcode reader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6AE05-E400-08ED-8B80-7866DE108B83}"/>
              </a:ext>
            </a:extLst>
          </p:cNvPr>
          <p:cNvSpPr txBox="1"/>
          <p:nvPr/>
        </p:nvSpPr>
        <p:spPr>
          <a:xfrm>
            <a:off x="6175486" y="3814208"/>
            <a:ext cx="31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ESP32 &amp; other components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E434-2038-F698-501F-7D01261D1E5E}"/>
              </a:ext>
            </a:extLst>
          </p:cNvPr>
          <p:cNvSpPr/>
          <p:nvPr/>
        </p:nvSpPr>
        <p:spPr>
          <a:xfrm>
            <a:off x="1819656" y="1618488"/>
            <a:ext cx="8083296" cy="3337560"/>
          </a:xfrm>
          <a:prstGeom prst="rect">
            <a:avLst/>
          </a:prstGeom>
          <a:noFill/>
          <a:ln w="444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916250"/>
                      <a:gd name="connsiteY0" fmla="*/ 0 h 4667972"/>
                      <a:gd name="connsiteX1" fmla="*/ 532463 w 5916250"/>
                      <a:gd name="connsiteY1" fmla="*/ 0 h 4667972"/>
                      <a:gd name="connsiteX2" fmla="*/ 946600 w 5916250"/>
                      <a:gd name="connsiteY2" fmla="*/ 0 h 4667972"/>
                      <a:gd name="connsiteX3" fmla="*/ 1656550 w 5916250"/>
                      <a:gd name="connsiteY3" fmla="*/ 0 h 4667972"/>
                      <a:gd name="connsiteX4" fmla="*/ 2189013 w 5916250"/>
                      <a:gd name="connsiteY4" fmla="*/ 0 h 4667972"/>
                      <a:gd name="connsiteX5" fmla="*/ 2721475 w 5916250"/>
                      <a:gd name="connsiteY5" fmla="*/ 0 h 4667972"/>
                      <a:gd name="connsiteX6" fmla="*/ 3431425 w 5916250"/>
                      <a:gd name="connsiteY6" fmla="*/ 0 h 4667972"/>
                      <a:gd name="connsiteX7" fmla="*/ 3904725 w 5916250"/>
                      <a:gd name="connsiteY7" fmla="*/ 0 h 4667972"/>
                      <a:gd name="connsiteX8" fmla="*/ 4614675 w 5916250"/>
                      <a:gd name="connsiteY8" fmla="*/ 0 h 4667972"/>
                      <a:gd name="connsiteX9" fmla="*/ 5324625 w 5916250"/>
                      <a:gd name="connsiteY9" fmla="*/ 0 h 4667972"/>
                      <a:gd name="connsiteX10" fmla="*/ 5916250 w 5916250"/>
                      <a:gd name="connsiteY10" fmla="*/ 0 h 4667972"/>
                      <a:gd name="connsiteX11" fmla="*/ 5916250 w 5916250"/>
                      <a:gd name="connsiteY11" fmla="*/ 676856 h 4667972"/>
                      <a:gd name="connsiteX12" fmla="*/ 5916250 w 5916250"/>
                      <a:gd name="connsiteY12" fmla="*/ 1307032 h 4667972"/>
                      <a:gd name="connsiteX13" fmla="*/ 5916250 w 5916250"/>
                      <a:gd name="connsiteY13" fmla="*/ 1750490 h 4667972"/>
                      <a:gd name="connsiteX14" fmla="*/ 5916250 w 5916250"/>
                      <a:gd name="connsiteY14" fmla="*/ 2333986 h 4667972"/>
                      <a:gd name="connsiteX15" fmla="*/ 5916250 w 5916250"/>
                      <a:gd name="connsiteY15" fmla="*/ 2917483 h 4667972"/>
                      <a:gd name="connsiteX16" fmla="*/ 5916250 w 5916250"/>
                      <a:gd name="connsiteY16" fmla="*/ 3500979 h 4667972"/>
                      <a:gd name="connsiteX17" fmla="*/ 5916250 w 5916250"/>
                      <a:gd name="connsiteY17" fmla="*/ 4131155 h 4667972"/>
                      <a:gd name="connsiteX18" fmla="*/ 5916250 w 5916250"/>
                      <a:gd name="connsiteY18" fmla="*/ 4667972 h 4667972"/>
                      <a:gd name="connsiteX19" fmla="*/ 5265463 w 5916250"/>
                      <a:gd name="connsiteY19" fmla="*/ 4667972 h 4667972"/>
                      <a:gd name="connsiteX20" fmla="*/ 4792163 w 5916250"/>
                      <a:gd name="connsiteY20" fmla="*/ 4667972 h 4667972"/>
                      <a:gd name="connsiteX21" fmla="*/ 4082212 w 5916250"/>
                      <a:gd name="connsiteY21" fmla="*/ 4667972 h 4667972"/>
                      <a:gd name="connsiteX22" fmla="*/ 3490588 w 5916250"/>
                      <a:gd name="connsiteY22" fmla="*/ 4667972 h 4667972"/>
                      <a:gd name="connsiteX23" fmla="*/ 3017288 w 5916250"/>
                      <a:gd name="connsiteY23" fmla="*/ 4667972 h 4667972"/>
                      <a:gd name="connsiteX24" fmla="*/ 2425662 w 5916250"/>
                      <a:gd name="connsiteY24" fmla="*/ 4667972 h 4667972"/>
                      <a:gd name="connsiteX25" fmla="*/ 2011525 w 5916250"/>
                      <a:gd name="connsiteY25" fmla="*/ 4667972 h 4667972"/>
                      <a:gd name="connsiteX26" fmla="*/ 1597387 w 5916250"/>
                      <a:gd name="connsiteY26" fmla="*/ 4667972 h 4667972"/>
                      <a:gd name="connsiteX27" fmla="*/ 1005762 w 5916250"/>
                      <a:gd name="connsiteY27" fmla="*/ 4667972 h 4667972"/>
                      <a:gd name="connsiteX28" fmla="*/ 532462 w 5916250"/>
                      <a:gd name="connsiteY28" fmla="*/ 4667972 h 4667972"/>
                      <a:gd name="connsiteX29" fmla="*/ 0 w 5916250"/>
                      <a:gd name="connsiteY29" fmla="*/ 4667972 h 4667972"/>
                      <a:gd name="connsiteX30" fmla="*/ 0 w 5916250"/>
                      <a:gd name="connsiteY30" fmla="*/ 4177835 h 4667972"/>
                      <a:gd name="connsiteX31" fmla="*/ 0 w 5916250"/>
                      <a:gd name="connsiteY31" fmla="*/ 3734378 h 4667972"/>
                      <a:gd name="connsiteX32" fmla="*/ 0 w 5916250"/>
                      <a:gd name="connsiteY32" fmla="*/ 3104201 h 4667972"/>
                      <a:gd name="connsiteX33" fmla="*/ 0 w 5916250"/>
                      <a:gd name="connsiteY33" fmla="*/ 2614064 h 4667972"/>
                      <a:gd name="connsiteX34" fmla="*/ 0 w 5916250"/>
                      <a:gd name="connsiteY34" fmla="*/ 1983888 h 4667972"/>
                      <a:gd name="connsiteX35" fmla="*/ 0 w 5916250"/>
                      <a:gd name="connsiteY35" fmla="*/ 1307032 h 4667972"/>
                      <a:gd name="connsiteX36" fmla="*/ 0 w 5916250"/>
                      <a:gd name="connsiteY36" fmla="*/ 770215 h 4667972"/>
                      <a:gd name="connsiteX37" fmla="*/ 0 w 5916250"/>
                      <a:gd name="connsiteY37" fmla="*/ 0 h 4667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5916250" h="4667972" extrusionOk="0">
                        <a:moveTo>
                          <a:pt x="0" y="0"/>
                        </a:moveTo>
                        <a:cubicBezTo>
                          <a:pt x="126779" y="-57445"/>
                          <a:pt x="287317" y="624"/>
                          <a:pt x="532463" y="0"/>
                        </a:cubicBezTo>
                        <a:cubicBezTo>
                          <a:pt x="777609" y="-624"/>
                          <a:pt x="753852" y="16024"/>
                          <a:pt x="946600" y="0"/>
                        </a:cubicBezTo>
                        <a:cubicBezTo>
                          <a:pt x="1139348" y="-16024"/>
                          <a:pt x="1499579" y="64715"/>
                          <a:pt x="1656550" y="0"/>
                        </a:cubicBezTo>
                        <a:cubicBezTo>
                          <a:pt x="1813521" y="-64715"/>
                          <a:pt x="2023301" y="19254"/>
                          <a:pt x="2189013" y="0"/>
                        </a:cubicBezTo>
                        <a:cubicBezTo>
                          <a:pt x="2354725" y="-19254"/>
                          <a:pt x="2457762" y="25828"/>
                          <a:pt x="2721475" y="0"/>
                        </a:cubicBezTo>
                        <a:cubicBezTo>
                          <a:pt x="2985188" y="-25828"/>
                          <a:pt x="3262154" y="33769"/>
                          <a:pt x="3431425" y="0"/>
                        </a:cubicBezTo>
                        <a:cubicBezTo>
                          <a:pt x="3600696" y="-33769"/>
                          <a:pt x="3747164" y="44199"/>
                          <a:pt x="3904725" y="0"/>
                        </a:cubicBezTo>
                        <a:cubicBezTo>
                          <a:pt x="4062286" y="-44199"/>
                          <a:pt x="4430567" y="48453"/>
                          <a:pt x="4614675" y="0"/>
                        </a:cubicBezTo>
                        <a:cubicBezTo>
                          <a:pt x="4798783" y="-48453"/>
                          <a:pt x="5113659" y="3397"/>
                          <a:pt x="5324625" y="0"/>
                        </a:cubicBezTo>
                        <a:cubicBezTo>
                          <a:pt x="5535591" y="-3397"/>
                          <a:pt x="5796141" y="51496"/>
                          <a:pt x="5916250" y="0"/>
                        </a:cubicBezTo>
                        <a:cubicBezTo>
                          <a:pt x="5937809" y="228120"/>
                          <a:pt x="5845584" y="498004"/>
                          <a:pt x="5916250" y="676856"/>
                        </a:cubicBezTo>
                        <a:cubicBezTo>
                          <a:pt x="5986916" y="855708"/>
                          <a:pt x="5845245" y="1136319"/>
                          <a:pt x="5916250" y="1307032"/>
                        </a:cubicBezTo>
                        <a:cubicBezTo>
                          <a:pt x="5987255" y="1477745"/>
                          <a:pt x="5867639" y="1603617"/>
                          <a:pt x="5916250" y="1750490"/>
                        </a:cubicBezTo>
                        <a:cubicBezTo>
                          <a:pt x="5964861" y="1897363"/>
                          <a:pt x="5867912" y="2143394"/>
                          <a:pt x="5916250" y="2333986"/>
                        </a:cubicBezTo>
                        <a:cubicBezTo>
                          <a:pt x="5964588" y="2524578"/>
                          <a:pt x="5888719" y="2643924"/>
                          <a:pt x="5916250" y="2917483"/>
                        </a:cubicBezTo>
                        <a:cubicBezTo>
                          <a:pt x="5943781" y="3191042"/>
                          <a:pt x="5861239" y="3219059"/>
                          <a:pt x="5916250" y="3500979"/>
                        </a:cubicBezTo>
                        <a:cubicBezTo>
                          <a:pt x="5971261" y="3782899"/>
                          <a:pt x="5885055" y="3984482"/>
                          <a:pt x="5916250" y="4131155"/>
                        </a:cubicBezTo>
                        <a:cubicBezTo>
                          <a:pt x="5947445" y="4277828"/>
                          <a:pt x="5903480" y="4549109"/>
                          <a:pt x="5916250" y="4667972"/>
                        </a:cubicBezTo>
                        <a:cubicBezTo>
                          <a:pt x="5641149" y="4726434"/>
                          <a:pt x="5534184" y="4610112"/>
                          <a:pt x="5265463" y="4667972"/>
                        </a:cubicBezTo>
                        <a:cubicBezTo>
                          <a:pt x="4996742" y="4725832"/>
                          <a:pt x="4972070" y="4638205"/>
                          <a:pt x="4792163" y="4667972"/>
                        </a:cubicBezTo>
                        <a:cubicBezTo>
                          <a:pt x="4612256" y="4697739"/>
                          <a:pt x="4283918" y="4664750"/>
                          <a:pt x="4082212" y="4667972"/>
                        </a:cubicBezTo>
                        <a:cubicBezTo>
                          <a:pt x="3880506" y="4671194"/>
                          <a:pt x="3734369" y="4628809"/>
                          <a:pt x="3490588" y="4667972"/>
                        </a:cubicBezTo>
                        <a:cubicBezTo>
                          <a:pt x="3246807" y="4707135"/>
                          <a:pt x="3178302" y="4639535"/>
                          <a:pt x="3017288" y="4667972"/>
                        </a:cubicBezTo>
                        <a:cubicBezTo>
                          <a:pt x="2856274" y="4696409"/>
                          <a:pt x="2619733" y="4642175"/>
                          <a:pt x="2425662" y="4667972"/>
                        </a:cubicBezTo>
                        <a:cubicBezTo>
                          <a:pt x="2231591" y="4693769"/>
                          <a:pt x="2155219" y="4651655"/>
                          <a:pt x="2011525" y="4667972"/>
                        </a:cubicBezTo>
                        <a:cubicBezTo>
                          <a:pt x="1867831" y="4684289"/>
                          <a:pt x="1683791" y="4634842"/>
                          <a:pt x="1597387" y="4667972"/>
                        </a:cubicBezTo>
                        <a:cubicBezTo>
                          <a:pt x="1510983" y="4701102"/>
                          <a:pt x="1245769" y="4661209"/>
                          <a:pt x="1005762" y="4667972"/>
                        </a:cubicBezTo>
                        <a:cubicBezTo>
                          <a:pt x="765756" y="4674735"/>
                          <a:pt x="684454" y="4637371"/>
                          <a:pt x="532462" y="4667972"/>
                        </a:cubicBezTo>
                        <a:cubicBezTo>
                          <a:pt x="380470" y="4698573"/>
                          <a:pt x="146194" y="4621289"/>
                          <a:pt x="0" y="4667972"/>
                        </a:cubicBezTo>
                        <a:cubicBezTo>
                          <a:pt x="-28980" y="4563008"/>
                          <a:pt x="28870" y="4305425"/>
                          <a:pt x="0" y="4177835"/>
                        </a:cubicBezTo>
                        <a:cubicBezTo>
                          <a:pt x="-28870" y="4050245"/>
                          <a:pt x="46648" y="3826700"/>
                          <a:pt x="0" y="3734378"/>
                        </a:cubicBezTo>
                        <a:cubicBezTo>
                          <a:pt x="-46648" y="3642056"/>
                          <a:pt x="1768" y="3297376"/>
                          <a:pt x="0" y="3104201"/>
                        </a:cubicBezTo>
                        <a:cubicBezTo>
                          <a:pt x="-1768" y="2911026"/>
                          <a:pt x="25836" y="2720613"/>
                          <a:pt x="0" y="2614064"/>
                        </a:cubicBezTo>
                        <a:cubicBezTo>
                          <a:pt x="-25836" y="2507515"/>
                          <a:pt x="26222" y="2235501"/>
                          <a:pt x="0" y="1983888"/>
                        </a:cubicBezTo>
                        <a:cubicBezTo>
                          <a:pt x="-26222" y="1732275"/>
                          <a:pt x="77368" y="1553398"/>
                          <a:pt x="0" y="1307032"/>
                        </a:cubicBezTo>
                        <a:cubicBezTo>
                          <a:pt x="-77368" y="1060666"/>
                          <a:pt x="19793" y="967191"/>
                          <a:pt x="0" y="770215"/>
                        </a:cubicBezTo>
                        <a:cubicBezTo>
                          <a:pt x="-19793" y="573239"/>
                          <a:pt x="91565" y="2760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ESP32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40900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nano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 rate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520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KB SRAM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32 KB flash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570</TotalTime>
  <Words>447</Words>
  <Application>Microsoft Office PowerPoint</Application>
  <PresentationFormat>Widescreen</PresentationFormat>
  <Paragraphs>122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TT Norms Pro</vt:lpstr>
      <vt:lpstr>Tw Cen MT</vt:lpstr>
      <vt:lpstr>Circuit</vt:lpstr>
      <vt:lpstr>MIDTERM presentation Barcode CHECKER 7681</vt:lpstr>
      <vt:lpstr>BACKGOUND &amp; Motivation</vt:lpstr>
      <vt:lpstr>Goals</vt:lpstr>
      <vt:lpstr>Components &amp; work development</vt:lpstr>
      <vt:lpstr>Block diagram</vt:lpstr>
      <vt:lpstr>Mod of work Diagram  </vt:lpstr>
      <vt:lpstr>Block diagram</vt:lpstr>
      <vt:lpstr>Power MNAGMENT UNIT</vt:lpstr>
      <vt:lpstr>ESP32</vt:lpstr>
      <vt:lpstr>Arduino developing environment  </vt:lpstr>
      <vt:lpstr>Barcode reader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273</cp:revision>
  <dcterms:created xsi:type="dcterms:W3CDTF">2024-06-05T14:23:13Z</dcterms:created>
  <dcterms:modified xsi:type="dcterms:W3CDTF">2024-08-07T07:33:06Z</dcterms:modified>
</cp:coreProperties>
</file>