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76" r:id="rId7"/>
    <p:sldId id="264" r:id="rId8"/>
    <p:sldId id="274" r:id="rId9"/>
    <p:sldId id="273" r:id="rId10"/>
    <p:sldId id="271" r:id="rId11"/>
    <p:sldId id="266" r:id="rId12"/>
    <p:sldId id="267" r:id="rId13"/>
    <p:sldId id="268"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41"/>
  </p:normalViewPr>
  <p:slideViewPr>
    <p:cSldViewPr snapToGrid="0" snapToObjects="1">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F6F3-65D5-C645-BD07-4F480664CE76}"/>
              </a:ext>
            </a:extLst>
          </p:cNvPr>
          <p:cNvSpPr>
            <a:spLocks noGrp="1"/>
          </p:cNvSpPr>
          <p:nvPr>
            <p:ph type="ctrTitle"/>
          </p:nvPr>
        </p:nvSpPr>
        <p:spPr>
          <a:xfrm>
            <a:off x="0" y="1449147"/>
            <a:ext cx="12192000" cy="2971051"/>
          </a:xfrm>
        </p:spPr>
        <p:txBody>
          <a:bodyPr/>
          <a:lstStyle/>
          <a:p>
            <a:r>
              <a:rPr lang="en-US" sz="7200" dirty="0"/>
              <a:t>”Dubai Travel and Tourism”</a:t>
            </a:r>
            <a:br>
              <a:rPr lang="en-US" dirty="0"/>
            </a:br>
            <a:endParaRPr lang="en-US" dirty="0"/>
          </a:p>
        </p:txBody>
      </p:sp>
      <p:sp>
        <p:nvSpPr>
          <p:cNvPr id="3" name="Subtitle 2">
            <a:extLst>
              <a:ext uri="{FF2B5EF4-FFF2-40B4-BE49-F238E27FC236}">
                <a16:creationId xmlns:a16="http://schemas.microsoft.com/office/drawing/2014/main" id="{F8586784-D389-C044-BBCC-C6F86E8503A1}"/>
              </a:ext>
            </a:extLst>
          </p:cNvPr>
          <p:cNvSpPr>
            <a:spLocks noGrp="1"/>
          </p:cNvSpPr>
          <p:nvPr>
            <p:ph type="subTitle" idx="1"/>
          </p:nvPr>
        </p:nvSpPr>
        <p:spPr>
          <a:xfrm>
            <a:off x="348342" y="5584371"/>
            <a:ext cx="11767457" cy="947058"/>
          </a:xfrm>
        </p:spPr>
        <p:txBody>
          <a:bodyPr>
            <a:normAutofit/>
          </a:bodyPr>
          <a:lstStyle/>
          <a:p>
            <a:r>
              <a:rPr lang="en-US" sz="2300" dirty="0"/>
              <a:t>“Presentation start with the name of Allah who is most merciful and beneficent”</a:t>
            </a:r>
          </a:p>
        </p:txBody>
      </p:sp>
    </p:spTree>
    <p:extLst>
      <p:ext uri="{BB962C8B-B14F-4D97-AF65-F5344CB8AC3E}">
        <p14:creationId xmlns:p14="http://schemas.microsoft.com/office/powerpoint/2010/main" val="114923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5438-B498-1F45-947D-C007286F1D77}"/>
              </a:ext>
            </a:extLst>
          </p:cNvPr>
          <p:cNvSpPr>
            <a:spLocks noGrp="1"/>
          </p:cNvSpPr>
          <p:nvPr>
            <p:ph type="title"/>
          </p:nvPr>
        </p:nvSpPr>
        <p:spPr>
          <a:xfrm>
            <a:off x="1357089" y="2435957"/>
            <a:ext cx="4382521" cy="1820733"/>
          </a:xfrm>
        </p:spPr>
        <p:txBody>
          <a:bodyPr/>
          <a:lstStyle/>
          <a:p>
            <a:r>
              <a:rPr lang="en-US" sz="4400" dirty="0"/>
              <a:t>HIGH LEVEL</a:t>
            </a:r>
            <a:br>
              <a:rPr lang="en-US" sz="4400" dirty="0"/>
            </a:br>
            <a:r>
              <a:rPr lang="en-US" sz="4400" dirty="0"/>
              <a:t>REQUIREMENTS</a:t>
            </a:r>
          </a:p>
        </p:txBody>
      </p:sp>
      <p:sp>
        <p:nvSpPr>
          <p:cNvPr id="3" name="Text Placeholder 2">
            <a:extLst>
              <a:ext uri="{FF2B5EF4-FFF2-40B4-BE49-F238E27FC236}">
                <a16:creationId xmlns:a16="http://schemas.microsoft.com/office/drawing/2014/main" id="{AA3AC5FB-410F-774B-8CE7-4F0BE732E9C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54461049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62ABA3-585D-BE44-96A7-9DA3CF2B7C3B}"/>
              </a:ext>
            </a:extLst>
          </p:cNvPr>
          <p:cNvSpPr/>
          <p:nvPr/>
        </p:nvSpPr>
        <p:spPr>
          <a:xfrm>
            <a:off x="273269" y="147146"/>
            <a:ext cx="10951779" cy="6737165"/>
          </a:xfrm>
          <a:prstGeom prst="rect">
            <a:avLst/>
          </a:prstGeom>
        </p:spPr>
        <p:txBody>
          <a:bodyPr wrap="square">
            <a:spAutoFit/>
          </a:bodyPr>
          <a:lstStyle/>
          <a:p>
            <a:pPr>
              <a:spcAft>
                <a:spcPts val="0"/>
              </a:spcAft>
            </a:pPr>
            <a:r>
              <a:rPr lang="en-US" sz="3600" kern="1400" spc="-50" dirty="0">
                <a:solidFill>
                  <a:schemeClr val="bg1">
                    <a:lumMod val="85000"/>
                    <a:lumOff val="15000"/>
                  </a:schemeClr>
                </a:solidFill>
                <a:highlight>
                  <a:srgbClr val="00FFFF"/>
                </a:highlight>
                <a:latin typeface="Calibri Light" panose="020F0302020204030204" pitchFamily="34" charset="0"/>
                <a:ea typeface="Times New Roman" panose="02020603050405020304" pitchFamily="18" charset="0"/>
                <a:cs typeface="Times New Roman" panose="02020603050405020304" pitchFamily="18" charset="0"/>
              </a:rPr>
              <a:t>Stake Holders </a:t>
            </a:r>
          </a:p>
          <a:p>
            <a:pPr marL="342900" lvl="0" indent="-342900">
              <a:spcAft>
                <a:spcPts val="0"/>
              </a:spcAft>
              <a:buFont typeface="+mj-lt"/>
              <a:buAutoNum type="arabicPeriod"/>
            </a:pPr>
            <a:r>
              <a:rPr lang="en-US" sz="2400" kern="1400" spc="-50" dirty="0">
                <a:latin typeface="Calibri" panose="020F0502020204030204" pitchFamily="34" charset="0"/>
                <a:ea typeface="Times New Roman" panose="02020603050405020304" pitchFamily="18" charset="0"/>
                <a:cs typeface="Times New Roman" panose="02020603050405020304" pitchFamily="18" charset="0"/>
              </a:rPr>
              <a:t>Main-Office</a:t>
            </a:r>
            <a:endParaRPr lang="en-US" sz="2400" kern="1400" spc="-50" dirty="0">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Sub-Offices</a:t>
            </a:r>
          </a:p>
          <a:p>
            <a:pPr marL="342900" lvl="0" indent="-342900">
              <a:lnSpc>
                <a:spcPct val="107000"/>
              </a:lnSpc>
              <a:spcAft>
                <a:spcPts val="80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General Public</a:t>
            </a:r>
          </a:p>
          <a:p>
            <a:pPr>
              <a:spcAft>
                <a:spcPts val="0"/>
              </a:spcAft>
            </a:pPr>
            <a:r>
              <a:rPr lang="en-US" sz="3600" kern="1400" spc="-50" dirty="0">
                <a:solidFill>
                  <a:schemeClr val="bg1">
                    <a:lumMod val="85000"/>
                    <a:lumOff val="15000"/>
                  </a:schemeClr>
                </a:solidFill>
                <a:highlight>
                  <a:srgbClr val="00FFFF"/>
                </a:highlight>
                <a:latin typeface="Calibri Light" panose="020F0302020204030204" pitchFamily="34" charset="0"/>
                <a:ea typeface="Times New Roman" panose="02020603050405020304" pitchFamily="18" charset="0"/>
                <a:cs typeface="Times New Roman" panose="02020603050405020304" pitchFamily="18" charset="0"/>
              </a:rPr>
              <a:t>Main Office</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sign in and sign out</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create sub-office account</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manage deals and packages</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Can manage visa, flight and hotel data</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Can plan tour according to customer budget, available flights and hotels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manage sub offices, customer’s visa requests</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manage visa documents</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verify payment slip</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upload approved visa documents</a:t>
            </a:r>
          </a:p>
          <a:p>
            <a:pPr marL="342900" lvl="0" indent="-342900">
              <a:lnSpc>
                <a:spcPct val="107000"/>
              </a:lnSpc>
              <a:spcAft>
                <a:spcPts val="80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manage sub-offices financial accounts and their office expenses</a:t>
            </a:r>
            <a:endParaRPr lang="en-US" sz="1400" dirty="0">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792988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7EF88E-3835-8D48-9A44-EAE36EFB2D76}"/>
              </a:ext>
            </a:extLst>
          </p:cNvPr>
          <p:cNvSpPr/>
          <p:nvPr/>
        </p:nvSpPr>
        <p:spPr>
          <a:xfrm>
            <a:off x="346841" y="336331"/>
            <a:ext cx="10783614" cy="6422656"/>
          </a:xfrm>
          <a:prstGeom prst="rect">
            <a:avLst/>
          </a:prstGeom>
        </p:spPr>
        <p:txBody>
          <a:bodyPr wrap="square">
            <a:spAutoFit/>
          </a:bodyPr>
          <a:lstStyle/>
          <a:p>
            <a:pPr>
              <a:spcAft>
                <a:spcPts val="0"/>
              </a:spcAft>
            </a:pPr>
            <a:r>
              <a:rPr lang="en-US" sz="3600" kern="1400" spc="-50" dirty="0">
                <a:solidFill>
                  <a:schemeClr val="bg1">
                    <a:lumMod val="85000"/>
                    <a:lumOff val="15000"/>
                  </a:schemeClr>
                </a:solidFill>
                <a:highlight>
                  <a:srgbClr val="00FFFF"/>
                </a:highlight>
                <a:latin typeface="Calibri Light" panose="020F0302020204030204" pitchFamily="34" charset="0"/>
                <a:ea typeface="Times New Roman" panose="02020603050405020304" pitchFamily="18" charset="0"/>
                <a:cs typeface="Times New Roman" panose="02020603050405020304" pitchFamily="18" charset="0"/>
              </a:rPr>
              <a:t>Sub-Office</a:t>
            </a:r>
            <a:r>
              <a:rPr lang="en-US" sz="3600" kern="1400" spc="-5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rPr>
              <a:t> </a:t>
            </a:r>
          </a:p>
          <a:p>
            <a:pPr>
              <a:spcAft>
                <a:spcPts val="0"/>
              </a:spcAft>
            </a:pPr>
            <a:endParaRPr lang="en-US" sz="3600" kern="1400" spc="-5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Can sign in and sign out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Can search visa, flight and hotel</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Can view deals and packages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Can plan tour according to budget, available flights and hotels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create visa request</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cancel visa request</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generate payment voucher</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upload payment slip to system</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view visa request status during process</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download approved visa documents</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check previous visa records</a:t>
            </a:r>
          </a:p>
          <a:p>
            <a:pPr marL="342900" lvl="0" indent="-342900">
              <a:lnSpc>
                <a:spcPct val="107000"/>
              </a:lnSpc>
              <a:spcAft>
                <a:spcPts val="80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manage their own financial accounts record and office expanses</a:t>
            </a:r>
          </a:p>
          <a:p>
            <a:pPr lvl="0">
              <a:lnSpc>
                <a:spcPct val="107000"/>
              </a:lnSpc>
              <a:spcAft>
                <a:spcPts val="800"/>
              </a:spcAft>
            </a:pPr>
            <a:endParaRPr lang="en-US" sz="2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2029924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6E97C4-3E40-F344-82D9-070BB417BD29}"/>
              </a:ext>
            </a:extLst>
          </p:cNvPr>
          <p:cNvSpPr/>
          <p:nvPr/>
        </p:nvSpPr>
        <p:spPr>
          <a:xfrm>
            <a:off x="336330" y="367862"/>
            <a:ext cx="11330153" cy="6536277"/>
          </a:xfrm>
          <a:prstGeom prst="rect">
            <a:avLst/>
          </a:prstGeom>
        </p:spPr>
        <p:txBody>
          <a:bodyPr wrap="square">
            <a:spAutoFit/>
          </a:bodyPr>
          <a:lstStyle/>
          <a:p>
            <a:pPr>
              <a:spcAft>
                <a:spcPts val="0"/>
              </a:spcAft>
            </a:pPr>
            <a:r>
              <a:rPr lang="en-US" sz="3600" kern="1400" spc="-50" dirty="0">
                <a:solidFill>
                  <a:schemeClr val="bg1">
                    <a:lumMod val="85000"/>
                    <a:lumOff val="15000"/>
                  </a:schemeClr>
                </a:solidFill>
                <a:highlight>
                  <a:srgbClr val="00FFFF"/>
                </a:highlight>
                <a:latin typeface="Calibri Light" panose="020F0302020204030204" pitchFamily="34" charset="0"/>
                <a:ea typeface="Times New Roman" panose="02020603050405020304" pitchFamily="18" charset="0"/>
                <a:cs typeface="Times New Roman" panose="02020603050405020304" pitchFamily="18" charset="0"/>
              </a:rPr>
              <a:t>General public</a:t>
            </a:r>
          </a:p>
          <a:p>
            <a:pPr>
              <a:spcAft>
                <a:spcPts val="0"/>
              </a:spcAft>
            </a:pPr>
            <a:endParaRPr lang="en-US" sz="3600" kern="1400" spc="-50" dirty="0">
              <a:solidFill>
                <a:schemeClr val="bg1">
                  <a:lumMod val="85000"/>
                  <a:lumOff val="15000"/>
                </a:schemeClr>
              </a:solidFill>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Can sign up, sign in and sign out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Can view deals and packages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Can search visa, flight and hotel</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Can plan tour according to budget, available flights and hotels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create visa request</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cancel visa request</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generate payment voucher</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upload payment slip to system</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view visa request status during process</a:t>
            </a:r>
          </a:p>
          <a:p>
            <a:pPr marL="342900" lvl="0" indent="-342900">
              <a:lnSpc>
                <a:spcPct val="107000"/>
              </a:lnSpc>
              <a:spcAft>
                <a:spcPts val="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download approved visa documents</a:t>
            </a:r>
          </a:p>
          <a:p>
            <a:pPr marL="342900" lvl="0" indent="-342900">
              <a:lnSpc>
                <a:spcPct val="107000"/>
              </a:lnSpc>
              <a:spcAft>
                <a:spcPts val="800"/>
              </a:spcAft>
              <a:buFont typeface="+mj-lt"/>
              <a:buAutoNum type="arabicPeriod"/>
            </a:pPr>
            <a:r>
              <a:rPr lang="en-US" sz="2400" dirty="0">
                <a:latin typeface="Calibri" panose="020F0502020204030204" pitchFamily="34" charset="0"/>
                <a:ea typeface="Calibri" panose="020F0502020204030204" pitchFamily="34" charset="0"/>
                <a:cs typeface="Arial" panose="020B0604020202020204" pitchFamily="34" charset="0"/>
              </a:rPr>
              <a:t>Can check historical data</a:t>
            </a:r>
          </a:p>
          <a:p>
            <a:pPr marL="342900" lvl="0" indent="-342900">
              <a:lnSpc>
                <a:spcPct val="107000"/>
              </a:lnSpc>
              <a:spcAft>
                <a:spcPts val="800"/>
              </a:spcAft>
              <a:buFont typeface="+mj-lt"/>
              <a:buAutoNum type="arabicPeriod"/>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endParaRPr lang="en-US" sz="1400" dirty="0">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1863850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FE04-C87C-FD4D-951C-3A1439DF97BE}"/>
              </a:ext>
            </a:extLst>
          </p:cNvPr>
          <p:cNvSpPr>
            <a:spLocks noGrp="1"/>
          </p:cNvSpPr>
          <p:nvPr>
            <p:ph type="title"/>
          </p:nvPr>
        </p:nvSpPr>
        <p:spPr>
          <a:xfrm>
            <a:off x="810001" y="262759"/>
            <a:ext cx="8617778" cy="3888827"/>
          </a:xfrm>
        </p:spPr>
        <p:txBody>
          <a:bodyPr/>
          <a:lstStyle/>
          <a:p>
            <a:r>
              <a:rPr lang="en-US" sz="8800" dirty="0"/>
              <a:t>Thanks..…..!   </a:t>
            </a:r>
            <a:br>
              <a:rPr lang="en-US" sz="8800" dirty="0"/>
            </a:br>
            <a:r>
              <a:rPr lang="en-US" sz="8800" dirty="0"/>
              <a:t>   “Allah Hafiz”</a:t>
            </a:r>
          </a:p>
        </p:txBody>
      </p:sp>
      <p:sp>
        <p:nvSpPr>
          <p:cNvPr id="3" name="Text Placeholder 2">
            <a:extLst>
              <a:ext uri="{FF2B5EF4-FFF2-40B4-BE49-F238E27FC236}">
                <a16:creationId xmlns:a16="http://schemas.microsoft.com/office/drawing/2014/main" id="{A62FE325-E416-0849-90CC-17B80F92F5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159959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73B7-C2CB-4B45-95EA-CC946B8E7B83}"/>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24EDD0BE-67EC-4040-BB30-9536692B2D7D}"/>
              </a:ext>
            </a:extLst>
          </p:cNvPr>
          <p:cNvSpPr>
            <a:spLocks noGrp="1"/>
          </p:cNvSpPr>
          <p:nvPr>
            <p:ph idx="1"/>
          </p:nvPr>
        </p:nvSpPr>
        <p:spPr>
          <a:xfrm>
            <a:off x="818712" y="2564525"/>
            <a:ext cx="10554574" cy="5034454"/>
          </a:xfrm>
        </p:spPr>
        <p:txBody>
          <a:bodyPr>
            <a:normAutofit/>
          </a:bodyPr>
          <a:lstStyle/>
          <a:p>
            <a:r>
              <a:rPr lang="en-US" sz="3600" b="1" dirty="0"/>
              <a:t>Muhammad Saleem 				16140050</a:t>
            </a:r>
          </a:p>
          <a:p>
            <a:r>
              <a:rPr lang="en-US" sz="3600" b="1" dirty="0"/>
              <a:t>Shahbaz Ahmed        				16140068</a:t>
            </a:r>
            <a:endParaRPr lang="en-US" sz="3600" dirty="0"/>
          </a:p>
          <a:p>
            <a:r>
              <a:rPr lang="en-US" sz="3600" b="1" dirty="0"/>
              <a:t>Hamza Fayyaz             				16140034</a:t>
            </a:r>
          </a:p>
          <a:p>
            <a:r>
              <a:rPr lang="en-US" sz="3600" b="1" dirty="0" err="1"/>
              <a:t>Zaki</a:t>
            </a:r>
            <a:r>
              <a:rPr lang="en-US" sz="3600" b="1" dirty="0"/>
              <a:t> Ullah 	              				       16140089</a:t>
            </a:r>
            <a:endParaRPr lang="en-US" sz="3600" dirty="0"/>
          </a:p>
          <a:p>
            <a:endParaRPr lang="en-US" sz="3600" dirty="0"/>
          </a:p>
          <a:p>
            <a:pPr marL="0" indent="0">
              <a:buNone/>
            </a:pPr>
            <a:endParaRPr lang="en-US" sz="3600" dirty="0"/>
          </a:p>
        </p:txBody>
      </p:sp>
    </p:spTree>
    <p:extLst>
      <p:ext uri="{BB962C8B-B14F-4D97-AF65-F5344CB8AC3E}">
        <p14:creationId xmlns:p14="http://schemas.microsoft.com/office/powerpoint/2010/main" val="293408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CF25-DFF0-0A4F-B1B6-BFC5015BF91D}"/>
              </a:ext>
            </a:extLst>
          </p:cNvPr>
          <p:cNvSpPr>
            <a:spLocks noGrp="1"/>
          </p:cNvSpPr>
          <p:nvPr>
            <p:ph type="title"/>
          </p:nvPr>
        </p:nvSpPr>
        <p:spPr>
          <a:xfrm>
            <a:off x="1357089" y="2435957"/>
            <a:ext cx="4549725" cy="1778691"/>
          </a:xfrm>
        </p:spPr>
        <p:txBody>
          <a:bodyPr/>
          <a:lstStyle/>
          <a:p>
            <a:r>
              <a:rPr lang="en-US" sz="4400" dirty="0"/>
              <a:t>PROJECT </a:t>
            </a:r>
            <a:br>
              <a:rPr lang="en-US" sz="4400" dirty="0"/>
            </a:br>
            <a:r>
              <a:rPr lang="en-US" sz="4400" dirty="0"/>
              <a:t>INTRODUCTION :</a:t>
            </a:r>
          </a:p>
        </p:txBody>
      </p:sp>
      <p:sp>
        <p:nvSpPr>
          <p:cNvPr id="3" name="Text Placeholder 2">
            <a:extLst>
              <a:ext uri="{FF2B5EF4-FFF2-40B4-BE49-F238E27FC236}">
                <a16:creationId xmlns:a16="http://schemas.microsoft.com/office/drawing/2014/main" id="{24303973-1A9C-DC4A-9BDB-3A18AAD26EB8}"/>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74109469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689B1B-BD6D-5746-97E3-CCE243FCDA4C}"/>
              </a:ext>
            </a:extLst>
          </p:cNvPr>
          <p:cNvSpPr/>
          <p:nvPr/>
        </p:nvSpPr>
        <p:spPr>
          <a:xfrm>
            <a:off x="168166" y="0"/>
            <a:ext cx="11750566" cy="7107074"/>
          </a:xfrm>
          <a:prstGeom prst="rect">
            <a:avLst/>
          </a:prstGeom>
        </p:spPr>
        <p:txBody>
          <a:bodyPr wrap="square">
            <a:spAutoFit/>
          </a:bodyPr>
          <a:lstStyle/>
          <a:p>
            <a:pPr algn="just">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US" sz="28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800" dirty="0">
                <a:latin typeface="Calibri" panose="020F0502020204030204" pitchFamily="34" charset="0"/>
                <a:ea typeface="Calibri" panose="020F0502020204030204" pitchFamily="34" charset="0"/>
                <a:cs typeface="Arial" panose="020B0604020202020204" pitchFamily="34" charset="0"/>
              </a:rPr>
              <a:t>A Company named “Dubai Travel and Tours” wants to automate the process of visa documents submission, fees verification and travelling details like search flight, hotel and restaurants using a web and mobile application. Company have sub offices in other countries like Dubai, India, Muscat, Malaysia and Thailand. Company needs a web application for main office and sub-offices, plus a mobile application for general public. Sub-offices/ Customer will use web application and sent traveling documents as visa request to main office for further visa processing. Main Office will use the same web application and can receive visa request and manage financial accounts of its sub offices </a:t>
            </a:r>
            <a:r>
              <a:rPr lang="en-US" sz="2800" dirty="0">
                <a:latin typeface="Calibri" panose="020F0502020204030204" pitchFamily="34" charset="0"/>
                <a:ea typeface="Calibri" panose="020F0502020204030204" pitchFamily="34" charset="0"/>
              </a:rPr>
              <a:t>Customer can track and check his/her visa request status and download the visa approval document in case of visa request is approved.</a:t>
            </a:r>
          </a:p>
          <a:p>
            <a:pPr algn="just">
              <a:lnSpc>
                <a:spcPct val="107000"/>
              </a:lnSpc>
              <a:spcAft>
                <a:spcPts val="800"/>
              </a:spcAft>
            </a:pPr>
            <a:endParaRPr lang="en-US" sz="28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US"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6123961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045E-58B3-5F4F-9549-3C30174EBF47}"/>
              </a:ext>
            </a:extLst>
          </p:cNvPr>
          <p:cNvSpPr>
            <a:spLocks noGrp="1"/>
          </p:cNvSpPr>
          <p:nvPr>
            <p:ph type="title"/>
          </p:nvPr>
        </p:nvSpPr>
        <p:spPr>
          <a:xfrm>
            <a:off x="1860331" y="2596055"/>
            <a:ext cx="4175669" cy="1985470"/>
          </a:xfrm>
        </p:spPr>
        <p:txBody>
          <a:bodyPr/>
          <a:lstStyle/>
          <a:p>
            <a:r>
              <a:rPr lang="en-US" sz="3600" dirty="0"/>
              <a:t>     PROJECT   BACKGROUND</a:t>
            </a:r>
            <a:br>
              <a:rPr lang="en-US" sz="3600" dirty="0"/>
            </a:br>
            <a:r>
              <a:rPr lang="en-US" sz="3600" dirty="0"/>
              <a:t>          &amp;</a:t>
            </a:r>
            <a:br>
              <a:rPr lang="en-US" sz="3600" dirty="0"/>
            </a:br>
            <a:r>
              <a:rPr lang="en-US" sz="3600" dirty="0"/>
              <a:t>JUSTIFICATION</a:t>
            </a:r>
          </a:p>
        </p:txBody>
      </p:sp>
      <p:sp>
        <p:nvSpPr>
          <p:cNvPr id="3" name="Text Placeholder 2">
            <a:extLst>
              <a:ext uri="{FF2B5EF4-FFF2-40B4-BE49-F238E27FC236}">
                <a16:creationId xmlns:a16="http://schemas.microsoft.com/office/drawing/2014/main" id="{72EC0CCF-8230-E142-85CC-6595D3F951D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56544469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903BAE-3529-40F5-9F33-116ABE68A87F}"/>
              </a:ext>
            </a:extLst>
          </p:cNvPr>
          <p:cNvSpPr/>
          <p:nvPr/>
        </p:nvSpPr>
        <p:spPr>
          <a:xfrm>
            <a:off x="1500326" y="1864311"/>
            <a:ext cx="7963269" cy="2031325"/>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A Company named “Dubai Travel and Tours”  providing facilities to the customer like visa application, ticketing reservation in many countries. But the business process is all together manual. It need to manage carefully so it takes lot of time and human effort to do it. So, sometime due to lost of documents and financial data of its sub-Offices company faces many problem. Company planned to automate all these activities so it can provide good customer service and can also manage internal activities efficiently.</a:t>
            </a:r>
            <a:endParaRPr lang="en-US" dirty="0"/>
          </a:p>
        </p:txBody>
      </p:sp>
    </p:spTree>
    <p:extLst>
      <p:ext uri="{BB962C8B-B14F-4D97-AF65-F5344CB8AC3E}">
        <p14:creationId xmlns:p14="http://schemas.microsoft.com/office/powerpoint/2010/main" val="28530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5833-E83E-2F46-9D4E-9690D3342CA6}"/>
              </a:ext>
            </a:extLst>
          </p:cNvPr>
          <p:cNvSpPr>
            <a:spLocks noGrp="1"/>
          </p:cNvSpPr>
          <p:nvPr>
            <p:ph type="title"/>
          </p:nvPr>
        </p:nvSpPr>
        <p:spPr>
          <a:xfrm>
            <a:off x="1303283" y="2435957"/>
            <a:ext cx="4436327" cy="2007789"/>
          </a:xfrm>
        </p:spPr>
        <p:txBody>
          <a:bodyPr/>
          <a:lstStyle/>
          <a:p>
            <a:r>
              <a:rPr lang="en-US" sz="6600" dirty="0"/>
              <a:t>  PROJECT </a:t>
            </a:r>
            <a:br>
              <a:rPr lang="en-US" sz="6600" dirty="0"/>
            </a:br>
            <a:r>
              <a:rPr lang="en-US" sz="6600" dirty="0"/>
              <a:t>   SCOPE</a:t>
            </a:r>
          </a:p>
        </p:txBody>
      </p:sp>
      <p:sp>
        <p:nvSpPr>
          <p:cNvPr id="3" name="Text Placeholder 2">
            <a:extLst>
              <a:ext uri="{FF2B5EF4-FFF2-40B4-BE49-F238E27FC236}">
                <a16:creationId xmlns:a16="http://schemas.microsoft.com/office/drawing/2014/main" id="{B931820E-0889-8143-8546-011D990E15D2}"/>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4593724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689B1B-BD6D-5746-97E3-CCE243FCDA4C}"/>
              </a:ext>
            </a:extLst>
          </p:cNvPr>
          <p:cNvSpPr/>
          <p:nvPr/>
        </p:nvSpPr>
        <p:spPr>
          <a:xfrm>
            <a:off x="73572" y="0"/>
            <a:ext cx="11866180" cy="6289799"/>
          </a:xfrm>
          <a:prstGeom prst="rect">
            <a:avLst/>
          </a:prstGeom>
        </p:spPr>
        <p:txBody>
          <a:bodyPr wrap="square">
            <a:spAutoFit/>
          </a:bodyPr>
          <a:lstStyle/>
          <a:p>
            <a:pPr algn="just">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Arial" panose="020B0604020202020204" pitchFamily="34" charset="0"/>
              </a:rPr>
              <a:t>There will be a web application for main office and sub-offices, plus a mobile application for general public. </a:t>
            </a:r>
          </a:p>
          <a:p>
            <a:pPr algn="just">
              <a:lnSpc>
                <a:spcPct val="107000"/>
              </a:lnSpc>
              <a:spcAft>
                <a:spcPts val="800"/>
              </a:spcAft>
            </a:pP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Sub-offices will use web application and sent traveling documents as visa request to main office for further visa processing. </a:t>
            </a:r>
          </a:p>
          <a:p>
            <a:pPr marL="342900" indent="-342900" algn="just">
              <a:lnSpc>
                <a:spcPct val="107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Sub-offices can upload payment slip, check visas status, </a:t>
            </a:r>
            <a:r>
              <a:rPr lang="en-US" sz="2000" dirty="0">
                <a:latin typeface="Calibri" panose="020F0502020204030204" pitchFamily="34" charset="0"/>
                <a:ea typeface="Calibri" panose="020F0502020204030204" pitchFamily="34" charset="0"/>
                <a:cs typeface="Calibri" panose="020F0502020204030204" pitchFamily="34" charset="0"/>
              </a:rPr>
              <a:t>download the visa approval document in case of visa request is approved,</a:t>
            </a:r>
            <a:r>
              <a:rPr lang="en-US" sz="2000" dirty="0">
                <a:latin typeface="Calibri" panose="020F0502020204030204" pitchFamily="34" charset="0"/>
                <a:ea typeface="Calibri" panose="020F0502020204030204" pitchFamily="34" charset="0"/>
                <a:cs typeface="Arial" panose="020B0604020202020204" pitchFamily="34" charset="0"/>
              </a:rPr>
              <a:t> and can view their financial data in finance module regarding visa payments, along with office maintenance expenses.</a:t>
            </a:r>
          </a:p>
          <a:p>
            <a:pPr marL="342900" indent="-342900" algn="just">
              <a:lnSpc>
                <a:spcPct val="107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 Main Office will use the same web application and can receive visa request and manage financial accounts of its sub offices, regarding visa payments and maintenance expenses using finance module.</a:t>
            </a:r>
          </a:p>
          <a:p>
            <a:pPr marL="342900" indent="-342900" algn="just">
              <a:lnSpc>
                <a:spcPct val="107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Our sub offices/customer can deposit visa fee in bank accounts </a:t>
            </a:r>
            <a:r>
              <a:rPr lang="en-US" sz="2000" dirty="0">
                <a:latin typeface="Calibri" panose="020F0502020204030204" pitchFamily="34" charset="0"/>
                <a:ea typeface="Calibri" panose="020F0502020204030204" pitchFamily="34" charset="0"/>
                <a:cs typeface="Calibri" panose="020F0502020204030204" pitchFamily="34" charset="0"/>
              </a:rPr>
              <a:t>(Mentions in system)</a:t>
            </a:r>
            <a:r>
              <a:rPr lang="en-US" sz="2000" dirty="0">
                <a:latin typeface="Calibri" panose="020F0502020204030204" pitchFamily="34" charset="0"/>
                <a:ea typeface="Calibri" panose="020F0502020204030204" pitchFamily="34" charset="0"/>
                <a:cs typeface="Arial" panose="020B0604020202020204" pitchFamily="34" charset="0"/>
              </a:rPr>
              <a:t>, and upload a payment slip as an attachment to the system. After successful verification of payment slip, main office will process the visa, plus credit the sub offices account in financial module in case of visa request received from sub office.</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rPr>
              <a:t>Customer can create visa request and upload travelling documents using a mobile or web application after successful profile creation. She/he submits the visa fee in bank accounts (Mentions in system) and uploads the payment slip in web/mob application. She/he can track and check his/her visa request status and download the visa approval document in case of visa request is approved.</a:t>
            </a:r>
            <a:r>
              <a:rPr lang="en-US" sz="2000" dirty="0"/>
              <a:t> </a:t>
            </a:r>
          </a:p>
        </p:txBody>
      </p:sp>
    </p:spTree>
    <p:extLst>
      <p:ext uri="{BB962C8B-B14F-4D97-AF65-F5344CB8AC3E}">
        <p14:creationId xmlns:p14="http://schemas.microsoft.com/office/powerpoint/2010/main" val="258610949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7EFF-D3DC-7F41-961A-2AF8D08EEBE4}"/>
              </a:ext>
            </a:extLst>
          </p:cNvPr>
          <p:cNvSpPr>
            <a:spLocks noGrp="1"/>
          </p:cNvSpPr>
          <p:nvPr>
            <p:ph type="title"/>
          </p:nvPr>
        </p:nvSpPr>
        <p:spPr>
          <a:xfrm>
            <a:off x="1355835" y="1238502"/>
            <a:ext cx="5388990" cy="2387567"/>
          </a:xfrm>
        </p:spPr>
        <p:txBody>
          <a:bodyPr/>
          <a:lstStyle/>
          <a:p>
            <a:r>
              <a:rPr lang="en-US" sz="6000" dirty="0"/>
              <a:t>LEARNING </a:t>
            </a:r>
            <a:br>
              <a:rPr lang="en-US" sz="6000" dirty="0"/>
            </a:br>
            <a:r>
              <a:rPr lang="en-US" sz="6000" dirty="0"/>
              <a:t>OUTCOMES</a:t>
            </a:r>
          </a:p>
        </p:txBody>
      </p:sp>
      <p:sp>
        <p:nvSpPr>
          <p:cNvPr id="3" name="Text Placeholder 2">
            <a:extLst>
              <a:ext uri="{FF2B5EF4-FFF2-40B4-BE49-F238E27FC236}">
                <a16:creationId xmlns:a16="http://schemas.microsoft.com/office/drawing/2014/main" id="{6883D025-4D84-1341-9773-4F83D9CCF655}"/>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3D8C9191-4DE6-9E46-A8ED-BF644C36D78C}"/>
              </a:ext>
            </a:extLst>
          </p:cNvPr>
          <p:cNvSpPr>
            <a:spLocks noGrp="1"/>
          </p:cNvSpPr>
          <p:nvPr>
            <p:ph type="body" sz="quarter" idx="16"/>
          </p:nvPr>
        </p:nvSpPr>
        <p:spPr>
          <a:xfrm>
            <a:off x="6978870" y="1081456"/>
            <a:ext cx="4971392" cy="4075465"/>
          </a:xfrm>
        </p:spPr>
        <p:txBody>
          <a:bodyPr/>
          <a:lstStyle/>
          <a:p>
            <a:pPr marL="285750" indent="-285750">
              <a:buFont typeface="Arial" panose="020B0604020202020204" pitchFamily="34" charset="0"/>
              <a:buChar char="•"/>
            </a:pPr>
            <a:r>
              <a:rPr lang="en-US" dirty="0"/>
              <a:t>First time doing project in Android</a:t>
            </a:r>
          </a:p>
          <a:p>
            <a:pPr marL="285750" indent="-285750">
              <a:buFont typeface="Arial" panose="020B0604020202020204" pitchFamily="34" charset="0"/>
              <a:buChar char="•"/>
            </a:pPr>
            <a:r>
              <a:rPr lang="en-US" dirty="0"/>
              <a:t>Making product for real client.</a:t>
            </a:r>
          </a:p>
          <a:p>
            <a:pPr marL="285750" indent="-285750">
              <a:buFont typeface="Arial" panose="020B0604020202020204" pitchFamily="34" charset="0"/>
              <a:buChar char="•"/>
            </a:pPr>
            <a:r>
              <a:rPr lang="en-US" dirty="0"/>
              <a:t>First time developing a fully business Application.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6998465"/>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93</TotalTime>
  <Words>809</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Gothic</vt:lpstr>
      <vt:lpstr>Wingdings 2</vt:lpstr>
      <vt:lpstr>Quotable</vt:lpstr>
      <vt:lpstr>”Dubai Travel and Tourism” </vt:lpstr>
      <vt:lpstr>Group Members:</vt:lpstr>
      <vt:lpstr>PROJECT  INTRODUCTION :</vt:lpstr>
      <vt:lpstr>PowerPoint Presentation</vt:lpstr>
      <vt:lpstr>     PROJECT   BACKGROUND           &amp; JUSTIFICATION</vt:lpstr>
      <vt:lpstr>PowerPoint Presentation</vt:lpstr>
      <vt:lpstr>  PROJECT     SCOPE</vt:lpstr>
      <vt:lpstr>PowerPoint Presentation</vt:lpstr>
      <vt:lpstr>LEARNING  OUTCOMES</vt:lpstr>
      <vt:lpstr>HIGH LEVEL REQUIREMENTS</vt:lpstr>
      <vt:lpstr>PowerPoint Presentation</vt:lpstr>
      <vt:lpstr>PowerPoint Presentation</vt:lpstr>
      <vt:lpstr>PowerPoint Presentation</vt:lpstr>
      <vt:lpstr>Thanks..…..!       “Allah Hafiz”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super brands</cp:lastModifiedBy>
  <cp:revision>16</cp:revision>
  <dcterms:created xsi:type="dcterms:W3CDTF">2019-11-21T14:18:15Z</dcterms:created>
  <dcterms:modified xsi:type="dcterms:W3CDTF">2019-11-21T17:27:35Z</dcterms:modified>
</cp:coreProperties>
</file>