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5" r:id="rId9"/>
    <p:sldId id="266" r:id="rId10"/>
    <p:sldId id="261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0C6F08-1232-4ACC-B949-AC84CF3B85CF}" v="21" dt="2020-10-03T01:54:13.7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934" autoAdjust="0"/>
    <p:restoredTop sz="94660"/>
  </p:normalViewPr>
  <p:slideViewPr>
    <p:cSldViewPr snapToGrid="0">
      <p:cViewPr varScale="1">
        <p:scale>
          <a:sx n="99" d="100"/>
          <a:sy n="99" d="100"/>
        </p:scale>
        <p:origin x="1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756ED-9E9B-44D7-BDB9-8309C41852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BFC284-72A7-499D-BB61-9CA121DF55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4C11DF-AEB7-4247-95A1-EE6FB541D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AAA3D-3E9B-4B4D-BF16-EF99A91BCB3A}" type="datetimeFigureOut">
              <a:rPr lang="en-ID" smtClean="0"/>
              <a:t>08/01/2021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B07F5-7B4C-4ACD-98A5-8724AE8D5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A33EE-E973-4436-8B48-97B389E4C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08F5E-A726-4FDE-9957-03BC208EB96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61475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9164C-8962-47C1-99A3-E4794FFC5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3A7384-4766-40A3-BBF5-7EF3544473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FE51C6-3A7C-4442-9340-12790EC5C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AAA3D-3E9B-4B4D-BF16-EF99A91BCB3A}" type="datetimeFigureOut">
              <a:rPr lang="en-ID" smtClean="0"/>
              <a:t>08/01/2021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7F05F-7BEA-43BC-BF19-C7429E01E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EA4C0C-BCAA-41B6-9D88-25A45BE8A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08F5E-A726-4FDE-9957-03BC208EB96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44889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EDF7F9-2689-44BC-8E16-6EBD2E6C1B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077AA3-E362-4A78-8882-EABEDCAD61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5DFAD-6524-46C4-B239-F57CDB5EC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AAA3D-3E9B-4B4D-BF16-EF99A91BCB3A}" type="datetimeFigureOut">
              <a:rPr lang="en-ID" smtClean="0"/>
              <a:t>08/01/2021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21D2AA-B4DB-4538-BFC6-B129A60D9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E153E-FA4F-4995-BA29-6BAFAF338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08F5E-A726-4FDE-9957-03BC208EB96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41080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61083-75A5-42AC-9A4E-FCC3EFB05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7BB88-2B76-4191-9079-F6B57D5C1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85DA89-3AF5-440C-B50B-7AA8520A6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AAA3D-3E9B-4B4D-BF16-EF99A91BCB3A}" type="datetimeFigureOut">
              <a:rPr lang="en-ID" smtClean="0"/>
              <a:t>08/01/2021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85FC4-D877-46A6-867C-16C4A7931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B1D8D-66AD-4EE5-B1AE-0886D586E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08F5E-A726-4FDE-9957-03BC208EB96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11461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3C543-C3BA-4ABC-AF85-180DDFAED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999FEA-068E-4047-93F8-53A2D17962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91F1B-E626-45E1-8B45-F3F1D7AE5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AAA3D-3E9B-4B4D-BF16-EF99A91BCB3A}" type="datetimeFigureOut">
              <a:rPr lang="en-ID" smtClean="0"/>
              <a:t>08/01/2021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99C95-0DF2-4AA3-A49E-DA80C69AB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27581-E26E-472D-A7A3-A9D97B4FD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08F5E-A726-4FDE-9957-03BC208EB96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42192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02749-FD4C-4846-9DE7-4239447CD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62457-20C4-4C2C-AF93-5089E79196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EFD3F3-E453-461D-A65E-F08995D768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3E0C09-2BCA-4B6A-8A15-C5398AB1E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AAA3D-3E9B-4B4D-BF16-EF99A91BCB3A}" type="datetimeFigureOut">
              <a:rPr lang="en-ID" smtClean="0"/>
              <a:t>08/01/2021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1C7C14-E7CD-4170-826A-12237704C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947FB7-45FD-4420-ABDA-2BD2E7B69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08F5E-A726-4FDE-9957-03BC208EB96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73712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2509E-5E9C-4BBF-B947-CE0BEFA3C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2DDFDC-F63E-437B-BBA8-0D928ED7C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6F4595-BD4F-43EB-BFDF-B6388A8449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5B4C5C-7DD3-4441-9A7C-9FFCD856EA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F8F774-E049-44B0-A31C-9C0ABD423E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FBFE70-03DA-4D8D-A485-FBB839944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AAA3D-3E9B-4B4D-BF16-EF99A91BCB3A}" type="datetimeFigureOut">
              <a:rPr lang="en-ID" smtClean="0"/>
              <a:t>08/01/2021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EDE79B-D15D-4537-8EA0-B92111254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AF7644-72E8-4E84-A881-C22C27F8C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08F5E-A726-4FDE-9957-03BC208EB96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48447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106D5-7AA8-461B-BFAF-7DBD89B13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67C74E-CB4E-46E4-860A-919CD6833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AAA3D-3E9B-4B4D-BF16-EF99A91BCB3A}" type="datetimeFigureOut">
              <a:rPr lang="en-ID" smtClean="0"/>
              <a:t>08/01/2021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3B20AD-93B3-497D-A690-3B5CB3F3E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E5B593-3E7B-46CA-BBFF-B850A3745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08F5E-A726-4FDE-9957-03BC208EB96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61168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730B70-51A7-487B-9D1F-8BF8CFE91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AAA3D-3E9B-4B4D-BF16-EF99A91BCB3A}" type="datetimeFigureOut">
              <a:rPr lang="en-ID" smtClean="0"/>
              <a:t>08/01/2021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BCC1D6-C78B-4E3F-A7AE-ADD1A6C64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451865-64C6-4CA4-8BDB-1B7F9DA8A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08F5E-A726-4FDE-9957-03BC208EB96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14769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973C-ECEF-4ECA-AF77-9620838A1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9BB52-DBF8-49EA-AF64-EB8DFAB8A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77C25A-0948-4120-B3AB-FB552E9734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42793C-A28C-49BC-87C7-FC7E27A23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AAA3D-3E9B-4B4D-BF16-EF99A91BCB3A}" type="datetimeFigureOut">
              <a:rPr lang="en-ID" smtClean="0"/>
              <a:t>08/01/2021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4BB4F7-14A9-4A96-9441-E42FD6C3E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F8D1A3-7A1B-49D1-B7A2-08753AB04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08F5E-A726-4FDE-9957-03BC208EB96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40880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CC131-2F84-4004-A03F-51E4DF7A1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DB029A-7FD0-4621-9941-3DD90C5E32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4AFA81-4B38-48C3-A0A3-6DD3A6C203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53A90A-DB1F-43BE-B445-836DFF07E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AAA3D-3E9B-4B4D-BF16-EF99A91BCB3A}" type="datetimeFigureOut">
              <a:rPr lang="en-ID" smtClean="0"/>
              <a:t>08/01/2021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9C692B-833C-4CE9-AF9A-0969FA802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16093B-2822-4421-A87F-8268542B2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08F5E-A726-4FDE-9957-03BC208EB96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20518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B3BDF8-490B-409C-AC1B-70CD2AE01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70E3E9-9A08-44B7-828D-EE2DABFFA0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A7756F-04EA-4714-80EB-60E27D9117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AAA3D-3E9B-4B4D-BF16-EF99A91BCB3A}" type="datetimeFigureOut">
              <a:rPr lang="en-ID" smtClean="0"/>
              <a:t>08/01/2021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D5AD5-5FBA-403A-8B32-3E0BD24C0A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E0D196-BBBA-4D62-BB37-8F898A7AF6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08F5E-A726-4FDE-9957-03BC208EB96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43974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umpy Essentials for Data Science | by Harshit Tyagi | Towards Data Science">
            <a:extLst>
              <a:ext uri="{FF2B5EF4-FFF2-40B4-BE49-F238E27FC236}">
                <a16:creationId xmlns:a16="http://schemas.microsoft.com/office/drawing/2014/main" id="{125C67FF-BF4D-49C3-9ACD-EB93C9F8D5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5062" y="1496397"/>
            <a:ext cx="7381875" cy="292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CD3A78A-7371-4F20-9253-D48A78F99B19}"/>
              </a:ext>
            </a:extLst>
          </p:cNvPr>
          <p:cNvSpPr txBox="1"/>
          <p:nvPr/>
        </p:nvSpPr>
        <p:spPr>
          <a:xfrm>
            <a:off x="5083944" y="5832629"/>
            <a:ext cx="2024109" cy="442674"/>
          </a:xfrm>
          <a:prstGeom prst="round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badi" panose="020B0604020104020204" pitchFamily="34" charset="0"/>
              </a:rPr>
              <a:t>Rowi Alfata</a:t>
            </a:r>
            <a:endParaRPr lang="en-ID" sz="20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ED2D53-FDEE-456B-8A6F-D82BC247F88A}"/>
              </a:ext>
            </a:extLst>
          </p:cNvPr>
          <p:cNvSpPr txBox="1"/>
          <p:nvPr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ID" sz="20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4538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6BC019C-E2D2-4407-B77B-1A6C49E84D8D}"/>
              </a:ext>
            </a:extLst>
          </p:cNvPr>
          <p:cNvSpPr txBox="1">
            <a:spLocks/>
          </p:cNvSpPr>
          <p:nvPr/>
        </p:nvSpPr>
        <p:spPr>
          <a:xfrm>
            <a:off x="944732" y="1091164"/>
            <a:ext cx="10515600" cy="616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And so on…</a:t>
            </a:r>
            <a:endParaRPr lang="en-ID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483A6CF-7A99-4B23-9A37-76E8578039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489673"/>
              </p:ext>
            </p:extLst>
          </p:nvPr>
        </p:nvGraphicFramePr>
        <p:xfrm>
          <a:off x="3828584" y="2849880"/>
          <a:ext cx="406400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59562525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2475725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391859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446024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ID" sz="3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ID" sz="3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ID" sz="3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ID" sz="3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7493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ID" sz="3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ID" sz="3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ID" sz="3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ID" sz="3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7926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D" sz="3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3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3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3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312107"/>
                  </a:ext>
                </a:extLst>
              </a:tr>
            </a:tbl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0E4EB418-93B5-48A8-BBAB-DC301065F065}"/>
              </a:ext>
            </a:extLst>
          </p:cNvPr>
          <p:cNvGrpSpPr/>
          <p:nvPr/>
        </p:nvGrpSpPr>
        <p:grpSpPr>
          <a:xfrm>
            <a:off x="3828584" y="4751167"/>
            <a:ext cx="4064000" cy="243696"/>
            <a:chOff x="1893104" y="3715473"/>
            <a:chExt cx="8128000" cy="254933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54E17B4-F877-45C4-B099-7AD4BF8BA32B}"/>
                </a:ext>
              </a:extLst>
            </p:cNvPr>
            <p:cNvCxnSpPr/>
            <p:nvPr/>
          </p:nvCxnSpPr>
          <p:spPr>
            <a:xfrm>
              <a:off x="1893104" y="3715763"/>
              <a:ext cx="0" cy="254643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0B09BF2-B304-4B1C-8AFE-A1448362A0BD}"/>
                </a:ext>
              </a:extLst>
            </p:cNvPr>
            <p:cNvCxnSpPr>
              <a:cxnSpLocks/>
            </p:cNvCxnSpPr>
            <p:nvPr/>
          </p:nvCxnSpPr>
          <p:spPr>
            <a:xfrm>
              <a:off x="1893104" y="3842795"/>
              <a:ext cx="8128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F7C98F0-9C60-4B84-960F-6530D927A60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1104" y="3715473"/>
              <a:ext cx="0" cy="254643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8052C9C-E479-4D2F-AE0E-7FC9650021B1}"/>
              </a:ext>
            </a:extLst>
          </p:cNvPr>
          <p:cNvGrpSpPr/>
          <p:nvPr/>
        </p:nvGrpSpPr>
        <p:grpSpPr>
          <a:xfrm rot="5400000">
            <a:off x="8192044" y="2999832"/>
            <a:ext cx="1737359" cy="228600"/>
            <a:chOff x="1893104" y="3715473"/>
            <a:chExt cx="8128000" cy="254933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C93EBB8-DD66-44AA-A92B-E1934A9D1E7D}"/>
                </a:ext>
              </a:extLst>
            </p:cNvPr>
            <p:cNvCxnSpPr/>
            <p:nvPr/>
          </p:nvCxnSpPr>
          <p:spPr>
            <a:xfrm>
              <a:off x="1893104" y="3715763"/>
              <a:ext cx="0" cy="254643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5CF74D0-7896-4346-A8DA-4898866CE361}"/>
                </a:ext>
              </a:extLst>
            </p:cNvPr>
            <p:cNvCxnSpPr>
              <a:cxnSpLocks/>
            </p:cNvCxnSpPr>
            <p:nvPr/>
          </p:nvCxnSpPr>
          <p:spPr>
            <a:xfrm>
              <a:off x="1893104" y="3842795"/>
              <a:ext cx="8128000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55D301E-DD6A-4450-A523-D4E902696E3F}"/>
                </a:ext>
              </a:extLst>
            </p:cNvPr>
            <p:cNvCxnSpPr>
              <a:cxnSpLocks/>
            </p:cNvCxnSpPr>
            <p:nvPr/>
          </p:nvCxnSpPr>
          <p:spPr>
            <a:xfrm>
              <a:off x="10021104" y="3715473"/>
              <a:ext cx="0" cy="254643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F3CD4416-0CE2-48D4-BAC4-09D3E42CCE62}"/>
              </a:ext>
            </a:extLst>
          </p:cNvPr>
          <p:cNvSpPr txBox="1">
            <a:spLocks/>
          </p:cNvSpPr>
          <p:nvPr/>
        </p:nvSpPr>
        <p:spPr>
          <a:xfrm>
            <a:off x="8544818" y="3235322"/>
            <a:ext cx="4424001" cy="616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Shape: (</a:t>
            </a:r>
            <a:r>
              <a:rPr lang="en-US" dirty="0">
                <a:solidFill>
                  <a:srgbClr val="0070C0"/>
                </a:solidFill>
              </a:rPr>
              <a:t>3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4, </a:t>
            </a:r>
            <a:r>
              <a:rPr lang="en-US" dirty="0">
                <a:solidFill>
                  <a:srgbClr val="00B050"/>
                </a:solidFill>
              </a:rPr>
              <a:t>4</a:t>
            </a:r>
            <a:r>
              <a:rPr lang="en-US" dirty="0"/>
              <a:t>)</a:t>
            </a:r>
            <a:endParaRPr lang="en-ID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BE5AC98-2962-4EE6-BC4F-DCE7A2C198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1092348"/>
              </p:ext>
            </p:extLst>
          </p:nvPr>
        </p:nvGraphicFramePr>
        <p:xfrm>
          <a:off x="4053842" y="2646070"/>
          <a:ext cx="406400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59562525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2475725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391859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446024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ID" sz="3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ID" sz="3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ID" sz="3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ID" sz="3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7493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ID" sz="3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ID" sz="3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ID" sz="3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ID" sz="3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7926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D" sz="3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3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3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3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31210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6022BD9-8168-4E60-8726-DE0C0FEB27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988985"/>
              </p:ext>
            </p:extLst>
          </p:nvPr>
        </p:nvGraphicFramePr>
        <p:xfrm>
          <a:off x="4267330" y="2409656"/>
          <a:ext cx="406400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59562525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2475725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391859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446024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ID" sz="3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ID" sz="3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ID" sz="3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ID" sz="3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7493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ID" sz="3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ID" sz="3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ID" sz="3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ID" sz="3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7926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D" sz="3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3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3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3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31210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C999279-E2EF-4999-A5DB-4D0D2ADB4E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9445674"/>
              </p:ext>
            </p:extLst>
          </p:nvPr>
        </p:nvGraphicFramePr>
        <p:xfrm>
          <a:off x="4480818" y="2245452"/>
          <a:ext cx="406400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59562525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2475725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391859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446024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ID" sz="3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ID" sz="3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ID" sz="3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ID" sz="3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7493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ID" sz="3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ID" sz="3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ID" sz="3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ID" sz="3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7926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en-ID" sz="3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ID" sz="3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en-ID" sz="3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bg1"/>
                          </a:solidFill>
                        </a:rPr>
                        <a:t>12</a:t>
                      </a:r>
                      <a:endParaRPr lang="en-ID" sz="3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312107"/>
                  </a:ext>
                </a:extLst>
              </a:tr>
            </a:tbl>
          </a:graphicData>
        </a:graphic>
      </p:graphicFrame>
      <p:grpSp>
        <p:nvGrpSpPr>
          <p:cNvPr id="22" name="Group 21">
            <a:extLst>
              <a:ext uri="{FF2B5EF4-FFF2-40B4-BE49-F238E27FC236}">
                <a16:creationId xmlns:a16="http://schemas.microsoft.com/office/drawing/2014/main" id="{4952178A-4A75-40F0-ACC1-8F8E5147B80B}"/>
              </a:ext>
            </a:extLst>
          </p:cNvPr>
          <p:cNvGrpSpPr/>
          <p:nvPr/>
        </p:nvGrpSpPr>
        <p:grpSpPr>
          <a:xfrm rot="7715962">
            <a:off x="8031654" y="4441983"/>
            <a:ext cx="914198" cy="219414"/>
            <a:chOff x="1893104" y="3715473"/>
            <a:chExt cx="8128000" cy="25493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96A2A88-B291-46C8-86E4-3D05173C452F}"/>
                </a:ext>
              </a:extLst>
            </p:cNvPr>
            <p:cNvCxnSpPr/>
            <p:nvPr/>
          </p:nvCxnSpPr>
          <p:spPr>
            <a:xfrm>
              <a:off x="1893104" y="3715763"/>
              <a:ext cx="0" cy="254643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1C1D3C1-93BD-441A-BB9D-57E5B26FF27B}"/>
                </a:ext>
              </a:extLst>
            </p:cNvPr>
            <p:cNvCxnSpPr>
              <a:cxnSpLocks/>
            </p:cNvCxnSpPr>
            <p:nvPr/>
          </p:nvCxnSpPr>
          <p:spPr>
            <a:xfrm>
              <a:off x="1893104" y="3842795"/>
              <a:ext cx="8128000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8C81889-14A9-4F95-AC16-421CEC0B587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1104" y="3715473"/>
              <a:ext cx="0" cy="254643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39753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04DA61-09D7-47EF-B377-B6550E4A0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en-US" sz="6100" b="1" i="0" dirty="0">
                <a:effectLst/>
                <a:latin typeface="Abadi" panose="020B0604020104020204" pitchFamily="34" charset="0"/>
              </a:rPr>
              <a:t>What is NumPy?</a:t>
            </a:r>
            <a:endParaRPr lang="en-ID" sz="6100" b="1" dirty="0">
              <a:latin typeface="Abadi" panose="020B0604020104020204" pitchFamily="34" charset="0"/>
            </a:endParaRPr>
          </a:p>
        </p:txBody>
      </p:sp>
      <p:cxnSp>
        <p:nvCxnSpPr>
          <p:cNvPr id="11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AFB02-D52F-4DA1-B1D1-5E7578512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1648870"/>
            <a:ext cx="4702848" cy="3560260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n-US" altLang="en-US" sz="2000" dirty="0"/>
              <a:t>NumPy is the fundamental package needed for scientific computing with Python.</a:t>
            </a:r>
          </a:p>
          <a:p>
            <a:pPr marL="0" indent="0">
              <a:buNone/>
            </a:pPr>
            <a:r>
              <a:rPr lang="en-US" altLang="en-US" sz="2000" dirty="0"/>
              <a:t>It contains:</a:t>
            </a:r>
          </a:p>
          <a:p>
            <a:pPr lvl="1"/>
            <a:r>
              <a:rPr lang="en-US" altLang="en-US" sz="2000" dirty="0"/>
              <a:t>a powerful N-dimensional array object </a:t>
            </a:r>
          </a:p>
          <a:p>
            <a:pPr lvl="1"/>
            <a:r>
              <a:rPr lang="en-US" altLang="en-US" sz="2000" dirty="0"/>
              <a:t>basic linear algebra functions </a:t>
            </a:r>
          </a:p>
          <a:p>
            <a:pPr lvl="1"/>
            <a:r>
              <a:rPr lang="en-US" altLang="en-US" sz="2000" dirty="0"/>
              <a:t>basic Fourier transforms </a:t>
            </a:r>
          </a:p>
          <a:p>
            <a:pPr lvl="1"/>
            <a:r>
              <a:rPr lang="en-US" altLang="en-US" sz="2000" dirty="0"/>
              <a:t>sophisticated random number capabilities </a:t>
            </a:r>
          </a:p>
          <a:p>
            <a:pPr lvl="1"/>
            <a:r>
              <a:rPr lang="en-US" altLang="en-US" sz="2000" dirty="0"/>
              <a:t>tools for integrating Fortran code</a:t>
            </a:r>
          </a:p>
          <a:p>
            <a:pPr lvl="1"/>
            <a:r>
              <a:rPr lang="en-US" altLang="en-US" sz="2000" dirty="0"/>
              <a:t>tools for integrating C/C++ code</a:t>
            </a:r>
          </a:p>
          <a:p>
            <a:endParaRPr lang="en-US" altLang="en-US" sz="2000" dirty="0"/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F0715717-2986-4581-B1BF-83196C1A2A76}"/>
              </a:ext>
            </a:extLst>
          </p:cNvPr>
          <p:cNvSpPr/>
          <p:nvPr/>
        </p:nvSpPr>
        <p:spPr>
          <a:xfrm flipH="1">
            <a:off x="8575638" y="3335867"/>
            <a:ext cx="3291841" cy="3200400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94238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EA58719-4939-4384-B864-E4B878ADB890}"/>
              </a:ext>
            </a:extLst>
          </p:cNvPr>
          <p:cNvSpPr/>
          <p:nvPr/>
        </p:nvSpPr>
        <p:spPr>
          <a:xfrm>
            <a:off x="0" y="266689"/>
            <a:ext cx="12192000" cy="10738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B213EC-A77D-472E-8150-255A08388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741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Why NumPy?</a:t>
            </a:r>
            <a:endParaRPr lang="en-ID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3FFF03-E4B3-4B64-A4CF-6384531709A7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017814" y="1639321"/>
            <a:ext cx="8229600" cy="74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/>
            <a:r>
              <a:rPr lang="en-US" altLang="nl-NL" sz="2000"/>
              <a:t>Lists ok for storing small amounts of one-dimensional 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3BB989-4511-4EE2-942E-5E6EBB8CDD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7814" y="4215040"/>
            <a:ext cx="82296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nl-NL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nl-NL" sz="2000" dirty="0">
                <a:solidFill>
                  <a:schemeClr val="tx1"/>
                </a:solidFill>
              </a:rPr>
              <a:t> But, can’t use directly with arithmetical operators (+, -, *, /, …)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nl-NL" sz="2000" dirty="0">
                <a:solidFill>
                  <a:schemeClr val="tx1"/>
                </a:solidFill>
              </a:rPr>
              <a:t> Need efﬁcient arrays with arithmetic and better multidimensional tools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FADB44-CC6E-4630-86C2-4DD6FCDB9E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9251" y="2125889"/>
            <a:ext cx="4248150" cy="1865313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nl-NL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nl-NL" altLang="nl-NL" sz="1200" dirty="0">
                <a:latin typeface="Courier New" panose="02070309020205020404" pitchFamily="49" charset="0"/>
              </a:rPr>
              <a:t>&gt;&gt;&gt; a = [1,3,5,7,9] </a:t>
            </a:r>
          </a:p>
          <a:p>
            <a:pPr eaLnBrk="1" hangingPunct="1">
              <a:lnSpc>
                <a:spcPct val="120000"/>
              </a:lnSpc>
            </a:pPr>
            <a:r>
              <a:rPr lang="nl-NL" altLang="nl-NL" sz="1200" dirty="0">
                <a:latin typeface="Courier New" panose="02070309020205020404" pitchFamily="49" charset="0"/>
              </a:rPr>
              <a:t>&gt;&gt;&gt; print(a[2:4]) </a:t>
            </a:r>
          </a:p>
          <a:p>
            <a:pPr eaLnBrk="1" hangingPunct="1">
              <a:lnSpc>
                <a:spcPct val="120000"/>
              </a:lnSpc>
            </a:pPr>
            <a:r>
              <a:rPr lang="nl-NL" altLang="nl-NL" sz="1200" dirty="0">
                <a:latin typeface="Courier New" panose="02070309020205020404" pitchFamily="49" charset="0"/>
              </a:rPr>
              <a:t>[5, 7] </a:t>
            </a:r>
          </a:p>
          <a:p>
            <a:pPr eaLnBrk="1" hangingPunct="1">
              <a:lnSpc>
                <a:spcPct val="120000"/>
              </a:lnSpc>
            </a:pPr>
            <a:r>
              <a:rPr lang="nl-NL" altLang="nl-NL" sz="1200" dirty="0">
                <a:latin typeface="Courier New" panose="02070309020205020404" pitchFamily="49" charset="0"/>
              </a:rPr>
              <a:t>&gt;&gt;&gt; b = [[1, 3, 5, 7, 9], [2, 4, 6, 8, 10]] </a:t>
            </a:r>
          </a:p>
          <a:p>
            <a:pPr eaLnBrk="1" hangingPunct="1">
              <a:lnSpc>
                <a:spcPct val="120000"/>
              </a:lnSpc>
            </a:pPr>
            <a:r>
              <a:rPr lang="nl-NL" altLang="nl-NL" sz="1200" dirty="0">
                <a:latin typeface="Courier New" panose="02070309020205020404" pitchFamily="49" charset="0"/>
              </a:rPr>
              <a:t>&gt;&gt;&gt; print(b[0]) </a:t>
            </a:r>
          </a:p>
          <a:p>
            <a:pPr eaLnBrk="1" hangingPunct="1">
              <a:lnSpc>
                <a:spcPct val="120000"/>
              </a:lnSpc>
            </a:pPr>
            <a:r>
              <a:rPr lang="nl-NL" altLang="nl-NL" sz="1200" dirty="0">
                <a:latin typeface="Courier New" panose="02070309020205020404" pitchFamily="49" charset="0"/>
              </a:rPr>
              <a:t>[1, 3, 5, 7, 9] </a:t>
            </a:r>
          </a:p>
          <a:p>
            <a:pPr eaLnBrk="1" hangingPunct="1">
              <a:lnSpc>
                <a:spcPct val="120000"/>
              </a:lnSpc>
            </a:pPr>
            <a:r>
              <a:rPr lang="nl-NL" altLang="nl-NL" sz="1200" dirty="0">
                <a:latin typeface="Courier New" panose="02070309020205020404" pitchFamily="49" charset="0"/>
              </a:rPr>
              <a:t>&gt;&gt;&gt; print(b[1][2:4]) </a:t>
            </a:r>
          </a:p>
          <a:p>
            <a:pPr eaLnBrk="1" hangingPunct="1">
              <a:lnSpc>
                <a:spcPct val="120000"/>
              </a:lnSpc>
            </a:pPr>
            <a:r>
              <a:rPr lang="nl-NL" altLang="nl-NL" sz="1200" dirty="0">
                <a:latin typeface="Courier New" panose="02070309020205020404" pitchFamily="49" charset="0"/>
              </a:rPr>
              <a:t>[6, 8]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0DE6C9-276B-46A7-B7CA-864AE1951E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2226" y="2116364"/>
            <a:ext cx="3405188" cy="120015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nl-NL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nl-NL" altLang="nl-NL" sz="1200" dirty="0">
                <a:latin typeface="Courier New" panose="02070309020205020404" pitchFamily="49" charset="0"/>
              </a:rPr>
              <a:t>&gt;&gt;&gt; a = [1,3,5,7,9] </a:t>
            </a:r>
          </a:p>
          <a:p>
            <a:pPr eaLnBrk="1" hangingPunct="1">
              <a:lnSpc>
                <a:spcPct val="120000"/>
              </a:lnSpc>
            </a:pPr>
            <a:r>
              <a:rPr lang="nl-NL" altLang="nl-NL" sz="1200" dirty="0">
                <a:latin typeface="Courier New" panose="02070309020205020404" pitchFamily="49" charset="0"/>
              </a:rPr>
              <a:t>&gt;&gt;&gt; b = [3,5,6,7,9]</a:t>
            </a:r>
          </a:p>
          <a:p>
            <a:pPr eaLnBrk="1" hangingPunct="1">
              <a:lnSpc>
                <a:spcPct val="120000"/>
              </a:lnSpc>
            </a:pPr>
            <a:r>
              <a:rPr lang="nl-NL" altLang="nl-NL" sz="1200" dirty="0">
                <a:latin typeface="Courier New" panose="02070309020205020404" pitchFamily="49" charset="0"/>
              </a:rPr>
              <a:t>&gt;&gt;&gt; c = a + b</a:t>
            </a:r>
          </a:p>
          <a:p>
            <a:pPr eaLnBrk="1" hangingPunct="1">
              <a:lnSpc>
                <a:spcPct val="120000"/>
              </a:lnSpc>
            </a:pPr>
            <a:r>
              <a:rPr lang="nl-NL" altLang="nl-NL" sz="1200" dirty="0">
                <a:latin typeface="Courier New" panose="02070309020205020404" pitchFamily="49" charset="0"/>
              </a:rPr>
              <a:t>&gt;&gt;&gt; print c</a:t>
            </a:r>
          </a:p>
          <a:p>
            <a:pPr eaLnBrk="1" hangingPunct="1">
              <a:lnSpc>
                <a:spcPct val="120000"/>
              </a:lnSpc>
            </a:pPr>
            <a:r>
              <a:rPr lang="nl-NL" altLang="nl-NL" sz="1200" dirty="0">
                <a:latin typeface="Courier New" panose="02070309020205020404" pitchFamily="49" charset="0"/>
              </a:rPr>
              <a:t>[1, 3, 5, 7, 9, 3, 5, 6, 7, 9] </a:t>
            </a:r>
          </a:p>
        </p:txBody>
      </p:sp>
    </p:spTree>
    <p:extLst>
      <p:ext uri="{BB962C8B-B14F-4D97-AF65-F5344CB8AC3E}">
        <p14:creationId xmlns:p14="http://schemas.microsoft.com/office/powerpoint/2010/main" val="403049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F7CB569-27AA-4FA2-A567-C91E2F302F58}"/>
              </a:ext>
            </a:extLst>
          </p:cNvPr>
          <p:cNvSpPr txBox="1"/>
          <p:nvPr/>
        </p:nvSpPr>
        <p:spPr>
          <a:xfrm>
            <a:off x="838200" y="1997838"/>
            <a:ext cx="9269186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nl-NL" sz="2500" b="1" dirty="0"/>
              <a:t>Size – </a:t>
            </a:r>
            <a:r>
              <a:rPr lang="en-US" altLang="nl-NL" sz="2500" dirty="0"/>
              <a:t>NumPy data structures take up less space</a:t>
            </a:r>
            <a:endParaRPr lang="en-US" altLang="nl-NL" sz="2500" b="1" dirty="0"/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nl-NL" sz="2500" b="1" dirty="0"/>
              <a:t>Performance – </a:t>
            </a:r>
            <a:r>
              <a:rPr lang="en-US" altLang="nl-NL" sz="2500" dirty="0"/>
              <a:t>Faster than lists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nl-NL" sz="2500" b="1" dirty="0"/>
              <a:t>Functionality – </a:t>
            </a:r>
            <a:r>
              <a:rPr lang="en-US" altLang="nl-NL" sz="2500" dirty="0"/>
              <a:t>SciPy and NumPy have optimized functions such as linear algebra operations built in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59A6EA-3020-4752-A03F-9D560F7450AF}"/>
              </a:ext>
            </a:extLst>
          </p:cNvPr>
          <p:cNvSpPr/>
          <p:nvPr/>
        </p:nvSpPr>
        <p:spPr>
          <a:xfrm>
            <a:off x="0" y="266689"/>
            <a:ext cx="12192000" cy="10738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E11590E-363A-40FB-B950-713FFAA7F3FC}"/>
              </a:ext>
            </a:extLst>
          </p:cNvPr>
          <p:cNvSpPr txBox="1">
            <a:spLocks/>
          </p:cNvSpPr>
          <p:nvPr/>
        </p:nvSpPr>
        <p:spPr>
          <a:xfrm>
            <a:off x="838200" y="14741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chemeClr val="bg1"/>
                </a:solidFill>
                <a:latin typeface="Abadi" panose="020B0604020104020204" pitchFamily="34" charset="0"/>
              </a:rPr>
              <a:t>Why NumPy?</a:t>
            </a:r>
            <a:endParaRPr lang="en-ID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2370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03B8ED-76AF-46A6-B89F-6DA079BB89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" b="18911"/>
          <a:stretch/>
        </p:blipFill>
        <p:spPr>
          <a:xfrm>
            <a:off x="643467" y="643467"/>
            <a:ext cx="10905066" cy="5571065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76455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93245B9-E40E-4862-B6C7-515F9EA849A9}"/>
              </a:ext>
            </a:extLst>
          </p:cNvPr>
          <p:cNvSpPr/>
          <p:nvPr/>
        </p:nvSpPr>
        <p:spPr>
          <a:xfrm>
            <a:off x="0" y="266689"/>
            <a:ext cx="12192000" cy="10738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2882764-446E-47F3-9CB2-0FA846B7732C}"/>
              </a:ext>
            </a:extLst>
          </p:cNvPr>
          <p:cNvSpPr txBox="1">
            <a:spLocks/>
          </p:cNvSpPr>
          <p:nvPr/>
        </p:nvSpPr>
        <p:spPr>
          <a:xfrm>
            <a:off x="838200" y="14741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NumPy Ecosystem</a:t>
            </a:r>
            <a:endParaRPr lang="en-ID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F777F93-1663-43E1-9FF1-9B9E974CA5E1}"/>
              </a:ext>
            </a:extLst>
          </p:cNvPr>
          <p:cNvGrpSpPr/>
          <p:nvPr/>
        </p:nvGrpSpPr>
        <p:grpSpPr>
          <a:xfrm>
            <a:off x="2997783" y="2503503"/>
            <a:ext cx="5741453" cy="2974020"/>
            <a:chOff x="1728276" y="2982897"/>
            <a:chExt cx="5741453" cy="2974020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B98FBE84-B18B-4FDD-8793-22083B13C4D0}"/>
                </a:ext>
              </a:extLst>
            </p:cNvPr>
            <p:cNvSpPr/>
            <p:nvPr/>
          </p:nvSpPr>
          <p:spPr>
            <a:xfrm>
              <a:off x="1731146" y="2982897"/>
              <a:ext cx="1331650" cy="446103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OpenCV</a:t>
              </a:r>
              <a:endParaRPr lang="en-ID" sz="2000" dirty="0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5CEF7A1B-DA26-48A4-AEE2-32A5CC39B508}"/>
                </a:ext>
              </a:extLst>
            </p:cNvPr>
            <p:cNvSpPr/>
            <p:nvPr/>
          </p:nvSpPr>
          <p:spPr>
            <a:xfrm>
              <a:off x="3215196" y="3002853"/>
              <a:ext cx="1331650" cy="446103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/>
                <a:t>PySAL</a:t>
              </a:r>
              <a:endParaRPr lang="en-ID" sz="2000" dirty="0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AE5A9E81-76E3-455B-AEBF-C5AA2E41B386}"/>
                </a:ext>
              </a:extLst>
            </p:cNvPr>
            <p:cNvSpPr/>
            <p:nvPr/>
          </p:nvSpPr>
          <p:spPr>
            <a:xfrm>
              <a:off x="4654029" y="3002853"/>
              <a:ext cx="1331650" cy="446103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/>
                <a:t>numexpr</a:t>
              </a:r>
              <a:endParaRPr lang="en-ID" sz="2000" dirty="0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0AD3FEEB-9724-4ACF-8FAB-02021FD91F36}"/>
                </a:ext>
              </a:extLst>
            </p:cNvPr>
            <p:cNvSpPr/>
            <p:nvPr/>
          </p:nvSpPr>
          <p:spPr>
            <a:xfrm>
              <a:off x="6138079" y="2982897"/>
              <a:ext cx="1331650" cy="446103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/>
                <a:t>astropy</a:t>
              </a:r>
              <a:endParaRPr lang="en-ID" sz="2000" dirty="0"/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89194D27-189D-4254-9CEF-8C87FFDC3A96}"/>
                </a:ext>
              </a:extLst>
            </p:cNvPr>
            <p:cNvSpPr/>
            <p:nvPr/>
          </p:nvSpPr>
          <p:spPr>
            <a:xfrm>
              <a:off x="1731145" y="3538880"/>
              <a:ext cx="1552293" cy="446103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/>
                <a:t>PyTables</a:t>
              </a:r>
              <a:endParaRPr lang="en-ID" sz="2000" dirty="0"/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A6831A54-D596-4F7C-93A9-9E9C015A2260}"/>
                </a:ext>
              </a:extLst>
            </p:cNvPr>
            <p:cNvSpPr/>
            <p:nvPr/>
          </p:nvSpPr>
          <p:spPr>
            <a:xfrm>
              <a:off x="3392884" y="3564422"/>
              <a:ext cx="2152745" cy="446103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/>
                <a:t>statsmodels</a:t>
              </a:r>
              <a:endParaRPr lang="en-ID" sz="2000" dirty="0"/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01E9ED30-8FF1-4D76-A865-68087EB84943}"/>
                </a:ext>
              </a:extLst>
            </p:cNvPr>
            <p:cNvSpPr/>
            <p:nvPr/>
          </p:nvSpPr>
          <p:spPr>
            <a:xfrm>
              <a:off x="5655076" y="3558835"/>
              <a:ext cx="1792045" cy="446103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/>
                <a:t>BioPython</a:t>
              </a:r>
              <a:endParaRPr lang="en-ID" sz="2000" dirty="0"/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79F848AF-B05B-4AE7-A1E6-DB6CA0EA2790}"/>
                </a:ext>
              </a:extLst>
            </p:cNvPr>
            <p:cNvSpPr/>
            <p:nvPr/>
          </p:nvSpPr>
          <p:spPr>
            <a:xfrm>
              <a:off x="1731145" y="4094863"/>
              <a:ext cx="2152745" cy="446103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Scikit-image</a:t>
              </a:r>
              <a:endParaRPr lang="en-ID" sz="2000" dirty="0"/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68A6EAB7-44A9-44AA-A7C7-AAF0AFB944A7}"/>
                </a:ext>
              </a:extLst>
            </p:cNvPr>
            <p:cNvSpPr/>
            <p:nvPr/>
          </p:nvSpPr>
          <p:spPr>
            <a:xfrm>
              <a:off x="3993336" y="4100524"/>
              <a:ext cx="1992343" cy="446103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Scikit-learn</a:t>
              </a:r>
              <a:endParaRPr lang="en-ID" sz="2000" dirty="0"/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D1891B09-B36F-40EA-BB20-4A5579982356}"/>
                </a:ext>
              </a:extLst>
            </p:cNvPr>
            <p:cNvSpPr/>
            <p:nvPr/>
          </p:nvSpPr>
          <p:spPr>
            <a:xfrm>
              <a:off x="6096000" y="4094862"/>
              <a:ext cx="1351120" cy="446103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/>
                <a:t>Numba</a:t>
              </a:r>
              <a:endParaRPr lang="en-ID" sz="2000" dirty="0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5A86499B-E6A9-4E79-9330-8750007FE28E}"/>
                </a:ext>
              </a:extLst>
            </p:cNvPr>
            <p:cNvSpPr/>
            <p:nvPr/>
          </p:nvSpPr>
          <p:spPr>
            <a:xfrm>
              <a:off x="1728277" y="4650846"/>
              <a:ext cx="1938202" cy="53044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/>
                <a:t>Scipy</a:t>
              </a:r>
              <a:endParaRPr lang="en-ID" sz="2000" dirty="0"/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ADEAF445-2C71-4A5A-B827-B0031DF8B76E}"/>
                </a:ext>
              </a:extLst>
            </p:cNvPr>
            <p:cNvSpPr/>
            <p:nvPr/>
          </p:nvSpPr>
          <p:spPr>
            <a:xfrm>
              <a:off x="3736110" y="4662093"/>
              <a:ext cx="1725786" cy="53044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Pandas</a:t>
              </a:r>
              <a:endParaRPr lang="en-ID" sz="2000" dirty="0"/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DBCE1394-3FAF-4555-87C8-7416F7AA740D}"/>
                </a:ext>
              </a:extLst>
            </p:cNvPr>
            <p:cNvSpPr/>
            <p:nvPr/>
          </p:nvSpPr>
          <p:spPr>
            <a:xfrm>
              <a:off x="5545629" y="4662093"/>
              <a:ext cx="1924100" cy="53044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Matplotlib</a:t>
              </a:r>
              <a:endParaRPr lang="en-ID" sz="2000" dirty="0"/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B08A377E-2767-4C3A-A4CE-B268EE6614D9}"/>
                </a:ext>
              </a:extLst>
            </p:cNvPr>
            <p:cNvSpPr/>
            <p:nvPr/>
          </p:nvSpPr>
          <p:spPr>
            <a:xfrm>
              <a:off x="1728276" y="5291166"/>
              <a:ext cx="5718843" cy="665751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NumPy</a:t>
              </a:r>
              <a:endParaRPr lang="en-ID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840124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3">
            <a:extLst>
              <a:ext uri="{FF2B5EF4-FFF2-40B4-BE49-F238E27FC236}">
                <a16:creationId xmlns:a16="http://schemas.microsoft.com/office/drawing/2014/main" id="{E45B1D5C-0827-4AF0-8186-11FC5A8B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0C4E65-C69D-4537-998D-E40A34AB8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b="1" dirty="0"/>
              <a:t>Quick Start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A64EF8E-6B3F-481E-AFE4-B8A2D215E2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038" b="-1"/>
          <a:stretch/>
        </p:blipFill>
        <p:spPr>
          <a:xfrm>
            <a:off x="545238" y="858525"/>
            <a:ext cx="7608304" cy="5211906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A50A582-767C-4C7F-ABE6-0865A25E7CE8}"/>
              </a:ext>
            </a:extLst>
          </p:cNvPr>
          <p:cNvSpPr/>
          <p:nvPr/>
        </p:nvSpPr>
        <p:spPr>
          <a:xfrm>
            <a:off x="0" y="2606738"/>
            <a:ext cx="302084" cy="171547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508A0A-EE03-44A7-AD8C-92DB261FF20D}"/>
              </a:ext>
            </a:extLst>
          </p:cNvPr>
          <p:cNvSpPr/>
          <p:nvPr/>
        </p:nvSpPr>
        <p:spPr>
          <a:xfrm>
            <a:off x="8396695" y="2606738"/>
            <a:ext cx="186728" cy="171547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39DB85-31D4-43AD-9DE0-26AAC24DB11A}"/>
              </a:ext>
            </a:extLst>
          </p:cNvPr>
          <p:cNvSpPr/>
          <p:nvPr/>
        </p:nvSpPr>
        <p:spPr>
          <a:xfrm>
            <a:off x="8734766" y="2606738"/>
            <a:ext cx="150741" cy="171547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07166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BFC5D-6CE7-45A4-8C2E-6ACAF91E5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1663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One dimensional arrays have a 1-tuple for their shape</a:t>
            </a:r>
            <a:endParaRPr lang="en-ID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DCC88EA-690D-496E-B580-C405A1841F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8575634"/>
              </p:ext>
            </p:extLst>
          </p:nvPr>
        </p:nvGraphicFramePr>
        <p:xfrm>
          <a:off x="1893104" y="2942006"/>
          <a:ext cx="81280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59562525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2475725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391859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4460247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4750857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8360588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61245639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633193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/>
                        <a:t>1</a:t>
                      </a:r>
                      <a:endParaRPr lang="en-ID" sz="3200" b="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/>
                        <a:t>2</a:t>
                      </a:r>
                      <a:endParaRPr lang="en-ID" sz="3200" b="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/>
                        <a:t>3</a:t>
                      </a:r>
                      <a:endParaRPr lang="en-ID" sz="3200" b="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/>
                        <a:t>4</a:t>
                      </a:r>
                      <a:endParaRPr lang="en-ID" sz="3200" b="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/>
                        <a:t>5</a:t>
                      </a:r>
                      <a:endParaRPr lang="en-ID" sz="3200" b="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/>
                        <a:t>6</a:t>
                      </a:r>
                      <a:endParaRPr lang="en-ID" sz="3200" b="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/>
                        <a:t>7</a:t>
                      </a:r>
                      <a:endParaRPr lang="en-ID" sz="3200" b="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/>
                        <a:t>8</a:t>
                      </a:r>
                      <a:endParaRPr lang="en-ID" sz="3200" b="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7493333"/>
                  </a:ext>
                </a:extLst>
              </a:tr>
            </a:tbl>
          </a:graphicData>
        </a:graphic>
      </p:graphicFrame>
      <p:grpSp>
        <p:nvGrpSpPr>
          <p:cNvPr id="12" name="Group 11">
            <a:extLst>
              <a:ext uri="{FF2B5EF4-FFF2-40B4-BE49-F238E27FC236}">
                <a16:creationId xmlns:a16="http://schemas.microsoft.com/office/drawing/2014/main" id="{E475F71A-C158-43DD-9A1D-B607FAD148FA}"/>
              </a:ext>
            </a:extLst>
          </p:cNvPr>
          <p:cNvGrpSpPr/>
          <p:nvPr/>
        </p:nvGrpSpPr>
        <p:grpSpPr>
          <a:xfrm>
            <a:off x="1893104" y="3715473"/>
            <a:ext cx="8128000" cy="254933"/>
            <a:chOff x="1893104" y="3715473"/>
            <a:chExt cx="8128000" cy="254933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0D6C4A2-A504-4A1D-984A-0C0D90644E6D}"/>
                </a:ext>
              </a:extLst>
            </p:cNvPr>
            <p:cNvCxnSpPr/>
            <p:nvPr/>
          </p:nvCxnSpPr>
          <p:spPr>
            <a:xfrm>
              <a:off x="1893104" y="3715763"/>
              <a:ext cx="0" cy="254643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810CBD8-1AFC-4389-83A7-9208C5E6753C}"/>
                </a:ext>
              </a:extLst>
            </p:cNvPr>
            <p:cNvCxnSpPr/>
            <p:nvPr/>
          </p:nvCxnSpPr>
          <p:spPr>
            <a:xfrm>
              <a:off x="1893104" y="3842795"/>
              <a:ext cx="8128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0DB4528-40D7-49D1-B9DE-D0068E667D0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1104" y="3715473"/>
              <a:ext cx="0" cy="254643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EC70F2D-9185-4968-AB1E-EFFB9B70C81F}"/>
              </a:ext>
            </a:extLst>
          </p:cNvPr>
          <p:cNvSpPr txBox="1">
            <a:spLocks/>
          </p:cNvSpPr>
          <p:nvPr/>
        </p:nvSpPr>
        <p:spPr>
          <a:xfrm>
            <a:off x="1893096" y="4415743"/>
            <a:ext cx="8128001" cy="616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Shape: (8,)</a:t>
            </a:r>
            <a:endParaRPr lang="en-ID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32CC98E-ECEF-4302-9715-6EE4A504B05C}"/>
              </a:ext>
            </a:extLst>
          </p:cNvPr>
          <p:cNvSpPr/>
          <p:nvPr/>
        </p:nvSpPr>
        <p:spPr>
          <a:xfrm>
            <a:off x="0" y="266689"/>
            <a:ext cx="12192000" cy="10738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6A9888AF-A79B-4174-A253-710556870FF0}"/>
              </a:ext>
            </a:extLst>
          </p:cNvPr>
          <p:cNvSpPr txBox="1">
            <a:spLocks/>
          </p:cNvSpPr>
          <p:nvPr/>
        </p:nvSpPr>
        <p:spPr>
          <a:xfrm>
            <a:off x="838200" y="14741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Array Shape</a:t>
            </a:r>
            <a:endParaRPr lang="en-ID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5350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6BC019C-E2D2-4407-B77B-1A6C49E84D8D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616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2 dimensional arrays</a:t>
            </a:r>
            <a:endParaRPr lang="en-ID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483A6CF-7A99-4B23-9A37-76E8578039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3773329"/>
              </p:ext>
            </p:extLst>
          </p:nvPr>
        </p:nvGraphicFramePr>
        <p:xfrm>
          <a:off x="3828584" y="2849880"/>
          <a:ext cx="406400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59562525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2475725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391859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446024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ID" sz="3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ID" sz="3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ID" sz="3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ID" sz="3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7493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ID" sz="3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ID" sz="3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ID" sz="3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ID" sz="3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7926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en-ID" sz="3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ID" sz="3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en-ID" sz="3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bg1"/>
                          </a:solidFill>
                        </a:rPr>
                        <a:t>12</a:t>
                      </a:r>
                      <a:endParaRPr lang="en-ID" sz="3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312107"/>
                  </a:ext>
                </a:extLst>
              </a:tr>
            </a:tbl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0E4EB418-93B5-48A8-BBAB-DC301065F065}"/>
              </a:ext>
            </a:extLst>
          </p:cNvPr>
          <p:cNvGrpSpPr/>
          <p:nvPr/>
        </p:nvGrpSpPr>
        <p:grpSpPr>
          <a:xfrm>
            <a:off x="3828584" y="4751167"/>
            <a:ext cx="4064000" cy="243696"/>
            <a:chOff x="1893104" y="3715473"/>
            <a:chExt cx="8128000" cy="254933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54E17B4-F877-45C4-B099-7AD4BF8BA32B}"/>
                </a:ext>
              </a:extLst>
            </p:cNvPr>
            <p:cNvCxnSpPr/>
            <p:nvPr/>
          </p:nvCxnSpPr>
          <p:spPr>
            <a:xfrm>
              <a:off x="1893104" y="3715763"/>
              <a:ext cx="0" cy="254643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0B09BF2-B304-4B1C-8AFE-A1448362A0BD}"/>
                </a:ext>
              </a:extLst>
            </p:cNvPr>
            <p:cNvCxnSpPr>
              <a:cxnSpLocks/>
            </p:cNvCxnSpPr>
            <p:nvPr/>
          </p:nvCxnSpPr>
          <p:spPr>
            <a:xfrm>
              <a:off x="1893104" y="3842795"/>
              <a:ext cx="8128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F7C98F0-9C60-4B84-960F-6530D927A60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1104" y="3715473"/>
              <a:ext cx="0" cy="254643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8052C9C-E479-4D2F-AE0E-7FC9650021B1}"/>
              </a:ext>
            </a:extLst>
          </p:cNvPr>
          <p:cNvGrpSpPr/>
          <p:nvPr/>
        </p:nvGrpSpPr>
        <p:grpSpPr>
          <a:xfrm rot="5400000">
            <a:off x="7383780" y="3604261"/>
            <a:ext cx="1737359" cy="228600"/>
            <a:chOff x="1893104" y="3715473"/>
            <a:chExt cx="8128000" cy="254933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C93EBB8-DD66-44AA-A92B-E1934A9D1E7D}"/>
                </a:ext>
              </a:extLst>
            </p:cNvPr>
            <p:cNvCxnSpPr/>
            <p:nvPr/>
          </p:nvCxnSpPr>
          <p:spPr>
            <a:xfrm>
              <a:off x="1893104" y="3715763"/>
              <a:ext cx="0" cy="254643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5CF74D0-7896-4346-A8DA-4898866CE361}"/>
                </a:ext>
              </a:extLst>
            </p:cNvPr>
            <p:cNvCxnSpPr>
              <a:cxnSpLocks/>
            </p:cNvCxnSpPr>
            <p:nvPr/>
          </p:nvCxnSpPr>
          <p:spPr>
            <a:xfrm>
              <a:off x="1893104" y="3842795"/>
              <a:ext cx="8128000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55D301E-DD6A-4450-A523-D4E902696E3F}"/>
                </a:ext>
              </a:extLst>
            </p:cNvPr>
            <p:cNvCxnSpPr>
              <a:cxnSpLocks/>
            </p:cNvCxnSpPr>
            <p:nvPr/>
          </p:nvCxnSpPr>
          <p:spPr>
            <a:xfrm>
              <a:off x="10021104" y="3715473"/>
              <a:ext cx="0" cy="254643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F3CD4416-0CE2-48D4-BAC4-09D3E42CCE62}"/>
              </a:ext>
            </a:extLst>
          </p:cNvPr>
          <p:cNvSpPr txBox="1">
            <a:spLocks/>
          </p:cNvSpPr>
          <p:nvPr/>
        </p:nvSpPr>
        <p:spPr>
          <a:xfrm>
            <a:off x="3828328" y="5158513"/>
            <a:ext cx="4424001" cy="616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Shape: (</a:t>
            </a:r>
            <a:r>
              <a:rPr lang="en-US" dirty="0">
                <a:solidFill>
                  <a:srgbClr val="0070C0"/>
                </a:solidFill>
              </a:rPr>
              <a:t>3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4</a:t>
            </a:r>
            <a:r>
              <a:rPr lang="en-US" dirty="0"/>
              <a:t>)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102062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DAD49DC3F97F54C826FF0B1997EF4E4" ma:contentTypeVersion="4" ma:contentTypeDescription="Create a new document." ma:contentTypeScope="" ma:versionID="e94ec181ffeeba813aee3cbc037ba023">
  <xsd:schema xmlns:xsd="http://www.w3.org/2001/XMLSchema" xmlns:xs="http://www.w3.org/2001/XMLSchema" xmlns:p="http://schemas.microsoft.com/office/2006/metadata/properties" xmlns:ns3="b88717c8-ea82-4e67-8daa-d4c821fe7c1b" targetNamespace="http://schemas.microsoft.com/office/2006/metadata/properties" ma:root="true" ma:fieldsID="bb0402ea5c5475d326bd83a54ea66124" ns3:_="">
    <xsd:import namespace="b88717c8-ea82-4e67-8daa-d4c821fe7c1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8717c8-ea82-4e67-8daa-d4c821fe7c1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ABE661A-4212-44DA-8E5B-1F474C08E763}">
  <ds:schemaRefs>
    <ds:schemaRef ds:uri="http://purl.org/dc/dcmitype/"/>
    <ds:schemaRef ds:uri="http://purl.org/dc/terms/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b88717c8-ea82-4e67-8daa-d4c821fe7c1b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27B17E9-DE49-4BE4-B3BE-E9E72374420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78C46F3-336D-4E46-BC3A-E2590F4AD27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88717c8-ea82-4e67-8daa-d4c821fe7c1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348</Words>
  <Application>Microsoft Office PowerPoint</Application>
  <PresentationFormat>Widescreen</PresentationFormat>
  <Paragraphs>110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Abadi</vt:lpstr>
      <vt:lpstr>Arial</vt:lpstr>
      <vt:lpstr>Calibri</vt:lpstr>
      <vt:lpstr>Calibri Light</vt:lpstr>
      <vt:lpstr>Courier New</vt:lpstr>
      <vt:lpstr>Office Theme</vt:lpstr>
      <vt:lpstr>PowerPoint Presentation</vt:lpstr>
      <vt:lpstr>What is NumPy?</vt:lpstr>
      <vt:lpstr>Why NumPy?</vt:lpstr>
      <vt:lpstr>PowerPoint Presentation</vt:lpstr>
      <vt:lpstr>PowerPoint Presentation</vt:lpstr>
      <vt:lpstr>PowerPoint Presentation</vt:lpstr>
      <vt:lpstr>Quick Start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rowi.alfata@office.ui.ac.id</dc:creator>
  <cp:lastModifiedBy>rowi alfata</cp:lastModifiedBy>
  <cp:revision>2</cp:revision>
  <dcterms:created xsi:type="dcterms:W3CDTF">2020-10-03T02:04:13Z</dcterms:created>
  <dcterms:modified xsi:type="dcterms:W3CDTF">2021-01-08T07:55:25Z</dcterms:modified>
</cp:coreProperties>
</file>