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61" r:id="rId5"/>
    <p:sldId id="259" r:id="rId6"/>
    <p:sldId id="260" r:id="rId7"/>
    <p:sldId id="262"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00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C936CB-B2C2-E046-2AAF-8B16C010CAF3}" v="334" dt="2025-08-28T10:42:52.331"/>
    <p1510:client id="{C2E019CB-42AC-E990-E675-2EFDA5778B1E}" v="167" dt="2025-08-28T09:35:30.354"/>
    <p1510:client id="{CEDD5E59-A922-BC3D-0CE0-614816FA89BB}" v="39" dt="2025-08-28T11:06:42.858"/>
    <p1510:client id="{EEFE8846-5899-EBC3-92E0-16092102DFA9}" v="1335" dt="2025-08-28T10:14:39.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371AB-B8C2-4033-97A8-F1BAC7D39681}" type="datetimeFigureOut">
              <a:t>8/28/2025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C575C-31AF-4691-AEEC-BF95C402BE84}" type="slidenum">
              <a:t>‹#›</a:t>
            </a:fld>
            <a:endParaRPr lang="en-GB"/>
          </a:p>
        </p:txBody>
      </p:sp>
    </p:spTree>
    <p:extLst>
      <p:ext uri="{BB962C8B-B14F-4D97-AF65-F5344CB8AC3E}">
        <p14:creationId xmlns:p14="http://schemas.microsoft.com/office/powerpoint/2010/main" val="783005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LLMs = AI models that have been trained on massive amounts of text so that they can understand and generate human-like language (think ChatGPT, Microsoft Copilot, etc.)</a:t>
            </a:r>
          </a:p>
          <a:p>
            <a:r>
              <a:rPr lang="en-US"/>
              <a:t>- LLMs are great, but the big problem with them is that they can only output text (you put text in, you get text out). Alone, they can't interact with anything in the real world</a:t>
            </a:r>
          </a:p>
          <a:p>
            <a:r>
              <a:rPr lang="en-US"/>
              <a:t>- This is where agentic AI comes in, instead of just generating text, they can take actions on your behalf</a:t>
            </a:r>
          </a:p>
          <a:p>
            <a:r>
              <a:rPr lang="en-US"/>
              <a:t>- Agentic AI connects LLMs to tools, APIs, and external systems so that it can plan, reason, and execute tasks (e.g., book a meeting in your calendar, query a database, send an email for you, etc.)</a:t>
            </a:r>
          </a:p>
          <a:p>
            <a:r>
              <a:rPr lang="en-US"/>
              <a:t>- Key takeaway:</a:t>
            </a:r>
          </a:p>
          <a:p>
            <a:r>
              <a:rPr lang="en-US"/>
              <a:t>- LLMs = chatbots (just talk)</a:t>
            </a:r>
          </a:p>
          <a:p>
            <a:r>
              <a:rPr lang="en-US"/>
              <a:t>- AI Agents = assistants, they can actually do things for you (can carry out actions)</a:t>
            </a:r>
          </a:p>
          <a:p>
            <a:endParaRPr lang="en-US">
              <a:ea typeface="Calibri"/>
              <a:cs typeface="+mn-lt"/>
            </a:endParaRPr>
          </a:p>
        </p:txBody>
      </p:sp>
      <p:sp>
        <p:nvSpPr>
          <p:cNvPr id="4" name="Slide Number Placeholder 3"/>
          <p:cNvSpPr>
            <a:spLocks noGrp="1"/>
          </p:cNvSpPr>
          <p:nvPr>
            <p:ph type="sldNum" sz="quarter" idx="5"/>
          </p:nvPr>
        </p:nvSpPr>
        <p:spPr/>
        <p:txBody>
          <a:bodyPr/>
          <a:lstStyle/>
          <a:p>
            <a:fld id="{41BC575C-31AF-4691-AEEC-BF95C402BE84}" type="slidenum">
              <a:t>1</a:t>
            </a:fld>
            <a:endParaRPr lang="en-GB"/>
          </a:p>
        </p:txBody>
      </p:sp>
    </p:spTree>
    <p:extLst>
      <p:ext uri="{BB962C8B-B14F-4D97-AF65-F5344CB8AC3E}">
        <p14:creationId xmlns:p14="http://schemas.microsoft.com/office/powerpoint/2010/main" val="1060965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FFFFFF"/>
                </a:solidFill>
              </a:rPr>
              <a:t>- The problem with agentic AI is that you have hundreds of different LLM models (and we haven't even talked about training your own models here), with new ones constantly coming out, and you have an infinite amount of external tools and APIs </a:t>
            </a:r>
            <a:endParaRPr lang="en-US"/>
          </a:p>
          <a:p>
            <a:r>
              <a:rPr lang="en-US">
                <a:solidFill>
                  <a:srgbClr val="FFFFFF"/>
                </a:solidFill>
              </a:rPr>
              <a:t>- Traditionally, if you wanted to connect an AI model to a tool, you'd have to write a custom integration for each specific model-tool combination </a:t>
            </a:r>
            <a:endParaRPr lang="en-US"/>
          </a:p>
          <a:p>
            <a:r>
              <a:rPr lang="en-US">
                <a:solidFill>
                  <a:srgbClr val="FFFFFF"/>
                </a:solidFill>
              </a:rPr>
              <a:t>- As you can imagine, this gets out of hand very quickly (10 different AI providers + 10 different tools = 100 integrations) </a:t>
            </a:r>
            <a:endParaRPr lang="en-US"/>
          </a:p>
          <a:p>
            <a:r>
              <a:rPr lang="en-US">
                <a:solidFill>
                  <a:srgbClr val="FFFFFF"/>
                </a:solidFill>
              </a:rPr>
              <a:t>- This is where MCP (or Model Context Protocol) comes in. MCP is a protocol that </a:t>
            </a:r>
            <a:r>
              <a:rPr lang="en-US" err="1">
                <a:solidFill>
                  <a:srgbClr val="FFFFFF"/>
                </a:solidFill>
              </a:rPr>
              <a:t>standardises</a:t>
            </a:r>
            <a:r>
              <a:rPr lang="en-US">
                <a:solidFill>
                  <a:srgbClr val="FFFFFF"/>
                </a:solidFill>
              </a:rPr>
              <a:t> the way that LLMs and external tools communicate, so that any LLM and any external tool can communicate with each other, as long as they both implement MCP. </a:t>
            </a:r>
            <a:endParaRPr lang="en-US"/>
          </a:p>
          <a:p>
            <a:r>
              <a:rPr lang="en-US">
                <a:solidFill>
                  <a:srgbClr val="FFFFFF"/>
                </a:solidFill>
              </a:rPr>
              <a:t>- The big benefit is that each tool needs a single MCP integration written for it, and then any LLM should be able to communicate with it. </a:t>
            </a:r>
            <a:endParaRPr lang="en-US"/>
          </a:p>
          <a:p>
            <a:r>
              <a:rPr lang="en-US">
                <a:solidFill>
                  <a:srgbClr val="FFFFFF"/>
                </a:solidFill>
              </a:rPr>
              <a:t>- More and more companies are now shipping official MCP implementations for their products (e.g., Google, Teams, AWS), so you don’t even have to write your own integrations. </a:t>
            </a:r>
            <a:endParaRPr lang="en-US"/>
          </a:p>
          <a:p>
            <a:r>
              <a:rPr lang="en-US">
                <a:solidFill>
                  <a:srgbClr val="FFFFFF"/>
                </a:solidFill>
              </a:rPr>
              <a:t>- And for tools that don’t yet have official support, there are often community-built open-source MCP servers available. This makes MCP very “plug-and-play”: you just connect an LLM to the MCP server, and the model can start using the tool right away. </a:t>
            </a:r>
            <a:endParaRPr lang="en-US"/>
          </a:p>
          <a:p>
            <a:r>
              <a:rPr lang="en-US">
                <a:solidFill>
                  <a:srgbClr val="FFFFFF"/>
                </a:solidFill>
              </a:rPr>
              <a:t> </a:t>
            </a:r>
            <a:endParaRPr lang="en-US"/>
          </a:p>
          <a:p>
            <a:endParaRPr lang="en-US">
              <a:solidFill>
                <a:srgbClr val="FFFFFF"/>
              </a:solidFill>
              <a:ea typeface="Calibri"/>
              <a:cs typeface="Calibri"/>
            </a:endParaRPr>
          </a:p>
        </p:txBody>
      </p:sp>
      <p:sp>
        <p:nvSpPr>
          <p:cNvPr id="4" name="Slide Number Placeholder 3"/>
          <p:cNvSpPr>
            <a:spLocks noGrp="1"/>
          </p:cNvSpPr>
          <p:nvPr>
            <p:ph type="sldNum" sz="quarter" idx="5"/>
          </p:nvPr>
        </p:nvSpPr>
        <p:spPr/>
        <p:txBody>
          <a:bodyPr/>
          <a:lstStyle/>
          <a:p>
            <a:fld id="{41BC575C-31AF-4691-AEEC-BF95C402BE84}" type="slidenum">
              <a:t>2</a:t>
            </a:fld>
            <a:endParaRPr lang="en-GB"/>
          </a:p>
        </p:txBody>
      </p:sp>
    </p:spTree>
    <p:extLst>
      <p:ext uri="{BB962C8B-B14F-4D97-AF65-F5344CB8AC3E}">
        <p14:creationId xmlns:p14="http://schemas.microsoft.com/office/powerpoint/2010/main" val="3107882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LLM connects to the MCP server</a:t>
            </a:r>
          </a:p>
          <a:p>
            <a:r>
              <a:rPr lang="en-US"/>
              <a:t>- No need for a custom integration, it just connects to the server using the MCP spec</a:t>
            </a:r>
            <a:endParaRPr lang="en-GB"/>
          </a:p>
          <a:p>
            <a:r>
              <a:rPr lang="en-US"/>
              <a:t>- The server advertises its capabilities</a:t>
            </a:r>
            <a:endParaRPr lang="en-GB"/>
          </a:p>
          <a:p>
            <a:r>
              <a:rPr lang="en-US"/>
              <a:t>- I.e., the server provides a list of tools and resources (essentially capabilities) it exposes.</a:t>
            </a:r>
            <a:endParaRPr lang="en-GB"/>
          </a:p>
          <a:p>
            <a:r>
              <a:rPr lang="en-US"/>
              <a:t>- E.g., a Jira MCP server might expose tools like `</a:t>
            </a:r>
            <a:r>
              <a:rPr lang="en-US" err="1"/>
              <a:t>getJiraIssue</a:t>
            </a:r>
            <a:r>
              <a:rPr lang="en-US"/>
              <a:t>`, `</a:t>
            </a:r>
            <a:r>
              <a:rPr lang="en-US" err="1"/>
              <a:t>transitionJiraIssue</a:t>
            </a:r>
            <a:r>
              <a:rPr lang="en-US"/>
              <a:t>`, `</a:t>
            </a:r>
            <a:r>
              <a:rPr lang="en-US" err="1"/>
              <a:t>editJiraIssue</a:t>
            </a:r>
            <a:r>
              <a:rPr lang="en-US"/>
              <a:t>`, etc.</a:t>
            </a:r>
            <a:endParaRPr lang="en-GB"/>
          </a:p>
          <a:p>
            <a:r>
              <a:rPr lang="en-US"/>
              <a:t>- LLM requests tool use</a:t>
            </a:r>
            <a:endParaRPr lang="en-GB"/>
          </a:p>
          <a:p>
            <a:r>
              <a:rPr lang="en-US"/>
              <a:t>- When solving a user request, the LLM decides it needs an external action</a:t>
            </a:r>
            <a:endParaRPr lang="en-GB"/>
          </a:p>
          <a:p>
            <a:r>
              <a:rPr lang="en-US"/>
              <a:t>- It calls a tool using the standard MCP schema (basically: tool name + structured parameters)</a:t>
            </a:r>
            <a:endParaRPr lang="en-GB"/>
          </a:p>
          <a:p>
            <a:r>
              <a:rPr lang="en-US"/>
              <a:t>- Example here...</a:t>
            </a:r>
            <a:endParaRPr lang="en-GB"/>
          </a:p>
          <a:p>
            <a:r>
              <a:rPr lang="en-US"/>
              <a:t>- Server executes the request</a:t>
            </a:r>
            <a:endParaRPr lang="en-GB"/>
          </a:p>
          <a:p>
            <a:r>
              <a:rPr lang="en-US"/>
              <a:t>- MCP server translates the request into an actual API call</a:t>
            </a:r>
            <a:endParaRPr lang="en-GB"/>
          </a:p>
          <a:p>
            <a:r>
              <a:rPr lang="en-US"/>
              <a:t>- It then returns the response in a standard format</a:t>
            </a:r>
            <a:endParaRPr lang="en-GB"/>
          </a:p>
          <a:p>
            <a:r>
              <a:rPr lang="en-US"/>
              <a:t>- LLM consumes the response</a:t>
            </a:r>
            <a:endParaRPr lang="en-GB"/>
          </a:p>
          <a:p>
            <a:r>
              <a:rPr lang="en-US"/>
              <a:t>- LLM reads the response, reasons over it, and either continues the conversation or decides on the next action</a:t>
            </a:r>
            <a:endParaRPr lang="en-GB"/>
          </a:p>
          <a:p>
            <a:endParaRPr lang="en-US">
              <a:ea typeface="Calibri"/>
              <a:cs typeface="Calibri"/>
            </a:endParaRPr>
          </a:p>
        </p:txBody>
      </p:sp>
      <p:sp>
        <p:nvSpPr>
          <p:cNvPr id="4" name="Slide Number Placeholder 3"/>
          <p:cNvSpPr>
            <a:spLocks noGrp="1"/>
          </p:cNvSpPr>
          <p:nvPr>
            <p:ph type="sldNum" sz="quarter" idx="5"/>
          </p:nvPr>
        </p:nvSpPr>
        <p:spPr/>
        <p:txBody>
          <a:bodyPr/>
          <a:lstStyle/>
          <a:p>
            <a:fld id="{41BC575C-31AF-4691-AEEC-BF95C402BE84}" type="slidenum">
              <a:t>3</a:t>
            </a:fld>
            <a:endParaRPr lang="en-GB"/>
          </a:p>
        </p:txBody>
      </p:sp>
    </p:spTree>
    <p:extLst>
      <p:ext uri="{BB962C8B-B14F-4D97-AF65-F5344CB8AC3E}">
        <p14:creationId xmlns:p14="http://schemas.microsoft.com/office/powerpoint/2010/main" val="1692534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ea typeface="Calibri"/>
                <a:cs typeface="Calibri"/>
              </a:rPr>
              <a:t>LangChain</a:t>
            </a:r>
            <a:r>
              <a:rPr lang="en-US">
                <a:ea typeface="Calibri"/>
                <a:cs typeface="Calibri"/>
              </a:rPr>
              <a:t>:</a:t>
            </a:r>
          </a:p>
          <a:p>
            <a:pPr marL="171450" indent="-171450">
              <a:buFont typeface="Calibri"/>
              <a:buChar char="-"/>
            </a:pPr>
            <a:r>
              <a:rPr lang="en-US">
                <a:ea typeface="Calibri"/>
                <a:cs typeface="Calibri"/>
              </a:rPr>
              <a:t>Already in use at Vanguard</a:t>
            </a:r>
          </a:p>
          <a:p>
            <a:pPr marL="171450" indent="-171450">
              <a:buFont typeface="Calibri"/>
              <a:buChar char="-"/>
            </a:pPr>
            <a:r>
              <a:rPr lang="en-US">
                <a:ea typeface="Calibri"/>
                <a:cs typeface="Calibri"/>
              </a:rPr>
              <a:t>Has a Python and JavaScript </a:t>
            </a:r>
            <a:r>
              <a:rPr lang="en-US" err="1">
                <a:ea typeface="Calibri"/>
                <a:cs typeface="Calibri"/>
              </a:rPr>
              <a:t>flavour</a:t>
            </a:r>
            <a:r>
              <a:rPr lang="en-US">
                <a:ea typeface="Calibri"/>
                <a:cs typeface="Calibri"/>
              </a:rPr>
              <a:t>, reducing  learning time</a:t>
            </a:r>
          </a:p>
          <a:p>
            <a:pPr marL="171450" indent="-171450">
              <a:buFont typeface="Calibri"/>
              <a:buChar char="-"/>
            </a:pPr>
            <a:r>
              <a:rPr lang="en-US">
                <a:ea typeface="Calibri"/>
                <a:cs typeface="Calibri"/>
              </a:rPr>
              <a:t>Built-in monitoring system called </a:t>
            </a:r>
            <a:r>
              <a:rPr lang="en-US" err="1">
                <a:ea typeface="Calibri"/>
                <a:cs typeface="Calibri"/>
              </a:rPr>
              <a:t>LangSmith</a:t>
            </a:r>
            <a:r>
              <a:rPr lang="en-US">
                <a:ea typeface="Calibri"/>
                <a:cs typeface="Calibri"/>
              </a:rPr>
              <a:t>, excellent for debugging and fine tuning the models</a:t>
            </a:r>
          </a:p>
        </p:txBody>
      </p:sp>
      <p:sp>
        <p:nvSpPr>
          <p:cNvPr id="4" name="Slide Number Placeholder 3"/>
          <p:cNvSpPr>
            <a:spLocks noGrp="1"/>
          </p:cNvSpPr>
          <p:nvPr>
            <p:ph type="sldNum" sz="quarter" idx="5"/>
          </p:nvPr>
        </p:nvSpPr>
        <p:spPr/>
        <p:txBody>
          <a:bodyPr/>
          <a:lstStyle/>
          <a:p>
            <a:fld id="{41BC575C-31AF-4691-AEEC-BF95C402BE84}" type="slidenum">
              <a:t>4</a:t>
            </a:fld>
            <a:endParaRPr lang="en-GB"/>
          </a:p>
        </p:txBody>
      </p:sp>
    </p:spTree>
    <p:extLst>
      <p:ext uri="{BB962C8B-B14F-4D97-AF65-F5344CB8AC3E}">
        <p14:creationId xmlns:p14="http://schemas.microsoft.com/office/powerpoint/2010/main" val="2464975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Biggest challenge = couldn't develop the PoC on my work laptop</a:t>
            </a:r>
          </a:p>
          <a:p>
            <a:r>
              <a:rPr lang="en-US"/>
              <a:t>- Lots of barriers in terms of accessing APIs and </a:t>
            </a:r>
            <a:r>
              <a:rPr lang="en-US" err="1"/>
              <a:t>softwares</a:t>
            </a:r>
            <a:r>
              <a:rPr lang="en-US"/>
              <a:t> that I needed</a:t>
            </a:r>
            <a:endParaRPr lang="en-GB"/>
          </a:p>
          <a:p>
            <a:r>
              <a:rPr lang="en-US"/>
              <a:t>- E.g., OpenAI and Google Gemini APIs were blocked</a:t>
            </a:r>
            <a:endParaRPr lang="en-GB"/>
          </a:p>
          <a:p>
            <a:r>
              <a:rPr lang="en-US"/>
              <a:t>- E.g., didn't have access to AWS Bedrock</a:t>
            </a:r>
            <a:endParaRPr lang="en-GB"/>
          </a:p>
          <a:p>
            <a:r>
              <a:rPr lang="en-US"/>
              <a:t>- E.g., had to write own MCP client to connect to the MCP server, but wanted to test</a:t>
            </a:r>
            <a:endParaRPr lang="en-GB"/>
          </a:p>
          <a:p>
            <a:r>
              <a:rPr lang="en-US"/>
              <a:t>agentic capabilities with pre-existing MCP clients before I wrote my own, but</a:t>
            </a:r>
            <a:endParaRPr lang="en-GB"/>
          </a:p>
          <a:p>
            <a:r>
              <a:rPr lang="en-US"/>
              <a:t>couldn't download those applications</a:t>
            </a:r>
            <a:endParaRPr lang="en-GB"/>
          </a:p>
          <a:p>
            <a:r>
              <a:rPr lang="en-US"/>
              <a:t>- AI = amazing tech, but race to find best applications for it</a:t>
            </a:r>
            <a:endParaRPr lang="en-GB"/>
          </a:p>
          <a:p>
            <a:r>
              <a:rPr lang="en-US"/>
              <a:t>- Way forward is to allow people to tinker with things and be creative</a:t>
            </a:r>
            <a:endParaRPr lang="en-GB"/>
          </a:p>
          <a:p>
            <a:r>
              <a:rPr lang="en-US"/>
              <a:t>- Some people wanted to do so, but were put off by the fact that it was blocked on</a:t>
            </a:r>
            <a:endParaRPr lang="en-GB"/>
          </a:p>
          <a:p>
            <a:r>
              <a:rPr lang="en-US"/>
              <a:t>work laptops</a:t>
            </a:r>
            <a:endParaRPr lang="en-GB"/>
          </a:p>
          <a:p>
            <a:endParaRPr lang="en-US">
              <a:ea typeface="Calibri"/>
              <a:cs typeface="Calibri"/>
            </a:endParaRPr>
          </a:p>
        </p:txBody>
      </p:sp>
      <p:sp>
        <p:nvSpPr>
          <p:cNvPr id="4" name="Slide Number Placeholder 3"/>
          <p:cNvSpPr>
            <a:spLocks noGrp="1"/>
          </p:cNvSpPr>
          <p:nvPr>
            <p:ph type="sldNum" sz="quarter" idx="5"/>
          </p:nvPr>
        </p:nvSpPr>
        <p:spPr/>
        <p:txBody>
          <a:bodyPr/>
          <a:lstStyle/>
          <a:p>
            <a:fld id="{41BC575C-31AF-4691-AEEC-BF95C402BE84}" type="slidenum">
              <a:t>6</a:t>
            </a:fld>
            <a:endParaRPr lang="en-GB"/>
          </a:p>
        </p:txBody>
      </p:sp>
    </p:spTree>
    <p:extLst>
      <p:ext uri="{BB962C8B-B14F-4D97-AF65-F5344CB8AC3E}">
        <p14:creationId xmlns:p14="http://schemas.microsoft.com/office/powerpoint/2010/main" val="2383246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Porting the application to Vanguard systems will give us a better understanding  of its capabilities in a real environment, Confluence example</a:t>
            </a:r>
            <a:endParaRPr lang="en-US"/>
          </a:p>
          <a:p>
            <a:endParaRPr lang="en-GB">
              <a:ea typeface="Calibri"/>
              <a:cs typeface="Calibri"/>
            </a:endParaRPr>
          </a:p>
          <a:p>
            <a:r>
              <a:rPr lang="en-GB"/>
              <a:t>“Porting the project to AWS would align it with Vanguard’s fully cloud-based infrastructure, ensuring scalability, security, and easier integration with existing systems.”</a:t>
            </a:r>
            <a:endParaRPr lang="en-GB">
              <a:ea typeface="Calibri"/>
              <a:cs typeface="Calibri"/>
            </a:endParaRPr>
          </a:p>
          <a:p>
            <a:endParaRPr lang="en-GB">
              <a:ea typeface="Calibri"/>
              <a:cs typeface="Calibri"/>
            </a:endParaRPr>
          </a:p>
          <a:p>
            <a:r>
              <a:rPr lang="en-GB"/>
              <a:t>“Implementing a reporting system would let users flag incorrect </a:t>
            </a:r>
            <a:r>
              <a:rPr lang="en-GB" err="1"/>
              <a:t>behavior</a:t>
            </a:r>
            <a:r>
              <a:rPr lang="en-GB"/>
              <a:t>, helping us quickly identify issues and improve the system’s reliability.”</a:t>
            </a:r>
          </a:p>
          <a:p>
            <a:endParaRPr lang="en-GB">
              <a:ea typeface="Calibri"/>
              <a:cs typeface="Calibri"/>
            </a:endParaRPr>
          </a:p>
          <a:p>
            <a:endParaRPr lang="en-GB">
              <a:ea typeface="Calibri"/>
              <a:cs typeface="Calibri"/>
            </a:endParaRPr>
          </a:p>
          <a:p>
            <a:endParaRPr lang="en-GB">
              <a:ea typeface="Calibri"/>
              <a:cs typeface="Calibri"/>
            </a:endParaRPr>
          </a:p>
          <a:p>
            <a:endParaRPr lang="en-GB">
              <a:ea typeface="Calibri"/>
              <a:cs typeface="Calibri"/>
            </a:endParaRPr>
          </a:p>
        </p:txBody>
      </p:sp>
      <p:sp>
        <p:nvSpPr>
          <p:cNvPr id="4" name="Slide Number Placeholder 3"/>
          <p:cNvSpPr>
            <a:spLocks noGrp="1"/>
          </p:cNvSpPr>
          <p:nvPr>
            <p:ph type="sldNum" sz="quarter" idx="5"/>
          </p:nvPr>
        </p:nvSpPr>
        <p:spPr/>
        <p:txBody>
          <a:bodyPr/>
          <a:lstStyle/>
          <a:p>
            <a:fld id="{41BC575C-31AF-4691-AEEC-BF95C402BE84}" type="slidenum">
              <a:t>7</a:t>
            </a:fld>
            <a:endParaRPr lang="en-GB"/>
          </a:p>
        </p:txBody>
      </p:sp>
    </p:spTree>
    <p:extLst>
      <p:ext uri="{BB962C8B-B14F-4D97-AF65-F5344CB8AC3E}">
        <p14:creationId xmlns:p14="http://schemas.microsoft.com/office/powerpoint/2010/main" val="4064046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28/08/2025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28/08/2025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28/08/2025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28/08/2025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28/08/2025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28/08/2025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28/08/2025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28/08/2025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28/08/2025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28/08/2025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28/08/2025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28/08/2025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722E2-5394-2547-8F6E-745B0FF17AA6}"/>
              </a:ext>
            </a:extLst>
          </p:cNvPr>
          <p:cNvSpPr/>
          <p:nvPr/>
        </p:nvSpPr>
        <p:spPr>
          <a:xfrm>
            <a:off x="6096841" y="-281"/>
            <a:ext cx="6096806" cy="6855572"/>
          </a:xfrm>
          <a:prstGeom prst="rect">
            <a:avLst/>
          </a:prstGeom>
          <a:solidFill>
            <a:srgbClr val="C20029"/>
          </a:solidFill>
          <a:ln>
            <a:solidFill>
              <a:srgbClr val="C2002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1F74965F-E013-6382-7930-C4AC4663A954}"/>
              </a:ext>
            </a:extLst>
          </p:cNvPr>
          <p:cNvSpPr txBox="1"/>
          <p:nvPr/>
        </p:nvSpPr>
        <p:spPr>
          <a:xfrm>
            <a:off x="735106" y="744070"/>
            <a:ext cx="3998258" cy="3308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50" b="1"/>
              <a:t>What is Agentic AI?</a:t>
            </a:r>
          </a:p>
        </p:txBody>
      </p:sp>
      <p:sp>
        <p:nvSpPr>
          <p:cNvPr id="6" name="TextBox 5">
            <a:extLst>
              <a:ext uri="{FF2B5EF4-FFF2-40B4-BE49-F238E27FC236}">
                <a16:creationId xmlns:a16="http://schemas.microsoft.com/office/drawing/2014/main" id="{9695BB4E-546E-E010-6B96-FA3371052EAD}"/>
              </a:ext>
            </a:extLst>
          </p:cNvPr>
          <p:cNvSpPr txBox="1"/>
          <p:nvPr/>
        </p:nvSpPr>
        <p:spPr>
          <a:xfrm>
            <a:off x="1676400" y="1488141"/>
            <a:ext cx="3711388" cy="46257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7" name="TextBox 6">
            <a:extLst>
              <a:ext uri="{FF2B5EF4-FFF2-40B4-BE49-F238E27FC236}">
                <a16:creationId xmlns:a16="http://schemas.microsoft.com/office/drawing/2014/main" id="{14A5D439-9F6D-F877-FE43-0979FF460EAF}"/>
              </a:ext>
            </a:extLst>
          </p:cNvPr>
          <p:cNvSpPr txBox="1"/>
          <p:nvPr/>
        </p:nvSpPr>
        <p:spPr>
          <a:xfrm>
            <a:off x="1649505" y="1371600"/>
            <a:ext cx="3648635"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b="1" dirty="0"/>
              <a:t>LLMs</a:t>
            </a:r>
          </a:p>
          <a:p>
            <a:r>
              <a:rPr lang="en-GB" sz="1400" dirty="0"/>
              <a:t>LLMs are AI models that recognise and generate human-like text</a:t>
            </a:r>
          </a:p>
          <a:p>
            <a:endParaRPr lang="en-GB" sz="1400"/>
          </a:p>
          <a:p>
            <a:endParaRPr lang="en-GB" sz="1400"/>
          </a:p>
          <a:p>
            <a:endParaRPr lang="en-GB" sz="1400"/>
          </a:p>
          <a:p>
            <a:endParaRPr lang="en-GB" sz="1400" b="1"/>
          </a:p>
          <a:p>
            <a:r>
              <a:rPr lang="en-GB" sz="1400" b="1" dirty="0"/>
              <a:t>The Problem with LLMs</a:t>
            </a:r>
          </a:p>
          <a:p>
            <a:r>
              <a:rPr lang="en-GB" sz="1400" dirty="0"/>
              <a:t>They can only generate text, they can't interact with anything in the real world</a:t>
            </a:r>
          </a:p>
          <a:p>
            <a:endParaRPr lang="en-GB" sz="1400"/>
          </a:p>
          <a:p>
            <a:endParaRPr lang="en-GB" sz="1400"/>
          </a:p>
          <a:p>
            <a:endParaRPr lang="en-GB" sz="1400"/>
          </a:p>
          <a:p>
            <a:endParaRPr lang="en-GB" sz="1400"/>
          </a:p>
          <a:p>
            <a:r>
              <a:rPr lang="en-GB" sz="1400" b="1" dirty="0"/>
              <a:t>Agentic AI</a:t>
            </a:r>
          </a:p>
          <a:p>
            <a:r>
              <a:rPr lang="en-GB" sz="1400" dirty="0"/>
              <a:t>Connect LLMs to third-party tools, enabling them to take actions on your behalf</a:t>
            </a:r>
          </a:p>
        </p:txBody>
      </p:sp>
      <p:pic>
        <p:nvPicPr>
          <p:cNvPr id="10" name="Picture 9" descr="A black and white logo&#10;&#10;AI-generated content may be incorrect.">
            <a:extLst>
              <a:ext uri="{FF2B5EF4-FFF2-40B4-BE49-F238E27FC236}">
                <a16:creationId xmlns:a16="http://schemas.microsoft.com/office/drawing/2014/main" id="{5E385813-B471-0E59-F96F-BB1973703CA3}"/>
              </a:ext>
            </a:extLst>
          </p:cNvPr>
          <p:cNvPicPr>
            <a:picLocks noChangeAspect="1"/>
          </p:cNvPicPr>
          <p:nvPr/>
        </p:nvPicPr>
        <p:blipFill>
          <a:blip r:embed="rId3"/>
          <a:stretch>
            <a:fillRect/>
          </a:stretch>
        </p:blipFill>
        <p:spPr>
          <a:xfrm>
            <a:off x="460375" y="4318000"/>
            <a:ext cx="1087438" cy="992188"/>
          </a:xfrm>
          <a:prstGeom prst="rect">
            <a:avLst/>
          </a:prstGeom>
        </p:spPr>
      </p:pic>
      <p:pic>
        <p:nvPicPr>
          <p:cNvPr id="11" name="Picture 10" descr="A black and white chat bubbles&#10;&#10;AI-generated content may be incorrect.">
            <a:extLst>
              <a:ext uri="{FF2B5EF4-FFF2-40B4-BE49-F238E27FC236}">
                <a16:creationId xmlns:a16="http://schemas.microsoft.com/office/drawing/2014/main" id="{6F648D9D-4122-94EA-F21C-76679B91D3C8}"/>
              </a:ext>
            </a:extLst>
          </p:cNvPr>
          <p:cNvPicPr>
            <a:picLocks noChangeAspect="1"/>
          </p:cNvPicPr>
          <p:nvPr/>
        </p:nvPicPr>
        <p:blipFill>
          <a:blip r:embed="rId4"/>
          <a:stretch>
            <a:fillRect/>
          </a:stretch>
        </p:blipFill>
        <p:spPr>
          <a:xfrm>
            <a:off x="280988" y="2886075"/>
            <a:ext cx="1263650" cy="1085850"/>
          </a:xfrm>
          <a:prstGeom prst="rect">
            <a:avLst/>
          </a:prstGeom>
        </p:spPr>
      </p:pic>
      <p:pic>
        <p:nvPicPr>
          <p:cNvPr id="12" name="Picture 11" descr="A black and white line art of a chat box&#10;&#10;AI-generated content may be incorrect.">
            <a:extLst>
              <a:ext uri="{FF2B5EF4-FFF2-40B4-BE49-F238E27FC236}">
                <a16:creationId xmlns:a16="http://schemas.microsoft.com/office/drawing/2014/main" id="{E8E7BFD1-7FB0-399D-FDB4-CAC569B9A808}"/>
              </a:ext>
            </a:extLst>
          </p:cNvPr>
          <p:cNvPicPr>
            <a:picLocks noChangeAspect="1"/>
          </p:cNvPicPr>
          <p:nvPr/>
        </p:nvPicPr>
        <p:blipFill>
          <a:blip r:embed="rId5"/>
          <a:stretch>
            <a:fillRect/>
          </a:stretch>
        </p:blipFill>
        <p:spPr>
          <a:xfrm>
            <a:off x="515937" y="1243013"/>
            <a:ext cx="1135063" cy="124460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5E680-BE7C-0B69-BF16-5D5DFFFBF44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834D9B-01D8-4B5C-CE40-D05FB4D7E196}"/>
              </a:ext>
            </a:extLst>
          </p:cNvPr>
          <p:cNvSpPr/>
          <p:nvPr/>
        </p:nvSpPr>
        <p:spPr>
          <a:xfrm>
            <a:off x="6096841" y="-281"/>
            <a:ext cx="6096806" cy="6855572"/>
          </a:xfrm>
          <a:prstGeom prst="rect">
            <a:avLst/>
          </a:prstGeom>
          <a:solidFill>
            <a:srgbClr val="C20029"/>
          </a:solidFill>
          <a:ln>
            <a:solidFill>
              <a:srgbClr val="C2002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3BA69DF5-AADF-D42D-DCB6-C125936C98EF}"/>
              </a:ext>
            </a:extLst>
          </p:cNvPr>
          <p:cNvSpPr txBox="1"/>
          <p:nvPr/>
        </p:nvSpPr>
        <p:spPr>
          <a:xfrm>
            <a:off x="735106" y="744070"/>
            <a:ext cx="3998258" cy="3308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50" b="1"/>
              <a:t>MCP Servers</a:t>
            </a:r>
            <a:endParaRPr lang="en-US" sz="1550"/>
          </a:p>
        </p:txBody>
      </p:sp>
      <p:sp>
        <p:nvSpPr>
          <p:cNvPr id="6" name="TextBox 5">
            <a:extLst>
              <a:ext uri="{FF2B5EF4-FFF2-40B4-BE49-F238E27FC236}">
                <a16:creationId xmlns:a16="http://schemas.microsoft.com/office/drawing/2014/main" id="{87459593-3929-787A-5B6C-32C73D2CBA1D}"/>
              </a:ext>
            </a:extLst>
          </p:cNvPr>
          <p:cNvSpPr txBox="1"/>
          <p:nvPr/>
        </p:nvSpPr>
        <p:spPr>
          <a:xfrm>
            <a:off x="1676400" y="1488141"/>
            <a:ext cx="3711388" cy="46257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7" name="TextBox 6">
            <a:extLst>
              <a:ext uri="{FF2B5EF4-FFF2-40B4-BE49-F238E27FC236}">
                <a16:creationId xmlns:a16="http://schemas.microsoft.com/office/drawing/2014/main" id="{5513AAC1-32A9-15C1-4AF2-D5E87C9BAFCB}"/>
              </a:ext>
            </a:extLst>
          </p:cNvPr>
          <p:cNvSpPr txBox="1"/>
          <p:nvPr/>
        </p:nvSpPr>
        <p:spPr>
          <a:xfrm>
            <a:off x="1649505" y="1371600"/>
            <a:ext cx="3648635"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a:t>Challenges with Agentic AI</a:t>
            </a:r>
          </a:p>
          <a:p>
            <a:r>
              <a:rPr lang="en-GB" sz="1400"/>
              <a:t>N tools </a:t>
            </a:r>
            <a:r>
              <a:rPr lang="en-GB" sz="1400">
                <a:ea typeface="+mn-lt"/>
                <a:cs typeface="+mn-lt"/>
              </a:rPr>
              <a:t>× M models = </a:t>
            </a:r>
            <a:r>
              <a:rPr lang="en-GB" sz="1400"/>
              <a:t>Integration nightmare </a:t>
            </a:r>
            <a:endParaRPr lang="en-GB" sz="1400" b="1"/>
          </a:p>
          <a:p>
            <a:endParaRPr lang="en-GB" sz="1400"/>
          </a:p>
          <a:p>
            <a:endParaRPr lang="en-GB" sz="1400"/>
          </a:p>
          <a:p>
            <a:endParaRPr lang="en-GB" sz="1400"/>
          </a:p>
          <a:p>
            <a:endParaRPr lang="en-GB" sz="1400" b="1"/>
          </a:p>
          <a:p>
            <a:r>
              <a:rPr lang="en-GB" sz="1400" b="1"/>
              <a:t>MCP (Model Context Protocol)</a:t>
            </a:r>
          </a:p>
          <a:p>
            <a:r>
              <a:rPr lang="en-GB" sz="1400"/>
              <a:t>Standardises the way that LLMs and third-party tools communicate</a:t>
            </a:r>
          </a:p>
          <a:p>
            <a:endParaRPr lang="en-GB" sz="1400"/>
          </a:p>
          <a:p>
            <a:endParaRPr lang="en-GB" sz="1400"/>
          </a:p>
          <a:p>
            <a:endParaRPr lang="en-GB" sz="1400"/>
          </a:p>
          <a:p>
            <a:endParaRPr lang="en-GB" sz="1400"/>
          </a:p>
          <a:p>
            <a:r>
              <a:rPr lang="en-GB" sz="1400" b="1"/>
              <a:t>Growing Industry Adoption</a:t>
            </a:r>
          </a:p>
          <a:p>
            <a:r>
              <a:rPr lang="en-GB" sz="1400"/>
              <a:t>An increasing number of companies and open-source communities provide MCP implementations</a:t>
            </a:r>
            <a:endParaRPr lang="en-GB" sz="1400" b="1"/>
          </a:p>
        </p:txBody>
      </p:sp>
      <p:pic>
        <p:nvPicPr>
          <p:cNvPr id="37" name="Picture 36" descr="A black line drawing of a graph&#10;&#10;AI-generated content may be incorrect.">
            <a:extLst>
              <a:ext uri="{FF2B5EF4-FFF2-40B4-BE49-F238E27FC236}">
                <a16:creationId xmlns:a16="http://schemas.microsoft.com/office/drawing/2014/main" id="{632FED22-2511-5A06-CA23-2DD2205F36F7}"/>
              </a:ext>
            </a:extLst>
          </p:cNvPr>
          <p:cNvPicPr>
            <a:picLocks noChangeAspect="1"/>
          </p:cNvPicPr>
          <p:nvPr/>
        </p:nvPicPr>
        <p:blipFill>
          <a:blip r:embed="rId3"/>
          <a:stretch>
            <a:fillRect/>
          </a:stretch>
        </p:blipFill>
        <p:spPr>
          <a:xfrm>
            <a:off x="301625" y="4068763"/>
            <a:ext cx="1254125" cy="1284288"/>
          </a:xfrm>
          <a:prstGeom prst="rect">
            <a:avLst/>
          </a:prstGeom>
        </p:spPr>
      </p:pic>
      <p:pic>
        <p:nvPicPr>
          <p:cNvPr id="38" name="Picture 37" descr="A black and white icon of a hand holding a hexagon with a circle&#10;&#10;AI-generated content may be incorrect.">
            <a:extLst>
              <a:ext uri="{FF2B5EF4-FFF2-40B4-BE49-F238E27FC236}">
                <a16:creationId xmlns:a16="http://schemas.microsoft.com/office/drawing/2014/main" id="{94FDBAF6-2A5D-DD4C-AE09-7EABB33EB6BA}"/>
              </a:ext>
            </a:extLst>
          </p:cNvPr>
          <p:cNvPicPr>
            <a:picLocks noChangeAspect="1"/>
          </p:cNvPicPr>
          <p:nvPr/>
        </p:nvPicPr>
        <p:blipFill>
          <a:blip r:embed="rId4"/>
          <a:stretch>
            <a:fillRect/>
          </a:stretch>
        </p:blipFill>
        <p:spPr>
          <a:xfrm>
            <a:off x="301625" y="2481262"/>
            <a:ext cx="1238250" cy="1284288"/>
          </a:xfrm>
          <a:prstGeom prst="rect">
            <a:avLst/>
          </a:prstGeom>
        </p:spPr>
      </p:pic>
      <p:pic>
        <p:nvPicPr>
          <p:cNvPr id="39" name="Picture 38" descr="A black and white triangle with a exclamation mark&#10;&#10;AI-generated content may be incorrect.">
            <a:extLst>
              <a:ext uri="{FF2B5EF4-FFF2-40B4-BE49-F238E27FC236}">
                <a16:creationId xmlns:a16="http://schemas.microsoft.com/office/drawing/2014/main" id="{6B6819F9-EF18-8D7B-104F-49C709857B39}"/>
              </a:ext>
            </a:extLst>
          </p:cNvPr>
          <p:cNvPicPr>
            <a:picLocks noChangeAspect="1"/>
          </p:cNvPicPr>
          <p:nvPr/>
        </p:nvPicPr>
        <p:blipFill>
          <a:blip r:embed="rId5"/>
          <a:stretch>
            <a:fillRect/>
          </a:stretch>
        </p:blipFill>
        <p:spPr>
          <a:xfrm>
            <a:off x="284162" y="1073150"/>
            <a:ext cx="1241425" cy="1274763"/>
          </a:xfrm>
          <a:prstGeom prst="rect">
            <a:avLst/>
          </a:prstGeom>
        </p:spPr>
      </p:pic>
    </p:spTree>
    <p:extLst>
      <p:ext uri="{BB962C8B-B14F-4D97-AF65-F5344CB8AC3E}">
        <p14:creationId xmlns:p14="http://schemas.microsoft.com/office/powerpoint/2010/main" val="1070784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1700-B195-02DE-B9D7-390AD2D50D8F}"/>
              </a:ext>
            </a:extLst>
          </p:cNvPr>
          <p:cNvSpPr>
            <a:spLocks noGrp="1"/>
          </p:cNvSpPr>
          <p:nvPr>
            <p:ph type="title"/>
          </p:nvPr>
        </p:nvSpPr>
        <p:spPr/>
        <p:txBody>
          <a:bodyPr>
            <a:normAutofit/>
          </a:bodyPr>
          <a:lstStyle/>
          <a:p>
            <a:r>
              <a:rPr lang="en-GB" sz="1550" b="1">
                <a:latin typeface="Aptos"/>
              </a:rPr>
              <a:t>MCP Flow</a:t>
            </a:r>
          </a:p>
        </p:txBody>
      </p:sp>
      <p:pic>
        <p:nvPicPr>
          <p:cNvPr id="4" name="Picture 3" descr="A red line with circles&#10;&#10;AI-generated content may be incorrect.">
            <a:extLst>
              <a:ext uri="{FF2B5EF4-FFF2-40B4-BE49-F238E27FC236}">
                <a16:creationId xmlns:a16="http://schemas.microsoft.com/office/drawing/2014/main" id="{0B9E0619-F36A-439E-ABB3-C708464F29B2}"/>
              </a:ext>
            </a:extLst>
          </p:cNvPr>
          <p:cNvPicPr>
            <a:picLocks noChangeAspect="1"/>
          </p:cNvPicPr>
          <p:nvPr/>
        </p:nvPicPr>
        <p:blipFill>
          <a:blip r:embed="rId3"/>
          <a:stretch>
            <a:fillRect/>
          </a:stretch>
        </p:blipFill>
        <p:spPr>
          <a:xfrm>
            <a:off x="839788" y="1716087"/>
            <a:ext cx="1098550" cy="1060451"/>
          </a:xfrm>
          <a:prstGeom prst="rect">
            <a:avLst/>
          </a:prstGeom>
        </p:spPr>
      </p:pic>
      <p:sp>
        <p:nvSpPr>
          <p:cNvPr id="5" name="TextBox 4">
            <a:extLst>
              <a:ext uri="{FF2B5EF4-FFF2-40B4-BE49-F238E27FC236}">
                <a16:creationId xmlns:a16="http://schemas.microsoft.com/office/drawing/2014/main" id="{7513A209-8795-B5DC-4974-78600BE31238}"/>
              </a:ext>
            </a:extLst>
          </p:cNvPr>
          <p:cNvSpPr txBox="1"/>
          <p:nvPr/>
        </p:nvSpPr>
        <p:spPr>
          <a:xfrm>
            <a:off x="835163" y="2779851"/>
            <a:ext cx="2743200"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b="1"/>
              <a:t>LLM connects to MCP server</a:t>
            </a:r>
          </a:p>
          <a:p>
            <a:r>
              <a:rPr lang="en-GB" sz="1300"/>
              <a:t>No need for custom integration, just connects using MCP spec</a:t>
            </a:r>
          </a:p>
        </p:txBody>
      </p:sp>
      <p:pic>
        <p:nvPicPr>
          <p:cNvPr id="6" name="Picture 5" descr="A red megaphone with dots&#10;&#10;AI-generated content may be incorrect.">
            <a:extLst>
              <a:ext uri="{FF2B5EF4-FFF2-40B4-BE49-F238E27FC236}">
                <a16:creationId xmlns:a16="http://schemas.microsoft.com/office/drawing/2014/main" id="{E3B64591-B384-76AC-F938-F200A3473376}"/>
              </a:ext>
            </a:extLst>
          </p:cNvPr>
          <p:cNvPicPr>
            <a:picLocks noChangeAspect="1"/>
          </p:cNvPicPr>
          <p:nvPr/>
        </p:nvPicPr>
        <p:blipFill>
          <a:blip r:embed="rId4"/>
          <a:stretch>
            <a:fillRect/>
          </a:stretch>
        </p:blipFill>
        <p:spPr>
          <a:xfrm>
            <a:off x="4451350" y="1692275"/>
            <a:ext cx="1090613" cy="1060451"/>
          </a:xfrm>
          <a:prstGeom prst="rect">
            <a:avLst/>
          </a:prstGeom>
        </p:spPr>
      </p:pic>
      <p:sp>
        <p:nvSpPr>
          <p:cNvPr id="7" name="TextBox 6">
            <a:extLst>
              <a:ext uri="{FF2B5EF4-FFF2-40B4-BE49-F238E27FC236}">
                <a16:creationId xmlns:a16="http://schemas.microsoft.com/office/drawing/2014/main" id="{048A0004-3C56-F616-EBBE-C22DCC9877B7}"/>
              </a:ext>
            </a:extLst>
          </p:cNvPr>
          <p:cNvSpPr txBox="1"/>
          <p:nvPr/>
        </p:nvSpPr>
        <p:spPr>
          <a:xfrm>
            <a:off x="4454525" y="2779713"/>
            <a:ext cx="2743200"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b="1">
                <a:cs typeface="Segoe UI"/>
              </a:rPr>
              <a:t>Server advertises its capabilities</a:t>
            </a:r>
            <a:endParaRPr lang="en-GB" sz="1300">
              <a:cs typeface="Segoe UI"/>
            </a:endParaRPr>
          </a:p>
          <a:p>
            <a:r>
              <a:rPr lang="en-GB" sz="1300">
                <a:cs typeface="Segoe UI"/>
              </a:rPr>
              <a:t>Server provides a list of the tools and resources it exposes</a:t>
            </a:r>
          </a:p>
        </p:txBody>
      </p:sp>
      <p:pic>
        <p:nvPicPr>
          <p:cNvPr id="8" name="Picture 7" descr="A red symbol with a hammer and wrench&#10;&#10;AI-generated content may be incorrect.">
            <a:extLst>
              <a:ext uri="{FF2B5EF4-FFF2-40B4-BE49-F238E27FC236}">
                <a16:creationId xmlns:a16="http://schemas.microsoft.com/office/drawing/2014/main" id="{5EEE4CA6-8ED5-EAC5-94B0-C74735FEC19F}"/>
              </a:ext>
            </a:extLst>
          </p:cNvPr>
          <p:cNvPicPr>
            <a:picLocks noChangeAspect="1"/>
          </p:cNvPicPr>
          <p:nvPr/>
        </p:nvPicPr>
        <p:blipFill>
          <a:blip r:embed="rId5"/>
          <a:stretch>
            <a:fillRect/>
          </a:stretch>
        </p:blipFill>
        <p:spPr>
          <a:xfrm>
            <a:off x="8054975" y="1692275"/>
            <a:ext cx="1090613" cy="1060451"/>
          </a:xfrm>
          <a:prstGeom prst="rect">
            <a:avLst/>
          </a:prstGeom>
        </p:spPr>
      </p:pic>
      <p:sp>
        <p:nvSpPr>
          <p:cNvPr id="9" name="TextBox 8">
            <a:extLst>
              <a:ext uri="{FF2B5EF4-FFF2-40B4-BE49-F238E27FC236}">
                <a16:creationId xmlns:a16="http://schemas.microsoft.com/office/drawing/2014/main" id="{E4CE05D8-1257-C147-F8B5-739DC30F36A3}"/>
              </a:ext>
            </a:extLst>
          </p:cNvPr>
          <p:cNvSpPr txBox="1"/>
          <p:nvPr/>
        </p:nvSpPr>
        <p:spPr>
          <a:xfrm>
            <a:off x="8058150" y="2779713"/>
            <a:ext cx="2743200"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b="1">
                <a:cs typeface="Segoe UI"/>
              </a:rPr>
              <a:t>LLM requests tool use</a:t>
            </a:r>
          </a:p>
          <a:p>
            <a:r>
              <a:rPr lang="en-GB" sz="1300">
                <a:cs typeface="Segoe UI"/>
              </a:rPr>
              <a:t>When solving a user request, the LLM decides on some external action</a:t>
            </a:r>
          </a:p>
        </p:txBody>
      </p:sp>
      <p:pic>
        <p:nvPicPr>
          <p:cNvPr id="10" name="Picture 9" descr="A red line drawing of a server&#10;&#10;AI-generated content may be incorrect.">
            <a:extLst>
              <a:ext uri="{FF2B5EF4-FFF2-40B4-BE49-F238E27FC236}">
                <a16:creationId xmlns:a16="http://schemas.microsoft.com/office/drawing/2014/main" id="{43478C3F-02BB-410B-E4A9-CCB287455BE6}"/>
              </a:ext>
            </a:extLst>
          </p:cNvPr>
          <p:cNvPicPr>
            <a:picLocks noChangeAspect="1"/>
          </p:cNvPicPr>
          <p:nvPr/>
        </p:nvPicPr>
        <p:blipFill>
          <a:blip r:embed="rId6"/>
          <a:srcRect l="21595" t="13207" r="15193" b="8805"/>
          <a:stretch>
            <a:fillRect/>
          </a:stretch>
        </p:blipFill>
        <p:spPr>
          <a:xfrm>
            <a:off x="843096" y="3756025"/>
            <a:ext cx="1002407" cy="1186404"/>
          </a:xfrm>
          <a:prstGeom prst="rect">
            <a:avLst/>
          </a:prstGeom>
        </p:spPr>
      </p:pic>
      <p:sp>
        <p:nvSpPr>
          <p:cNvPr id="11" name="TextBox 10">
            <a:extLst>
              <a:ext uri="{FF2B5EF4-FFF2-40B4-BE49-F238E27FC236}">
                <a16:creationId xmlns:a16="http://schemas.microsoft.com/office/drawing/2014/main" id="{F2FCF650-3FCF-88F6-5101-618381FA49B2}"/>
              </a:ext>
            </a:extLst>
          </p:cNvPr>
          <p:cNvSpPr txBox="1"/>
          <p:nvPr/>
        </p:nvSpPr>
        <p:spPr>
          <a:xfrm>
            <a:off x="835025" y="4946650"/>
            <a:ext cx="2743200"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b="1">
                <a:cs typeface="Segoe UI"/>
              </a:rPr>
              <a:t>Server executes the request</a:t>
            </a:r>
            <a:endParaRPr lang="en-US">
              <a:cs typeface="Segoe UI"/>
            </a:endParaRPr>
          </a:p>
          <a:p>
            <a:r>
              <a:rPr lang="en-GB" sz="1300">
                <a:cs typeface="Segoe UI"/>
              </a:rPr>
              <a:t>MCP server translates the request into an actual API call</a:t>
            </a:r>
          </a:p>
        </p:txBody>
      </p:sp>
      <p:pic>
        <p:nvPicPr>
          <p:cNvPr id="13" name="Picture 12" descr="A red and white checkered square&#10;&#10;AI-generated content may be incorrect.">
            <a:extLst>
              <a:ext uri="{FF2B5EF4-FFF2-40B4-BE49-F238E27FC236}">
                <a16:creationId xmlns:a16="http://schemas.microsoft.com/office/drawing/2014/main" id="{67D9354C-3604-C9FF-066F-17B57E0FA92D}"/>
              </a:ext>
            </a:extLst>
          </p:cNvPr>
          <p:cNvPicPr>
            <a:picLocks noChangeAspect="1"/>
          </p:cNvPicPr>
          <p:nvPr/>
        </p:nvPicPr>
        <p:blipFill>
          <a:blip r:embed="rId7"/>
          <a:stretch>
            <a:fillRect/>
          </a:stretch>
        </p:blipFill>
        <p:spPr>
          <a:xfrm>
            <a:off x="4454525" y="3752850"/>
            <a:ext cx="1004888" cy="987425"/>
          </a:xfrm>
          <a:prstGeom prst="rect">
            <a:avLst/>
          </a:prstGeom>
        </p:spPr>
      </p:pic>
      <p:sp>
        <p:nvSpPr>
          <p:cNvPr id="14" name="TextBox 13">
            <a:extLst>
              <a:ext uri="{FF2B5EF4-FFF2-40B4-BE49-F238E27FC236}">
                <a16:creationId xmlns:a16="http://schemas.microsoft.com/office/drawing/2014/main" id="{9E3CA830-9DBB-0362-31E4-97E716ABA7A1}"/>
              </a:ext>
            </a:extLst>
          </p:cNvPr>
          <p:cNvSpPr txBox="1"/>
          <p:nvPr/>
        </p:nvSpPr>
        <p:spPr>
          <a:xfrm>
            <a:off x="4454525" y="4946650"/>
            <a:ext cx="2743200"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b="1">
                <a:cs typeface="Segoe UI"/>
              </a:rPr>
              <a:t>LLM consumes the response</a:t>
            </a:r>
            <a:endParaRPr lang="en-US">
              <a:cs typeface="Segoe UI"/>
            </a:endParaRPr>
          </a:p>
          <a:p>
            <a:r>
              <a:rPr lang="en-GB" sz="1300">
                <a:cs typeface="Segoe UI"/>
              </a:rPr>
              <a:t>LLM parses the response, reasons over it, and decides on the next step</a:t>
            </a:r>
          </a:p>
        </p:txBody>
      </p:sp>
      <p:pic>
        <p:nvPicPr>
          <p:cNvPr id="3" name="Picture 2">
            <a:extLst>
              <a:ext uri="{FF2B5EF4-FFF2-40B4-BE49-F238E27FC236}">
                <a16:creationId xmlns:a16="http://schemas.microsoft.com/office/drawing/2014/main" id="{568A5C22-06D5-1018-9E07-7FB2C2D79D3A}"/>
              </a:ext>
            </a:extLst>
          </p:cNvPr>
          <p:cNvPicPr>
            <a:picLocks noChangeAspect="1"/>
          </p:cNvPicPr>
          <p:nvPr/>
        </p:nvPicPr>
        <p:blipFill>
          <a:blip r:embed="rId8"/>
          <a:stretch>
            <a:fillRect/>
          </a:stretch>
        </p:blipFill>
        <p:spPr>
          <a:xfrm>
            <a:off x="8051800" y="3752850"/>
            <a:ext cx="2581275" cy="1971675"/>
          </a:xfrm>
          <a:prstGeom prst="rect">
            <a:avLst/>
          </a:prstGeom>
        </p:spPr>
      </p:pic>
    </p:spTree>
    <p:extLst>
      <p:ext uri="{BB962C8B-B14F-4D97-AF65-F5344CB8AC3E}">
        <p14:creationId xmlns:p14="http://schemas.microsoft.com/office/powerpoint/2010/main" val="272460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40B5-AEE9-0511-487D-D5B64BBFF32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823CC19-D2B1-F038-71D9-3821CCC659D1}"/>
              </a:ext>
            </a:extLst>
          </p:cNvPr>
          <p:cNvSpPr/>
          <p:nvPr/>
        </p:nvSpPr>
        <p:spPr>
          <a:xfrm>
            <a:off x="6096841" y="-281"/>
            <a:ext cx="6096806" cy="6855572"/>
          </a:xfrm>
          <a:prstGeom prst="rect">
            <a:avLst/>
          </a:prstGeom>
          <a:solidFill>
            <a:srgbClr val="C20029"/>
          </a:solidFill>
          <a:ln>
            <a:solidFill>
              <a:srgbClr val="C2002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F5E37525-295B-8F64-3514-6A51FC25E6A1}"/>
              </a:ext>
            </a:extLst>
          </p:cNvPr>
          <p:cNvSpPr txBox="1"/>
          <p:nvPr/>
        </p:nvSpPr>
        <p:spPr>
          <a:xfrm>
            <a:off x="735106" y="744070"/>
            <a:ext cx="3998258" cy="3308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50" b="1"/>
              <a:t>Tech Stack</a:t>
            </a:r>
          </a:p>
        </p:txBody>
      </p:sp>
      <p:sp>
        <p:nvSpPr>
          <p:cNvPr id="6" name="TextBox 5">
            <a:extLst>
              <a:ext uri="{FF2B5EF4-FFF2-40B4-BE49-F238E27FC236}">
                <a16:creationId xmlns:a16="http://schemas.microsoft.com/office/drawing/2014/main" id="{5EE41FC6-1D9B-9AE2-B0F2-0F4DFF53C68B}"/>
              </a:ext>
            </a:extLst>
          </p:cNvPr>
          <p:cNvSpPr txBox="1"/>
          <p:nvPr/>
        </p:nvSpPr>
        <p:spPr>
          <a:xfrm>
            <a:off x="1676400" y="1488141"/>
            <a:ext cx="3711388" cy="46257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7" name="TextBox 6">
            <a:extLst>
              <a:ext uri="{FF2B5EF4-FFF2-40B4-BE49-F238E27FC236}">
                <a16:creationId xmlns:a16="http://schemas.microsoft.com/office/drawing/2014/main" id="{3FC53BD9-1515-6281-38FE-A5A5165EEC1B}"/>
              </a:ext>
            </a:extLst>
          </p:cNvPr>
          <p:cNvSpPr txBox="1"/>
          <p:nvPr/>
        </p:nvSpPr>
        <p:spPr>
          <a:xfrm>
            <a:off x="1649505" y="1371600"/>
            <a:ext cx="3648635"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err="1"/>
              <a:t>LangChain</a:t>
            </a:r>
            <a:endParaRPr lang="en-US" err="1"/>
          </a:p>
          <a:p>
            <a:r>
              <a:rPr lang="en-GB" sz="1400"/>
              <a:t>Agentic AI framework already in use within Vanguard</a:t>
            </a:r>
          </a:p>
          <a:p>
            <a:endParaRPr lang="en-GB" sz="1400"/>
          </a:p>
          <a:p>
            <a:endParaRPr lang="en-GB" sz="1400"/>
          </a:p>
          <a:p>
            <a:endParaRPr lang="en-GB" sz="1400"/>
          </a:p>
          <a:p>
            <a:endParaRPr lang="en-GB" sz="1400" b="1"/>
          </a:p>
          <a:p>
            <a:r>
              <a:rPr lang="en-GB" sz="1400" b="1"/>
              <a:t>Flask</a:t>
            </a:r>
            <a:endParaRPr lang="en-GB"/>
          </a:p>
          <a:p>
            <a:r>
              <a:rPr lang="en-GB" sz="1400"/>
              <a:t>Web server framework, chosen for quick and easy development for a PoC</a:t>
            </a:r>
          </a:p>
          <a:p>
            <a:endParaRPr lang="en-GB" sz="1400"/>
          </a:p>
          <a:p>
            <a:endParaRPr lang="en-GB" sz="1400"/>
          </a:p>
          <a:p>
            <a:endParaRPr lang="en-GB" sz="1400"/>
          </a:p>
          <a:p>
            <a:endParaRPr lang="en-GB" sz="1400"/>
          </a:p>
          <a:p>
            <a:r>
              <a:rPr lang="en-GB" sz="1400" b="1" err="1"/>
              <a:t>Streamlit</a:t>
            </a:r>
            <a:endParaRPr lang="en-GB" sz="1400" b="1"/>
          </a:p>
          <a:p>
            <a:r>
              <a:rPr lang="en-GB" sz="1400"/>
              <a:t>Frontend Python framework, allows you to write beautiful UIs with minimal lines of code</a:t>
            </a:r>
          </a:p>
          <a:p>
            <a:pPr marL="285750" indent="-285750">
              <a:buFont typeface="Arial"/>
              <a:buChar char="•"/>
            </a:pPr>
            <a:endParaRPr lang="en-GB" sz="1400"/>
          </a:p>
          <a:p>
            <a:endParaRPr lang="en-GB" sz="1400"/>
          </a:p>
        </p:txBody>
      </p:sp>
      <p:pic>
        <p:nvPicPr>
          <p:cNvPr id="9" name="Picture 8" descr="A red chain symbol on a white background&#10;&#10;AI-generated content may be incorrect.">
            <a:extLst>
              <a:ext uri="{FF2B5EF4-FFF2-40B4-BE49-F238E27FC236}">
                <a16:creationId xmlns:a16="http://schemas.microsoft.com/office/drawing/2014/main" id="{E31856F1-1C10-A94F-E0DB-78083213A4FC}"/>
              </a:ext>
            </a:extLst>
          </p:cNvPr>
          <p:cNvPicPr>
            <a:picLocks noChangeAspect="1"/>
          </p:cNvPicPr>
          <p:nvPr/>
        </p:nvPicPr>
        <p:blipFill>
          <a:blip r:embed="rId3"/>
          <a:stretch>
            <a:fillRect/>
          </a:stretch>
        </p:blipFill>
        <p:spPr>
          <a:xfrm>
            <a:off x="282576" y="1371600"/>
            <a:ext cx="1181100" cy="709613"/>
          </a:xfrm>
          <a:prstGeom prst="rect">
            <a:avLst/>
          </a:prstGeom>
        </p:spPr>
      </p:pic>
      <p:pic>
        <p:nvPicPr>
          <p:cNvPr id="10" name="Picture 9">
            <a:extLst>
              <a:ext uri="{FF2B5EF4-FFF2-40B4-BE49-F238E27FC236}">
                <a16:creationId xmlns:a16="http://schemas.microsoft.com/office/drawing/2014/main" id="{76E90A82-7534-29E2-F7E5-E8CE5C348AE0}"/>
              </a:ext>
            </a:extLst>
          </p:cNvPr>
          <p:cNvPicPr>
            <a:picLocks noChangeAspect="1"/>
          </p:cNvPicPr>
          <p:nvPr/>
        </p:nvPicPr>
        <p:blipFill>
          <a:blip r:embed="rId4"/>
          <a:stretch>
            <a:fillRect/>
          </a:stretch>
        </p:blipFill>
        <p:spPr>
          <a:xfrm>
            <a:off x="414338" y="2819400"/>
            <a:ext cx="1036638" cy="1076325"/>
          </a:xfrm>
          <a:prstGeom prst="rect">
            <a:avLst/>
          </a:prstGeom>
        </p:spPr>
      </p:pic>
      <p:pic>
        <p:nvPicPr>
          <p:cNvPr id="11" name="Picture 10" descr="A red computer screen with stars and text&#10;&#10;AI-generated content may be incorrect.">
            <a:extLst>
              <a:ext uri="{FF2B5EF4-FFF2-40B4-BE49-F238E27FC236}">
                <a16:creationId xmlns:a16="http://schemas.microsoft.com/office/drawing/2014/main" id="{0E0DBD5D-ED4A-B08F-2360-9590DD18CD48}"/>
              </a:ext>
            </a:extLst>
          </p:cNvPr>
          <p:cNvPicPr>
            <a:picLocks noChangeAspect="1"/>
          </p:cNvPicPr>
          <p:nvPr/>
        </p:nvPicPr>
        <p:blipFill>
          <a:blip r:embed="rId5"/>
          <a:stretch>
            <a:fillRect/>
          </a:stretch>
        </p:blipFill>
        <p:spPr>
          <a:xfrm>
            <a:off x="346075" y="4468812"/>
            <a:ext cx="1181100" cy="1087438"/>
          </a:xfrm>
          <a:prstGeom prst="rect">
            <a:avLst/>
          </a:prstGeom>
        </p:spPr>
      </p:pic>
    </p:spTree>
    <p:extLst>
      <p:ext uri="{BB962C8B-B14F-4D97-AF65-F5344CB8AC3E}">
        <p14:creationId xmlns:p14="http://schemas.microsoft.com/office/powerpoint/2010/main" val="432546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computer process&#10;&#10;AI-generated content may be incorrect.">
            <a:extLst>
              <a:ext uri="{FF2B5EF4-FFF2-40B4-BE49-F238E27FC236}">
                <a16:creationId xmlns:a16="http://schemas.microsoft.com/office/drawing/2014/main" id="{2A94F137-FDEF-65B4-A178-19E82DBCA00A}"/>
              </a:ext>
            </a:extLst>
          </p:cNvPr>
          <p:cNvPicPr>
            <a:picLocks noGrp="1" noChangeAspect="1"/>
          </p:cNvPicPr>
          <p:nvPr>
            <p:ph idx="1"/>
          </p:nvPr>
        </p:nvPicPr>
        <p:blipFill>
          <a:blip r:embed="rId2"/>
          <a:stretch>
            <a:fillRect/>
          </a:stretch>
        </p:blipFill>
        <p:spPr>
          <a:xfrm>
            <a:off x="1668025" y="1016000"/>
            <a:ext cx="8848012" cy="5716588"/>
          </a:xfrm>
          <a:prstGeom prst="rect">
            <a:avLst/>
          </a:prstGeom>
        </p:spPr>
      </p:pic>
      <p:sp>
        <p:nvSpPr>
          <p:cNvPr id="6" name="TextBox 5">
            <a:extLst>
              <a:ext uri="{FF2B5EF4-FFF2-40B4-BE49-F238E27FC236}">
                <a16:creationId xmlns:a16="http://schemas.microsoft.com/office/drawing/2014/main" id="{93532A7C-3759-49D5-5C08-B737723D7BA0}"/>
              </a:ext>
            </a:extLst>
          </p:cNvPr>
          <p:cNvSpPr txBox="1"/>
          <p:nvPr/>
        </p:nvSpPr>
        <p:spPr>
          <a:xfrm>
            <a:off x="890587" y="604838"/>
            <a:ext cx="2743200" cy="3308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50" b="1"/>
              <a:t>Architecture Diagram</a:t>
            </a:r>
          </a:p>
        </p:txBody>
      </p:sp>
    </p:spTree>
    <p:extLst>
      <p:ext uri="{BB962C8B-B14F-4D97-AF65-F5344CB8AC3E}">
        <p14:creationId xmlns:p14="http://schemas.microsoft.com/office/powerpoint/2010/main" val="1127265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12019-51C4-563C-AAA3-AD6A41E793C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E3CBC41-47E8-B1D2-A62B-A2CB843605D2}"/>
              </a:ext>
            </a:extLst>
          </p:cNvPr>
          <p:cNvSpPr/>
          <p:nvPr/>
        </p:nvSpPr>
        <p:spPr>
          <a:xfrm>
            <a:off x="6096841" y="-281"/>
            <a:ext cx="6096806" cy="6855572"/>
          </a:xfrm>
          <a:prstGeom prst="rect">
            <a:avLst/>
          </a:prstGeom>
          <a:solidFill>
            <a:srgbClr val="C20029"/>
          </a:solidFill>
          <a:ln>
            <a:solidFill>
              <a:srgbClr val="C2002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7DAB2316-D8E0-7D36-F745-FD38A4325ADA}"/>
              </a:ext>
            </a:extLst>
          </p:cNvPr>
          <p:cNvSpPr txBox="1"/>
          <p:nvPr/>
        </p:nvSpPr>
        <p:spPr>
          <a:xfrm>
            <a:off x="735106" y="744070"/>
            <a:ext cx="3998258" cy="3308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50" b="1"/>
              <a:t>Development Challenges</a:t>
            </a:r>
            <a:endParaRPr lang="en-US"/>
          </a:p>
        </p:txBody>
      </p:sp>
      <p:sp>
        <p:nvSpPr>
          <p:cNvPr id="6" name="TextBox 5">
            <a:extLst>
              <a:ext uri="{FF2B5EF4-FFF2-40B4-BE49-F238E27FC236}">
                <a16:creationId xmlns:a16="http://schemas.microsoft.com/office/drawing/2014/main" id="{C1F70747-7A3A-49C4-F3A9-D08C019254CA}"/>
              </a:ext>
            </a:extLst>
          </p:cNvPr>
          <p:cNvSpPr txBox="1"/>
          <p:nvPr/>
        </p:nvSpPr>
        <p:spPr>
          <a:xfrm>
            <a:off x="1676400" y="1488141"/>
            <a:ext cx="3711388" cy="46257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7" name="TextBox 6">
            <a:extLst>
              <a:ext uri="{FF2B5EF4-FFF2-40B4-BE49-F238E27FC236}">
                <a16:creationId xmlns:a16="http://schemas.microsoft.com/office/drawing/2014/main" id="{6CB74C78-4ACA-BF78-E3B6-6F37485909A6}"/>
              </a:ext>
            </a:extLst>
          </p:cNvPr>
          <p:cNvSpPr txBox="1"/>
          <p:nvPr/>
        </p:nvSpPr>
        <p:spPr>
          <a:xfrm>
            <a:off x="1649505" y="1371600"/>
            <a:ext cx="3648635"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a:t>Restricted Development Environment</a:t>
            </a:r>
          </a:p>
          <a:p>
            <a:r>
              <a:rPr lang="en-GB" sz="1400"/>
              <a:t>Lots of </a:t>
            </a:r>
            <a:r>
              <a:rPr lang="en-GB" sz="1400">
                <a:ea typeface="+mn-lt"/>
                <a:cs typeface="+mn-lt"/>
              </a:rPr>
              <a:t>barriers with </a:t>
            </a:r>
            <a:r>
              <a:rPr lang="en-GB" sz="1400"/>
              <a:t>regards to accessing APIs + applications</a:t>
            </a:r>
          </a:p>
          <a:p>
            <a:endParaRPr lang="en-GB" sz="1400"/>
          </a:p>
          <a:p>
            <a:endParaRPr lang="en-GB" sz="1400"/>
          </a:p>
          <a:p>
            <a:endParaRPr lang="en-GB" sz="1400"/>
          </a:p>
          <a:p>
            <a:endParaRPr lang="en-GB" sz="1400" b="1"/>
          </a:p>
          <a:p>
            <a:r>
              <a:rPr lang="en-GB" sz="1400" b="1"/>
              <a:t>Writing MCP client</a:t>
            </a:r>
          </a:p>
          <a:p>
            <a:r>
              <a:rPr lang="en-GB" sz="1400"/>
              <a:t>Lots of prebuilt clients exist, however writing your own can be </a:t>
            </a:r>
          </a:p>
          <a:p>
            <a:endParaRPr lang="en-GB" sz="1400"/>
          </a:p>
          <a:p>
            <a:endParaRPr lang="en-GB" sz="1400"/>
          </a:p>
          <a:p>
            <a:endParaRPr lang="en-GB" sz="1400"/>
          </a:p>
          <a:p>
            <a:r>
              <a:rPr lang="en-GB" sz="1400" b="1"/>
              <a:t>Choosing LLMs + Prompt Engineering</a:t>
            </a:r>
            <a:endParaRPr lang="en-GB"/>
          </a:p>
          <a:p>
            <a:r>
              <a:rPr lang="en-GB" sz="1400"/>
              <a:t>Choosing the correct LLMs and modifying system prompts</a:t>
            </a:r>
          </a:p>
        </p:txBody>
      </p:sp>
      <p:pic>
        <p:nvPicPr>
          <p:cNvPr id="2" name="Picture 1" descr="A red computer with a white screen&#10;&#10;AI-generated content may be incorrect.">
            <a:extLst>
              <a:ext uri="{FF2B5EF4-FFF2-40B4-BE49-F238E27FC236}">
                <a16:creationId xmlns:a16="http://schemas.microsoft.com/office/drawing/2014/main" id="{A1EDAE8D-5CE2-CABC-0065-B508E48BA24A}"/>
              </a:ext>
            </a:extLst>
          </p:cNvPr>
          <p:cNvPicPr>
            <a:picLocks noChangeAspect="1"/>
          </p:cNvPicPr>
          <p:nvPr/>
        </p:nvPicPr>
        <p:blipFill>
          <a:blip r:embed="rId3"/>
          <a:stretch>
            <a:fillRect/>
          </a:stretch>
        </p:blipFill>
        <p:spPr>
          <a:xfrm>
            <a:off x="477837" y="1374775"/>
            <a:ext cx="901701" cy="758826"/>
          </a:xfrm>
          <a:prstGeom prst="rect">
            <a:avLst/>
          </a:prstGeom>
        </p:spPr>
      </p:pic>
      <p:pic>
        <p:nvPicPr>
          <p:cNvPr id="3" name="Picture 2" descr="A red line drawing of a server&#10;&#10;AI-generated content may be incorrect.">
            <a:extLst>
              <a:ext uri="{FF2B5EF4-FFF2-40B4-BE49-F238E27FC236}">
                <a16:creationId xmlns:a16="http://schemas.microsoft.com/office/drawing/2014/main" id="{2B5EBAA7-F4F6-29D9-CF5B-961B4B78BA26}"/>
              </a:ext>
            </a:extLst>
          </p:cNvPr>
          <p:cNvPicPr>
            <a:picLocks noChangeAspect="1"/>
          </p:cNvPicPr>
          <p:nvPr/>
        </p:nvPicPr>
        <p:blipFill>
          <a:blip r:embed="rId4"/>
          <a:stretch>
            <a:fillRect/>
          </a:stretch>
        </p:blipFill>
        <p:spPr>
          <a:xfrm>
            <a:off x="479425" y="2814638"/>
            <a:ext cx="898525" cy="919163"/>
          </a:xfrm>
          <a:prstGeom prst="rect">
            <a:avLst/>
          </a:prstGeom>
        </p:spPr>
      </p:pic>
      <p:pic>
        <p:nvPicPr>
          <p:cNvPr id="8" name="Picture 7" descr="A red brain with white lines&#10;&#10;AI-generated content may be incorrect.">
            <a:extLst>
              <a:ext uri="{FF2B5EF4-FFF2-40B4-BE49-F238E27FC236}">
                <a16:creationId xmlns:a16="http://schemas.microsoft.com/office/drawing/2014/main" id="{9FF0B75C-1B02-B6A3-EDA2-9B7860C91D1A}"/>
              </a:ext>
            </a:extLst>
          </p:cNvPr>
          <p:cNvPicPr>
            <a:picLocks noChangeAspect="1"/>
          </p:cNvPicPr>
          <p:nvPr/>
        </p:nvPicPr>
        <p:blipFill>
          <a:blip r:embed="rId5"/>
          <a:stretch>
            <a:fillRect/>
          </a:stretch>
        </p:blipFill>
        <p:spPr>
          <a:xfrm>
            <a:off x="476250" y="4160838"/>
            <a:ext cx="904875" cy="1076325"/>
          </a:xfrm>
          <a:prstGeom prst="rect">
            <a:avLst/>
          </a:prstGeom>
        </p:spPr>
      </p:pic>
    </p:spTree>
    <p:extLst>
      <p:ext uri="{BB962C8B-B14F-4D97-AF65-F5344CB8AC3E}">
        <p14:creationId xmlns:p14="http://schemas.microsoft.com/office/powerpoint/2010/main" val="2593676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D6A95-B814-B587-B446-0463E66E11F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635F661-E68F-8243-E8BE-35CA93CC4066}"/>
              </a:ext>
            </a:extLst>
          </p:cNvPr>
          <p:cNvSpPr/>
          <p:nvPr/>
        </p:nvSpPr>
        <p:spPr>
          <a:xfrm>
            <a:off x="6096841" y="-281"/>
            <a:ext cx="6096806" cy="6855572"/>
          </a:xfrm>
          <a:prstGeom prst="rect">
            <a:avLst/>
          </a:prstGeom>
          <a:solidFill>
            <a:srgbClr val="C20029"/>
          </a:solidFill>
          <a:ln>
            <a:solidFill>
              <a:srgbClr val="C2002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7B7C39A-27EE-018B-3CCC-4B42F5B429D3}"/>
              </a:ext>
            </a:extLst>
          </p:cNvPr>
          <p:cNvSpPr txBox="1"/>
          <p:nvPr/>
        </p:nvSpPr>
        <p:spPr>
          <a:xfrm>
            <a:off x="735106" y="744070"/>
            <a:ext cx="3998258" cy="3308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50" b="1"/>
              <a:t>Next Steps</a:t>
            </a:r>
            <a:endParaRPr lang="en-US"/>
          </a:p>
        </p:txBody>
      </p:sp>
      <p:sp>
        <p:nvSpPr>
          <p:cNvPr id="6" name="TextBox 5">
            <a:extLst>
              <a:ext uri="{FF2B5EF4-FFF2-40B4-BE49-F238E27FC236}">
                <a16:creationId xmlns:a16="http://schemas.microsoft.com/office/drawing/2014/main" id="{D1F7C830-2A7E-4A10-1896-0EDA82BFB98C}"/>
              </a:ext>
            </a:extLst>
          </p:cNvPr>
          <p:cNvSpPr txBox="1"/>
          <p:nvPr/>
        </p:nvSpPr>
        <p:spPr>
          <a:xfrm>
            <a:off x="1676400" y="1488141"/>
            <a:ext cx="3711388" cy="46257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7" name="TextBox 6">
            <a:extLst>
              <a:ext uri="{FF2B5EF4-FFF2-40B4-BE49-F238E27FC236}">
                <a16:creationId xmlns:a16="http://schemas.microsoft.com/office/drawing/2014/main" id="{74975FD7-22FD-41D4-9F73-FDCD6A69F3C8}"/>
              </a:ext>
            </a:extLst>
          </p:cNvPr>
          <p:cNvSpPr txBox="1"/>
          <p:nvPr/>
        </p:nvSpPr>
        <p:spPr>
          <a:xfrm>
            <a:off x="1649505" y="1371600"/>
            <a:ext cx="364863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a:t>Port application</a:t>
            </a:r>
          </a:p>
          <a:p>
            <a:r>
              <a:rPr lang="en-GB" sz="1400"/>
              <a:t>Port application to work with Vanguard systems</a:t>
            </a:r>
          </a:p>
          <a:p>
            <a:endParaRPr lang="en-GB" sz="1400"/>
          </a:p>
          <a:p>
            <a:endParaRPr lang="en-GB" sz="1400"/>
          </a:p>
          <a:p>
            <a:endParaRPr lang="en-GB" sz="1400"/>
          </a:p>
          <a:p>
            <a:endParaRPr lang="en-GB" sz="1400"/>
          </a:p>
          <a:p>
            <a:r>
              <a:rPr lang="en-GB" sz="1400" b="1"/>
              <a:t>Port to AWS</a:t>
            </a:r>
          </a:p>
          <a:p>
            <a:r>
              <a:rPr lang="en-GB" sz="1400"/>
              <a:t>Replace the Flask server with AWS services, </a:t>
            </a:r>
          </a:p>
          <a:p>
            <a:endParaRPr lang="en-GB" sz="1400"/>
          </a:p>
          <a:p>
            <a:endParaRPr lang="en-GB" sz="1400"/>
          </a:p>
          <a:p>
            <a:endParaRPr lang="en-GB" sz="1400"/>
          </a:p>
          <a:p>
            <a:endParaRPr lang="en-GB" sz="1400"/>
          </a:p>
          <a:p>
            <a:endParaRPr lang="en-GB" sz="1400"/>
          </a:p>
          <a:p>
            <a:r>
              <a:rPr lang="en-GB" sz="1400" b="1"/>
              <a:t>Implement reporting system</a:t>
            </a:r>
          </a:p>
          <a:p>
            <a:r>
              <a:rPr lang="en-GB" sz="1400"/>
              <a:t>Allow users to report when the system behaves incorrectly</a:t>
            </a:r>
          </a:p>
          <a:p>
            <a:endParaRPr lang="en-GB" sz="1400"/>
          </a:p>
        </p:txBody>
      </p:sp>
      <p:pic>
        <p:nvPicPr>
          <p:cNvPr id="9" name="Picture 8" descr="A red line drawing of a computer and cloud&#10;&#10;AI-generated content may be incorrect.">
            <a:extLst>
              <a:ext uri="{FF2B5EF4-FFF2-40B4-BE49-F238E27FC236}">
                <a16:creationId xmlns:a16="http://schemas.microsoft.com/office/drawing/2014/main" id="{B188FCC5-3FFA-5E7F-32FE-8E36D96B892B}"/>
              </a:ext>
            </a:extLst>
          </p:cNvPr>
          <p:cNvPicPr>
            <a:picLocks noChangeAspect="1"/>
          </p:cNvPicPr>
          <p:nvPr/>
        </p:nvPicPr>
        <p:blipFill>
          <a:blip r:embed="rId3"/>
          <a:stretch>
            <a:fillRect/>
          </a:stretch>
        </p:blipFill>
        <p:spPr>
          <a:xfrm>
            <a:off x="402590" y="2895283"/>
            <a:ext cx="1064260" cy="1067435"/>
          </a:xfrm>
          <a:prstGeom prst="rect">
            <a:avLst/>
          </a:prstGeom>
        </p:spPr>
      </p:pic>
      <p:pic>
        <p:nvPicPr>
          <p:cNvPr id="10" name="Picture 9" descr="A group of red gears&#10;&#10;AI-generated content may be incorrect.">
            <a:extLst>
              <a:ext uri="{FF2B5EF4-FFF2-40B4-BE49-F238E27FC236}">
                <a16:creationId xmlns:a16="http://schemas.microsoft.com/office/drawing/2014/main" id="{1B760CB6-797C-0F12-626F-FED10AB938B5}"/>
              </a:ext>
            </a:extLst>
          </p:cNvPr>
          <p:cNvPicPr>
            <a:picLocks noChangeAspect="1"/>
          </p:cNvPicPr>
          <p:nvPr/>
        </p:nvPicPr>
        <p:blipFill>
          <a:blip r:embed="rId4"/>
          <a:stretch>
            <a:fillRect/>
          </a:stretch>
        </p:blipFill>
        <p:spPr>
          <a:xfrm>
            <a:off x="436245" y="1369060"/>
            <a:ext cx="986790" cy="1021080"/>
          </a:xfrm>
          <a:prstGeom prst="rect">
            <a:avLst/>
          </a:prstGeom>
        </p:spPr>
      </p:pic>
      <p:pic>
        <p:nvPicPr>
          <p:cNvPr id="11" name="Picture 10" descr="A red line drawing of a graph&#10;&#10;AI-generated content may be incorrect.">
            <a:extLst>
              <a:ext uri="{FF2B5EF4-FFF2-40B4-BE49-F238E27FC236}">
                <a16:creationId xmlns:a16="http://schemas.microsoft.com/office/drawing/2014/main" id="{A1E7D321-1F83-0938-0498-A1450FC73EE3}"/>
              </a:ext>
            </a:extLst>
          </p:cNvPr>
          <p:cNvPicPr>
            <a:picLocks noChangeAspect="1"/>
          </p:cNvPicPr>
          <p:nvPr/>
        </p:nvPicPr>
        <p:blipFill>
          <a:blip r:embed="rId5"/>
          <a:stretch>
            <a:fillRect/>
          </a:stretch>
        </p:blipFill>
        <p:spPr>
          <a:xfrm>
            <a:off x="405765" y="4224020"/>
            <a:ext cx="1200150" cy="1244600"/>
          </a:xfrm>
          <a:prstGeom prst="rect">
            <a:avLst/>
          </a:prstGeom>
        </p:spPr>
      </p:pic>
    </p:spTree>
    <p:extLst>
      <p:ext uri="{BB962C8B-B14F-4D97-AF65-F5344CB8AC3E}">
        <p14:creationId xmlns:p14="http://schemas.microsoft.com/office/powerpoint/2010/main" val="696668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6</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MCP Flow</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cp:revision>
  <dcterms:created xsi:type="dcterms:W3CDTF">2025-08-28T09:19:26Z</dcterms:created>
  <dcterms:modified xsi:type="dcterms:W3CDTF">2025-08-28T15:05:34Z</dcterms:modified>
</cp:coreProperties>
</file>