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6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25.png" ContentType="image/png"/>
  <Override PartName="/ppt/media/image10.png" ContentType="image/png"/>
  <Override PartName="/ppt/media/image27.jpeg" ContentType="image/jpeg"/>
  <Override PartName="/ppt/media/image5.png" ContentType="image/png"/>
  <Override PartName="/ppt/media/image26.jpeg" ContentType="image/jpeg"/>
  <Override PartName="/ppt/media/image24.png" ContentType="image/png"/>
  <Override PartName="/ppt/media/image23.png" ContentType="image/png"/>
  <Override PartName="/ppt/media/image22.png" ContentType="image/png"/>
  <Override PartName="/ppt/media/image19.png" ContentType="image/png"/>
  <Override PartName="/ppt/media/image21.png" ContentType="image/png"/>
  <Override PartName="/ppt/media/image15.png" ContentType="image/png"/>
  <Override PartName="/ppt/media/image28.jpeg" ContentType="image/jpe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4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21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76000" y="729720"/>
            <a:ext cx="11027880" cy="4573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76000" y="729720"/>
            <a:ext cx="11027880" cy="4573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76000" y="729720"/>
            <a:ext cx="11027880" cy="4573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6400" y="3085920"/>
            <a:ext cx="11297160" cy="33364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5" name="CustomShape 3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7.jpeg"/><Relationship Id="rId3" Type="http://schemas.openxmlformats.org/officeDocument/2006/relationships/image" Target="../media/image28.jpeg"/><Relationship Id="rId4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github.com/ATWltd/pyghaseel" TargetMode="External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Picture 3" descr=""/>
          <p:cNvPicPr/>
          <p:nvPr/>
        </p:nvPicPr>
        <p:blipFill>
          <a:blip r:embed="rId1"/>
          <a:srcRect l="0" t="5356" r="5189" b="11649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805068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7" name="CustomShape 3"/>
          <p:cNvSpPr/>
          <p:nvPr/>
        </p:nvSpPr>
        <p:spPr>
          <a:xfrm>
            <a:off x="8050680" y="601200"/>
            <a:ext cx="3700440" cy="5789160"/>
          </a:xfrm>
          <a:prstGeom prst="rect">
            <a:avLst/>
          </a:prstGeom>
          <a:solidFill>
            <a:srgbClr val="465359">
              <a:alpha val="97000"/>
            </a:srgbClr>
          </a:solidFill>
          <a:ln w="6480"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8" name="CustomShape 4"/>
          <p:cNvSpPr/>
          <p:nvPr/>
        </p:nvSpPr>
        <p:spPr>
          <a:xfrm>
            <a:off x="8298360" y="1523880"/>
            <a:ext cx="3207240" cy="347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Univers Condensed"/>
                <a:ea typeface="DejaVu Sans"/>
              </a:rPr>
              <a:t>Data analysis on leads quality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8298360" y="5145480"/>
            <a:ext cx="3207240" cy="73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1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2"/>
          <p:cNvSpPr/>
          <p:nvPr/>
        </p:nvSpPr>
        <p:spPr>
          <a:xfrm>
            <a:off x="451440" y="601200"/>
            <a:ext cx="11160000" cy="57877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4" name="CustomShape 3"/>
          <p:cNvSpPr/>
          <p:nvPr/>
        </p:nvSpPr>
        <p:spPr>
          <a:xfrm>
            <a:off x="807480" y="938160"/>
            <a:ext cx="66459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88000"/>
          </a:bodyPr>
          <a:p>
            <a:pPr>
              <a:lnSpc>
                <a:spcPct val="90000"/>
              </a:lnSpc>
            </a:pPr>
            <a:r>
              <a:rPr b="0" lang="en-US" sz="4400" spc="-1" strike="noStrike" cap="all">
                <a:solidFill>
                  <a:srgbClr val="ffffff"/>
                </a:solidFill>
                <a:latin typeface="Univers Condensed"/>
                <a:ea typeface="DejaVu Sans"/>
              </a:rPr>
              <a:t>Plotting the relationships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6" name="CustomShape 5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7" name="CustomShape 6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8" name="CustomShape 7"/>
          <p:cNvSpPr/>
          <p:nvPr/>
        </p:nvSpPr>
        <p:spPr>
          <a:xfrm>
            <a:off x="822960" y="2194560"/>
            <a:ext cx="10514160" cy="37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After cleaning the data then doing clustering, it’s time to use what I did to find the relationship between the values of the columns and the quality of the lead, so I did 2 bar plot of each column:</a:t>
            </a: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The first one has 2 bars (count of good leads and count of all leads) categorized by each cluster</a:t>
            </a: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The second one has a single bar (the percentage of count of good leads to the total number of the leads)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1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2"/>
          <p:cNvSpPr/>
          <p:nvPr/>
        </p:nvSpPr>
        <p:spPr>
          <a:xfrm>
            <a:off x="451440" y="601200"/>
            <a:ext cx="11160000" cy="57877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1" name="CustomShape 3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3566160" y="1842840"/>
            <a:ext cx="7189560" cy="4282200"/>
          </a:xfrm>
          <a:prstGeom prst="rect">
            <a:avLst/>
          </a:prstGeom>
          <a:ln>
            <a:noFill/>
          </a:ln>
        </p:spPr>
      </p:pic>
      <p:sp>
        <p:nvSpPr>
          <p:cNvPr id="195" name="CustomShape 6"/>
          <p:cNvSpPr/>
          <p:nvPr/>
        </p:nvSpPr>
        <p:spPr>
          <a:xfrm>
            <a:off x="624960" y="453600"/>
            <a:ext cx="102549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 cap="all">
                <a:solidFill>
                  <a:srgbClr val="ffffff"/>
                </a:solidFill>
                <a:latin typeface="Univers Condensed"/>
                <a:ea typeface="DejaVu Sans"/>
              </a:rPr>
              <a:t>Plotting lead source column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1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451440" y="601200"/>
            <a:ext cx="11160000" cy="57877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807480" y="938160"/>
            <a:ext cx="66459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 cap="all">
                <a:solidFill>
                  <a:srgbClr val="ffffff"/>
                </a:solidFill>
                <a:latin typeface="Univers Condensed"/>
                <a:ea typeface="DejaVu Sans"/>
              </a:rPr>
              <a:t>Notes: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1" name="CustomShape 6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2" name="CustomShape 7"/>
          <p:cNvSpPr/>
          <p:nvPr/>
        </p:nvSpPr>
        <p:spPr>
          <a:xfrm>
            <a:off x="807480" y="2150640"/>
            <a:ext cx="10514160" cy="37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Note that we are need to look both to the counts and the ratio, as we need both, we don't care for high ration while count is almost 0 On the other hand we cant look to a high good leads count without looking to its ratio We need to look at both of them.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So we can say</a:t>
            </a: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Cluster 34 and 33 has a great ration and leads count (almost 50%)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1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2"/>
          <p:cNvSpPr/>
          <p:nvPr/>
        </p:nvSpPr>
        <p:spPr>
          <a:xfrm>
            <a:off x="451440" y="601200"/>
            <a:ext cx="11160000" cy="57877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5" name="CustomShape 3"/>
          <p:cNvSpPr/>
          <p:nvPr/>
        </p:nvSpPr>
        <p:spPr>
          <a:xfrm>
            <a:off x="807480" y="938160"/>
            <a:ext cx="66459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 cap="all">
                <a:solidFill>
                  <a:srgbClr val="ffffff"/>
                </a:solidFill>
                <a:latin typeface="Univers Condensed"/>
                <a:ea typeface="DejaVu Sans"/>
              </a:rPr>
              <a:t>Notes: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7" name="CustomShape 5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8" name="CustomShape 6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9" name="CustomShape 7"/>
          <p:cNvSpPr/>
          <p:nvPr/>
        </p:nvSpPr>
        <p:spPr>
          <a:xfrm>
            <a:off x="807480" y="2150640"/>
            <a:ext cx="4768920" cy="37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Cluster 34 is about “type form”</a:t>
            </a: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Cluster 33 is about “linkedin”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The opposite for cluster 9, it has a lot of leads but the count of good leads is very bad (about whatsapp)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6583680" y="914400"/>
            <a:ext cx="4503960" cy="2924640"/>
          </a:xfrm>
          <a:prstGeom prst="rect">
            <a:avLst/>
          </a:prstGeom>
          <a:ln>
            <a:noFill/>
          </a:ln>
        </p:spPr>
      </p:pic>
      <p:pic>
        <p:nvPicPr>
          <p:cNvPr id="211" name="" descr=""/>
          <p:cNvPicPr/>
          <p:nvPr/>
        </p:nvPicPr>
        <p:blipFill>
          <a:blip r:embed="rId2"/>
          <a:stretch/>
        </p:blipFill>
        <p:spPr>
          <a:xfrm>
            <a:off x="6583680" y="4389120"/>
            <a:ext cx="4570560" cy="98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1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2"/>
          <p:cNvSpPr/>
          <p:nvPr/>
        </p:nvSpPr>
        <p:spPr>
          <a:xfrm>
            <a:off x="451440" y="601200"/>
            <a:ext cx="11160000" cy="57877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4" name="CustomShape 3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5" name="CustomShape 4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6" name="CustomShape 5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7" name="CustomShape 6"/>
          <p:cNvSpPr/>
          <p:nvPr/>
        </p:nvSpPr>
        <p:spPr>
          <a:xfrm>
            <a:off x="624960" y="453600"/>
            <a:ext cx="102549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 cap="all">
                <a:solidFill>
                  <a:srgbClr val="ffffff"/>
                </a:solidFill>
                <a:latin typeface="Univers Condensed"/>
                <a:ea typeface="DejaVu Sans"/>
              </a:rPr>
              <a:t>Plotting contact methods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4522680" y="1693800"/>
            <a:ext cx="6723000" cy="452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1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2"/>
          <p:cNvSpPr/>
          <p:nvPr/>
        </p:nvSpPr>
        <p:spPr>
          <a:xfrm>
            <a:off x="451440" y="601200"/>
            <a:ext cx="11160000" cy="57877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1" name="CustomShape 3"/>
          <p:cNvSpPr/>
          <p:nvPr/>
        </p:nvSpPr>
        <p:spPr>
          <a:xfrm>
            <a:off x="807480" y="938160"/>
            <a:ext cx="66459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 cap="all">
                <a:solidFill>
                  <a:srgbClr val="ffffff"/>
                </a:solidFill>
                <a:latin typeface="Univers Condensed"/>
                <a:ea typeface="DejaVu Sans"/>
              </a:rPr>
              <a:t>Notes: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3" name="CustomShape 5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4" name="CustomShape 6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5" name="CustomShape 7"/>
          <p:cNvSpPr/>
          <p:nvPr/>
        </p:nvSpPr>
        <p:spPr>
          <a:xfrm>
            <a:off x="807480" y="2150640"/>
            <a:ext cx="4768920" cy="37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Cluster 2 and 1 is looks promising, we should invest more in them (whatsapp and top compounds form)</a:t>
            </a: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The opposite for cluster 4 and 5, they have a lot of leads but the count of good leads is very bad, the are about (personal and phone)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5862240" y="3108960"/>
            <a:ext cx="5474880" cy="109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1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2"/>
          <p:cNvSpPr/>
          <p:nvPr/>
        </p:nvSpPr>
        <p:spPr>
          <a:xfrm>
            <a:off x="451440" y="601200"/>
            <a:ext cx="11160000" cy="57877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9" name="CustomShape 3"/>
          <p:cNvSpPr/>
          <p:nvPr/>
        </p:nvSpPr>
        <p:spPr>
          <a:xfrm>
            <a:off x="807480" y="938160"/>
            <a:ext cx="66459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 cap="all">
                <a:solidFill>
                  <a:srgbClr val="ffffff"/>
                </a:solidFill>
                <a:latin typeface="Univers Condensed"/>
                <a:ea typeface="DejaVu Sans"/>
              </a:rPr>
              <a:t>Notes: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1" name="CustomShape 5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2" name="CustomShape 6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3" name="CustomShape 7"/>
          <p:cNvSpPr/>
          <p:nvPr/>
        </p:nvSpPr>
        <p:spPr>
          <a:xfrm>
            <a:off x="1356480" y="1737360"/>
            <a:ext cx="9066240" cy="37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This means we can rely on whatsapp as a communication method, but not as a lead source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And the same goes for the rest of the columns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1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2"/>
          <p:cNvSpPr/>
          <p:nvPr/>
        </p:nvSpPr>
        <p:spPr>
          <a:xfrm>
            <a:off x="451440" y="601200"/>
            <a:ext cx="11160000" cy="57877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6" name="CustomShape 3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7" name="CustomShape 4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8" name="CustomShape 5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647640" y="786600"/>
            <a:ext cx="4380120" cy="2961000"/>
          </a:xfrm>
          <a:prstGeom prst="rect">
            <a:avLst/>
          </a:prstGeom>
          <a:ln>
            <a:noFill/>
          </a:ln>
        </p:spPr>
      </p:pic>
      <p:pic>
        <p:nvPicPr>
          <p:cNvPr id="240" name="" descr=""/>
          <p:cNvPicPr/>
          <p:nvPr/>
        </p:nvPicPr>
        <p:blipFill>
          <a:blip r:embed="rId2"/>
          <a:stretch/>
        </p:blipFill>
        <p:spPr>
          <a:xfrm>
            <a:off x="7040880" y="810000"/>
            <a:ext cx="4296240" cy="2937600"/>
          </a:xfrm>
          <a:prstGeom prst="rect">
            <a:avLst/>
          </a:prstGeom>
          <a:ln>
            <a:noFill/>
          </a:ln>
        </p:spPr>
      </p:pic>
      <p:pic>
        <p:nvPicPr>
          <p:cNvPr id="241" name="" descr=""/>
          <p:cNvPicPr/>
          <p:nvPr/>
        </p:nvPicPr>
        <p:blipFill>
          <a:blip r:embed="rId3"/>
          <a:stretch/>
        </p:blipFill>
        <p:spPr>
          <a:xfrm>
            <a:off x="3481560" y="3745800"/>
            <a:ext cx="4106520" cy="274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1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2"/>
          <p:cNvSpPr/>
          <p:nvPr/>
        </p:nvSpPr>
        <p:spPr>
          <a:xfrm>
            <a:off x="451440" y="601200"/>
            <a:ext cx="11160000" cy="57877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44" name="CustomShape 3"/>
          <p:cNvSpPr/>
          <p:nvPr/>
        </p:nvSpPr>
        <p:spPr>
          <a:xfrm>
            <a:off x="807480" y="938160"/>
            <a:ext cx="66459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 cap="all">
                <a:solidFill>
                  <a:srgbClr val="ffffff"/>
                </a:solidFill>
                <a:latin typeface="Univers Condensed"/>
                <a:ea typeface="DejaVu Sans"/>
              </a:rPr>
              <a:t>Notes: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46" name="CustomShape 5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47" name="CustomShape 6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48" name="CustomShape 7"/>
          <p:cNvSpPr/>
          <p:nvPr/>
        </p:nvSpPr>
        <p:spPr>
          <a:xfrm>
            <a:off x="1356480" y="1737360"/>
            <a:ext cx="9066240" cy="37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We can spend more time on clustering the data to increase its quality, and this will provide</a:t>
            </a: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A better understanding for the data</a:t>
            </a: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A better data for the model to operate 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1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2"/>
          <p:cNvSpPr/>
          <p:nvPr/>
        </p:nvSpPr>
        <p:spPr>
          <a:xfrm>
            <a:off x="451440" y="601200"/>
            <a:ext cx="11160000" cy="57877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1" name="CustomShape 3"/>
          <p:cNvSpPr/>
          <p:nvPr/>
        </p:nvSpPr>
        <p:spPr>
          <a:xfrm>
            <a:off x="807480" y="938160"/>
            <a:ext cx="66459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88000"/>
          </a:bodyPr>
          <a:p>
            <a:pPr>
              <a:lnSpc>
                <a:spcPct val="90000"/>
              </a:lnSpc>
            </a:pPr>
            <a:r>
              <a:rPr b="0" lang="en-US" sz="4400" spc="-1" strike="noStrike" cap="all">
                <a:solidFill>
                  <a:srgbClr val="ffffff"/>
                </a:solidFill>
                <a:latin typeface="Univers Condensed"/>
                <a:ea typeface="DejaVu Sans"/>
              </a:rPr>
              <a:t>Extra cleaning on messages: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3" name="CustomShape 5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4" name="CustomShape 6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5" name="CustomShape 7"/>
          <p:cNvSpPr/>
          <p:nvPr/>
        </p:nvSpPr>
        <p:spPr>
          <a:xfrm>
            <a:off x="1356480" y="1737360"/>
            <a:ext cx="9066240" cy="37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Now what about the message column?, at the first glance it looks promising?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Lets try to clean it and see if we can do word count analysis on them.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81040" y="702000"/>
            <a:ext cx="110278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 cap="all">
                <a:solidFill>
                  <a:srgbClr val="404040"/>
                </a:solidFill>
                <a:latin typeface="Univers Condensed"/>
                <a:ea typeface="DejaVu Sans"/>
              </a:rPr>
              <a:t>Table of contents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81040" y="2340720"/>
            <a:ext cx="11609640" cy="363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52000"/>
          </a:bodyPr>
          <a:p>
            <a:pPr marL="305280" indent="-303480">
              <a:lnSpc>
                <a:spcPct val="120000"/>
              </a:lnSpc>
              <a:spcBef>
                <a:spcPts val="479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2400" spc="-1" strike="noStrike">
                <a:solidFill>
                  <a:srgbClr val="404040"/>
                </a:solidFill>
                <a:latin typeface="Univers"/>
                <a:ea typeface="DejaVu Sans"/>
              </a:rPr>
              <a:t>Introduction</a:t>
            </a:r>
            <a:endParaRPr b="0" lang="en-US" sz="24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479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2400" spc="-1" strike="noStrike">
                <a:solidFill>
                  <a:srgbClr val="404040"/>
                </a:solidFill>
                <a:latin typeface="Univers"/>
                <a:ea typeface="DejaVu Sans"/>
              </a:rPr>
              <a:t>Data Cleaning</a:t>
            </a:r>
            <a:endParaRPr b="0" lang="en-US" sz="24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479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2400" spc="-1" strike="noStrike">
                <a:solidFill>
                  <a:srgbClr val="404040"/>
                </a:solidFill>
                <a:latin typeface="Univers"/>
                <a:ea typeface="DejaVu Sans"/>
              </a:rPr>
              <a:t>Clustering The Noisy Data</a:t>
            </a:r>
            <a:endParaRPr b="0" lang="en-US" sz="24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479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2400" spc="-1" strike="noStrike">
                <a:solidFill>
                  <a:srgbClr val="404040"/>
                </a:solidFill>
                <a:latin typeface="Univers"/>
                <a:ea typeface="DejaVu Sans"/>
              </a:rPr>
              <a:t>Plotting The Relationship Between</a:t>
            </a:r>
            <a:endParaRPr b="0" lang="en-US" sz="24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479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2400" spc="-1" strike="noStrike">
                <a:solidFill>
                  <a:srgbClr val="404040"/>
                </a:solidFill>
                <a:latin typeface="Univers"/>
                <a:ea typeface="DejaVu Sans"/>
              </a:rPr>
              <a:t>Extra Cleaning On The Messages</a:t>
            </a:r>
            <a:endParaRPr b="0" lang="en-US" sz="24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479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2400" spc="-1" strike="noStrike">
                <a:solidFill>
                  <a:srgbClr val="404040"/>
                </a:solidFill>
                <a:latin typeface="Univers"/>
                <a:ea typeface="DejaVu Sans"/>
              </a:rPr>
              <a:t>Feature Engineering And Getting Correlation</a:t>
            </a:r>
            <a:endParaRPr b="0" lang="en-US" sz="24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479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2400" spc="-1" strike="noStrike">
                <a:solidFill>
                  <a:srgbClr val="404040"/>
                </a:solidFill>
                <a:latin typeface="Univers"/>
                <a:ea typeface="DejaVu Sans"/>
              </a:rPr>
              <a:t>Model Training (Handling Unbalanced Dataset) and Evaluation Metrics</a:t>
            </a:r>
            <a:endParaRPr b="0" lang="en-US" sz="24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479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2400" spc="-1" strike="noStrike">
                <a:solidFill>
                  <a:srgbClr val="404040"/>
                </a:solidFill>
                <a:latin typeface="Univers"/>
                <a:ea typeface="DejaVu Sans"/>
              </a:rPr>
              <a:t>Deployment</a:t>
            </a:r>
            <a:endParaRPr b="0" lang="en-US" sz="24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479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2400" spc="-1" strike="noStrike">
                <a:solidFill>
                  <a:srgbClr val="404040"/>
                </a:solidFill>
                <a:latin typeface="Univers"/>
                <a:ea typeface="DejaVu Sans"/>
              </a:rPr>
              <a:t>Conclusion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1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2"/>
          <p:cNvSpPr/>
          <p:nvPr/>
        </p:nvSpPr>
        <p:spPr>
          <a:xfrm>
            <a:off x="451440" y="601200"/>
            <a:ext cx="11160000" cy="57877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8" name="CustomShape 3"/>
          <p:cNvSpPr/>
          <p:nvPr/>
        </p:nvSpPr>
        <p:spPr>
          <a:xfrm>
            <a:off x="807480" y="731880"/>
            <a:ext cx="66459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48000"/>
          </a:bodyPr>
          <a:p>
            <a:pPr>
              <a:lnSpc>
                <a:spcPct val="90000"/>
              </a:lnSpc>
            </a:pPr>
            <a:r>
              <a:rPr b="0" lang="en-US" sz="4400" spc="-1" strike="noStrike" cap="all">
                <a:solidFill>
                  <a:srgbClr val="ffffff"/>
                </a:solidFill>
                <a:latin typeface="Univers Condensed"/>
                <a:ea typeface="Noto Sans CJK SC"/>
              </a:rPr>
              <a:t>Words analysis on counts of low quality leads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9" name="CustomShape 4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0" name="CustomShape 5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1" name="CustomShape 6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62" name="" descr=""/>
          <p:cNvPicPr/>
          <p:nvPr/>
        </p:nvPicPr>
        <p:blipFill>
          <a:blip r:embed="rId1"/>
          <a:stretch/>
        </p:blipFill>
        <p:spPr>
          <a:xfrm>
            <a:off x="1211760" y="2088360"/>
            <a:ext cx="9851040" cy="403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1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2"/>
          <p:cNvSpPr/>
          <p:nvPr/>
        </p:nvSpPr>
        <p:spPr>
          <a:xfrm>
            <a:off x="451440" y="601200"/>
            <a:ext cx="11160000" cy="57877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5" name="CustomShape 3"/>
          <p:cNvSpPr/>
          <p:nvPr/>
        </p:nvSpPr>
        <p:spPr>
          <a:xfrm>
            <a:off x="807480" y="731880"/>
            <a:ext cx="66459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48000"/>
          </a:bodyPr>
          <a:p>
            <a:pPr>
              <a:lnSpc>
                <a:spcPct val="90000"/>
              </a:lnSpc>
            </a:pPr>
            <a:r>
              <a:rPr b="0" lang="en-US" sz="4400" spc="-1" strike="noStrike" cap="all">
                <a:solidFill>
                  <a:srgbClr val="ffffff"/>
                </a:solidFill>
                <a:latin typeface="Univers Condensed"/>
                <a:ea typeface="Noto Sans CJK SC"/>
              </a:rPr>
              <a:t>Words analysis on counts of low quality leads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7" name="CustomShape 5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8" name="CustomShape 6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69" name="" descr=""/>
          <p:cNvPicPr/>
          <p:nvPr/>
        </p:nvPicPr>
        <p:blipFill>
          <a:blip r:embed="rId1"/>
          <a:stretch/>
        </p:blipFill>
        <p:spPr>
          <a:xfrm>
            <a:off x="2011680" y="2022480"/>
            <a:ext cx="8045280" cy="410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1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2"/>
          <p:cNvSpPr/>
          <p:nvPr/>
        </p:nvSpPr>
        <p:spPr>
          <a:xfrm>
            <a:off x="451440" y="601200"/>
            <a:ext cx="11160000" cy="57877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2" name="CustomShape 3"/>
          <p:cNvSpPr/>
          <p:nvPr/>
        </p:nvSpPr>
        <p:spPr>
          <a:xfrm>
            <a:off x="807480" y="731880"/>
            <a:ext cx="66459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48000"/>
          </a:bodyPr>
          <a:p>
            <a:pPr>
              <a:lnSpc>
                <a:spcPct val="90000"/>
              </a:lnSpc>
            </a:pPr>
            <a:r>
              <a:rPr b="0" lang="en-US" sz="4400" spc="-1" strike="noStrike" cap="all">
                <a:solidFill>
                  <a:srgbClr val="ffffff"/>
                </a:solidFill>
                <a:latin typeface="Univers Condensed"/>
                <a:ea typeface="Noto Sans CJK SC"/>
              </a:rPr>
              <a:t>Words analysis on counts of High quality leads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3" name="CustomShape 4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4" name="CustomShape 5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5" name="CustomShape 6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76" name="" descr=""/>
          <p:cNvPicPr/>
          <p:nvPr/>
        </p:nvPicPr>
        <p:blipFill>
          <a:blip r:embed="rId1"/>
          <a:stretch/>
        </p:blipFill>
        <p:spPr>
          <a:xfrm>
            <a:off x="1188720" y="2059560"/>
            <a:ext cx="9782640" cy="412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1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451440" y="601200"/>
            <a:ext cx="11160000" cy="57877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9" name="CustomShape 3"/>
          <p:cNvSpPr/>
          <p:nvPr/>
        </p:nvSpPr>
        <p:spPr>
          <a:xfrm>
            <a:off x="807480" y="731880"/>
            <a:ext cx="66459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48000"/>
          </a:bodyPr>
          <a:p>
            <a:pPr>
              <a:lnSpc>
                <a:spcPct val="90000"/>
              </a:lnSpc>
            </a:pPr>
            <a:r>
              <a:rPr b="0" lang="en-US" sz="4400" spc="-1" strike="noStrike" cap="all">
                <a:solidFill>
                  <a:srgbClr val="ffffff"/>
                </a:solidFill>
                <a:latin typeface="Univers Condensed"/>
                <a:ea typeface="Noto Sans CJK SC"/>
              </a:rPr>
              <a:t>Words analysis on counts of high quality leads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81" name="CustomShape 5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82" name="CustomShape 6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83" name="" descr=""/>
          <p:cNvPicPr/>
          <p:nvPr/>
        </p:nvPicPr>
        <p:blipFill>
          <a:blip r:embed="rId1"/>
          <a:stretch/>
        </p:blipFill>
        <p:spPr>
          <a:xfrm>
            <a:off x="1864800" y="2049480"/>
            <a:ext cx="7953840" cy="4056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1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2"/>
          <p:cNvSpPr/>
          <p:nvPr/>
        </p:nvSpPr>
        <p:spPr>
          <a:xfrm>
            <a:off x="451440" y="601200"/>
            <a:ext cx="11160000" cy="57877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86" name="CustomShape 3"/>
          <p:cNvSpPr/>
          <p:nvPr/>
        </p:nvSpPr>
        <p:spPr>
          <a:xfrm>
            <a:off x="807480" y="822960"/>
            <a:ext cx="8609400" cy="391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2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4400" spc="-1" strike="noStrike" cap="all">
                <a:solidFill>
                  <a:srgbClr val="ffffff"/>
                </a:solidFill>
                <a:latin typeface="Univers Condensed"/>
                <a:ea typeface="DejaVu Sans"/>
              </a:rPr>
              <a:t>Feature Engineering And Getting Coorelation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>
            <a:off x="731520" y="914400"/>
            <a:ext cx="9066240" cy="37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What about finding the correlation between the message length and the quality of the lead?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1"/>
          <a:stretch/>
        </p:blipFill>
        <p:spPr>
          <a:xfrm>
            <a:off x="3474720" y="3433320"/>
            <a:ext cx="7488000" cy="1594440"/>
          </a:xfrm>
          <a:prstGeom prst="rect">
            <a:avLst/>
          </a:prstGeom>
          <a:ln>
            <a:noFill/>
          </a:ln>
        </p:spPr>
      </p:pic>
      <p:sp>
        <p:nvSpPr>
          <p:cNvPr id="292" name="CustomShape 8"/>
          <p:cNvSpPr/>
          <p:nvPr/>
        </p:nvSpPr>
        <p:spPr>
          <a:xfrm>
            <a:off x="731520" y="3522240"/>
            <a:ext cx="9066240" cy="37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So unfortuantily, it looks that the correlation is weak, so we will proceed with the words while training the model (as a trial)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1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2"/>
          <p:cNvSpPr/>
          <p:nvPr/>
        </p:nvSpPr>
        <p:spPr>
          <a:xfrm>
            <a:off x="451440" y="601200"/>
            <a:ext cx="11160000" cy="57877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5" name="CustomShape 3"/>
          <p:cNvSpPr/>
          <p:nvPr/>
        </p:nvSpPr>
        <p:spPr>
          <a:xfrm>
            <a:off x="807480" y="938160"/>
            <a:ext cx="66459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48000"/>
          </a:bodyPr>
          <a:p>
            <a:pPr>
              <a:lnSpc>
                <a:spcPct val="90000"/>
              </a:lnSpc>
            </a:pPr>
            <a:r>
              <a:rPr b="0" lang="en-US" sz="4400" spc="-1" strike="noStrike" cap="all">
                <a:solidFill>
                  <a:srgbClr val="ffffff"/>
                </a:solidFill>
                <a:latin typeface="Univers Condensed"/>
                <a:ea typeface="DejaVu Sans"/>
              </a:rPr>
              <a:t>Model training (unbalanced dataset)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6" name="CustomShape 4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7" name="CustomShape 5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8" name="CustomShape 6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9" name="CustomShape 7"/>
          <p:cNvSpPr/>
          <p:nvPr/>
        </p:nvSpPr>
        <p:spPr>
          <a:xfrm>
            <a:off x="807840" y="1005840"/>
            <a:ext cx="9066240" cy="37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Let’s take a look at the balance of our 2 classes (low and high quality)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300" name="" descr=""/>
          <p:cNvPicPr/>
          <p:nvPr/>
        </p:nvPicPr>
        <p:blipFill>
          <a:blip r:embed="rId1"/>
          <a:stretch/>
        </p:blipFill>
        <p:spPr>
          <a:xfrm>
            <a:off x="3200400" y="3291840"/>
            <a:ext cx="6113520" cy="286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1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2"/>
          <p:cNvSpPr/>
          <p:nvPr/>
        </p:nvSpPr>
        <p:spPr>
          <a:xfrm>
            <a:off x="451440" y="601200"/>
            <a:ext cx="11160000" cy="57877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03" name="CustomShape 3"/>
          <p:cNvSpPr/>
          <p:nvPr/>
        </p:nvSpPr>
        <p:spPr>
          <a:xfrm>
            <a:off x="771480" y="830160"/>
            <a:ext cx="66459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48000"/>
          </a:bodyPr>
          <a:p>
            <a:pPr>
              <a:lnSpc>
                <a:spcPct val="90000"/>
              </a:lnSpc>
            </a:pPr>
            <a:r>
              <a:rPr b="0" lang="en-US" sz="4400" spc="-1" strike="noStrike" cap="all">
                <a:solidFill>
                  <a:srgbClr val="ffffff"/>
                </a:solidFill>
                <a:latin typeface="Univers Condensed"/>
                <a:ea typeface="DejaVu Sans"/>
              </a:rPr>
              <a:t>Model training (unbalanced dataset)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4" name="CustomShape 4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05" name="CustomShape 5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06" name="CustomShape 6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07" name="CustomShape 7"/>
          <p:cNvSpPr/>
          <p:nvPr/>
        </p:nvSpPr>
        <p:spPr>
          <a:xfrm>
            <a:off x="716400" y="2059200"/>
            <a:ext cx="9066240" cy="37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So let’s choose the best model for our case, and since our problem is just a simple binary classification, we can choose:</a:t>
            </a: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Support Vector Classifier</a:t>
            </a: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Linear regression</a:t>
            </a: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Simple Vanilla ANN (feed forward network)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1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2"/>
          <p:cNvSpPr/>
          <p:nvPr/>
        </p:nvSpPr>
        <p:spPr>
          <a:xfrm>
            <a:off x="451440" y="601200"/>
            <a:ext cx="11160000" cy="57877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10" name="CustomShape 3"/>
          <p:cNvSpPr/>
          <p:nvPr/>
        </p:nvSpPr>
        <p:spPr>
          <a:xfrm>
            <a:off x="771480" y="830160"/>
            <a:ext cx="66459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48000"/>
          </a:bodyPr>
          <a:p>
            <a:pPr>
              <a:lnSpc>
                <a:spcPct val="90000"/>
              </a:lnSpc>
            </a:pPr>
            <a:r>
              <a:rPr b="0" lang="en-US" sz="4400" spc="-1" strike="noStrike" cap="all">
                <a:solidFill>
                  <a:srgbClr val="ffffff"/>
                </a:solidFill>
                <a:latin typeface="Univers Condensed"/>
                <a:ea typeface="DejaVu Sans"/>
              </a:rPr>
              <a:t>Model training (unbalanced dataset)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1" name="CustomShape 4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13" name="CustomShape 6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14" name="CustomShape 7"/>
          <p:cNvSpPr/>
          <p:nvPr/>
        </p:nvSpPr>
        <p:spPr>
          <a:xfrm>
            <a:off x="716400" y="2059200"/>
            <a:ext cx="9066240" cy="37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68000"/>
          </a:bodyPr>
          <a:p>
            <a:pPr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I trained on three different situations</a:t>
            </a: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Used the clusters ids as a categorical features</a:t>
            </a: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I used words in the messages (after the cleaning steps)</a:t>
            </a: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I used all the words inside all the columns (after cleaning and before clustering)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But we must not forget about the unbalanced data problem, so we will try to use these aproches:</a:t>
            </a: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Use balanced weight to the classes (instead of giving each class the same weight)</a:t>
            </a: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Move our threshold to give a better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1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2"/>
          <p:cNvSpPr/>
          <p:nvPr/>
        </p:nvSpPr>
        <p:spPr>
          <a:xfrm>
            <a:off x="451440" y="601200"/>
            <a:ext cx="11160000" cy="57877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17" name="CustomShape 3"/>
          <p:cNvSpPr/>
          <p:nvPr/>
        </p:nvSpPr>
        <p:spPr>
          <a:xfrm>
            <a:off x="807480" y="938160"/>
            <a:ext cx="66459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48000"/>
          </a:bodyPr>
          <a:p>
            <a:pPr>
              <a:lnSpc>
                <a:spcPct val="90000"/>
              </a:lnSpc>
            </a:pPr>
            <a:r>
              <a:rPr b="0" lang="en-US" sz="4400" spc="-1" strike="noStrike" cap="all">
                <a:solidFill>
                  <a:srgbClr val="ffffff"/>
                </a:solidFill>
                <a:latin typeface="Univers Condensed"/>
                <a:ea typeface="DejaVu Sans"/>
              </a:rPr>
              <a:t>Model training (unbalanced dataset)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8" name="CustomShape 4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19" name="CustomShape 5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20" name="CustomShape 6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21" name="CustomShape 7"/>
          <p:cNvSpPr/>
          <p:nvPr/>
        </p:nvSpPr>
        <p:spPr>
          <a:xfrm>
            <a:off x="716400" y="2059200"/>
            <a:ext cx="9066240" cy="37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This model is so simple and straight, and it gave us the best values till now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Now let’s look at the classification report and the confusion matrix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1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2"/>
          <p:cNvSpPr/>
          <p:nvPr/>
        </p:nvSpPr>
        <p:spPr>
          <a:xfrm>
            <a:off x="451440" y="601200"/>
            <a:ext cx="11160000" cy="57877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24" name="CustomShape 3"/>
          <p:cNvSpPr/>
          <p:nvPr/>
        </p:nvSpPr>
        <p:spPr>
          <a:xfrm>
            <a:off x="591480" y="722160"/>
            <a:ext cx="66459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48000"/>
          </a:bodyPr>
          <a:p>
            <a:pPr>
              <a:lnSpc>
                <a:spcPct val="90000"/>
              </a:lnSpc>
            </a:pPr>
            <a:r>
              <a:rPr b="0" lang="en-US" sz="4400" spc="-1" strike="noStrike" cap="all">
                <a:solidFill>
                  <a:srgbClr val="ffffff"/>
                </a:solidFill>
                <a:latin typeface="Univers Condensed"/>
                <a:ea typeface="DejaVu Sans"/>
              </a:rPr>
              <a:t>Model training (unbalanced dataset)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26" name="CustomShape 5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27" name="CustomShape 6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28" name="CustomShape 7"/>
          <p:cNvSpPr/>
          <p:nvPr/>
        </p:nvSpPr>
        <p:spPr>
          <a:xfrm>
            <a:off x="968400" y="583200"/>
            <a:ext cx="9066240" cy="37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Clusters ids as a categorical features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29" name="" descr=""/>
          <p:cNvPicPr/>
          <p:nvPr/>
        </p:nvPicPr>
        <p:blipFill>
          <a:blip r:embed="rId1"/>
          <a:stretch/>
        </p:blipFill>
        <p:spPr>
          <a:xfrm>
            <a:off x="722520" y="3474720"/>
            <a:ext cx="5411880" cy="1784160"/>
          </a:xfrm>
          <a:prstGeom prst="rect">
            <a:avLst/>
          </a:prstGeom>
          <a:ln>
            <a:noFill/>
          </a:ln>
        </p:spPr>
      </p:pic>
      <p:pic>
        <p:nvPicPr>
          <p:cNvPr id="330" name="" descr=""/>
          <p:cNvPicPr/>
          <p:nvPr/>
        </p:nvPicPr>
        <p:blipFill>
          <a:blip r:embed="rId2"/>
          <a:stretch/>
        </p:blipFill>
        <p:spPr>
          <a:xfrm>
            <a:off x="6966000" y="2094840"/>
            <a:ext cx="4388040" cy="412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1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2"/>
          <p:cNvSpPr/>
          <p:nvPr/>
        </p:nvSpPr>
        <p:spPr>
          <a:xfrm>
            <a:off x="451440" y="601200"/>
            <a:ext cx="11251440" cy="57877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4" name="CustomShape 3"/>
          <p:cNvSpPr/>
          <p:nvPr/>
        </p:nvSpPr>
        <p:spPr>
          <a:xfrm>
            <a:off x="807480" y="938160"/>
            <a:ext cx="66459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 cap="all">
                <a:solidFill>
                  <a:srgbClr val="ffffff"/>
                </a:solidFill>
                <a:latin typeface="Univers Condensed"/>
                <a:ea typeface="DejaVu Sans"/>
              </a:rPr>
              <a:t>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6" name="CustomShape 5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7" name="CustomShape 6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8" name="CustomShape 7"/>
          <p:cNvSpPr/>
          <p:nvPr/>
        </p:nvSpPr>
        <p:spPr>
          <a:xfrm>
            <a:off x="807480" y="2340720"/>
            <a:ext cx="6689160" cy="37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5280" indent="-303480">
              <a:lnSpc>
                <a:spcPct val="120000"/>
              </a:lnSpc>
              <a:spcBef>
                <a:spcPts val="40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2000" spc="-1" strike="noStrike">
                <a:solidFill>
                  <a:srgbClr val="ffffff"/>
                </a:solidFill>
                <a:latin typeface="Univers"/>
                <a:ea typeface="Univers"/>
              </a:rPr>
              <a:t>What is a Lead?</a:t>
            </a:r>
            <a:endParaRPr b="0" lang="en-US" sz="2000" spc="-1" strike="noStrike">
              <a:latin typeface="Arial"/>
            </a:endParaRPr>
          </a:p>
          <a:p>
            <a:pPr lvl="1" marL="630000" indent="-303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A sales lead refers to a person or business entity that is currently not a client but may eventually become one.</a:t>
            </a:r>
            <a:endParaRPr b="0" lang="en-US" sz="1800" spc="-1" strike="noStrike">
              <a:latin typeface="Arial"/>
            </a:endParaRPr>
          </a:p>
          <a:p>
            <a:pPr lvl="1" marL="630000" indent="-303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Sales lead also refers to the data that identifies an entity as a potential buyer of a product or service.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In other words Leads are just Data, what kind of analysis can we do on them?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1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2"/>
          <p:cNvSpPr/>
          <p:nvPr/>
        </p:nvSpPr>
        <p:spPr>
          <a:xfrm>
            <a:off x="451440" y="601200"/>
            <a:ext cx="11160000" cy="57877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3" name="CustomShape 3"/>
          <p:cNvSpPr/>
          <p:nvPr/>
        </p:nvSpPr>
        <p:spPr>
          <a:xfrm>
            <a:off x="591480" y="722160"/>
            <a:ext cx="66459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48000"/>
          </a:bodyPr>
          <a:p>
            <a:pPr>
              <a:lnSpc>
                <a:spcPct val="90000"/>
              </a:lnSpc>
            </a:pPr>
            <a:r>
              <a:rPr b="0" lang="en-US" sz="4400" spc="-1" strike="noStrike" cap="all">
                <a:solidFill>
                  <a:srgbClr val="ffffff"/>
                </a:solidFill>
                <a:latin typeface="Univers Condensed"/>
                <a:ea typeface="DejaVu Sans"/>
              </a:rPr>
              <a:t>Model training (unbalanced dataset)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4" name="CustomShape 4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5" name="CustomShape 5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6" name="CustomShape 6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7" name="CustomShape 7"/>
          <p:cNvSpPr/>
          <p:nvPr/>
        </p:nvSpPr>
        <p:spPr>
          <a:xfrm rot="21000">
            <a:off x="739440" y="455400"/>
            <a:ext cx="5334120" cy="37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words in the messages (after the cleaning steps)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38" name="" descr=""/>
          <p:cNvPicPr/>
          <p:nvPr/>
        </p:nvPicPr>
        <p:blipFill>
          <a:blip r:embed="rId1"/>
          <a:stretch/>
        </p:blipFill>
        <p:spPr>
          <a:xfrm>
            <a:off x="896400" y="3474720"/>
            <a:ext cx="5411880" cy="1770840"/>
          </a:xfrm>
          <a:prstGeom prst="rect">
            <a:avLst/>
          </a:prstGeom>
          <a:ln>
            <a:noFill/>
          </a:ln>
        </p:spPr>
      </p:pic>
      <p:pic>
        <p:nvPicPr>
          <p:cNvPr id="339" name="" descr=""/>
          <p:cNvPicPr/>
          <p:nvPr/>
        </p:nvPicPr>
        <p:blipFill>
          <a:blip r:embed="rId2"/>
          <a:stretch/>
        </p:blipFill>
        <p:spPr>
          <a:xfrm>
            <a:off x="7040880" y="2158560"/>
            <a:ext cx="4269240" cy="401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1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CustomShape 2"/>
          <p:cNvSpPr/>
          <p:nvPr/>
        </p:nvSpPr>
        <p:spPr>
          <a:xfrm>
            <a:off x="451440" y="601200"/>
            <a:ext cx="11160000" cy="57877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2" name="CustomShape 3"/>
          <p:cNvSpPr/>
          <p:nvPr/>
        </p:nvSpPr>
        <p:spPr>
          <a:xfrm>
            <a:off x="591480" y="722160"/>
            <a:ext cx="66459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48000"/>
          </a:bodyPr>
          <a:p>
            <a:pPr>
              <a:lnSpc>
                <a:spcPct val="90000"/>
              </a:lnSpc>
            </a:pPr>
            <a:r>
              <a:rPr b="0" lang="en-US" sz="4400" spc="-1" strike="noStrike" cap="all">
                <a:solidFill>
                  <a:srgbClr val="ffffff"/>
                </a:solidFill>
                <a:latin typeface="Univers Condensed"/>
                <a:ea typeface="DejaVu Sans"/>
              </a:rPr>
              <a:t>Model training (unbalanced dataset)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43" name="CustomShape 4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4" name="CustomShape 5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5" name="CustomShape 6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6" name="CustomShape 7"/>
          <p:cNvSpPr/>
          <p:nvPr/>
        </p:nvSpPr>
        <p:spPr>
          <a:xfrm rot="21000">
            <a:off x="739440" y="455400"/>
            <a:ext cx="5334120" cy="37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words inside all the columns (after cleaning and before clustering)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47" name="" descr=""/>
          <p:cNvPicPr/>
          <p:nvPr/>
        </p:nvPicPr>
        <p:blipFill>
          <a:blip r:embed="rId1"/>
          <a:stretch/>
        </p:blipFill>
        <p:spPr>
          <a:xfrm>
            <a:off x="896400" y="3474720"/>
            <a:ext cx="5320440" cy="1754280"/>
          </a:xfrm>
          <a:prstGeom prst="rect">
            <a:avLst/>
          </a:prstGeom>
          <a:ln>
            <a:noFill/>
          </a:ln>
        </p:spPr>
      </p:pic>
      <p:pic>
        <p:nvPicPr>
          <p:cNvPr id="348" name="" descr=""/>
          <p:cNvPicPr/>
          <p:nvPr/>
        </p:nvPicPr>
        <p:blipFill>
          <a:blip r:embed="rId2"/>
          <a:stretch/>
        </p:blipFill>
        <p:spPr>
          <a:xfrm>
            <a:off x="7040880" y="2194560"/>
            <a:ext cx="4269240" cy="401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1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2"/>
          <p:cNvSpPr/>
          <p:nvPr/>
        </p:nvSpPr>
        <p:spPr>
          <a:xfrm>
            <a:off x="451440" y="601200"/>
            <a:ext cx="11160000" cy="57877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1" name="CustomShape 3"/>
          <p:cNvSpPr/>
          <p:nvPr/>
        </p:nvSpPr>
        <p:spPr>
          <a:xfrm>
            <a:off x="591480" y="722160"/>
            <a:ext cx="66459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48000"/>
          </a:bodyPr>
          <a:p>
            <a:pPr>
              <a:lnSpc>
                <a:spcPct val="90000"/>
              </a:lnSpc>
            </a:pPr>
            <a:r>
              <a:rPr b="0" lang="en-US" sz="4400" spc="-1" strike="noStrike" cap="all">
                <a:solidFill>
                  <a:srgbClr val="ffffff"/>
                </a:solidFill>
                <a:latin typeface="Univers Condensed"/>
                <a:ea typeface="DejaVu Sans"/>
              </a:rPr>
              <a:t>Model training (unbalanced dataset)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2" name="CustomShape 4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3" name="CustomShape 5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4" name="CustomShape 6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5" name="CustomShape 7"/>
          <p:cNvSpPr/>
          <p:nvPr/>
        </p:nvSpPr>
        <p:spPr>
          <a:xfrm rot="21000">
            <a:off x="1387440" y="1939320"/>
            <a:ext cx="7925760" cy="37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8"/>
          <p:cNvSpPr/>
          <p:nvPr/>
        </p:nvSpPr>
        <p:spPr>
          <a:xfrm>
            <a:off x="716400" y="1807200"/>
            <a:ext cx="9066240" cy="37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So we can see that the approach of using the words inside all the columns (after cleaning and before clustering) is the better, it gave us:</a:t>
            </a: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Better precision</a:t>
            </a: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Better f1 score </a:t>
            </a: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And they are the main two evaluation metrics we seek, because we care about good leads being mis-classified as bad lead than bad leads gets mis-classified as good leads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1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2"/>
          <p:cNvSpPr/>
          <p:nvPr/>
        </p:nvSpPr>
        <p:spPr>
          <a:xfrm>
            <a:off x="451440" y="601200"/>
            <a:ext cx="11160000" cy="57877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9" name="CustomShape 3"/>
          <p:cNvSpPr/>
          <p:nvPr/>
        </p:nvSpPr>
        <p:spPr>
          <a:xfrm>
            <a:off x="591480" y="722160"/>
            <a:ext cx="66459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48000"/>
          </a:bodyPr>
          <a:p>
            <a:pPr>
              <a:lnSpc>
                <a:spcPct val="90000"/>
              </a:lnSpc>
            </a:pPr>
            <a:r>
              <a:rPr b="0" lang="en-US" sz="4400" spc="-1" strike="noStrike" cap="all">
                <a:solidFill>
                  <a:srgbClr val="ffffff"/>
                </a:solidFill>
                <a:latin typeface="Univers Condensed"/>
                <a:ea typeface="DejaVu Sans"/>
              </a:rPr>
              <a:t>Model training (unbalanced dataset)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60" name="CustomShape 4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61" name="CustomShape 5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62" name="CustomShape 6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63" name="CustomShape 7"/>
          <p:cNvSpPr/>
          <p:nvPr/>
        </p:nvSpPr>
        <p:spPr>
          <a:xfrm rot="21000">
            <a:off x="1387440" y="1939320"/>
            <a:ext cx="7925760" cy="37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8"/>
          <p:cNvSpPr/>
          <p:nvPr/>
        </p:nvSpPr>
        <p:spPr>
          <a:xfrm>
            <a:off x="716400" y="1807200"/>
            <a:ext cx="9066240" cy="37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The 2 other 2 models didn’t do as good as the simple logistic regression did:</a:t>
            </a: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The ANN had precision of 17</a:t>
            </a: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The SVM consumed a lot of time and gave a result a tiny bit lower than the logistic regression</a:t>
            </a: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So I’ll not bring them here for evaluation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1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2"/>
          <p:cNvSpPr/>
          <p:nvPr/>
        </p:nvSpPr>
        <p:spPr>
          <a:xfrm>
            <a:off x="451440" y="601200"/>
            <a:ext cx="11160000" cy="57877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67" name="CustomShape 3"/>
          <p:cNvSpPr/>
          <p:nvPr/>
        </p:nvSpPr>
        <p:spPr>
          <a:xfrm>
            <a:off x="591480" y="722160"/>
            <a:ext cx="66459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48000"/>
          </a:bodyPr>
          <a:p>
            <a:pPr>
              <a:lnSpc>
                <a:spcPct val="90000"/>
              </a:lnSpc>
            </a:pPr>
            <a:r>
              <a:rPr b="0" lang="en-US" sz="4400" spc="-1" strike="noStrike" cap="all">
                <a:solidFill>
                  <a:srgbClr val="ffffff"/>
                </a:solidFill>
                <a:latin typeface="Univers Condensed"/>
                <a:ea typeface="DejaVu Sans"/>
              </a:rPr>
              <a:t>Model training (unbalanced dataset)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68" name="CustomShape 4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69" name="CustomShape 5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0" name="CustomShape 6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1" name="CustomShape 7"/>
          <p:cNvSpPr/>
          <p:nvPr/>
        </p:nvSpPr>
        <p:spPr>
          <a:xfrm rot="21000">
            <a:off x="1387440" y="1939320"/>
            <a:ext cx="7925760" cy="37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8"/>
          <p:cNvSpPr/>
          <p:nvPr/>
        </p:nvSpPr>
        <p:spPr>
          <a:xfrm>
            <a:off x="716400" y="1807200"/>
            <a:ext cx="9066240" cy="37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To improve the quality of our model we can do:</a:t>
            </a: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Extra cleaning the data by studying the nature of the data more.</a:t>
            </a: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Spending more time upgrading the clusters’ quality</a:t>
            </a: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Trying new types and architectures of models</a:t>
            </a: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More studying to the nature of the data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1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2"/>
          <p:cNvSpPr/>
          <p:nvPr/>
        </p:nvSpPr>
        <p:spPr>
          <a:xfrm>
            <a:off x="451440" y="601200"/>
            <a:ext cx="11160000" cy="57877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5" name="CustomShape 3"/>
          <p:cNvSpPr/>
          <p:nvPr/>
        </p:nvSpPr>
        <p:spPr>
          <a:xfrm>
            <a:off x="519480" y="290160"/>
            <a:ext cx="66459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 cap="all">
                <a:solidFill>
                  <a:srgbClr val="ffffff"/>
                </a:solidFill>
                <a:latin typeface="Univers Condensed"/>
                <a:ea typeface="DejaVu Sans"/>
              </a:rPr>
              <a:t>Deployment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76" name="CustomShape 4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7" name="CustomShape 5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8" name="CustomShape 6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9" name="CustomShape 7"/>
          <p:cNvSpPr/>
          <p:nvPr/>
        </p:nvSpPr>
        <p:spPr>
          <a:xfrm rot="21000">
            <a:off x="1387440" y="1939320"/>
            <a:ext cx="7925760" cy="37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8"/>
          <p:cNvSpPr/>
          <p:nvPr/>
        </p:nvSpPr>
        <p:spPr>
          <a:xfrm>
            <a:off x="896400" y="331200"/>
            <a:ext cx="9066240" cy="37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The model artifacts are saved and imported to flask to be deployed as an API.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on the left, lead 22 which is a low quality lead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On the right, lead 91582 which is a high quality lead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81" name="" descr=""/>
          <p:cNvPicPr/>
          <p:nvPr/>
        </p:nvPicPr>
        <p:blipFill>
          <a:blip r:embed="rId1"/>
          <a:stretch/>
        </p:blipFill>
        <p:spPr>
          <a:xfrm>
            <a:off x="707040" y="3200400"/>
            <a:ext cx="4795560" cy="3016800"/>
          </a:xfrm>
          <a:prstGeom prst="rect">
            <a:avLst/>
          </a:prstGeom>
          <a:ln>
            <a:noFill/>
          </a:ln>
        </p:spPr>
      </p:pic>
      <p:pic>
        <p:nvPicPr>
          <p:cNvPr id="382" name="" descr=""/>
          <p:cNvPicPr/>
          <p:nvPr/>
        </p:nvPicPr>
        <p:blipFill>
          <a:blip r:embed="rId2"/>
          <a:stretch/>
        </p:blipFill>
        <p:spPr>
          <a:xfrm>
            <a:off x="6261480" y="3200400"/>
            <a:ext cx="4858920" cy="2991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4" name="CustomShape 2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5" name="CustomShape 3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6" name="CustomShape 4"/>
          <p:cNvSpPr/>
          <p:nvPr/>
        </p:nvSpPr>
        <p:spPr>
          <a:xfrm>
            <a:off x="446400" y="3085920"/>
            <a:ext cx="11297160" cy="33364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7" name="CustomShape 5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8" name="Picture 5" descr="A close up of text on a white background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890280" y="434880"/>
            <a:ext cx="3064680" cy="3434040"/>
          </a:xfrm>
          <a:prstGeom prst="rect">
            <a:avLst/>
          </a:prstGeom>
          <a:ln>
            <a:noFill/>
          </a:ln>
        </p:spPr>
      </p:pic>
      <p:pic>
        <p:nvPicPr>
          <p:cNvPr id="389" name="Picture 3" descr="A close up of text on a white background&#10;&#10;Description generated with very high confidence"/>
          <p:cNvPicPr/>
          <p:nvPr/>
        </p:nvPicPr>
        <p:blipFill>
          <a:blip r:embed="rId2"/>
          <a:stretch/>
        </p:blipFill>
        <p:spPr>
          <a:xfrm>
            <a:off x="8885160" y="434880"/>
            <a:ext cx="3064680" cy="3434040"/>
          </a:xfrm>
          <a:prstGeom prst="rect">
            <a:avLst/>
          </a:prstGeom>
          <a:ln>
            <a:noFill/>
          </a:ln>
        </p:spPr>
      </p:pic>
      <p:sp>
        <p:nvSpPr>
          <p:cNvPr id="390" name="CustomShape 6"/>
          <p:cNvSpPr/>
          <p:nvPr/>
        </p:nvSpPr>
        <p:spPr>
          <a:xfrm>
            <a:off x="447120" y="4219200"/>
            <a:ext cx="11300040" cy="932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1" name="CustomShape 7"/>
          <p:cNvSpPr/>
          <p:nvPr/>
        </p:nvSpPr>
        <p:spPr>
          <a:xfrm>
            <a:off x="447120" y="4376160"/>
            <a:ext cx="11301840" cy="2032920"/>
          </a:xfrm>
          <a:prstGeom prst="rect">
            <a:avLst/>
          </a:prstGeom>
          <a:solidFill>
            <a:schemeClr val="bg1"/>
          </a:solidFill>
          <a:ln w="6480"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2" name="CustomShape 8"/>
          <p:cNvSpPr/>
          <p:nvPr/>
        </p:nvSpPr>
        <p:spPr>
          <a:xfrm>
            <a:off x="609480" y="4572000"/>
            <a:ext cx="10963440" cy="8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Univers Condensed"/>
                <a:ea typeface="DejaVu Sans"/>
              </a:rPr>
              <a:t>Thank   you!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393" name="Picture 5" descr="A close up of text on a white background&#10;&#10;Description generated with very high confidence"/>
          <p:cNvPicPr/>
          <p:nvPr/>
        </p:nvPicPr>
        <p:blipFill>
          <a:blip r:embed="rId3"/>
          <a:stretch/>
        </p:blipFill>
        <p:spPr>
          <a:xfrm>
            <a:off x="4788360" y="462600"/>
            <a:ext cx="3064680" cy="343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1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"/>
          <p:cNvSpPr/>
          <p:nvPr/>
        </p:nvSpPr>
        <p:spPr>
          <a:xfrm>
            <a:off x="451440" y="601200"/>
            <a:ext cx="11160000" cy="57877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1" name="CustomShape 3"/>
          <p:cNvSpPr/>
          <p:nvPr/>
        </p:nvSpPr>
        <p:spPr>
          <a:xfrm>
            <a:off x="807480" y="938160"/>
            <a:ext cx="66459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 cap="all">
                <a:solidFill>
                  <a:srgbClr val="ffffff"/>
                </a:solidFill>
                <a:latin typeface="Univers Condensed"/>
                <a:ea typeface="DejaVu Sans"/>
              </a:rPr>
              <a:t>Introduction cont.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3" name="CustomShape 5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4" name="CustomShape 6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5" name="CustomShape 7"/>
          <p:cNvSpPr/>
          <p:nvPr/>
        </p:nvSpPr>
        <p:spPr>
          <a:xfrm>
            <a:off x="807480" y="2340720"/>
            <a:ext cx="10346760" cy="37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Let’s take a look at the Dataset that we are going to work with</a:t>
            </a: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Nawy Dataset:</a:t>
            </a: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Nawy initiating targeting campaigns on a daily basis to generate Real estate leads.</a:t>
            </a: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The main pain is generating qualified leads.So we need to build a model to classify the received leads into two categories: low qualified and high qualified leads.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2"/>
          <p:cNvSpPr/>
          <p:nvPr/>
        </p:nvSpPr>
        <p:spPr>
          <a:xfrm>
            <a:off x="581040" y="702000"/>
            <a:ext cx="110278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 cap="all">
                <a:solidFill>
                  <a:srgbClr val="404040"/>
                </a:solidFill>
                <a:latin typeface="Univers Condensed"/>
                <a:ea typeface="Univers Condensed"/>
              </a:rPr>
              <a:t>What columns we got?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9" name="CustomShape 4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0" name="CustomShape 5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graphicFrame>
        <p:nvGraphicFramePr>
          <p:cNvPr id="151" name="Table 6"/>
          <p:cNvGraphicFramePr/>
          <p:nvPr/>
        </p:nvGraphicFramePr>
        <p:xfrm>
          <a:off x="847440" y="2046240"/>
          <a:ext cx="10703160" cy="4545000"/>
        </p:xfrm>
        <a:graphic>
          <a:graphicData uri="http://schemas.openxmlformats.org/drawingml/2006/table">
            <a:tbl>
              <a:tblPr/>
              <a:tblGrid>
                <a:gridCol w="2385720"/>
                <a:gridCol w="8317800"/>
              </a:tblGrid>
              <a:tr h="3790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Column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90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lead_id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Is unique id representing customer (customer my reach more than one time)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90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customer_name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Name of the customer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90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lead_mobile_network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To differentiate between local and international customers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90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Message left by the customer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90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lead_time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Time of receiving the lead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90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method_of_contact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Contact method used to reach us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90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ad_group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Include information of target audience used in the campaign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90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lead_source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Channel used to reach us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90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campaign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Name of the targeting campaign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90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Location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The location which the customer is searching for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54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Low_qualified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Define if the lead is low or high qualified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1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451440" y="601200"/>
            <a:ext cx="11160000" cy="57877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807480" y="938160"/>
            <a:ext cx="66459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 cap="all">
                <a:solidFill>
                  <a:srgbClr val="ffffff"/>
                </a:solidFill>
                <a:latin typeface="Univers Condensed"/>
                <a:ea typeface="DejaVu Sans"/>
              </a:rPr>
              <a:t>Data cleaning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6" name="CustomShape 5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7" name="CustomShape 6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8" name="CustomShape 7"/>
          <p:cNvSpPr/>
          <p:nvPr/>
        </p:nvSpPr>
        <p:spPr>
          <a:xfrm>
            <a:off x="822960" y="2194560"/>
            <a:ext cx="10346760" cy="37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Let’s take a look at the Dataset that we are going to work with</a:t>
            </a: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Removing repetitive and meaningless words for columns such as (lead_source, location, ad_group, method_of_contact) but thar wasn’t enough!</a:t>
            </a: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Some columns have a lot of noise such as (lead_source, location, ad_group, method_of_contact)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1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2"/>
          <p:cNvSpPr/>
          <p:nvPr/>
        </p:nvSpPr>
        <p:spPr>
          <a:xfrm>
            <a:off x="451440" y="601200"/>
            <a:ext cx="11160000" cy="57877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1" name="CustomShape 3"/>
          <p:cNvSpPr/>
          <p:nvPr/>
        </p:nvSpPr>
        <p:spPr>
          <a:xfrm>
            <a:off x="807480" y="938160"/>
            <a:ext cx="66459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 cap="all">
                <a:solidFill>
                  <a:srgbClr val="ffffff"/>
                </a:solidFill>
                <a:latin typeface="Univers Condensed"/>
                <a:ea typeface="DejaVu Sans"/>
              </a:rPr>
              <a:t>Data cleaning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3" name="CustomShape 5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4" name="CustomShape 6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5" name="CustomShape 7"/>
          <p:cNvSpPr/>
          <p:nvPr/>
        </p:nvSpPr>
        <p:spPr>
          <a:xfrm>
            <a:off x="822960" y="2194560"/>
            <a:ext cx="10346760" cy="37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I used a package that I have created, it’s called PyGhaseel.</a:t>
            </a: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I does text cleaning for Arabic and English languages.</a:t>
            </a: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Please check it out : </a:t>
            </a:r>
            <a:r>
              <a:rPr b="1" lang="en-US" sz="1800" spc="-1" strike="noStrike" u="sng">
                <a:solidFill>
                  <a:srgbClr val="319543"/>
                </a:solidFill>
                <a:uFillTx/>
                <a:latin typeface="Univers"/>
                <a:ea typeface="Univers"/>
                <a:hlinkClick r:id="rId1"/>
              </a:rPr>
              <a:t>https://github.com/ATWltd/pyghaseel</a:t>
            </a: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Note: it’s still under development, and the released version is a beta version.</a:t>
            </a: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The version used in this project is a local version with some unreleased improvements.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1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2"/>
          <p:cNvSpPr/>
          <p:nvPr/>
        </p:nvSpPr>
        <p:spPr>
          <a:xfrm>
            <a:off x="451440" y="601200"/>
            <a:ext cx="11160000" cy="57877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8" name="CustomShape 3"/>
          <p:cNvSpPr/>
          <p:nvPr/>
        </p:nvSpPr>
        <p:spPr>
          <a:xfrm>
            <a:off x="807480" y="938160"/>
            <a:ext cx="66459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 cap="all">
                <a:solidFill>
                  <a:srgbClr val="ffffff"/>
                </a:solidFill>
                <a:latin typeface="Univers Condensed"/>
                <a:ea typeface="DejaVu Sans"/>
              </a:rPr>
              <a:t>Data cleaning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0" name="CustomShape 5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1" name="CustomShape 6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2" name="CustomShape 7"/>
          <p:cNvSpPr/>
          <p:nvPr/>
        </p:nvSpPr>
        <p:spPr>
          <a:xfrm>
            <a:off x="822960" y="2194560"/>
            <a:ext cx="4753440" cy="37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For Location column:</a:t>
            </a: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All of the following entered locations almost refers to the same place</a:t>
            </a: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And the same for the other columns!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5303520" y="2926080"/>
            <a:ext cx="5850720" cy="267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1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2"/>
          <p:cNvSpPr/>
          <p:nvPr/>
        </p:nvSpPr>
        <p:spPr>
          <a:xfrm>
            <a:off x="451440" y="601200"/>
            <a:ext cx="11160000" cy="57877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6" name="CustomShape 3"/>
          <p:cNvSpPr/>
          <p:nvPr/>
        </p:nvSpPr>
        <p:spPr>
          <a:xfrm>
            <a:off x="807480" y="938160"/>
            <a:ext cx="66459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88000"/>
          </a:bodyPr>
          <a:p>
            <a:pPr>
              <a:lnSpc>
                <a:spcPct val="90000"/>
              </a:lnSpc>
            </a:pPr>
            <a:r>
              <a:rPr b="0" lang="en-US" sz="4400" spc="-1" strike="noStrike" cap="all">
                <a:solidFill>
                  <a:srgbClr val="ffffff"/>
                </a:solidFill>
                <a:latin typeface="Univers Condensed"/>
                <a:ea typeface="DejaVu Sans"/>
              </a:rPr>
              <a:t>clustering the noisy data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8" name="CustomShape 5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9" name="CustomShape 6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0" name="CustomShape 7"/>
          <p:cNvSpPr/>
          <p:nvPr/>
        </p:nvSpPr>
        <p:spPr>
          <a:xfrm>
            <a:off x="822960" y="2194560"/>
            <a:ext cx="4753440" cy="37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For Location column:</a:t>
            </a: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I used a famous machine learning technique called Kmeans clustering.</a:t>
            </a: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It is used to cluster similar values into groups.</a:t>
            </a:r>
            <a:endParaRPr b="0" lang="en-US" sz="1800" spc="-1" strike="noStrike">
              <a:latin typeface="Arial"/>
            </a:endParaRPr>
          </a:p>
          <a:p>
            <a:pPr marL="305280" indent="-303480">
              <a:lnSpc>
                <a:spcPct val="120000"/>
              </a:lnSpc>
              <a:spcBef>
                <a:spcPts val="360"/>
              </a:spcBef>
              <a:spcAft>
                <a:spcPts val="601"/>
              </a:spcAft>
              <a:buClr>
                <a:srgbClr val="c34dae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ffffff"/>
                </a:solidFill>
                <a:latin typeface="Univers"/>
                <a:ea typeface="Univers"/>
              </a:rPr>
              <a:t>This is how I reduced the unique number of values dramatically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5486400" y="2926080"/>
            <a:ext cx="5850720" cy="267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524"/>
      </a:dk2>
      <a:lt2>
        <a:srgbClr val="e2e8e3"/>
      </a:lt2>
      <a:accent1>
        <a:srgbClr val="c34dae"/>
      </a:accent1>
      <a:accent2>
        <a:srgbClr val="b13b6b"/>
      </a:accent2>
      <a:accent3>
        <a:srgbClr val="c34e4d"/>
      </a:accent3>
      <a:accent4>
        <a:srgbClr val="b16e3b"/>
      </a:accent4>
      <a:accent5>
        <a:srgbClr val="b4a347"/>
      </a:accent5>
      <a:accent6>
        <a:srgbClr val="90af3a"/>
      </a:accent6>
      <a:hlink>
        <a:srgbClr val="319543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524"/>
      </a:dk2>
      <a:lt2>
        <a:srgbClr val="e2e8e3"/>
      </a:lt2>
      <a:accent1>
        <a:srgbClr val="c34dae"/>
      </a:accent1>
      <a:accent2>
        <a:srgbClr val="b13b6b"/>
      </a:accent2>
      <a:accent3>
        <a:srgbClr val="c34e4d"/>
      </a:accent3>
      <a:accent4>
        <a:srgbClr val="b16e3b"/>
      </a:accent4>
      <a:accent5>
        <a:srgbClr val="b4a347"/>
      </a:accent5>
      <a:accent6>
        <a:srgbClr val="90af3a"/>
      </a:accent6>
      <a:hlink>
        <a:srgbClr val="319543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524"/>
      </a:dk2>
      <a:lt2>
        <a:srgbClr val="e2e8e3"/>
      </a:lt2>
      <a:accent1>
        <a:srgbClr val="c34dae"/>
      </a:accent1>
      <a:accent2>
        <a:srgbClr val="b13b6b"/>
      </a:accent2>
      <a:accent3>
        <a:srgbClr val="c34e4d"/>
      </a:accent3>
      <a:accent4>
        <a:srgbClr val="b16e3b"/>
      </a:accent4>
      <a:accent5>
        <a:srgbClr val="b4a347"/>
      </a:accent5>
      <a:accent6>
        <a:srgbClr val="90af3a"/>
      </a:accent6>
      <a:hlink>
        <a:srgbClr val="319543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</TotalTime>
  <Application>LibreOffice/6.4.7.2$Linux_X86_64 LibreOffice_project/40$Build-2</Application>
  <Words>740</Words>
  <Paragraphs>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2020-04-27T14:39:02Z</dcterms:created>
  <dc:creator/>
  <dc:description/>
  <dc:language>en-US</dc:language>
  <cp:lastModifiedBy/>
  <dcterms:modified xsi:type="dcterms:W3CDTF">2022-06-13T08:28:51Z</dcterms:modified>
  <cp:revision>610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