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0" r:id="rId28"/>
    <p:sldId id="281" r:id="rId29"/>
    <p:sldId id="282" r:id="rId30"/>
    <p:sldId id="286" r:id="rId31"/>
    <p:sldId id="283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D4086E-115B-4FA2-836F-A28E24F0A9DB}">
  <a:tblStyle styleId="{E4D4086E-115B-4FA2-836F-A28E24F0A9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D29479-DD0C-4F4D-A4C7-1C1E6F13116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4583"/>
  </p:normalViewPr>
  <p:slideViewPr>
    <p:cSldViewPr snapToGrid="0" snapToObjects="1">
      <p:cViewPr varScale="1">
        <p:scale>
          <a:sx n="80" d="100"/>
          <a:sy n="80" d="100"/>
        </p:scale>
        <p:origin x="2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3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21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29eb4e99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829eb4e99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= Gray examples falsely identified as green.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805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829eb4e9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829eb4e9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= Green examples falsely identified as gray.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07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2d1304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2d1304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509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29eb4e9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829eb4e9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= what fraction of all predictions did we get right?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accuracy is equivalent to having a 0-1 Loss function.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5781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29eb4e99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829eb4e99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= quality of positive predictions.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called PPV (Positive Predictive Value).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2127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29eb4e99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829eb4e99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(sensitivity) - What fraction of all greens did we pick out? Terminology from lab tests: how sensitive is the test in detecting disease?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Somewhat related to Precision ( both recall and precision involve TP)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Trivial 100% recall = pull everybody above the threshold.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Trivial 100% precision = push everybody below the threshold except 1 green on top (hopefully no gray above it!).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Striving for good precision with 100% recall = pulling up the lowest green as high as possible in the ranking.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Striving for good recall with 100% precision = pushing down the top most gray as low as possible in the ranking.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768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829eb4e99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829eb4e99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Recall (Specificity) - What fraction of all negatives in the population were we able to keep away?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Sensitivity and specificity operate in different sub-universes.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668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29eb4e9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29eb4e9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precision and recall into single score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F1-score: Harmonic mean of PR and REC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G-score: Geometric mean of PR and REC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016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829eb4e99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829eb4e99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threshold can result in a new confusion matrix, and new values for some of the metrics.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threshold values are redundant (between two consecutively ranked examples). Number of effective thresholds = M + 1 (# of examples + 1)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539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829eb4e99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829eb4e99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scan through all possible effective thresholds, we explore all the possible values the metrics can take on for the given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row is specific to the threshold.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is specific to the model (different model = different effective thresholds).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 Sensitivity monotonic, Specificity monotonic in opposite direction. Precision somewhat correlated with specificity, and not monotonic. Tradeoff between Sensitivity and Specificity, Precision and Recall.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66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29eb4e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29eb4e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Only math necessary: Counting and ratios!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0471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829eb4e99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829eb4e99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may not want to pick a threshold up front, but still want to summarize the overall model performance.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1122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829eb4e99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829eb4e99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AUC = Area Under Curve. Also called C-Statistic (concordance score). Represents how well the results are ranked. If you pick a positive </a:t>
            </a:r>
            <a:r>
              <a:rPr lang="en" dirty="0" err="1"/>
              <a:t>e.g</a:t>
            </a:r>
            <a:r>
              <a:rPr lang="en" dirty="0"/>
              <a:t> by random, and negative </a:t>
            </a:r>
            <a:r>
              <a:rPr lang="en" dirty="0" err="1"/>
              <a:t>e.g</a:t>
            </a:r>
            <a:r>
              <a:rPr lang="en" dirty="0"/>
              <a:t> by random, AUC = probability that positive </a:t>
            </a:r>
            <a:r>
              <a:rPr lang="en" dirty="0" err="1"/>
              <a:t>eg</a:t>
            </a:r>
            <a:r>
              <a:rPr lang="en" dirty="0"/>
              <a:t> is ranked &gt; negative example. Measure of quality of discrimination.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Some </a:t>
            </a:r>
            <a:r>
              <a:rPr lang="en" dirty="0"/>
              <a:t>people plot TPR (= Sensitivity) vs FPR (= 1 - Specificity</a:t>
            </a:r>
            <a:r>
              <a:rPr lang="en" dirty="0" smtClean="0"/>
              <a:t>).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Thresholds are points on this curve. Each point represents one set of point metrics.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Diagonal line = random guessing</a:t>
            </a:r>
            <a:r>
              <a:rPr lang="en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Grid view (top left to bottom right, </a:t>
            </a:r>
            <a:r>
              <a:rPr lang="en-US" dirty="0" err="1" smtClean="0"/>
              <a:t>postive</a:t>
            </a:r>
            <a:r>
              <a:rPr lang="en-US" baseline="0" dirty="0" smtClean="0"/>
              <a:t> = move right, negative = move down)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798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829eb4e99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829eb4e99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Recall curve represents a different tradeoff. Think search engine results ranked.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curve at right cannot be lower than prevalence.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under PRC = Average Precision. Intuition: By randomly picking the threshold, what’s the expected precision?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sensitivity monotonically decreased with increasing recall (the number of correctly classified negative examples can only go down), precision can be “jagged”. Getting a bunch of positives in the sequence increases both precision and recall (hence curve climbs up slowly), but getting a bunch of negatives in the sequence drops the precision without increasing recall. Hence, by definition, curve has only slow climbs and vertical drops.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798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82af6ba9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82af6ba9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Somehow the second model feels “better”.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2224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829eb4e99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829eb4e99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metrics so far fail to capture this</a:t>
            </a:r>
            <a:r>
              <a:rPr lang="en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 optimizes for: Model gets $1 for correct answer, $0 for wrong</a:t>
            </a:r>
            <a:r>
              <a:rPr lang="en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Log-loss: Model makes a bet for $0.xy dollars that it’s prediction is correct. If correct, gets $0.xy dollars, else gets $(1-0.xy) dollar. Incentive structure is well suited to produce calibrated models. Take home is the GM of earned amounts</a:t>
            </a:r>
            <a:r>
              <a:rPr lang="en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Low-bar for </a:t>
            </a:r>
            <a:r>
              <a:rPr lang="en" dirty="0" err="1"/>
              <a:t>exp</a:t>
            </a:r>
            <a:r>
              <a:rPr lang="en" dirty="0"/>
              <a:t>(E[log-loss]) is </a:t>
            </a:r>
            <a:r>
              <a:rPr lang="en" dirty="0" smtClean="0"/>
              <a:t>0.5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Log-loss on validation set measure how much did this “betting engine” earn.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90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View</a:t>
            </a:r>
            <a:r>
              <a:rPr lang="en-US" baseline="0" dirty="0" smtClean="0"/>
              <a:t> calibration plot and histogram together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When model is well calibrated, then histogram indicates level of discrimination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If model is not calibrated, histogram may not mean much at all (see SVC plot)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Brier score is another measure of calibration. Both brier score and log-loss are Proper Scoring Rules.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21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82af6ba9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82af6ba9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637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82af6ba9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82af6ba9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accuracy, prevalence of majority class should be the low bar!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AUROC: 10% prevalence. top-10% are all negatives, next K are all positives, followed by rest of the negatives. AUPRC = 0.9 even though practically useless.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3663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82af6ba9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82af6ba9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5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82af6ba9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82af6ba9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55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2af6ba9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2af6ba9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73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29eb4e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29eb4e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16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29eb4e9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29eb4e9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Dots are examples: Green = positive label, gray = negative label.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 score to be probability output of Logistic Regression.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Position of example on scoring line based on model output. For most of the metrics, only the relative rank / ordering of positive/negative matter.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Prevalence decides class imbalance.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too many examples, plot class-wise histogram instead.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Rank view useful to start error analysis (start with the topmost negative example, or bottom-most positive example).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04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29eb4e9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29eb4e9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after picking a threshold, we have a classifier.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have a classifier, we can obtain all the Point metrics of that classifier.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2049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29eb4e9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29eb4e9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point metrics can be derived from the confusion matrix. Confusion matrix captures all the information about a classifier performance, but is not a scalar!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Total Sum is Fixed (population).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Column Sums are Fixed (class-wise population).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Quality of model &amp; selected threshold decide how columns are split into rows.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 want diagonals to be “heavy”, off diagonals to be “light”.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801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29eb4e9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29eb4e9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= Green examples correctly identified as green.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020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29eb4e9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29eb4e9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= Gray examples correctly identified as gray. “Trueness” is along the diagonal.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291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</a:t>
            </a:r>
            <a:r>
              <a:rPr lang="en" dirty="0" smtClean="0"/>
              <a:t>Metrics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CS229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Anand</a:t>
            </a:r>
            <a:r>
              <a:rPr lang="en" dirty="0"/>
              <a:t> </a:t>
            </a:r>
            <a:r>
              <a:rPr lang="en" dirty="0" err="1"/>
              <a:t>Avati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/>
          <p:nvPr/>
        </p:nvSpPr>
        <p:spPr>
          <a:xfrm>
            <a:off x="416550" y="2777700"/>
            <a:ext cx="2502000" cy="13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metrics: False Positives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416550" y="1482300"/>
            <a:ext cx="2502000" cy="130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2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2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279" name="Google Shape;279;p22"/>
          <p:cNvSpPr txBox="1"/>
          <p:nvPr/>
        </p:nvSpPr>
        <p:spPr>
          <a:xfrm>
            <a:off x="462650" y="1569250"/>
            <a:ext cx="332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</a:t>
            </a:r>
            <a:endParaRPr sz="2400"/>
          </a:p>
        </p:txBody>
      </p:sp>
      <p:sp>
        <p:nvSpPr>
          <p:cNvPr id="280" name="Google Shape;280;p22"/>
          <p:cNvSpPr txBox="1"/>
          <p:nvPr/>
        </p:nvSpPr>
        <p:spPr>
          <a:xfrm>
            <a:off x="2520050" y="3526925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endParaRPr sz="2400"/>
          </a:p>
        </p:txBody>
      </p:sp>
      <p:sp>
        <p:nvSpPr>
          <p:cNvPr id="281" name="Google Shape;281;p22"/>
          <p:cNvSpPr txBox="1"/>
          <p:nvPr/>
        </p:nvSpPr>
        <p:spPr>
          <a:xfrm>
            <a:off x="2520050" y="15692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82" name="Google Shape;282;p22"/>
          <p:cNvSpPr txBox="1"/>
          <p:nvPr/>
        </p:nvSpPr>
        <p:spPr>
          <a:xfrm>
            <a:off x="462650" y="35504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83" name="Google Shape;283;p22"/>
          <p:cNvSpPr txBox="1"/>
          <p:nvPr/>
        </p:nvSpPr>
        <p:spPr>
          <a:xfrm>
            <a:off x="73000" y="26476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Th=0.5</a:t>
            </a:r>
            <a:endParaRPr sz="600"/>
          </a:p>
        </p:txBody>
      </p:sp>
      <p:graphicFrame>
        <p:nvGraphicFramePr>
          <p:cNvPr id="284" name="Google Shape;284;p22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85" name="Google Shape;285;p22"/>
          <p:cNvGraphicFramePr/>
          <p:nvPr/>
        </p:nvGraphicFramePr>
        <p:xfrm>
          <a:off x="3616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86" name="Google Shape;286;p22"/>
          <p:cNvGraphicFramePr/>
          <p:nvPr/>
        </p:nvGraphicFramePr>
        <p:xfrm>
          <a:off x="3997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87" name="Google Shape;287;p22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  <p:graphicFrame>
        <p:nvGraphicFramePr>
          <p:cNvPr id="288" name="Google Shape;288;p22"/>
          <p:cNvGraphicFramePr/>
          <p:nvPr/>
        </p:nvGraphicFramePr>
        <p:xfrm>
          <a:off x="4378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2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/>
          <p:nvPr/>
        </p:nvSpPr>
        <p:spPr>
          <a:xfrm>
            <a:off x="416550" y="2777700"/>
            <a:ext cx="2502000" cy="13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metrics: False Negatives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16550" y="1482300"/>
            <a:ext cx="2502000" cy="130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6" name="Google Shape;296;p23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p23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318" name="Google Shape;318;p23"/>
          <p:cNvSpPr txBox="1"/>
          <p:nvPr/>
        </p:nvSpPr>
        <p:spPr>
          <a:xfrm>
            <a:off x="462650" y="1569250"/>
            <a:ext cx="332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</a:t>
            </a:r>
            <a:endParaRPr sz="2400"/>
          </a:p>
        </p:txBody>
      </p:sp>
      <p:sp>
        <p:nvSpPr>
          <p:cNvPr id="319" name="Google Shape;319;p23"/>
          <p:cNvSpPr txBox="1"/>
          <p:nvPr/>
        </p:nvSpPr>
        <p:spPr>
          <a:xfrm>
            <a:off x="2520050" y="3526925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endParaRPr sz="2400"/>
          </a:p>
        </p:txBody>
      </p:sp>
      <p:sp>
        <p:nvSpPr>
          <p:cNvPr id="320" name="Google Shape;320;p23"/>
          <p:cNvSpPr txBox="1"/>
          <p:nvPr/>
        </p:nvSpPr>
        <p:spPr>
          <a:xfrm>
            <a:off x="2520050" y="15692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321" name="Google Shape;321;p23"/>
          <p:cNvSpPr txBox="1"/>
          <p:nvPr/>
        </p:nvSpPr>
        <p:spPr>
          <a:xfrm>
            <a:off x="462650" y="35504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22" name="Google Shape;322;p23"/>
          <p:cNvSpPr txBox="1"/>
          <p:nvPr/>
        </p:nvSpPr>
        <p:spPr>
          <a:xfrm>
            <a:off x="73000" y="26476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Th=0.5</a:t>
            </a:r>
            <a:endParaRPr sz="600"/>
          </a:p>
        </p:txBody>
      </p:sp>
      <p:graphicFrame>
        <p:nvGraphicFramePr>
          <p:cNvPr id="323" name="Google Shape;323;p23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24" name="Google Shape;324;p23"/>
          <p:cNvGraphicFramePr/>
          <p:nvPr/>
        </p:nvGraphicFramePr>
        <p:xfrm>
          <a:off x="3616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25" name="Google Shape;325;p23"/>
          <p:cNvGraphicFramePr/>
          <p:nvPr/>
        </p:nvGraphicFramePr>
        <p:xfrm>
          <a:off x="3997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26" name="Google Shape;326;p23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  <p:graphicFrame>
        <p:nvGraphicFramePr>
          <p:cNvPr id="327" name="Google Shape;327;p23"/>
          <p:cNvGraphicFramePr/>
          <p:nvPr/>
        </p:nvGraphicFramePr>
        <p:xfrm>
          <a:off x="4378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28" name="Google Shape;328;p23"/>
          <p:cNvGraphicFramePr/>
          <p:nvPr/>
        </p:nvGraphicFramePr>
        <p:xfrm>
          <a:off x="4759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and FN also called Type-1 and Type-2 errors</a:t>
            </a:r>
            <a:endParaRPr/>
          </a:p>
        </p:txBody>
      </p:sp>
      <p:pic>
        <p:nvPicPr>
          <p:cNvPr id="334" name="Google Shape;334;p24" descr="BnRtUkRCIAAn60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98" y="1204423"/>
            <a:ext cx="4676850" cy="35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 txBox="1"/>
          <p:nvPr/>
        </p:nvSpPr>
        <p:spPr>
          <a:xfrm>
            <a:off x="4680475" y="4811325"/>
            <a:ext cx="29745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Could not find true source of image to cite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/>
          <p:nvPr/>
        </p:nvSpPr>
        <p:spPr>
          <a:xfrm>
            <a:off x="416550" y="2777700"/>
            <a:ext cx="2502000" cy="13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metrics: Accuracy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5"/>
          <p:cNvSpPr/>
          <p:nvPr/>
        </p:nvSpPr>
        <p:spPr>
          <a:xfrm>
            <a:off x="416550" y="1482300"/>
            <a:ext cx="2502000" cy="130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3" name="Google Shape;343;p25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25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5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365" name="Google Shape;365;p25"/>
          <p:cNvSpPr txBox="1"/>
          <p:nvPr/>
        </p:nvSpPr>
        <p:spPr>
          <a:xfrm>
            <a:off x="462650" y="1569250"/>
            <a:ext cx="332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9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2520050" y="3526925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8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67" name="Google Shape;367;p25"/>
          <p:cNvSpPr txBox="1"/>
          <p:nvPr/>
        </p:nvSpPr>
        <p:spPr>
          <a:xfrm>
            <a:off x="2520050" y="15692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368" name="Google Shape;368;p25"/>
          <p:cNvSpPr txBox="1"/>
          <p:nvPr/>
        </p:nvSpPr>
        <p:spPr>
          <a:xfrm>
            <a:off x="462650" y="35504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369" name="Google Shape;369;p25"/>
          <p:cNvSpPr txBox="1"/>
          <p:nvPr/>
        </p:nvSpPr>
        <p:spPr>
          <a:xfrm>
            <a:off x="73000" y="26476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Th=0.5</a:t>
            </a:r>
            <a:endParaRPr sz="600"/>
          </a:p>
        </p:txBody>
      </p:sp>
      <p:graphicFrame>
        <p:nvGraphicFramePr>
          <p:cNvPr id="370" name="Google Shape;370;p25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71" name="Google Shape;371;p25"/>
          <p:cNvGraphicFramePr/>
          <p:nvPr/>
        </p:nvGraphicFramePr>
        <p:xfrm>
          <a:off x="3616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72" name="Google Shape;372;p25"/>
          <p:cNvGraphicFramePr/>
          <p:nvPr/>
        </p:nvGraphicFramePr>
        <p:xfrm>
          <a:off x="3997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73" name="Google Shape;373;p25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  <p:graphicFrame>
        <p:nvGraphicFramePr>
          <p:cNvPr id="374" name="Google Shape;374;p25"/>
          <p:cNvGraphicFramePr/>
          <p:nvPr/>
        </p:nvGraphicFramePr>
        <p:xfrm>
          <a:off x="4378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75" name="Google Shape;375;p25"/>
          <p:cNvGraphicFramePr/>
          <p:nvPr/>
        </p:nvGraphicFramePr>
        <p:xfrm>
          <a:off x="4759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76" name="Google Shape;376;p25"/>
          <p:cNvGraphicFramePr/>
          <p:nvPr/>
        </p:nvGraphicFramePr>
        <p:xfrm>
          <a:off x="5140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.85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/>
          <p:nvPr/>
        </p:nvSpPr>
        <p:spPr>
          <a:xfrm>
            <a:off x="416550" y="2777700"/>
            <a:ext cx="2502000" cy="13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metrics: Precision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416550" y="1482300"/>
            <a:ext cx="2502000" cy="130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4" name="Google Shape;384;p26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26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6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6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6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6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6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6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6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406" name="Google Shape;406;p26"/>
          <p:cNvSpPr txBox="1"/>
          <p:nvPr/>
        </p:nvSpPr>
        <p:spPr>
          <a:xfrm>
            <a:off x="462650" y="1569250"/>
            <a:ext cx="332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9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2520050" y="3526925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endParaRPr sz="2400"/>
          </a:p>
        </p:txBody>
      </p:sp>
      <p:sp>
        <p:nvSpPr>
          <p:cNvPr id="408" name="Google Shape;408;p26"/>
          <p:cNvSpPr txBox="1"/>
          <p:nvPr/>
        </p:nvSpPr>
        <p:spPr>
          <a:xfrm>
            <a:off x="2520050" y="15692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09" name="Google Shape;409;p26"/>
          <p:cNvSpPr txBox="1"/>
          <p:nvPr/>
        </p:nvSpPr>
        <p:spPr>
          <a:xfrm>
            <a:off x="462650" y="35504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410" name="Google Shape;410;p26"/>
          <p:cNvSpPr txBox="1"/>
          <p:nvPr/>
        </p:nvSpPr>
        <p:spPr>
          <a:xfrm>
            <a:off x="73000" y="26476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Th=0.5</a:t>
            </a:r>
            <a:endParaRPr sz="600"/>
          </a:p>
        </p:txBody>
      </p:sp>
      <p:graphicFrame>
        <p:nvGraphicFramePr>
          <p:cNvPr id="411" name="Google Shape;411;p26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12" name="Google Shape;412;p26"/>
          <p:cNvGraphicFramePr/>
          <p:nvPr/>
        </p:nvGraphicFramePr>
        <p:xfrm>
          <a:off x="3616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13" name="Google Shape;413;p26"/>
          <p:cNvGraphicFramePr/>
          <p:nvPr/>
        </p:nvGraphicFramePr>
        <p:xfrm>
          <a:off x="3997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4" name="Google Shape;414;p26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  <p:graphicFrame>
        <p:nvGraphicFramePr>
          <p:cNvPr id="415" name="Google Shape;415;p26"/>
          <p:cNvGraphicFramePr/>
          <p:nvPr/>
        </p:nvGraphicFramePr>
        <p:xfrm>
          <a:off x="4378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16" name="Google Shape;416;p26"/>
          <p:cNvGraphicFramePr/>
          <p:nvPr/>
        </p:nvGraphicFramePr>
        <p:xfrm>
          <a:off x="4759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17" name="Google Shape;417;p26"/>
          <p:cNvGraphicFramePr/>
          <p:nvPr/>
        </p:nvGraphicFramePr>
        <p:xfrm>
          <a:off x="5140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.85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18" name="Google Shape;418;p26"/>
          <p:cNvGraphicFramePr/>
          <p:nvPr/>
        </p:nvGraphicFramePr>
        <p:xfrm>
          <a:off x="5521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.81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/>
          <p:nvPr/>
        </p:nvSpPr>
        <p:spPr>
          <a:xfrm>
            <a:off x="416550" y="2777700"/>
            <a:ext cx="2502000" cy="13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metrics: Positive Recall (Sensitivity)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416550" y="1482300"/>
            <a:ext cx="2502000" cy="130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6" name="Google Shape;426;p27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7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7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7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448" name="Google Shape;448;p27"/>
          <p:cNvSpPr txBox="1"/>
          <p:nvPr/>
        </p:nvSpPr>
        <p:spPr>
          <a:xfrm>
            <a:off x="462650" y="1569250"/>
            <a:ext cx="332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9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49" name="Google Shape;449;p27"/>
          <p:cNvSpPr txBox="1"/>
          <p:nvPr/>
        </p:nvSpPr>
        <p:spPr>
          <a:xfrm>
            <a:off x="2520050" y="3526925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endParaRPr sz="2400"/>
          </a:p>
        </p:txBody>
      </p:sp>
      <p:sp>
        <p:nvSpPr>
          <p:cNvPr id="450" name="Google Shape;450;p27"/>
          <p:cNvSpPr txBox="1"/>
          <p:nvPr/>
        </p:nvSpPr>
        <p:spPr>
          <a:xfrm>
            <a:off x="2520050" y="15692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451" name="Google Shape;451;p27"/>
          <p:cNvSpPr txBox="1"/>
          <p:nvPr/>
        </p:nvSpPr>
        <p:spPr>
          <a:xfrm>
            <a:off x="462650" y="35504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1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73000" y="26476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Th=0.5</a:t>
            </a:r>
            <a:endParaRPr sz="600"/>
          </a:p>
        </p:txBody>
      </p:sp>
      <p:graphicFrame>
        <p:nvGraphicFramePr>
          <p:cNvPr id="453" name="Google Shape;453;p27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54" name="Google Shape;454;p27"/>
          <p:cNvGraphicFramePr/>
          <p:nvPr/>
        </p:nvGraphicFramePr>
        <p:xfrm>
          <a:off x="3616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55" name="Google Shape;455;p27"/>
          <p:cNvGraphicFramePr/>
          <p:nvPr/>
        </p:nvGraphicFramePr>
        <p:xfrm>
          <a:off x="3997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56" name="Google Shape;456;p27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  <p:graphicFrame>
        <p:nvGraphicFramePr>
          <p:cNvPr id="457" name="Google Shape;457;p27"/>
          <p:cNvGraphicFramePr/>
          <p:nvPr/>
        </p:nvGraphicFramePr>
        <p:xfrm>
          <a:off x="4378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58" name="Google Shape;458;p27"/>
          <p:cNvGraphicFramePr/>
          <p:nvPr/>
        </p:nvGraphicFramePr>
        <p:xfrm>
          <a:off x="4759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59" name="Google Shape;459;p27"/>
          <p:cNvGraphicFramePr/>
          <p:nvPr/>
        </p:nvGraphicFramePr>
        <p:xfrm>
          <a:off x="5140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.85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60" name="Google Shape;460;p27"/>
          <p:cNvGraphicFramePr/>
          <p:nvPr/>
        </p:nvGraphicFramePr>
        <p:xfrm>
          <a:off x="5521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.81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61" name="Google Shape;461;p27"/>
          <p:cNvGraphicFramePr/>
          <p:nvPr/>
        </p:nvGraphicFramePr>
        <p:xfrm>
          <a:off x="5902425" y="1482300"/>
          <a:ext cx="513825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513825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Recall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.9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/>
          <p:nvPr/>
        </p:nvSpPr>
        <p:spPr>
          <a:xfrm>
            <a:off x="416550" y="2777700"/>
            <a:ext cx="2502000" cy="13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metrics: Negative Recall (Specificity)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8"/>
          <p:cNvSpPr/>
          <p:nvPr/>
        </p:nvSpPr>
        <p:spPr>
          <a:xfrm>
            <a:off x="416550" y="1482300"/>
            <a:ext cx="2502000" cy="130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9" name="Google Shape;469;p28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Google Shape;470;p28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8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8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8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8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8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8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8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491" name="Google Shape;491;p28"/>
          <p:cNvSpPr txBox="1"/>
          <p:nvPr/>
        </p:nvSpPr>
        <p:spPr>
          <a:xfrm>
            <a:off x="462650" y="1569250"/>
            <a:ext cx="332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</a:t>
            </a:r>
            <a:endParaRPr sz="2400"/>
          </a:p>
        </p:txBody>
      </p:sp>
      <p:sp>
        <p:nvSpPr>
          <p:cNvPr id="492" name="Google Shape;492;p28"/>
          <p:cNvSpPr txBox="1"/>
          <p:nvPr/>
        </p:nvSpPr>
        <p:spPr>
          <a:xfrm>
            <a:off x="2520050" y="3526925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8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93" name="Google Shape;493;p28"/>
          <p:cNvSpPr txBox="1"/>
          <p:nvPr/>
        </p:nvSpPr>
        <p:spPr>
          <a:xfrm>
            <a:off x="2520050" y="15692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2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494" name="Google Shape;494;p28"/>
          <p:cNvSpPr txBox="1"/>
          <p:nvPr/>
        </p:nvSpPr>
        <p:spPr>
          <a:xfrm>
            <a:off x="462650" y="35504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495" name="Google Shape;495;p28"/>
          <p:cNvSpPr txBox="1"/>
          <p:nvPr/>
        </p:nvSpPr>
        <p:spPr>
          <a:xfrm>
            <a:off x="73000" y="26476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Th=0.5</a:t>
            </a:r>
            <a:endParaRPr sz="600"/>
          </a:p>
        </p:txBody>
      </p:sp>
      <p:graphicFrame>
        <p:nvGraphicFramePr>
          <p:cNvPr id="496" name="Google Shape;496;p28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97" name="Google Shape;497;p28"/>
          <p:cNvGraphicFramePr/>
          <p:nvPr/>
        </p:nvGraphicFramePr>
        <p:xfrm>
          <a:off x="3616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98" name="Google Shape;498;p28"/>
          <p:cNvGraphicFramePr/>
          <p:nvPr/>
        </p:nvGraphicFramePr>
        <p:xfrm>
          <a:off x="3997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99" name="Google Shape;499;p28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  <p:graphicFrame>
        <p:nvGraphicFramePr>
          <p:cNvPr id="500" name="Google Shape;500;p28"/>
          <p:cNvGraphicFramePr/>
          <p:nvPr/>
        </p:nvGraphicFramePr>
        <p:xfrm>
          <a:off x="4378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01" name="Google Shape;501;p28"/>
          <p:cNvGraphicFramePr/>
          <p:nvPr/>
        </p:nvGraphicFramePr>
        <p:xfrm>
          <a:off x="4759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02" name="Google Shape;502;p28"/>
          <p:cNvGraphicFramePr/>
          <p:nvPr/>
        </p:nvGraphicFramePr>
        <p:xfrm>
          <a:off x="5140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.85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03" name="Google Shape;503;p28"/>
          <p:cNvGraphicFramePr/>
          <p:nvPr/>
        </p:nvGraphicFramePr>
        <p:xfrm>
          <a:off x="5521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.81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04" name="Google Shape;504;p28"/>
          <p:cNvGraphicFramePr/>
          <p:nvPr/>
        </p:nvGraphicFramePr>
        <p:xfrm>
          <a:off x="5902425" y="1482300"/>
          <a:ext cx="513825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513825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Recall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.9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05" name="Google Shape;505;p28"/>
          <p:cNvGraphicFramePr/>
          <p:nvPr/>
        </p:nvGraphicFramePr>
        <p:xfrm>
          <a:off x="6416250" y="1482300"/>
          <a:ext cx="432275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432275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Spec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0.8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9"/>
          <p:cNvSpPr/>
          <p:nvPr/>
        </p:nvSpPr>
        <p:spPr>
          <a:xfrm>
            <a:off x="416550" y="2777700"/>
            <a:ext cx="2502000" cy="13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metrics: F score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416550" y="1482300"/>
            <a:ext cx="2502000" cy="130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3" name="Google Shape;513;p29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4" name="Google Shape;514;p29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535" name="Google Shape;535;p29"/>
          <p:cNvSpPr txBox="1"/>
          <p:nvPr/>
        </p:nvSpPr>
        <p:spPr>
          <a:xfrm>
            <a:off x="462650" y="1569250"/>
            <a:ext cx="332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</a:t>
            </a:r>
            <a:endParaRPr sz="2400"/>
          </a:p>
        </p:txBody>
      </p:sp>
      <p:sp>
        <p:nvSpPr>
          <p:cNvPr id="536" name="Google Shape;536;p29"/>
          <p:cNvSpPr txBox="1"/>
          <p:nvPr/>
        </p:nvSpPr>
        <p:spPr>
          <a:xfrm>
            <a:off x="2520050" y="3526925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endParaRPr sz="2400"/>
          </a:p>
        </p:txBody>
      </p:sp>
      <p:sp>
        <p:nvSpPr>
          <p:cNvPr id="537" name="Google Shape;537;p29"/>
          <p:cNvSpPr txBox="1"/>
          <p:nvPr/>
        </p:nvSpPr>
        <p:spPr>
          <a:xfrm>
            <a:off x="2520050" y="15692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538" name="Google Shape;538;p29"/>
          <p:cNvSpPr txBox="1"/>
          <p:nvPr/>
        </p:nvSpPr>
        <p:spPr>
          <a:xfrm>
            <a:off x="462650" y="35504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539" name="Google Shape;539;p29"/>
          <p:cNvSpPr txBox="1"/>
          <p:nvPr/>
        </p:nvSpPr>
        <p:spPr>
          <a:xfrm>
            <a:off x="73000" y="26476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Th=0.5</a:t>
            </a:r>
            <a:endParaRPr sz="600"/>
          </a:p>
        </p:txBody>
      </p:sp>
      <p:graphicFrame>
        <p:nvGraphicFramePr>
          <p:cNvPr id="540" name="Google Shape;540;p29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41" name="Google Shape;541;p29"/>
          <p:cNvGraphicFramePr/>
          <p:nvPr/>
        </p:nvGraphicFramePr>
        <p:xfrm>
          <a:off x="3616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42" name="Google Shape;542;p29"/>
          <p:cNvGraphicFramePr/>
          <p:nvPr/>
        </p:nvGraphicFramePr>
        <p:xfrm>
          <a:off x="3997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43" name="Google Shape;543;p29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  <p:graphicFrame>
        <p:nvGraphicFramePr>
          <p:cNvPr id="544" name="Google Shape;544;p29"/>
          <p:cNvGraphicFramePr/>
          <p:nvPr/>
        </p:nvGraphicFramePr>
        <p:xfrm>
          <a:off x="4378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45" name="Google Shape;545;p29"/>
          <p:cNvGraphicFramePr/>
          <p:nvPr/>
        </p:nvGraphicFramePr>
        <p:xfrm>
          <a:off x="4759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46" name="Google Shape;546;p29"/>
          <p:cNvGraphicFramePr/>
          <p:nvPr/>
        </p:nvGraphicFramePr>
        <p:xfrm>
          <a:off x="5140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.85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47" name="Google Shape;547;p29"/>
          <p:cNvGraphicFramePr/>
          <p:nvPr/>
        </p:nvGraphicFramePr>
        <p:xfrm>
          <a:off x="5521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.81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48" name="Google Shape;548;p29"/>
          <p:cNvGraphicFramePr/>
          <p:nvPr/>
        </p:nvGraphicFramePr>
        <p:xfrm>
          <a:off x="5902425" y="1482300"/>
          <a:ext cx="513825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513825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Recall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.9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49" name="Google Shape;549;p29"/>
          <p:cNvGraphicFramePr/>
          <p:nvPr/>
        </p:nvGraphicFramePr>
        <p:xfrm>
          <a:off x="6416250" y="1482300"/>
          <a:ext cx="432275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432275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Spec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.8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50" name="Google Shape;550;p29"/>
          <p:cNvGraphicFramePr/>
          <p:nvPr/>
        </p:nvGraphicFramePr>
        <p:xfrm>
          <a:off x="6848525" y="1482300"/>
          <a:ext cx="408625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408625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.857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0"/>
          <p:cNvSpPr/>
          <p:nvPr/>
        </p:nvSpPr>
        <p:spPr>
          <a:xfrm>
            <a:off x="416550" y="2617275"/>
            <a:ext cx="2502000" cy="1469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metrics: Changing threshold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0"/>
          <p:cNvSpPr/>
          <p:nvPr/>
        </p:nvSpPr>
        <p:spPr>
          <a:xfrm>
            <a:off x="416550" y="1482300"/>
            <a:ext cx="2502000" cy="113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8" name="Google Shape;558;p30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9" name="Google Shape;559;p30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0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0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0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0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0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0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0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0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0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0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0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580" name="Google Shape;580;p30"/>
          <p:cNvSpPr txBox="1"/>
          <p:nvPr/>
        </p:nvSpPr>
        <p:spPr>
          <a:xfrm>
            <a:off x="462650" y="1569250"/>
            <a:ext cx="332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7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81" name="Google Shape;581;p30"/>
          <p:cNvSpPr txBox="1"/>
          <p:nvPr/>
        </p:nvSpPr>
        <p:spPr>
          <a:xfrm>
            <a:off x="2520050" y="3526925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endParaRPr sz="2400"/>
          </a:p>
        </p:txBody>
      </p:sp>
      <p:sp>
        <p:nvSpPr>
          <p:cNvPr id="582" name="Google Shape;582;p30"/>
          <p:cNvSpPr txBox="1"/>
          <p:nvPr/>
        </p:nvSpPr>
        <p:spPr>
          <a:xfrm>
            <a:off x="2520050" y="15692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583" name="Google Shape;583;p30"/>
          <p:cNvSpPr txBox="1"/>
          <p:nvPr/>
        </p:nvSpPr>
        <p:spPr>
          <a:xfrm>
            <a:off x="462650" y="35504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3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84" name="Google Shape;584;p30"/>
          <p:cNvSpPr txBox="1"/>
          <p:nvPr/>
        </p:nvSpPr>
        <p:spPr>
          <a:xfrm>
            <a:off x="73000" y="24952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0000"/>
                </a:solidFill>
              </a:rPr>
              <a:t>Th=0.6</a:t>
            </a:r>
            <a:endParaRPr sz="600">
              <a:solidFill>
                <a:srgbClr val="FF0000"/>
              </a:solidFill>
            </a:endParaRPr>
          </a:p>
        </p:txBody>
      </p:sp>
      <p:graphicFrame>
        <p:nvGraphicFramePr>
          <p:cNvPr id="585" name="Google Shape;585;p30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0.6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86" name="Google Shape;586;p30"/>
          <p:cNvGraphicFramePr/>
          <p:nvPr/>
        </p:nvGraphicFramePr>
        <p:xfrm>
          <a:off x="3616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87" name="Google Shape;587;p30"/>
          <p:cNvGraphicFramePr/>
          <p:nvPr/>
        </p:nvGraphicFramePr>
        <p:xfrm>
          <a:off x="3997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88" name="Google Shape;588;p30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  <p:graphicFrame>
        <p:nvGraphicFramePr>
          <p:cNvPr id="589" name="Google Shape;589;p30"/>
          <p:cNvGraphicFramePr/>
          <p:nvPr/>
        </p:nvGraphicFramePr>
        <p:xfrm>
          <a:off x="4378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90" name="Google Shape;590;p30"/>
          <p:cNvGraphicFramePr/>
          <p:nvPr/>
        </p:nvGraphicFramePr>
        <p:xfrm>
          <a:off x="4759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91" name="Google Shape;591;p30"/>
          <p:cNvGraphicFramePr/>
          <p:nvPr/>
        </p:nvGraphicFramePr>
        <p:xfrm>
          <a:off x="5140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.75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92" name="Google Shape;592;p30"/>
          <p:cNvGraphicFramePr/>
          <p:nvPr/>
        </p:nvGraphicFramePr>
        <p:xfrm>
          <a:off x="5521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.77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93" name="Google Shape;593;p30"/>
          <p:cNvGraphicFramePr/>
          <p:nvPr/>
        </p:nvGraphicFramePr>
        <p:xfrm>
          <a:off x="5902425" y="1482300"/>
          <a:ext cx="513825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513825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Recall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.7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94" name="Google Shape;594;p30"/>
          <p:cNvGraphicFramePr/>
          <p:nvPr/>
        </p:nvGraphicFramePr>
        <p:xfrm>
          <a:off x="6416250" y="1482300"/>
          <a:ext cx="432275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432275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Spec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.8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595" name="Google Shape;595;p30"/>
          <p:cNvGraphicFramePr/>
          <p:nvPr/>
        </p:nvGraphicFramePr>
        <p:xfrm>
          <a:off x="6848525" y="1482300"/>
          <a:ext cx="408625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408625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.733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" name="Google Shape;600;p31"/>
          <p:cNvGraphicFramePr/>
          <p:nvPr/>
        </p:nvGraphicFramePr>
        <p:xfrm>
          <a:off x="3930425" y="345625"/>
          <a:ext cx="4915150" cy="4693920"/>
        </p:xfrm>
        <a:graphic>
          <a:graphicData uri="http://schemas.openxmlformats.org/drawingml/2006/table">
            <a:tbl>
              <a:tblPr>
                <a:noFill/>
                <a:tableStyleId>{1ED29479-DD0C-4F4D-A4C7-1C1E6F131166}</a:tableStyleId>
              </a:tblPr>
              <a:tblGrid>
                <a:gridCol w="694175"/>
                <a:gridCol w="329200"/>
                <a:gridCol w="337800"/>
                <a:gridCol w="299200"/>
                <a:gridCol w="329225"/>
                <a:gridCol w="634050"/>
                <a:gridCol w="591100"/>
                <a:gridCol w="505250"/>
                <a:gridCol w="685600"/>
                <a:gridCol w="509550"/>
              </a:tblGrid>
              <a:tr h="203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Threshold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TP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FP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Accuracy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Precision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Recall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Specificity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0.533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0.625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0.714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0.778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0.737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0.857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0.720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0.562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0.643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0.55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0.526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3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0.667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601" name="Google Shape;601;p31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2" name="Google Shape;602;p31"/>
          <p:cNvSpPr/>
          <p:nvPr/>
        </p:nvSpPr>
        <p:spPr>
          <a:xfrm>
            <a:off x="15619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1"/>
          <p:cNvSpPr/>
          <p:nvPr/>
        </p:nvSpPr>
        <p:spPr>
          <a:xfrm>
            <a:off x="15594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1"/>
          <p:cNvSpPr/>
          <p:nvPr/>
        </p:nvSpPr>
        <p:spPr>
          <a:xfrm>
            <a:off x="15594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1"/>
          <p:cNvSpPr/>
          <p:nvPr/>
        </p:nvSpPr>
        <p:spPr>
          <a:xfrm>
            <a:off x="15619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1"/>
          <p:cNvSpPr/>
          <p:nvPr/>
        </p:nvSpPr>
        <p:spPr>
          <a:xfrm>
            <a:off x="15594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1"/>
          <p:cNvSpPr/>
          <p:nvPr/>
        </p:nvSpPr>
        <p:spPr>
          <a:xfrm>
            <a:off x="15594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15619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1"/>
          <p:cNvSpPr/>
          <p:nvPr/>
        </p:nvSpPr>
        <p:spPr>
          <a:xfrm>
            <a:off x="15594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1"/>
          <p:cNvSpPr/>
          <p:nvPr/>
        </p:nvSpPr>
        <p:spPr>
          <a:xfrm>
            <a:off x="15594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1"/>
          <p:cNvSpPr/>
          <p:nvPr/>
        </p:nvSpPr>
        <p:spPr>
          <a:xfrm>
            <a:off x="15594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1"/>
          <p:cNvSpPr/>
          <p:nvPr/>
        </p:nvSpPr>
        <p:spPr>
          <a:xfrm>
            <a:off x="15594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15594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1"/>
          <p:cNvSpPr/>
          <p:nvPr/>
        </p:nvSpPr>
        <p:spPr>
          <a:xfrm>
            <a:off x="15619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1"/>
          <p:cNvSpPr/>
          <p:nvPr/>
        </p:nvSpPr>
        <p:spPr>
          <a:xfrm>
            <a:off x="15619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"/>
          <p:cNvSpPr/>
          <p:nvPr/>
        </p:nvSpPr>
        <p:spPr>
          <a:xfrm>
            <a:off x="15619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1"/>
          <p:cNvSpPr/>
          <p:nvPr/>
        </p:nvSpPr>
        <p:spPr>
          <a:xfrm>
            <a:off x="15594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15594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1"/>
          <p:cNvSpPr/>
          <p:nvPr/>
        </p:nvSpPr>
        <p:spPr>
          <a:xfrm>
            <a:off x="15619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1"/>
          <p:cNvSpPr/>
          <p:nvPr/>
        </p:nvSpPr>
        <p:spPr>
          <a:xfrm>
            <a:off x="15594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15594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1"/>
          <p:cNvSpPr txBox="1"/>
          <p:nvPr/>
        </p:nvSpPr>
        <p:spPr>
          <a:xfrm>
            <a:off x="1275150" y="12719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1</a:t>
            </a:r>
            <a:endParaRPr sz="800"/>
          </a:p>
        </p:txBody>
      </p:sp>
      <p:sp>
        <p:nvSpPr>
          <p:cNvPr id="623" name="Google Shape;623;p31"/>
          <p:cNvSpPr txBox="1"/>
          <p:nvPr/>
        </p:nvSpPr>
        <p:spPr>
          <a:xfrm>
            <a:off x="1275150" y="40151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0</a:t>
            </a:r>
            <a:endParaRPr sz="800"/>
          </a:p>
        </p:txBody>
      </p:sp>
      <p:cxnSp>
        <p:nvCxnSpPr>
          <p:cNvPr id="624" name="Google Shape;624;p31"/>
          <p:cNvCxnSpPr/>
          <p:nvPr/>
        </p:nvCxnSpPr>
        <p:spPr>
          <a:xfrm rot="10800000" flipH="1">
            <a:off x="1167025" y="1513638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31"/>
          <p:cNvCxnSpPr/>
          <p:nvPr/>
        </p:nvCxnSpPr>
        <p:spPr>
          <a:xfrm rot="10800000" flipH="1">
            <a:off x="1164450" y="1625675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31"/>
          <p:cNvCxnSpPr/>
          <p:nvPr/>
        </p:nvCxnSpPr>
        <p:spPr>
          <a:xfrm rot="10800000" flipH="1">
            <a:off x="1167025" y="1737688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31"/>
          <p:cNvCxnSpPr/>
          <p:nvPr/>
        </p:nvCxnSpPr>
        <p:spPr>
          <a:xfrm rot="10800000" flipH="1">
            <a:off x="1164450" y="1842800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31"/>
          <p:cNvCxnSpPr/>
          <p:nvPr/>
        </p:nvCxnSpPr>
        <p:spPr>
          <a:xfrm rot="10800000" flipH="1">
            <a:off x="1167025" y="1966775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31"/>
          <p:cNvCxnSpPr/>
          <p:nvPr/>
        </p:nvCxnSpPr>
        <p:spPr>
          <a:xfrm rot="10800000" flipH="1">
            <a:off x="1167775" y="2100188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31"/>
          <p:cNvCxnSpPr/>
          <p:nvPr/>
        </p:nvCxnSpPr>
        <p:spPr>
          <a:xfrm rot="10800000" flipH="1">
            <a:off x="1167775" y="2224163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31"/>
          <p:cNvCxnSpPr/>
          <p:nvPr/>
        </p:nvCxnSpPr>
        <p:spPr>
          <a:xfrm rot="10800000" flipH="1">
            <a:off x="1164450" y="2348138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31"/>
          <p:cNvCxnSpPr/>
          <p:nvPr/>
        </p:nvCxnSpPr>
        <p:spPr>
          <a:xfrm rot="10800000" flipH="1">
            <a:off x="1167775" y="2472113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31"/>
          <p:cNvCxnSpPr/>
          <p:nvPr/>
        </p:nvCxnSpPr>
        <p:spPr>
          <a:xfrm rot="10800000" flipH="1">
            <a:off x="1167775" y="2596088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31"/>
          <p:cNvCxnSpPr/>
          <p:nvPr/>
        </p:nvCxnSpPr>
        <p:spPr>
          <a:xfrm rot="10800000" flipH="1">
            <a:off x="1164450" y="2706763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31"/>
          <p:cNvCxnSpPr/>
          <p:nvPr/>
        </p:nvCxnSpPr>
        <p:spPr>
          <a:xfrm rot="10800000" flipH="1">
            <a:off x="1167775" y="2808225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31"/>
          <p:cNvCxnSpPr/>
          <p:nvPr/>
        </p:nvCxnSpPr>
        <p:spPr>
          <a:xfrm rot="10800000" flipH="1">
            <a:off x="1167775" y="2959700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31"/>
          <p:cNvCxnSpPr/>
          <p:nvPr/>
        </p:nvCxnSpPr>
        <p:spPr>
          <a:xfrm rot="10800000" flipH="1">
            <a:off x="1164450" y="3158888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31"/>
          <p:cNvCxnSpPr/>
          <p:nvPr/>
        </p:nvCxnSpPr>
        <p:spPr>
          <a:xfrm rot="10800000" flipH="1">
            <a:off x="1164450" y="3335400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31"/>
          <p:cNvCxnSpPr/>
          <p:nvPr/>
        </p:nvCxnSpPr>
        <p:spPr>
          <a:xfrm rot="10800000" flipH="1">
            <a:off x="1167775" y="3498000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31"/>
          <p:cNvCxnSpPr/>
          <p:nvPr/>
        </p:nvCxnSpPr>
        <p:spPr>
          <a:xfrm rot="10800000" flipH="1">
            <a:off x="1164450" y="3616050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31"/>
          <p:cNvCxnSpPr/>
          <p:nvPr/>
        </p:nvCxnSpPr>
        <p:spPr>
          <a:xfrm rot="10800000" flipH="1">
            <a:off x="1164450" y="3725475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31"/>
          <p:cNvCxnSpPr/>
          <p:nvPr/>
        </p:nvCxnSpPr>
        <p:spPr>
          <a:xfrm rot="10800000" flipH="1">
            <a:off x="1164450" y="3852163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1"/>
          <p:cNvCxnSpPr/>
          <p:nvPr/>
        </p:nvCxnSpPr>
        <p:spPr>
          <a:xfrm rot="10800000" flipH="1">
            <a:off x="1167775" y="3922363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1"/>
          <p:cNvCxnSpPr/>
          <p:nvPr/>
        </p:nvCxnSpPr>
        <p:spPr>
          <a:xfrm rot="10800000" flipH="1">
            <a:off x="1164450" y="4036513"/>
            <a:ext cx="871500" cy="8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5" name="Google Shape;645;p31"/>
          <p:cNvSpPr txBox="1"/>
          <p:nvPr/>
        </p:nvSpPr>
        <p:spPr>
          <a:xfrm>
            <a:off x="490500" y="3993775"/>
            <a:ext cx="759900" cy="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Threshold = 0.00</a:t>
            </a:r>
            <a:endParaRPr sz="600"/>
          </a:p>
        </p:txBody>
      </p:sp>
      <p:sp>
        <p:nvSpPr>
          <p:cNvPr id="646" name="Google Shape;646;p31"/>
          <p:cNvSpPr txBox="1"/>
          <p:nvPr/>
        </p:nvSpPr>
        <p:spPr>
          <a:xfrm>
            <a:off x="490500" y="1456025"/>
            <a:ext cx="759900" cy="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Threshold = 1.00</a:t>
            </a:r>
            <a:endParaRPr sz="600"/>
          </a:p>
        </p:txBody>
      </p:sp>
      <p:sp>
        <p:nvSpPr>
          <p:cNvPr id="647" name="Google Shape;647;p31"/>
          <p:cNvSpPr txBox="1"/>
          <p:nvPr/>
        </p:nvSpPr>
        <p:spPr>
          <a:xfrm>
            <a:off x="545250" y="298150"/>
            <a:ext cx="21810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Scanning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Binary classifiers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Rank </a:t>
            </a:r>
            <a:r>
              <a:rPr lang="en" dirty="0" smtClean="0"/>
              <a:t>view</a:t>
            </a:r>
            <a:r>
              <a:rPr lang="en-US" dirty="0" smtClean="0"/>
              <a:t>, </a:t>
            </a:r>
            <a:r>
              <a:rPr lang="en" dirty="0" err="1" smtClean="0"/>
              <a:t>Thresholding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Metrics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/>
              <a:t>Confusion Matrix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Point metrics: Accuracy, Precision, Recall / Sensitivity, Specificity, F-score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Summary metrics: AU-ROC, AU-PRC, Log-loss.</a:t>
            </a: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Choosing Metrics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Class Imbalance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Failure scenarios for each metric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Multi-class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How to summarize the trade-off?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{Precision, Specificity}     vs     Recall/Sensitivity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metrics: ROC (rotated version)</a:t>
            </a:r>
            <a:endParaRPr/>
          </a:p>
        </p:txBody>
      </p:sp>
      <p:pic>
        <p:nvPicPr>
          <p:cNvPr id="658" name="Google Shape;658;p33" descr="ro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941525"/>
            <a:ext cx="5094634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9" name="Google Shape;659;p33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33"/>
          <p:cNvSpPr/>
          <p:nvPr/>
        </p:nvSpPr>
        <p:spPr>
          <a:xfrm>
            <a:off x="15619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3"/>
          <p:cNvSpPr/>
          <p:nvPr/>
        </p:nvSpPr>
        <p:spPr>
          <a:xfrm>
            <a:off x="15594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15594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>
            <a:off x="15619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>
            <a:off x="15594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>
            <a:off x="15594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>
            <a:off x="15619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/>
          <p:nvPr/>
        </p:nvSpPr>
        <p:spPr>
          <a:xfrm>
            <a:off x="15594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3"/>
          <p:cNvSpPr/>
          <p:nvPr/>
        </p:nvSpPr>
        <p:spPr>
          <a:xfrm>
            <a:off x="15594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"/>
          <p:cNvSpPr/>
          <p:nvPr/>
        </p:nvSpPr>
        <p:spPr>
          <a:xfrm>
            <a:off x="15594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3"/>
          <p:cNvSpPr/>
          <p:nvPr/>
        </p:nvSpPr>
        <p:spPr>
          <a:xfrm>
            <a:off x="15594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3"/>
          <p:cNvSpPr/>
          <p:nvPr/>
        </p:nvSpPr>
        <p:spPr>
          <a:xfrm>
            <a:off x="15594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3"/>
          <p:cNvSpPr/>
          <p:nvPr/>
        </p:nvSpPr>
        <p:spPr>
          <a:xfrm>
            <a:off x="15619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3"/>
          <p:cNvSpPr/>
          <p:nvPr/>
        </p:nvSpPr>
        <p:spPr>
          <a:xfrm>
            <a:off x="15619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3"/>
          <p:cNvSpPr/>
          <p:nvPr/>
        </p:nvSpPr>
        <p:spPr>
          <a:xfrm>
            <a:off x="15619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"/>
          <p:cNvSpPr/>
          <p:nvPr/>
        </p:nvSpPr>
        <p:spPr>
          <a:xfrm>
            <a:off x="15594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3"/>
          <p:cNvSpPr/>
          <p:nvPr/>
        </p:nvSpPr>
        <p:spPr>
          <a:xfrm>
            <a:off x="15594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3"/>
          <p:cNvSpPr/>
          <p:nvPr/>
        </p:nvSpPr>
        <p:spPr>
          <a:xfrm>
            <a:off x="15619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3"/>
          <p:cNvSpPr/>
          <p:nvPr/>
        </p:nvSpPr>
        <p:spPr>
          <a:xfrm>
            <a:off x="15594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3"/>
          <p:cNvSpPr/>
          <p:nvPr/>
        </p:nvSpPr>
        <p:spPr>
          <a:xfrm>
            <a:off x="15594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3"/>
          <p:cNvSpPr txBox="1"/>
          <p:nvPr/>
        </p:nvSpPr>
        <p:spPr>
          <a:xfrm>
            <a:off x="1275150" y="12719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1</a:t>
            </a:r>
            <a:endParaRPr sz="800"/>
          </a:p>
        </p:txBody>
      </p:sp>
      <p:sp>
        <p:nvSpPr>
          <p:cNvPr id="681" name="Google Shape;681;p33"/>
          <p:cNvSpPr txBox="1"/>
          <p:nvPr/>
        </p:nvSpPr>
        <p:spPr>
          <a:xfrm>
            <a:off x="1275150" y="40151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0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metrics: PRC</a:t>
            </a:r>
            <a:endParaRPr/>
          </a:p>
        </p:txBody>
      </p:sp>
      <p:pic>
        <p:nvPicPr>
          <p:cNvPr id="687" name="Google Shape;687;p34" descr="p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941525"/>
            <a:ext cx="5094634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8" name="Google Shape;688;p34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9" name="Google Shape;689;p34"/>
          <p:cNvSpPr/>
          <p:nvPr/>
        </p:nvSpPr>
        <p:spPr>
          <a:xfrm>
            <a:off x="15619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"/>
          <p:cNvSpPr/>
          <p:nvPr/>
        </p:nvSpPr>
        <p:spPr>
          <a:xfrm>
            <a:off x="15594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/>
          <p:cNvSpPr/>
          <p:nvPr/>
        </p:nvSpPr>
        <p:spPr>
          <a:xfrm>
            <a:off x="15594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4"/>
          <p:cNvSpPr/>
          <p:nvPr/>
        </p:nvSpPr>
        <p:spPr>
          <a:xfrm>
            <a:off x="15619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4"/>
          <p:cNvSpPr/>
          <p:nvPr/>
        </p:nvSpPr>
        <p:spPr>
          <a:xfrm>
            <a:off x="15594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4"/>
          <p:cNvSpPr/>
          <p:nvPr/>
        </p:nvSpPr>
        <p:spPr>
          <a:xfrm>
            <a:off x="15594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4"/>
          <p:cNvSpPr/>
          <p:nvPr/>
        </p:nvSpPr>
        <p:spPr>
          <a:xfrm>
            <a:off x="15619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4"/>
          <p:cNvSpPr/>
          <p:nvPr/>
        </p:nvSpPr>
        <p:spPr>
          <a:xfrm>
            <a:off x="15594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4"/>
          <p:cNvSpPr/>
          <p:nvPr/>
        </p:nvSpPr>
        <p:spPr>
          <a:xfrm>
            <a:off x="15594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4"/>
          <p:cNvSpPr/>
          <p:nvPr/>
        </p:nvSpPr>
        <p:spPr>
          <a:xfrm>
            <a:off x="15594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4"/>
          <p:cNvSpPr/>
          <p:nvPr/>
        </p:nvSpPr>
        <p:spPr>
          <a:xfrm>
            <a:off x="15594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4"/>
          <p:cNvSpPr/>
          <p:nvPr/>
        </p:nvSpPr>
        <p:spPr>
          <a:xfrm>
            <a:off x="15594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4"/>
          <p:cNvSpPr/>
          <p:nvPr/>
        </p:nvSpPr>
        <p:spPr>
          <a:xfrm>
            <a:off x="15619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4"/>
          <p:cNvSpPr/>
          <p:nvPr/>
        </p:nvSpPr>
        <p:spPr>
          <a:xfrm>
            <a:off x="15619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4"/>
          <p:cNvSpPr/>
          <p:nvPr/>
        </p:nvSpPr>
        <p:spPr>
          <a:xfrm>
            <a:off x="15619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4"/>
          <p:cNvSpPr/>
          <p:nvPr/>
        </p:nvSpPr>
        <p:spPr>
          <a:xfrm>
            <a:off x="15594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4"/>
          <p:cNvSpPr/>
          <p:nvPr/>
        </p:nvSpPr>
        <p:spPr>
          <a:xfrm>
            <a:off x="15594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4"/>
          <p:cNvSpPr/>
          <p:nvPr/>
        </p:nvSpPr>
        <p:spPr>
          <a:xfrm>
            <a:off x="15619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4"/>
          <p:cNvSpPr/>
          <p:nvPr/>
        </p:nvSpPr>
        <p:spPr>
          <a:xfrm>
            <a:off x="15594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4"/>
          <p:cNvSpPr/>
          <p:nvPr/>
        </p:nvSpPr>
        <p:spPr>
          <a:xfrm>
            <a:off x="15594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4"/>
          <p:cNvSpPr txBox="1"/>
          <p:nvPr/>
        </p:nvSpPr>
        <p:spPr>
          <a:xfrm>
            <a:off x="1275150" y="12719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1</a:t>
            </a:r>
            <a:endParaRPr sz="800"/>
          </a:p>
        </p:txBody>
      </p:sp>
      <p:sp>
        <p:nvSpPr>
          <p:cNvPr id="710" name="Google Shape;710;p34"/>
          <p:cNvSpPr txBox="1"/>
          <p:nvPr/>
        </p:nvSpPr>
        <p:spPr>
          <a:xfrm>
            <a:off x="1275150" y="40151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0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metrics: Log-Loss motivation</a:t>
            </a:r>
            <a:endParaRPr/>
          </a:p>
        </p:txBody>
      </p:sp>
      <p:cxnSp>
        <p:nvCxnSpPr>
          <p:cNvPr id="716" name="Google Shape;716;p35"/>
          <p:cNvCxnSpPr/>
          <p:nvPr/>
        </p:nvCxnSpPr>
        <p:spPr>
          <a:xfrm>
            <a:off x="22102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" name="Google Shape;717;p35"/>
          <p:cNvSpPr/>
          <p:nvPr/>
        </p:nvSpPr>
        <p:spPr>
          <a:xfrm>
            <a:off x="2171575" y="23590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5"/>
          <p:cNvSpPr/>
          <p:nvPr/>
        </p:nvSpPr>
        <p:spPr>
          <a:xfrm>
            <a:off x="2169000" y="23977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21690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5"/>
          <p:cNvSpPr/>
          <p:nvPr/>
        </p:nvSpPr>
        <p:spPr>
          <a:xfrm>
            <a:off x="21715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21690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5"/>
          <p:cNvSpPr/>
          <p:nvPr/>
        </p:nvSpPr>
        <p:spPr>
          <a:xfrm>
            <a:off x="21690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21715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21690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21690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21690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21690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21690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21715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21715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5"/>
          <p:cNvSpPr/>
          <p:nvPr/>
        </p:nvSpPr>
        <p:spPr>
          <a:xfrm>
            <a:off x="21715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5"/>
          <p:cNvSpPr/>
          <p:nvPr/>
        </p:nvSpPr>
        <p:spPr>
          <a:xfrm>
            <a:off x="2169000" y="25217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5"/>
          <p:cNvSpPr/>
          <p:nvPr/>
        </p:nvSpPr>
        <p:spPr>
          <a:xfrm>
            <a:off x="21690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5"/>
          <p:cNvSpPr/>
          <p:nvPr/>
        </p:nvSpPr>
        <p:spPr>
          <a:xfrm>
            <a:off x="2171575" y="29258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5"/>
          <p:cNvSpPr/>
          <p:nvPr/>
        </p:nvSpPr>
        <p:spPr>
          <a:xfrm>
            <a:off x="2169000" y="1731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5"/>
          <p:cNvSpPr/>
          <p:nvPr/>
        </p:nvSpPr>
        <p:spPr>
          <a:xfrm>
            <a:off x="2169000" y="2236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5"/>
          <p:cNvSpPr txBox="1"/>
          <p:nvPr/>
        </p:nvSpPr>
        <p:spPr>
          <a:xfrm>
            <a:off x="1884750" y="12719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1</a:t>
            </a:r>
            <a:endParaRPr sz="800"/>
          </a:p>
        </p:txBody>
      </p:sp>
      <p:sp>
        <p:nvSpPr>
          <p:cNvPr id="738" name="Google Shape;738;p35"/>
          <p:cNvSpPr txBox="1"/>
          <p:nvPr/>
        </p:nvSpPr>
        <p:spPr>
          <a:xfrm>
            <a:off x="1884750" y="40151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0</a:t>
            </a:r>
            <a:endParaRPr sz="800"/>
          </a:p>
        </p:txBody>
      </p:sp>
      <p:cxnSp>
        <p:nvCxnSpPr>
          <p:cNvPr id="739" name="Google Shape;739;p35"/>
          <p:cNvCxnSpPr/>
          <p:nvPr/>
        </p:nvCxnSpPr>
        <p:spPr>
          <a:xfrm>
            <a:off x="5791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0" name="Google Shape;740;p35"/>
          <p:cNvSpPr/>
          <p:nvPr/>
        </p:nvSpPr>
        <p:spPr>
          <a:xfrm>
            <a:off x="5752975" y="24352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5"/>
          <p:cNvSpPr/>
          <p:nvPr/>
        </p:nvSpPr>
        <p:spPr>
          <a:xfrm>
            <a:off x="5750400" y="23977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5"/>
          <p:cNvSpPr/>
          <p:nvPr/>
        </p:nvSpPr>
        <p:spPr>
          <a:xfrm>
            <a:off x="57504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5"/>
          <p:cNvSpPr/>
          <p:nvPr/>
        </p:nvSpPr>
        <p:spPr>
          <a:xfrm>
            <a:off x="5752975" y="347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5"/>
          <p:cNvSpPr/>
          <p:nvPr/>
        </p:nvSpPr>
        <p:spPr>
          <a:xfrm>
            <a:off x="5750400" y="37705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>
            <a:off x="5750400" y="36311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/>
          <p:nvPr/>
        </p:nvSpPr>
        <p:spPr>
          <a:xfrm>
            <a:off x="5752975" y="3892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>
            <a:off x="57504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>
            <a:off x="57504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>
            <a:off x="57504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/>
          <p:nvPr/>
        </p:nvSpPr>
        <p:spPr>
          <a:xfrm>
            <a:off x="57504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5"/>
          <p:cNvSpPr/>
          <p:nvPr/>
        </p:nvSpPr>
        <p:spPr>
          <a:xfrm>
            <a:off x="57504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/>
          <p:cNvSpPr/>
          <p:nvPr/>
        </p:nvSpPr>
        <p:spPr>
          <a:xfrm>
            <a:off x="57529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/>
          <p:nvPr/>
        </p:nvSpPr>
        <p:spPr>
          <a:xfrm>
            <a:off x="5752975" y="16926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>
            <a:off x="5752975" y="18165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5"/>
          <p:cNvSpPr/>
          <p:nvPr/>
        </p:nvSpPr>
        <p:spPr>
          <a:xfrm>
            <a:off x="5750400" y="25217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5"/>
          <p:cNvSpPr/>
          <p:nvPr/>
        </p:nvSpPr>
        <p:spPr>
          <a:xfrm>
            <a:off x="57504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5"/>
          <p:cNvSpPr/>
          <p:nvPr/>
        </p:nvSpPr>
        <p:spPr>
          <a:xfrm>
            <a:off x="5752975" y="29258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5"/>
          <p:cNvSpPr/>
          <p:nvPr/>
        </p:nvSpPr>
        <p:spPr>
          <a:xfrm>
            <a:off x="5750400" y="1731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5"/>
          <p:cNvSpPr/>
          <p:nvPr/>
        </p:nvSpPr>
        <p:spPr>
          <a:xfrm>
            <a:off x="5750400" y="20076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5"/>
          <p:cNvSpPr txBox="1"/>
          <p:nvPr/>
        </p:nvSpPr>
        <p:spPr>
          <a:xfrm>
            <a:off x="5466150" y="12719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1</a:t>
            </a:r>
            <a:endParaRPr sz="800"/>
          </a:p>
        </p:txBody>
      </p:sp>
      <p:sp>
        <p:nvSpPr>
          <p:cNvPr id="761" name="Google Shape;761;p35"/>
          <p:cNvSpPr txBox="1"/>
          <p:nvPr/>
        </p:nvSpPr>
        <p:spPr>
          <a:xfrm>
            <a:off x="5466150" y="40151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0</a:t>
            </a:r>
            <a:endParaRPr sz="800"/>
          </a:p>
        </p:txBody>
      </p:sp>
      <p:sp>
        <p:nvSpPr>
          <p:cNvPr id="762" name="Google Shape;762;p35"/>
          <p:cNvSpPr txBox="1"/>
          <p:nvPr/>
        </p:nvSpPr>
        <p:spPr>
          <a:xfrm>
            <a:off x="927200" y="4392450"/>
            <a:ext cx="70440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models scoring the same data set. Is one of them better than the other?</a:t>
            </a:r>
            <a:endParaRPr/>
          </a:p>
        </p:txBody>
      </p:sp>
      <p:sp>
        <p:nvSpPr>
          <p:cNvPr id="763" name="Google Shape;763;p35"/>
          <p:cNvSpPr txBox="1"/>
          <p:nvPr/>
        </p:nvSpPr>
        <p:spPr>
          <a:xfrm>
            <a:off x="786200" y="26627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</a:t>
            </a:r>
            <a:endParaRPr/>
          </a:p>
        </p:txBody>
      </p:sp>
      <p:sp>
        <p:nvSpPr>
          <p:cNvPr id="764" name="Google Shape;764;p35"/>
          <p:cNvSpPr txBox="1"/>
          <p:nvPr/>
        </p:nvSpPr>
        <p:spPr>
          <a:xfrm>
            <a:off x="6272600" y="2586575"/>
            <a:ext cx="9216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metrics: Log-Loss</a:t>
            </a:r>
            <a:endParaRPr/>
          </a:p>
        </p:txBody>
      </p:sp>
      <p:sp>
        <p:nvSpPr>
          <p:cNvPr id="770" name="Google Shape;770;p36"/>
          <p:cNvSpPr txBox="1">
            <a:spLocks noGrp="1"/>
          </p:cNvSpPr>
          <p:nvPr>
            <p:ph type="body" idx="1"/>
          </p:nvPr>
        </p:nvSpPr>
        <p:spPr>
          <a:xfrm>
            <a:off x="311700" y="1325625"/>
            <a:ext cx="5912700" cy="3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model outputs have same ranking, and therefore the same AU-ROC, AU-PRC, accuracy!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=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loss rewards confident correct answers and heavily penalizes confident wrong answers.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exp(E[log-loss]) is G.M. of gains, in [0,1].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perfectly confident wrong prediction is fatal.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Gaining popularity as an evaluation metric (Kaggle)</a:t>
            </a:r>
            <a:endParaRPr/>
          </a:p>
        </p:txBody>
      </p:sp>
      <p:cxnSp>
        <p:nvCxnSpPr>
          <p:cNvPr id="771" name="Google Shape;771;p36"/>
          <p:cNvCxnSpPr/>
          <p:nvPr/>
        </p:nvCxnSpPr>
        <p:spPr>
          <a:xfrm>
            <a:off x="6629875" y="15789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2" name="Google Shape;772;p36"/>
          <p:cNvSpPr/>
          <p:nvPr/>
        </p:nvSpPr>
        <p:spPr>
          <a:xfrm>
            <a:off x="6591175" y="24352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6588600" y="24739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6588600" y="28936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6591175" y="3096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6588600" y="3313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6588600" y="34787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6591175" y="35881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6588600" y="36975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6588600" y="38242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6588600" y="39937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6588600" y="16154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6588600" y="17205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6591175" y="19307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6591175" y="20736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6591175" y="21975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6588600" y="25979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6588600" y="27477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6591175" y="30020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6588600" y="18075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6588600" y="23124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 txBox="1"/>
          <p:nvPr/>
        </p:nvSpPr>
        <p:spPr>
          <a:xfrm>
            <a:off x="6304350" y="13481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1</a:t>
            </a:r>
            <a:endParaRPr sz="800"/>
          </a:p>
        </p:txBody>
      </p:sp>
      <p:sp>
        <p:nvSpPr>
          <p:cNvPr id="793" name="Google Shape;793;p36"/>
          <p:cNvSpPr txBox="1"/>
          <p:nvPr/>
        </p:nvSpPr>
        <p:spPr>
          <a:xfrm>
            <a:off x="6304350" y="40913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0</a:t>
            </a:r>
            <a:endParaRPr sz="800"/>
          </a:p>
        </p:txBody>
      </p:sp>
      <p:cxnSp>
        <p:nvCxnSpPr>
          <p:cNvPr id="794" name="Google Shape;794;p36"/>
          <p:cNvCxnSpPr/>
          <p:nvPr/>
        </p:nvCxnSpPr>
        <p:spPr>
          <a:xfrm>
            <a:off x="8153875" y="15789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5" name="Google Shape;795;p36"/>
          <p:cNvSpPr/>
          <p:nvPr/>
        </p:nvSpPr>
        <p:spPr>
          <a:xfrm>
            <a:off x="8115175" y="2511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8112600" y="24739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8112600" y="28936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8115175" y="35537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8112600" y="38467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8112600" y="37073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8115175" y="39691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8112600" y="36975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8112600" y="38242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8112600" y="39937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8112600" y="16154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8112600" y="17205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8115175" y="19307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8115175" y="17688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8115175" y="18927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8112600" y="25979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8112600" y="27477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8115175" y="30020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8112600" y="18075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8112600" y="20838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 txBox="1"/>
          <p:nvPr/>
        </p:nvSpPr>
        <p:spPr>
          <a:xfrm>
            <a:off x="7828350" y="13481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1</a:t>
            </a:r>
            <a:endParaRPr sz="800"/>
          </a:p>
        </p:txBody>
      </p:sp>
      <p:sp>
        <p:nvSpPr>
          <p:cNvPr id="816" name="Google Shape;816;p36"/>
          <p:cNvSpPr txBox="1"/>
          <p:nvPr/>
        </p:nvSpPr>
        <p:spPr>
          <a:xfrm>
            <a:off x="7828350" y="40913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0</a:t>
            </a:r>
            <a:endParaRPr sz="800"/>
          </a:p>
        </p:txBody>
      </p:sp>
      <p:pic>
        <p:nvPicPr>
          <p:cNvPr id="817" name="Google Shape;817;p36" descr="p(x)\times y + (1-p(x))\times(1-y)&#10;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75" y="2009950"/>
            <a:ext cx="3479450" cy="31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25" y="445025"/>
            <a:ext cx="4432285" cy="4432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72716" y="-17485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0519" y="1137168"/>
            <a:ext cx="19766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Logistic (</a:t>
            </a:r>
            <a:r>
              <a:rPr lang="en-US" dirty="0" err="1" smtClean="0"/>
              <a:t>th</a:t>
            </a:r>
            <a:r>
              <a:rPr lang="en-US" dirty="0" smtClean="0"/>
              <a:t>=0.5):</a:t>
            </a:r>
          </a:p>
          <a:p>
            <a:r>
              <a:rPr lang="en-US" dirty="0" smtClean="0"/>
              <a:t>  Precision: 0.872</a:t>
            </a:r>
          </a:p>
          <a:p>
            <a:r>
              <a:rPr lang="en-US" dirty="0"/>
              <a:t> </a:t>
            </a:r>
            <a:r>
              <a:rPr lang="en-US" dirty="0" smtClean="0"/>
              <a:t> Recall: 0.851</a:t>
            </a:r>
          </a:p>
          <a:p>
            <a:r>
              <a:rPr lang="en-US" dirty="0"/>
              <a:t> </a:t>
            </a:r>
            <a:r>
              <a:rPr lang="en-US" dirty="0" smtClean="0"/>
              <a:t> F1: 0.862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Brier: 0.099</a:t>
            </a:r>
          </a:p>
          <a:p>
            <a:endParaRPr lang="en-US" dirty="0"/>
          </a:p>
          <a:p>
            <a:r>
              <a:rPr lang="en-US" dirty="0" smtClean="0"/>
              <a:t>SVC (</a:t>
            </a:r>
            <a:r>
              <a:rPr lang="en-US" dirty="0" err="1" smtClean="0"/>
              <a:t>th</a:t>
            </a:r>
            <a:r>
              <a:rPr lang="en-US" dirty="0" smtClean="0"/>
              <a:t>=0.5):</a:t>
            </a:r>
          </a:p>
          <a:p>
            <a:r>
              <a:rPr lang="en-US" dirty="0"/>
              <a:t> </a:t>
            </a:r>
            <a:r>
              <a:rPr lang="en-US" dirty="0" smtClean="0"/>
              <a:t> Precision: 0.872</a:t>
            </a:r>
          </a:p>
          <a:p>
            <a:r>
              <a:rPr lang="en-US" dirty="0"/>
              <a:t> </a:t>
            </a:r>
            <a:r>
              <a:rPr lang="en-US" dirty="0" smtClean="0"/>
              <a:t> Recall: 0.852</a:t>
            </a:r>
          </a:p>
          <a:p>
            <a:r>
              <a:rPr lang="en-US" dirty="0"/>
              <a:t> </a:t>
            </a:r>
            <a:r>
              <a:rPr lang="en-US" dirty="0" smtClean="0"/>
              <a:t> F1: 0.862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Brier: 0.163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918" y="4026569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Brier = MSE(p, 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logP</a:t>
            </a:r>
            <a:r>
              <a:rPr lang="en-US" dirty="0" smtClean="0"/>
              <a:t>(x) is a measure of fit in Probabilistic models (GMM, Factor Analysis)</a:t>
            </a:r>
          </a:p>
          <a:p>
            <a:pPr lvl="1"/>
            <a:r>
              <a:rPr lang="en-US" dirty="0" smtClean="0"/>
              <a:t>High </a:t>
            </a:r>
            <a:r>
              <a:rPr lang="en-US" dirty="0" err="1" smtClean="0"/>
              <a:t>logP</a:t>
            </a:r>
            <a:r>
              <a:rPr lang="en-US" dirty="0" smtClean="0"/>
              <a:t>(x) on training set, but low </a:t>
            </a:r>
            <a:r>
              <a:rPr lang="en-US" dirty="0" err="1" smtClean="0"/>
              <a:t>logP</a:t>
            </a:r>
            <a:r>
              <a:rPr lang="en-US" dirty="0" smtClean="0"/>
              <a:t>(x) on test set is a measure of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Raw value of </a:t>
            </a:r>
            <a:r>
              <a:rPr lang="en-US" dirty="0" err="1" smtClean="0"/>
              <a:t>logP</a:t>
            </a:r>
            <a:r>
              <a:rPr lang="en-US" dirty="0" smtClean="0"/>
              <a:t>(x) hard to interpret in isolation</a:t>
            </a:r>
          </a:p>
          <a:p>
            <a:pPr marL="596900" lvl="1" indent="0">
              <a:buNone/>
            </a:pPr>
            <a:endParaRPr lang="en-US" dirty="0" smtClean="0"/>
          </a:p>
          <a:p>
            <a:r>
              <a:rPr lang="en-US" dirty="0" smtClean="0"/>
              <a:t>K-means is trickier (because of fixed covariance assumption)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35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Imbalance: Problems</a:t>
            </a:r>
            <a:endParaRPr/>
          </a:p>
        </p:txBody>
      </p:sp>
      <p:sp>
        <p:nvSpPr>
          <p:cNvPr id="823" name="Google Shape;82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Symptom: Prevalence &lt; 5% (no strict definition)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Metrics: may not be meaningful.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Learning: may not focus on minority class examples at all (majority class can overwhelm logistic regression, to a lesser extent SVM</a:t>
            </a:r>
            <a:r>
              <a:rPr lang="en" sz="1600" dirty="0" smtClean="0"/>
              <a:t>)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Imbalance: Metrics (pathological cases)</a:t>
            </a:r>
            <a:endParaRPr/>
          </a:p>
        </p:txBody>
      </p:sp>
      <p:sp>
        <p:nvSpPr>
          <p:cNvPr id="829" name="Google Shape;8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Blindly predict majority class.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Log-Loss: Majority class can dominate the loss.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AUROC: Easy to keep AUC high by scoring most negatives very low.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AUPRC: Somewhat more robust than AUROC. But other challenges.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kind of interpolation? AUCNPR?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general:     Accuracy  &lt;&lt;  AUROC  &lt;&lt;  AUPRC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(few remarks)</a:t>
            </a:r>
            <a:endParaRPr/>
          </a:p>
        </p:txBody>
      </p:sp>
      <p:sp>
        <p:nvSpPr>
          <p:cNvPr id="835" name="Google Shape;83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Confusion matrix will be </a:t>
            </a:r>
            <a:r>
              <a:rPr lang="en" dirty="0" err="1"/>
              <a:t>NxN</a:t>
            </a:r>
            <a:r>
              <a:rPr lang="en" dirty="0"/>
              <a:t> (still want heavy diagonals, light off-diagonals)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metrics (except accuracy) generally </a:t>
            </a:r>
            <a:r>
              <a:rPr lang="en" dirty="0" err="1"/>
              <a:t>analysed</a:t>
            </a:r>
            <a:r>
              <a:rPr lang="en" dirty="0"/>
              <a:t> as multiple 1-vs-many</a:t>
            </a:r>
            <a:r>
              <a:rPr lang="en" dirty="0" smtClean="0"/>
              <a:t>.</a:t>
            </a: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Multiclass variants of AUROC and AUPRC (micro vs macro averaging)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Class imbalance is common (both in absolute, and relative sense)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Cost sensitive learning techniques (also helps in Binary Imbalance)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Assign $$ value for each block in the confusion matrix, and incorporate those into the loss function</a:t>
            </a:r>
            <a:r>
              <a:rPr lang="en" dirty="0" smtClean="0"/>
              <a:t>.</a:t>
            </a:r>
            <a:endParaRPr lang="en-US" dirty="0" smtClean="0"/>
          </a:p>
          <a:p>
            <a:pPr marL="139700" indent="0"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metrics important?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objective (cost function) is only a proxy for real world objective.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Metrics help capture a business goal into a quantitative target (not all errors are equal).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Helps organize ML team effort towards that target.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Generally in the form of improving that metric on the dev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to quantify the “gap” between: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Desired performance and baseline (estimate effort initially).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Desired performance and current performance.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Measure progress over time (No Free Lunch Theorem).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for lower level tasks and debugging (like diagnosing bias vs variance).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Ideally training objective should be the metric, but not always possible. Still, metrics are useful and important for evaluation.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600"/>
              </a:spcBef>
              <a:buNone/>
            </a:pPr>
            <a:r>
              <a:rPr lang="en-US" dirty="0" err="1" smtClean="0"/>
              <a:t>Som</a:t>
            </a:r>
            <a:r>
              <a:rPr lang="en" dirty="0" smtClean="0"/>
              <a:t>e</a:t>
            </a:r>
            <a:r>
              <a:rPr lang="en-US" dirty="0" smtClean="0"/>
              <a:t> common</a:t>
            </a:r>
            <a:r>
              <a:rPr lang="en" dirty="0" smtClean="0"/>
              <a:t> </a:t>
            </a:r>
            <a:r>
              <a:rPr lang="en" dirty="0"/>
              <a:t>patterns:</a:t>
            </a:r>
          </a:p>
          <a:p>
            <a:pPr lvl="0">
              <a:spcBef>
                <a:spcPts val="1600"/>
              </a:spcBef>
              <a:buChar char="-"/>
            </a:pPr>
            <a:r>
              <a:rPr lang="en" dirty="0"/>
              <a:t>High precision is hard constraint, do best recall (</a:t>
            </a:r>
            <a:r>
              <a:rPr lang="en" dirty="0" err="1"/>
              <a:t>e.g</a:t>
            </a:r>
            <a:r>
              <a:rPr lang="en" dirty="0"/>
              <a:t> search engine results, grammar correction) -- intolerant to </a:t>
            </a:r>
            <a:r>
              <a:rPr lang="en" dirty="0" smtClean="0"/>
              <a:t>FP</a:t>
            </a:r>
            <a:r>
              <a:rPr lang="en-US" dirty="0" smtClean="0"/>
              <a:t>. Metric: Recall at Precision=XX%</a:t>
            </a:r>
            <a:endParaRPr lang="en" dirty="0"/>
          </a:p>
          <a:p>
            <a:pPr lvl="0">
              <a:buChar char="-"/>
            </a:pPr>
            <a:r>
              <a:rPr lang="en" dirty="0"/>
              <a:t>High recall is hard constraint, do best precision (</a:t>
            </a:r>
            <a:r>
              <a:rPr lang="en" dirty="0" err="1"/>
              <a:t>e.g</a:t>
            </a:r>
            <a:r>
              <a:rPr lang="en" dirty="0"/>
              <a:t> medical </a:t>
            </a:r>
            <a:r>
              <a:rPr lang="en" dirty="0" err="1"/>
              <a:t>diag</a:t>
            </a:r>
            <a:r>
              <a:rPr lang="en" dirty="0" smtClean="0"/>
              <a:t>)</a:t>
            </a:r>
            <a:r>
              <a:rPr lang="en-US" dirty="0" smtClean="0"/>
              <a:t>.</a:t>
            </a:r>
            <a:r>
              <a:rPr lang="en" dirty="0" smtClean="0"/>
              <a:t> </a:t>
            </a:r>
            <a:r>
              <a:rPr lang="en-US" dirty="0" smtClean="0"/>
              <a:t>I</a:t>
            </a:r>
            <a:r>
              <a:rPr lang="en" dirty="0" err="1" smtClean="0"/>
              <a:t>ntolerant</a:t>
            </a:r>
            <a:r>
              <a:rPr lang="en" dirty="0" smtClean="0"/>
              <a:t> </a:t>
            </a:r>
            <a:r>
              <a:rPr lang="en" dirty="0"/>
              <a:t>to </a:t>
            </a:r>
            <a:r>
              <a:rPr lang="en" dirty="0" smtClean="0"/>
              <a:t>FN</a:t>
            </a:r>
            <a:r>
              <a:rPr lang="en-US" dirty="0" smtClean="0"/>
              <a:t>. Metric: Precision at Recall=100%</a:t>
            </a:r>
            <a:endParaRPr lang="en" dirty="0"/>
          </a:p>
          <a:p>
            <a:pPr lvl="0">
              <a:buChar char="-"/>
            </a:pPr>
            <a:r>
              <a:rPr lang="en" dirty="0"/>
              <a:t>Capacity </a:t>
            </a:r>
            <a:r>
              <a:rPr lang="en" dirty="0" smtClean="0"/>
              <a:t>constrained</a:t>
            </a:r>
            <a:r>
              <a:rPr lang="en-US" dirty="0" smtClean="0"/>
              <a:t> (by K). Metric:</a:t>
            </a:r>
            <a:r>
              <a:rPr lang="en" dirty="0" smtClean="0"/>
              <a:t> </a:t>
            </a:r>
            <a:r>
              <a:rPr lang="en" dirty="0"/>
              <a:t>Precision in </a:t>
            </a:r>
            <a:r>
              <a:rPr lang="en" dirty="0" smtClean="0"/>
              <a:t>top-K</a:t>
            </a:r>
            <a:r>
              <a:rPr lang="en-US" dirty="0" smtClean="0"/>
              <a:t>.</a:t>
            </a:r>
          </a:p>
          <a:p>
            <a:pPr lvl="0">
              <a:buChar char="-"/>
            </a:pPr>
            <a:r>
              <a:rPr lang="en-US" dirty="0" smtClean="0"/>
              <a:t>Etc.</a:t>
            </a:r>
          </a:p>
          <a:p>
            <a:pPr lvl="0">
              <a:buChar char="-"/>
            </a:pPr>
            <a:endParaRPr lang="en-US" dirty="0" smtClean="0"/>
          </a:p>
          <a:p>
            <a:pPr lvl="0">
              <a:buChar char="-"/>
            </a:pPr>
            <a:r>
              <a:rPr lang="en-US" dirty="0" smtClean="0"/>
              <a:t>Choose operating threshold based on above criteria.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48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0"/>
          <p:cNvSpPr txBox="1">
            <a:spLocks noGrp="1"/>
          </p:cNvSpPr>
          <p:nvPr>
            <p:ph type="title"/>
          </p:nvPr>
        </p:nvSpPr>
        <p:spPr>
          <a:xfrm>
            <a:off x="311700" y="2121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is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is binary Output (0/1)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is ŷ = h(X)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types of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that output a categorical class directly (K Nearest neighbor, Decision tree)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that output a real valued score (SVM, Logistic Regression)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Score could be margin (SVM), probability (LR, NN)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to pick a threshold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focus on this type (the other type can be interpreted as an instance)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based models</a:t>
            </a:r>
            <a:endParaRPr/>
          </a:p>
        </p:txBody>
      </p:sp>
      <p:cxnSp>
        <p:nvCxnSpPr>
          <p:cNvPr id="79" name="Google Shape;79;p17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7"/>
          <p:cNvSpPr/>
          <p:nvPr/>
        </p:nvSpPr>
        <p:spPr>
          <a:xfrm>
            <a:off x="15619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5594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5594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5619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5594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5594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5619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5594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5594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15594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5594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5594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5619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15619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5619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5594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5594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15619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5594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5594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275150" y="12719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1</a:t>
            </a:r>
            <a:endParaRPr sz="800"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4020150" y="1413600"/>
          <a:ext cx="2823450" cy="7924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  <a:gridCol w="2440600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 labelled example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 labelled example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02" name="Google Shape;102;p17"/>
          <p:cNvSpPr txBox="1"/>
          <p:nvPr/>
        </p:nvSpPr>
        <p:spPr>
          <a:xfrm>
            <a:off x="1275150" y="4015125"/>
            <a:ext cx="11721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Score = 0</a:t>
            </a:r>
            <a:endParaRPr sz="800"/>
          </a:p>
        </p:txBody>
      </p:sp>
      <p:sp>
        <p:nvSpPr>
          <p:cNvPr id="103" name="Google Shape;103;p17"/>
          <p:cNvSpPr/>
          <p:nvPr/>
        </p:nvSpPr>
        <p:spPr>
          <a:xfrm>
            <a:off x="4146175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146175" y="19684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916725" y="3133100"/>
            <a:ext cx="24729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 = </a:t>
            </a:r>
            <a:endParaRPr/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5373700" y="2949650"/>
          <a:ext cx="2340225" cy="7924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23402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#positives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#positives + #negatives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416550" y="2777700"/>
            <a:ext cx="2502000" cy="13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based models : Classifier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16550" y="1482300"/>
            <a:ext cx="2502000" cy="130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8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136" name="Google Shape;136;p18"/>
          <p:cNvSpPr txBox="1"/>
          <p:nvPr/>
        </p:nvSpPr>
        <p:spPr>
          <a:xfrm>
            <a:off x="73000" y="26476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Th=0.5</a:t>
            </a:r>
            <a:endParaRPr sz="600"/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38" name="Google Shape;138;p18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416550" y="2777700"/>
            <a:ext cx="2502000" cy="13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metrics: Confusion Matrix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16550" y="1482300"/>
            <a:ext cx="2502000" cy="130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19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9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168" name="Google Shape;168;p19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  <p:sp>
        <p:nvSpPr>
          <p:cNvPr id="169" name="Google Shape;169;p19"/>
          <p:cNvSpPr txBox="1"/>
          <p:nvPr/>
        </p:nvSpPr>
        <p:spPr>
          <a:xfrm>
            <a:off x="462650" y="1569250"/>
            <a:ext cx="332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</a:t>
            </a:r>
            <a:endParaRPr sz="2400"/>
          </a:p>
        </p:txBody>
      </p:sp>
      <p:sp>
        <p:nvSpPr>
          <p:cNvPr id="170" name="Google Shape;170;p19"/>
          <p:cNvSpPr txBox="1"/>
          <p:nvPr/>
        </p:nvSpPr>
        <p:spPr>
          <a:xfrm>
            <a:off x="2520050" y="3526925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endParaRPr sz="2400"/>
          </a:p>
        </p:txBody>
      </p:sp>
      <p:sp>
        <p:nvSpPr>
          <p:cNvPr id="171" name="Google Shape;171;p19"/>
          <p:cNvSpPr txBox="1"/>
          <p:nvPr/>
        </p:nvSpPr>
        <p:spPr>
          <a:xfrm>
            <a:off x="2520050" y="15692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172" name="Google Shape;172;p19"/>
          <p:cNvSpPr txBox="1"/>
          <p:nvPr/>
        </p:nvSpPr>
        <p:spPr>
          <a:xfrm>
            <a:off x="462650" y="35504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173" name="Google Shape;173;p19"/>
          <p:cNvSpPr txBox="1"/>
          <p:nvPr/>
        </p:nvSpPr>
        <p:spPr>
          <a:xfrm>
            <a:off x="73000" y="26476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Th=0.5</a:t>
            </a:r>
            <a:endParaRPr sz="600"/>
          </a:p>
        </p:txBody>
      </p:sp>
      <p:graphicFrame>
        <p:nvGraphicFramePr>
          <p:cNvPr id="174" name="Google Shape;174;p19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416550" y="2777700"/>
            <a:ext cx="2502000" cy="13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metrics: True Positives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416550" y="1482300"/>
            <a:ext cx="2502000" cy="130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" name="Google Shape;182;p20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0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204" name="Google Shape;204;p20"/>
          <p:cNvSpPr txBox="1"/>
          <p:nvPr/>
        </p:nvSpPr>
        <p:spPr>
          <a:xfrm>
            <a:off x="462650" y="1569250"/>
            <a:ext cx="332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9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2520050" y="3526925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</a:t>
            </a:r>
            <a:endParaRPr sz="2400"/>
          </a:p>
        </p:txBody>
      </p:sp>
      <p:sp>
        <p:nvSpPr>
          <p:cNvPr id="206" name="Google Shape;206;p20"/>
          <p:cNvSpPr txBox="1"/>
          <p:nvPr/>
        </p:nvSpPr>
        <p:spPr>
          <a:xfrm>
            <a:off x="2520050" y="15692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207" name="Google Shape;207;p20"/>
          <p:cNvSpPr txBox="1"/>
          <p:nvPr/>
        </p:nvSpPr>
        <p:spPr>
          <a:xfrm>
            <a:off x="462650" y="35504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08" name="Google Shape;208;p20"/>
          <p:cNvSpPr txBox="1"/>
          <p:nvPr/>
        </p:nvSpPr>
        <p:spPr>
          <a:xfrm>
            <a:off x="73000" y="26476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Th=0.5</a:t>
            </a:r>
            <a:endParaRPr sz="600"/>
          </a:p>
        </p:txBody>
      </p:sp>
      <p:graphicFrame>
        <p:nvGraphicFramePr>
          <p:cNvPr id="209" name="Google Shape;209;p20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10" name="Google Shape;210;p20"/>
          <p:cNvGraphicFramePr/>
          <p:nvPr/>
        </p:nvGraphicFramePr>
        <p:xfrm>
          <a:off x="3616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9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11" name="Google Shape;211;p20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416550" y="2777700"/>
            <a:ext cx="2502000" cy="130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metrics: True Negatives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416550" y="1482300"/>
            <a:ext cx="2502000" cy="1308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1600675" y="1502700"/>
            <a:ext cx="4200" cy="25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1"/>
          <p:cNvSpPr/>
          <p:nvPr/>
        </p:nvSpPr>
        <p:spPr>
          <a:xfrm>
            <a:off x="1638175" y="1749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1635600" y="2245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1635600" y="28174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1638175" y="30203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1635600" y="32371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1635600" y="340250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1638175" y="35119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1635600" y="3621350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635600" y="374802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1635600" y="3917575"/>
            <a:ext cx="81600" cy="903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1483200" y="15392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1483200" y="1644338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1485775" y="185455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1485775" y="19974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1485775" y="21213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1483200" y="236932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1483200" y="2671563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1485775" y="38402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1483200" y="2493300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1483200" y="2617275"/>
            <a:ext cx="81600" cy="903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416550" y="1195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Label positive                         Label negative</a:t>
            </a:r>
            <a:endParaRPr sz="800"/>
          </a:p>
        </p:txBody>
      </p:sp>
      <p:sp>
        <p:nvSpPr>
          <p:cNvPr id="241" name="Google Shape;241;p21"/>
          <p:cNvSpPr txBox="1"/>
          <p:nvPr/>
        </p:nvSpPr>
        <p:spPr>
          <a:xfrm>
            <a:off x="462650" y="1569250"/>
            <a:ext cx="332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</a:t>
            </a:r>
            <a:endParaRPr sz="2400"/>
          </a:p>
        </p:txBody>
      </p:sp>
      <p:sp>
        <p:nvSpPr>
          <p:cNvPr id="242" name="Google Shape;242;p21"/>
          <p:cNvSpPr txBox="1"/>
          <p:nvPr/>
        </p:nvSpPr>
        <p:spPr>
          <a:xfrm>
            <a:off x="2520050" y="3526925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8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2520050" y="15692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</a:t>
            </a:r>
            <a:endParaRPr sz="2400"/>
          </a:p>
        </p:txBody>
      </p:sp>
      <p:sp>
        <p:nvSpPr>
          <p:cNvPr id="244" name="Google Shape;244;p21"/>
          <p:cNvSpPr txBox="1"/>
          <p:nvPr/>
        </p:nvSpPr>
        <p:spPr>
          <a:xfrm>
            <a:off x="462650" y="3550450"/>
            <a:ext cx="296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245" name="Google Shape;245;p21"/>
          <p:cNvSpPr txBox="1"/>
          <p:nvPr/>
        </p:nvSpPr>
        <p:spPr>
          <a:xfrm>
            <a:off x="73000" y="2647650"/>
            <a:ext cx="4296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Th=0.5</a:t>
            </a:r>
            <a:endParaRPr sz="600"/>
          </a:p>
        </p:txBody>
      </p:sp>
      <p:graphicFrame>
        <p:nvGraphicFramePr>
          <p:cNvPr id="246" name="Google Shape;246;p21"/>
          <p:cNvGraphicFramePr/>
          <p:nvPr/>
        </p:nvGraphicFramePr>
        <p:xfrm>
          <a:off x="322757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Th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0.5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47" name="Google Shape;247;p21"/>
          <p:cNvGraphicFramePr/>
          <p:nvPr/>
        </p:nvGraphicFramePr>
        <p:xfrm>
          <a:off x="3616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TP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248" name="Google Shape;248;p21"/>
          <p:cNvGraphicFramePr/>
          <p:nvPr/>
        </p:nvGraphicFramePr>
        <p:xfrm>
          <a:off x="3997425" y="1482300"/>
          <a:ext cx="382850" cy="662220"/>
        </p:xfrm>
        <a:graphic>
          <a:graphicData uri="http://schemas.openxmlformats.org/drawingml/2006/table">
            <a:tbl>
              <a:tblPr>
                <a:noFill/>
                <a:tableStyleId>{E4D4086E-115B-4FA2-836F-A28E24F0A9DB}</a:tableStyleId>
              </a:tblPr>
              <a:tblGrid>
                <a:gridCol w="382850"/>
              </a:tblGrid>
              <a:tr h="3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TN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8</a:t>
                      </a:r>
                      <a:endParaRPr sz="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49" name="Google Shape;249;p21"/>
          <p:cNvSpPr txBox="1"/>
          <p:nvPr/>
        </p:nvSpPr>
        <p:spPr>
          <a:xfrm rot="-5400000">
            <a:off x="-1031250" y="2719725"/>
            <a:ext cx="2502000" cy="1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Predict Negative                      Predict Positive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2503</Words>
  <Application>Microsoft Macintosh PowerPoint</Application>
  <PresentationFormat>On-screen Show (16:9)</PresentationFormat>
  <Paragraphs>649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Arial</vt:lpstr>
      <vt:lpstr>Simple Light</vt:lpstr>
      <vt:lpstr>Evaluation Metrics CS229</vt:lpstr>
      <vt:lpstr>Topics</vt:lpstr>
      <vt:lpstr>Why are metrics important?</vt:lpstr>
      <vt:lpstr>Binary Classification</vt:lpstr>
      <vt:lpstr>Score based models</vt:lpstr>
      <vt:lpstr>Score based models : Classifier</vt:lpstr>
      <vt:lpstr>Point metrics: Confusion Matrix</vt:lpstr>
      <vt:lpstr>Point metrics: True Positives </vt:lpstr>
      <vt:lpstr>Point metrics: True Negatives </vt:lpstr>
      <vt:lpstr>Point metrics: False Positives </vt:lpstr>
      <vt:lpstr>Point metrics: False Negatives </vt:lpstr>
      <vt:lpstr>FP and FN also called Type-1 and Type-2 errors</vt:lpstr>
      <vt:lpstr>Point metrics: Accuracy </vt:lpstr>
      <vt:lpstr>Point metrics: Precision </vt:lpstr>
      <vt:lpstr>Point metrics: Positive Recall (Sensitivity) </vt:lpstr>
      <vt:lpstr>Point metrics: Negative Recall (Specificity) </vt:lpstr>
      <vt:lpstr>Point metrics: F score </vt:lpstr>
      <vt:lpstr>Point metrics: Changing threshold </vt:lpstr>
      <vt:lpstr>PowerPoint Presentation</vt:lpstr>
      <vt:lpstr>PowerPoint Presentation</vt:lpstr>
      <vt:lpstr>Summary metrics: ROC (rotated version)</vt:lpstr>
      <vt:lpstr>Summary metrics: PRC</vt:lpstr>
      <vt:lpstr>Summary metrics: Log-Loss motivation</vt:lpstr>
      <vt:lpstr>Summary metrics: Log-Loss</vt:lpstr>
      <vt:lpstr>Calibration</vt:lpstr>
      <vt:lpstr>Unsupervised Learning</vt:lpstr>
      <vt:lpstr>Class Imbalance: Problems</vt:lpstr>
      <vt:lpstr>Class Imbalance: Metrics (pathological cases)</vt:lpstr>
      <vt:lpstr>Multi-class (few remarks)</vt:lpstr>
      <vt:lpstr>Choosing Metrics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Metrics (Classifiers)</dc:title>
  <cp:lastModifiedBy>Microsoft Office User</cp:lastModifiedBy>
  <cp:revision>6</cp:revision>
  <dcterms:modified xsi:type="dcterms:W3CDTF">2019-08-09T19:28:20Z</dcterms:modified>
</cp:coreProperties>
</file>